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26" r:id="rId2"/>
    <p:sldId id="288" r:id="rId3"/>
    <p:sldId id="286" r:id="rId4"/>
    <p:sldId id="329" r:id="rId5"/>
    <p:sldId id="331" r:id="rId6"/>
    <p:sldId id="332" r:id="rId7"/>
    <p:sldId id="333" r:id="rId8"/>
    <p:sldId id="334" r:id="rId9"/>
    <p:sldId id="335" r:id="rId10"/>
    <p:sldId id="338" r:id="rId11"/>
    <p:sldId id="336" r:id="rId12"/>
    <p:sldId id="337" r:id="rId13"/>
    <p:sldId id="330" r:id="rId14"/>
    <p:sldId id="317" r:id="rId15"/>
    <p:sldId id="320" r:id="rId16"/>
    <p:sldId id="318" r:id="rId17"/>
    <p:sldId id="327" r:id="rId18"/>
    <p:sldId id="328" r:id="rId19"/>
    <p:sldId id="322" r:id="rId20"/>
    <p:sldId id="321" r:id="rId21"/>
    <p:sldId id="323" r:id="rId22"/>
    <p:sldId id="32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3C546-55F8-A140-89D0-F70DF8B693B8}">
          <p14:sldIdLst>
            <p14:sldId id="326"/>
            <p14:sldId id="288"/>
            <p14:sldId id="286"/>
            <p14:sldId id="329"/>
            <p14:sldId id="331"/>
            <p14:sldId id="332"/>
            <p14:sldId id="333"/>
            <p14:sldId id="334"/>
            <p14:sldId id="335"/>
            <p14:sldId id="338"/>
            <p14:sldId id="336"/>
            <p14:sldId id="337"/>
            <p14:sldId id="330"/>
            <p14:sldId id="317"/>
            <p14:sldId id="320"/>
            <p14:sldId id="318"/>
            <p14:sldId id="327"/>
            <p14:sldId id="328"/>
            <p14:sldId id="322"/>
            <p14:sldId id="321"/>
            <p14:sldId id="323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9966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>
        <p:scale>
          <a:sx n="99" d="100"/>
          <a:sy n="99" d="100"/>
        </p:scale>
        <p:origin x="-1080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5DED0-017D-E046-8593-0CAB11CF71A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CA1CC-4EDC-0243-919A-0CC8A6A5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CA1CC-4EDC-0243-919A-0CC8A6A590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9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7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D43C-8F20-0E4F-88B3-8C274D15FB0F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E446-644E-1B4F-BE85-1FC361D5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tRAS</a:t>
            </a:r>
            <a:r>
              <a:rPr lang="en-US" dirty="0" smtClean="0"/>
              <a:t> Reduction Limit (</a:t>
            </a:r>
            <a:r>
              <a:rPr lang="en-US" sz="3200" dirty="0" smtClean="0"/>
              <a:t>DDR3-1600, 1.25ns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A267DF7-23FF-4E17-B2F0-1202C20EC0A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76984" y="4241800"/>
            <a:ext cx="9728478" cy="2375476"/>
            <a:chOff x="-76984" y="4241800"/>
            <a:chExt cx="9728478" cy="2375476"/>
          </a:xfrm>
        </p:grpSpPr>
        <p:sp>
          <p:nvSpPr>
            <p:cNvPr id="4" name="Rectangle 3"/>
            <p:cNvSpPr/>
            <p:nvPr/>
          </p:nvSpPr>
          <p:spPr>
            <a:xfrm>
              <a:off x="4559300" y="4826000"/>
              <a:ext cx="2476500" cy="825500"/>
            </a:xfrm>
            <a:prstGeom prst="rect">
              <a:avLst/>
            </a:prstGeom>
            <a:solidFill>
              <a:schemeClr val="bg1">
                <a:lumMod val="65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76984" y="4241800"/>
              <a:ext cx="9728478" cy="2375476"/>
              <a:chOff x="-76984" y="4241800"/>
              <a:chExt cx="9728478" cy="2375476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50293" y="5651500"/>
                <a:ext cx="9601201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219641" y="4826000"/>
                <a:ext cx="2235391" cy="338554"/>
                <a:chOff x="825500" y="3238500"/>
                <a:chExt cx="2514600" cy="338554"/>
              </a:xfrm>
            </p:grpSpPr>
            <p:cxnSp>
              <p:nvCxnSpPr>
                <p:cNvPr id="164" name="Straight Arrow Connector 163"/>
                <p:cNvCxnSpPr/>
                <p:nvPr/>
              </p:nvCxnSpPr>
              <p:spPr>
                <a:xfrm>
                  <a:off x="825500" y="3543300"/>
                  <a:ext cx="2514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/>
                <p:cNvSpPr txBox="1"/>
                <p:nvPr/>
              </p:nvSpPr>
              <p:spPr>
                <a:xfrm>
                  <a:off x="1198588" y="3238500"/>
                  <a:ext cx="1610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 smtClean="0"/>
                    <a:t>tRCD</a:t>
                  </a:r>
                  <a:r>
                    <a:rPr lang="en-US" sz="1600" dirty="0" smtClean="0"/>
                    <a:t> (13.75ns)</a:t>
                  </a:r>
                  <a:endParaRPr lang="en-US" sz="1600" dirty="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029416" y="4826000"/>
                <a:ext cx="2235391" cy="338554"/>
                <a:chOff x="2959100" y="3594100"/>
                <a:chExt cx="2514600" cy="338554"/>
              </a:xfrm>
            </p:grpSpPr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2959100" y="3911600"/>
                  <a:ext cx="2514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3397294" y="3594100"/>
                  <a:ext cx="14468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 smtClean="0"/>
                    <a:t>tRP</a:t>
                  </a:r>
                  <a:r>
                    <a:rPr lang="en-US" sz="1600" dirty="0" smtClean="0"/>
                    <a:t> (13.75ns)</a:t>
                  </a:r>
                  <a:endParaRPr lang="en-US" sz="16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391845" y="4826000"/>
                <a:ext cx="1327650" cy="338554"/>
                <a:chOff x="703621" y="3238500"/>
                <a:chExt cx="1493479" cy="338554"/>
              </a:xfrm>
            </p:grpSpPr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825500" y="3543300"/>
                  <a:ext cx="1371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/>
                <p:cNvSpPr txBox="1"/>
                <p:nvPr/>
              </p:nvSpPr>
              <p:spPr>
                <a:xfrm>
                  <a:off x="703621" y="3238500"/>
                  <a:ext cx="14272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 smtClean="0"/>
                    <a:t>tCWD</a:t>
                  </a:r>
                  <a:r>
                    <a:rPr lang="en-US" sz="1600" dirty="0" smtClean="0"/>
                    <a:t> (7.5ns)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696562" y="4838700"/>
                <a:ext cx="856610" cy="338554"/>
                <a:chOff x="776296" y="3238500"/>
                <a:chExt cx="963604" cy="338554"/>
              </a:xfrm>
            </p:grpSpPr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825500" y="3543300"/>
                  <a:ext cx="914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/>
                <p:cNvSpPr txBox="1"/>
                <p:nvPr/>
              </p:nvSpPr>
              <p:spPr>
                <a:xfrm>
                  <a:off x="776296" y="3238500"/>
                  <a:ext cx="9333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 smtClean="0"/>
                    <a:t>tBURST</a:t>
                  </a:r>
                  <a:endParaRPr lang="en-US" sz="1600" dirty="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-76984" y="4267200"/>
                <a:ext cx="591328" cy="2103854"/>
                <a:chOff x="491825" y="2679700"/>
                <a:chExt cx="665187" cy="2103854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800100" y="2679700"/>
                  <a:ext cx="0" cy="1549400"/>
                  <a:chOff x="800100" y="2743200"/>
                  <a:chExt cx="0" cy="1549400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800100" y="3835400"/>
                    <a:ext cx="0" cy="457200"/>
                  </a:xfrm>
                  <a:prstGeom prst="line">
                    <a:avLst/>
                  </a:prstGeom>
                  <a:ln w="444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800100" y="2743200"/>
                    <a:ext cx="0" cy="1244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491825" y="4292600"/>
                  <a:ext cx="665187" cy="490954"/>
                  <a:chOff x="491825" y="4292600"/>
                  <a:chExt cx="665187" cy="490954"/>
                </a:xfrm>
              </p:grpSpPr>
              <p:sp>
                <p:nvSpPr>
                  <p:cNvPr id="154" name="Isosceles Triangle 153"/>
                  <p:cNvSpPr/>
                  <p:nvPr/>
                </p:nvSpPr>
                <p:spPr>
                  <a:xfrm>
                    <a:off x="698500" y="4292600"/>
                    <a:ext cx="215900" cy="1778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1825" y="4445000"/>
                    <a:ext cx="66518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ACT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2224674" y="4267200"/>
                <a:ext cx="526506" cy="2103854"/>
                <a:chOff x="3080987" y="2679700"/>
                <a:chExt cx="592272" cy="210385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3352800" y="2679700"/>
                  <a:ext cx="0" cy="1549400"/>
                  <a:chOff x="838200" y="2743200"/>
                  <a:chExt cx="0" cy="1549400"/>
                </a:xfrm>
              </p:grpSpPr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838200" y="3835400"/>
                    <a:ext cx="0" cy="457200"/>
                  </a:xfrm>
                  <a:prstGeom prst="line">
                    <a:avLst/>
                  </a:prstGeom>
                  <a:ln w="444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838200" y="2743200"/>
                    <a:ext cx="0" cy="1244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080987" y="4292600"/>
                  <a:ext cx="592272" cy="490954"/>
                  <a:chOff x="528287" y="4292600"/>
                  <a:chExt cx="592272" cy="490954"/>
                </a:xfrm>
              </p:grpSpPr>
              <p:sp>
                <p:nvSpPr>
                  <p:cNvPr id="148" name="Isosceles Triangle 147"/>
                  <p:cNvSpPr/>
                  <p:nvPr/>
                </p:nvSpPr>
                <p:spPr>
                  <a:xfrm>
                    <a:off x="698500" y="4292600"/>
                    <a:ext cx="215900" cy="1778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28287" y="4445000"/>
                    <a:ext cx="59227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WR</a:t>
                    </a:r>
                  </a:p>
                </p:txBody>
              </p:sp>
            </p:grpSp>
          </p:grpSp>
          <p:grpSp>
            <p:nvGrpSpPr>
              <p:cNvPr id="66" name="Group 65"/>
              <p:cNvGrpSpPr/>
              <p:nvPr/>
            </p:nvGrpSpPr>
            <p:grpSpPr>
              <a:xfrm>
                <a:off x="6745765" y="4267200"/>
                <a:ext cx="606556" cy="2103854"/>
                <a:chOff x="4445664" y="2679700"/>
                <a:chExt cx="682317" cy="2103854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4762500" y="2679700"/>
                  <a:ext cx="0" cy="1549400"/>
                  <a:chOff x="838200" y="2743200"/>
                  <a:chExt cx="0" cy="1549400"/>
                </a:xfrm>
              </p:grpSpPr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838200" y="3835400"/>
                    <a:ext cx="0" cy="457200"/>
                  </a:xfrm>
                  <a:prstGeom prst="line">
                    <a:avLst/>
                  </a:prstGeom>
                  <a:ln w="444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838200" y="2743200"/>
                    <a:ext cx="0" cy="1244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4445664" y="4292600"/>
                  <a:ext cx="682317" cy="490954"/>
                  <a:chOff x="483264" y="4292600"/>
                  <a:chExt cx="682317" cy="490954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698500" y="4292600"/>
                    <a:ext cx="215900" cy="1778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483264" y="4445000"/>
                    <a:ext cx="68231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PRE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3290207" y="4267200"/>
                <a:ext cx="924406" cy="2350076"/>
                <a:chOff x="5422591" y="2679700"/>
                <a:chExt cx="1039868" cy="2350076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5918200" y="2679700"/>
                  <a:ext cx="0" cy="1549400"/>
                  <a:chOff x="838200" y="2743200"/>
                  <a:chExt cx="0" cy="1549400"/>
                </a:xfrm>
              </p:grpSpPr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838200" y="3835400"/>
                    <a:ext cx="0" cy="457200"/>
                  </a:xfrm>
                  <a:prstGeom prst="line">
                    <a:avLst/>
                  </a:prstGeom>
                  <a:ln w="444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838200" y="2743200"/>
                    <a:ext cx="0" cy="1244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5422591" y="4292600"/>
                  <a:ext cx="1039868" cy="737176"/>
                  <a:chOff x="304491" y="4292600"/>
                  <a:chExt cx="1039868" cy="737176"/>
                </a:xfrm>
              </p:grpSpPr>
              <p:sp>
                <p:nvSpPr>
                  <p:cNvPr id="135" name="Isosceles Triangle 134"/>
                  <p:cNvSpPr/>
                  <p:nvPr/>
                </p:nvSpPr>
                <p:spPr>
                  <a:xfrm>
                    <a:off x="698500" y="4292600"/>
                    <a:ext cx="215900" cy="1778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10800000" lon="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304491" y="4445000"/>
                    <a:ext cx="1039868" cy="584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First data </a:t>
                    </a:r>
                  </a:p>
                  <a:p>
                    <a:pPr algn="ctr"/>
                    <a:r>
                      <a:rPr lang="en-US" sz="1600" dirty="0" smtClean="0"/>
                      <a:t>onto bus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68" name="Group 67"/>
              <p:cNvGrpSpPr/>
              <p:nvPr/>
            </p:nvGrpSpPr>
            <p:grpSpPr>
              <a:xfrm>
                <a:off x="9296683" y="4254500"/>
                <a:ext cx="0" cy="1549400"/>
                <a:chOff x="838200" y="2743200"/>
                <a:chExt cx="0" cy="1549400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Arrow Connector 68"/>
              <p:cNvCxnSpPr/>
              <p:nvPr/>
            </p:nvCxnSpPr>
            <p:spPr>
              <a:xfrm>
                <a:off x="4584188" y="5146476"/>
                <a:ext cx="2438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219284" y="4829968"/>
                <a:ext cx="12221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tWR</a:t>
                </a:r>
                <a:r>
                  <a:rPr lang="en-US" sz="1600" dirty="0" smtClean="0"/>
                  <a:t> (15ns)</a:t>
                </a:r>
                <a:endParaRPr lang="en-US" sz="1600" dirty="0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4120576" y="4241800"/>
                <a:ext cx="934559" cy="2350076"/>
                <a:chOff x="2851477" y="2679700"/>
                <a:chExt cx="1051289" cy="2350076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3352800" y="2679700"/>
                  <a:ext cx="0" cy="1549400"/>
                  <a:chOff x="838200" y="2743200"/>
                  <a:chExt cx="0" cy="1549400"/>
                </a:xfrm>
              </p:grpSpPr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838200" y="3835400"/>
                    <a:ext cx="0" cy="457200"/>
                  </a:xfrm>
                  <a:prstGeom prst="line">
                    <a:avLst/>
                  </a:prstGeom>
                  <a:ln w="444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838200" y="2743200"/>
                    <a:ext cx="0" cy="1244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851477" y="4292600"/>
                  <a:ext cx="1051289" cy="737176"/>
                  <a:chOff x="298777" y="4292600"/>
                  <a:chExt cx="1051289" cy="737176"/>
                </a:xfrm>
              </p:grpSpPr>
              <p:sp>
                <p:nvSpPr>
                  <p:cNvPr id="121" name="Isosceles Triangle 120"/>
                  <p:cNvSpPr/>
                  <p:nvPr/>
                </p:nvSpPr>
                <p:spPr>
                  <a:xfrm>
                    <a:off x="698500" y="4292600"/>
                    <a:ext cx="215900" cy="1778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298777" y="4445000"/>
                    <a:ext cx="1051289" cy="584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Write</a:t>
                    </a:r>
                  </a:p>
                  <a:p>
                    <a:pPr algn="ctr"/>
                    <a:r>
                      <a:rPr lang="en-US" sz="1600" dirty="0" smtClean="0"/>
                      <a:t>Recovery</a:t>
                    </a:r>
                  </a:p>
                </p:txBody>
              </p:sp>
            </p:grpSp>
          </p:grpSp>
        </p:grpSp>
      </p:grpSp>
      <p:grpSp>
        <p:nvGrpSpPr>
          <p:cNvPr id="175" name="Group 174"/>
          <p:cNvGrpSpPr/>
          <p:nvPr/>
        </p:nvGrpSpPr>
        <p:grpSpPr>
          <a:xfrm>
            <a:off x="4306991" y="1879600"/>
            <a:ext cx="924406" cy="2350076"/>
            <a:chOff x="5422591" y="2679700"/>
            <a:chExt cx="1039868" cy="2350076"/>
          </a:xfrm>
        </p:grpSpPr>
        <p:grpSp>
          <p:nvGrpSpPr>
            <p:cNvPr id="188" name="Group 187"/>
            <p:cNvGrpSpPr/>
            <p:nvPr/>
          </p:nvGrpSpPr>
          <p:grpSpPr>
            <a:xfrm>
              <a:off x="5918200" y="2679700"/>
              <a:ext cx="0" cy="1549400"/>
              <a:chOff x="838200" y="2743200"/>
              <a:chExt cx="0" cy="15494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838200" y="3835400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838200" y="2743200"/>
                <a:ext cx="0" cy="1244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5422591" y="4292600"/>
              <a:ext cx="1039868" cy="737176"/>
              <a:chOff x="304491" y="4292600"/>
              <a:chExt cx="1039868" cy="737176"/>
            </a:xfrm>
          </p:grpSpPr>
          <p:sp>
            <p:nvSpPr>
              <p:cNvPr id="190" name="Isosceles Triangle 189"/>
              <p:cNvSpPr/>
              <p:nvPr/>
            </p:nvSpPr>
            <p:spPr>
              <a:xfrm>
                <a:off x="698500" y="4292600"/>
                <a:ext cx="215900" cy="1778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4491" y="4445000"/>
                <a:ext cx="103986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First data </a:t>
                </a:r>
              </a:p>
              <a:p>
                <a:pPr algn="ctr"/>
                <a:r>
                  <a:rPr lang="en-US" sz="1600" dirty="0" smtClean="0"/>
                  <a:t>onto bus</a:t>
                </a:r>
                <a:endParaRPr lang="en-US" sz="1600" dirty="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-63500" y="1689100"/>
            <a:ext cx="9728478" cy="2307054"/>
            <a:chOff x="-63500" y="1689100"/>
            <a:chExt cx="9728478" cy="2307054"/>
          </a:xfrm>
        </p:grpSpPr>
        <p:sp>
          <p:nvSpPr>
            <p:cNvPr id="229" name="Rectangle 228"/>
            <p:cNvSpPr/>
            <p:nvPr/>
          </p:nvSpPr>
          <p:spPr>
            <a:xfrm>
              <a:off x="2489200" y="2400300"/>
              <a:ext cx="3441700" cy="825500"/>
            </a:xfrm>
            <a:prstGeom prst="rect">
              <a:avLst/>
            </a:prstGeom>
            <a:solidFill>
              <a:schemeClr val="bg1">
                <a:lumMod val="65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>
              <a:off x="63777" y="3263900"/>
              <a:ext cx="960120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233125" y="2438400"/>
              <a:ext cx="2235391" cy="338554"/>
              <a:chOff x="825500" y="3238500"/>
              <a:chExt cx="2514600" cy="338554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>
                <a:off x="825500" y="3543300"/>
                <a:ext cx="2514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/>
              <p:cNvSpPr txBox="1"/>
              <p:nvPr/>
            </p:nvSpPr>
            <p:spPr>
              <a:xfrm>
                <a:off x="1198588" y="3238500"/>
                <a:ext cx="161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tRCD</a:t>
                </a:r>
                <a:r>
                  <a:rPr lang="en-US" sz="1600" dirty="0" smtClean="0"/>
                  <a:t> (13.75ns)</a:t>
                </a:r>
                <a:endParaRPr lang="en-US" sz="16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5950700" y="2451100"/>
              <a:ext cx="2235391" cy="338554"/>
              <a:chOff x="2959100" y="3594100"/>
              <a:chExt cx="2514600" cy="338554"/>
            </a:xfrm>
          </p:grpSpPr>
          <p:cxnSp>
            <p:nvCxnSpPr>
              <p:cNvPr id="216" name="Straight Arrow Connector 215"/>
              <p:cNvCxnSpPr/>
              <p:nvPr/>
            </p:nvCxnSpPr>
            <p:spPr>
              <a:xfrm>
                <a:off x="2959100" y="3911600"/>
                <a:ext cx="2514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/>
              <p:cNvSpPr txBox="1"/>
              <p:nvPr/>
            </p:nvSpPr>
            <p:spPr>
              <a:xfrm>
                <a:off x="3397294" y="3594100"/>
                <a:ext cx="144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tRP</a:t>
                </a:r>
                <a:r>
                  <a:rPr lang="en-US" sz="1600" dirty="0" smtClean="0"/>
                  <a:t> (13.75ns)</a:t>
                </a:r>
                <a:endParaRPr lang="en-US" sz="16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-63500" y="1879600"/>
              <a:ext cx="591328" cy="2103854"/>
              <a:chOff x="491825" y="2679700"/>
              <a:chExt cx="665187" cy="2103854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800100" y="2679700"/>
                <a:ext cx="0" cy="1549400"/>
                <a:chOff x="800100" y="2743200"/>
                <a:chExt cx="0" cy="1549400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8001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001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491825" y="4292600"/>
                <a:ext cx="665187" cy="490954"/>
                <a:chOff x="491825" y="4292600"/>
                <a:chExt cx="665187" cy="490954"/>
              </a:xfrm>
            </p:grpSpPr>
            <p:sp>
              <p:nvSpPr>
                <p:cNvPr id="208" name="Isosceles Triangle 207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491825" y="4445000"/>
                  <a:ext cx="6651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ACT</a:t>
                  </a:r>
                  <a:endParaRPr lang="en-US" sz="1600" dirty="0"/>
                </a:p>
              </p:txBody>
            </p:sp>
          </p:grpSp>
        </p:grpSp>
        <p:grpSp>
          <p:nvGrpSpPr>
            <p:cNvPr id="173" name="Group 172"/>
            <p:cNvGrpSpPr/>
            <p:nvPr/>
          </p:nvGrpSpPr>
          <p:grpSpPr>
            <a:xfrm>
              <a:off x="2260898" y="1879600"/>
              <a:ext cx="481021" cy="2103854"/>
              <a:chOff x="3106571" y="2679700"/>
              <a:chExt cx="541106" cy="2103854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3352800" y="2679700"/>
                <a:ext cx="0" cy="1549400"/>
                <a:chOff x="838200" y="2743200"/>
                <a:chExt cx="0" cy="1549400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>
                <a:off x="3106571" y="4292600"/>
                <a:ext cx="541106" cy="490954"/>
                <a:chOff x="553871" y="4292600"/>
                <a:chExt cx="541106" cy="490954"/>
              </a:xfrm>
            </p:grpSpPr>
            <p:sp>
              <p:nvSpPr>
                <p:cNvPr id="202" name="Isosceles Triangle 201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553871" y="4445000"/>
                  <a:ext cx="541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RD</a:t>
                  </a:r>
                </a:p>
              </p:txBody>
            </p:sp>
          </p:grpSp>
        </p:grpSp>
        <p:grpSp>
          <p:nvGrpSpPr>
            <p:cNvPr id="174" name="Group 173"/>
            <p:cNvGrpSpPr/>
            <p:nvPr/>
          </p:nvGrpSpPr>
          <p:grpSpPr>
            <a:xfrm>
              <a:off x="5667049" y="1892300"/>
              <a:ext cx="606556" cy="2103854"/>
              <a:chOff x="4445664" y="2679700"/>
              <a:chExt cx="682317" cy="210385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4762500" y="2679700"/>
                <a:ext cx="0" cy="1549400"/>
                <a:chOff x="838200" y="2743200"/>
                <a:chExt cx="0" cy="1549400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4445664" y="4292600"/>
                <a:ext cx="682317" cy="490954"/>
                <a:chOff x="483264" y="4292600"/>
                <a:chExt cx="682317" cy="490954"/>
              </a:xfrm>
            </p:grpSpPr>
            <p:sp>
              <p:nvSpPr>
                <p:cNvPr id="196" name="Isosceles Triangle 195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483264" y="4445000"/>
                  <a:ext cx="6823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PRE</a:t>
                  </a:r>
                  <a:endParaRPr lang="en-US" sz="1600" dirty="0"/>
                </a:p>
              </p:txBody>
            </p:sp>
          </p:grpSp>
        </p:grpSp>
        <p:grpSp>
          <p:nvGrpSpPr>
            <p:cNvPr id="176" name="Group 175"/>
            <p:cNvGrpSpPr/>
            <p:nvPr/>
          </p:nvGrpSpPr>
          <p:grpSpPr>
            <a:xfrm>
              <a:off x="8217967" y="1879600"/>
              <a:ext cx="0" cy="1549400"/>
              <a:chOff x="838200" y="2743200"/>
              <a:chExt cx="0" cy="1549400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838200" y="3835400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838200" y="2743200"/>
                <a:ext cx="0" cy="1244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2493725" y="2438400"/>
              <a:ext cx="2235391" cy="338554"/>
              <a:chOff x="825500" y="3238500"/>
              <a:chExt cx="2514600" cy="338554"/>
            </a:xfrm>
          </p:grpSpPr>
          <p:cxnSp>
            <p:nvCxnSpPr>
              <p:cNvPr id="221" name="Straight Arrow Connector 220"/>
              <p:cNvCxnSpPr/>
              <p:nvPr/>
            </p:nvCxnSpPr>
            <p:spPr>
              <a:xfrm>
                <a:off x="825500" y="3543300"/>
                <a:ext cx="2514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1198588" y="3238500"/>
                <a:ext cx="17856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tCAS</a:t>
                </a:r>
                <a:r>
                  <a:rPr lang="en-US" sz="1600" dirty="0" smtClean="0"/>
                  <a:t> (13.75ns)</a:t>
                </a:r>
                <a:endParaRPr lang="en-US" sz="1600" dirty="0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33125" y="2082800"/>
              <a:ext cx="5678424" cy="338554"/>
              <a:chOff x="825500" y="3238500"/>
              <a:chExt cx="6387679" cy="338554"/>
            </a:xfrm>
          </p:grpSpPr>
          <p:cxnSp>
            <p:nvCxnSpPr>
              <p:cNvPr id="224" name="Straight Arrow Connector 223"/>
              <p:cNvCxnSpPr/>
              <p:nvPr/>
            </p:nvCxnSpPr>
            <p:spPr>
              <a:xfrm>
                <a:off x="825500" y="3543300"/>
                <a:ext cx="638767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3841549" y="3238500"/>
                <a:ext cx="14648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tRAS</a:t>
                </a:r>
                <a:r>
                  <a:rPr lang="en-US" sz="1600" dirty="0" smtClean="0"/>
                  <a:t> (</a:t>
                </a:r>
                <a:r>
                  <a:rPr lang="en-US" sz="1600" dirty="0"/>
                  <a:t>3</a:t>
                </a:r>
                <a:r>
                  <a:rPr lang="en-US" sz="1600" dirty="0" smtClean="0"/>
                  <a:t>5ns)</a:t>
                </a:r>
                <a:endParaRPr lang="en-US" sz="1600" dirty="0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33125" y="1689100"/>
              <a:ext cx="7927848" cy="338554"/>
              <a:chOff x="825500" y="3238500"/>
              <a:chExt cx="8918065" cy="338554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825500" y="3543300"/>
                <a:ext cx="89180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/>
              <p:cNvSpPr txBox="1"/>
              <p:nvPr/>
            </p:nvSpPr>
            <p:spPr>
              <a:xfrm>
                <a:off x="4670153" y="3238500"/>
                <a:ext cx="16444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tRC</a:t>
                </a:r>
                <a:r>
                  <a:rPr lang="en-US" sz="1600" dirty="0" smtClean="0"/>
                  <a:t> (48.75ns)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93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676" y="2514226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 err="1" smtClean="0">
                <a:latin typeface="Times New Roman"/>
                <a:cs typeface="Times New Roman"/>
              </a:rPr>
              <a:t>rog.c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94697" y="2514226"/>
            <a:ext cx="72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 err="1" smtClean="0">
                <a:latin typeface="Times New Roman"/>
                <a:cs typeface="Times New Roman"/>
              </a:rPr>
              <a:t>rog.i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50396" y="2514226"/>
            <a:ext cx="75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 err="1" smtClean="0">
                <a:latin typeface="Times New Roman"/>
                <a:cs typeface="Times New Roman"/>
              </a:rPr>
              <a:t>rog.s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1793" y="2514226"/>
            <a:ext cx="78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 err="1" smtClean="0">
                <a:latin typeface="Times New Roman"/>
                <a:cs typeface="Times New Roman"/>
              </a:rPr>
              <a:t>rog.o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38776" y="2514226"/>
            <a:ext cx="6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prog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72634" y="2514226"/>
            <a:ext cx="72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./</a:t>
            </a:r>
            <a:r>
              <a:rPr lang="en-US" dirty="0" err="1" smtClean="0">
                <a:latin typeface="Times New Roman"/>
                <a:cs typeface="Times New Roman"/>
              </a:rPr>
              <a:t>prog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2" idx="3"/>
            <a:endCxn id="64" idx="1"/>
          </p:cNvCxnSpPr>
          <p:nvPr/>
        </p:nvCxnSpPr>
        <p:spPr>
          <a:xfrm>
            <a:off x="1768622" y="2698892"/>
            <a:ext cx="5260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24321" y="2702438"/>
            <a:ext cx="5260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305718" y="2718812"/>
            <a:ext cx="5260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12701" y="2731453"/>
            <a:ext cx="5260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746560" y="2718812"/>
            <a:ext cx="5260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44701" y="229309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ccp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56386" y="2320278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Times New Roman"/>
                <a:cs typeface="Times New Roman"/>
              </a:rPr>
              <a:t>ccl</a:t>
            </a:r>
            <a:endParaRPr lang="en-US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60370" y="2333106"/>
            <a:ext cx="3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Times New Roman"/>
                <a:cs typeface="Times New Roman"/>
              </a:rPr>
              <a:t>as</a:t>
            </a:r>
            <a:endParaRPr lang="en-US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9209" y="2333106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ld</a:t>
            </a:r>
            <a:endParaRPr lang="en-US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39120" y="23264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Times New Roman"/>
                <a:cs typeface="Times New Roman"/>
              </a:rPr>
              <a:t>loader</a:t>
            </a:r>
            <a:endParaRPr lang="en-US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0043" y="3015281"/>
            <a:ext cx="1037025" cy="720934"/>
            <a:chOff x="870043" y="2883558"/>
            <a:chExt cx="1037025" cy="720934"/>
          </a:xfrm>
        </p:grpSpPr>
        <p:sp>
          <p:nvSpPr>
            <p:cNvPr id="9" name="TextBox 8"/>
            <p:cNvSpPr txBox="1"/>
            <p:nvPr/>
          </p:nvSpPr>
          <p:spPr>
            <a:xfrm>
              <a:off x="870043" y="3296715"/>
              <a:ext cx="10370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595959"/>
                  </a:solidFill>
                  <a:latin typeface="Times New Roman"/>
                  <a:cs typeface="Times New Roman"/>
                </a:rPr>
                <a:t>s</a:t>
              </a:r>
              <a:r>
                <a:rPr lang="en-US" sz="14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ource code</a:t>
              </a:r>
              <a:endParaRPr lang="en-US" sz="14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Arrow Connector 11"/>
            <p:cNvCxnSpPr>
              <a:stCxn id="9" idx="0"/>
              <a:endCxn id="2" idx="2"/>
            </p:cNvCxnSpPr>
            <p:nvPr/>
          </p:nvCxnSpPr>
          <p:spPr>
            <a:xfrm flipH="1" flipV="1">
              <a:off x="1384649" y="2883558"/>
              <a:ext cx="3907" cy="41315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053368" y="3015281"/>
            <a:ext cx="1037025" cy="720934"/>
            <a:chOff x="870043" y="2883558"/>
            <a:chExt cx="1037025" cy="720934"/>
          </a:xfrm>
        </p:grpSpPr>
        <p:sp>
          <p:nvSpPr>
            <p:cNvPr id="82" name="TextBox 81"/>
            <p:cNvSpPr txBox="1"/>
            <p:nvPr/>
          </p:nvSpPr>
          <p:spPr>
            <a:xfrm>
              <a:off x="870043" y="3296715"/>
              <a:ext cx="10370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source code</a:t>
              </a:r>
              <a:endParaRPr lang="en-US" sz="14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3" name="Straight Arrow Connector 82"/>
            <p:cNvCxnSpPr>
              <a:stCxn id="82" idx="0"/>
            </p:cNvCxnSpPr>
            <p:nvPr/>
          </p:nvCxnSpPr>
          <p:spPr>
            <a:xfrm flipH="1" flipV="1">
              <a:off x="1384649" y="2883558"/>
              <a:ext cx="3907" cy="41315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370182" y="3015282"/>
            <a:ext cx="1007219" cy="720933"/>
            <a:chOff x="870043" y="2883559"/>
            <a:chExt cx="1007219" cy="720933"/>
          </a:xfrm>
        </p:grpSpPr>
        <p:sp>
          <p:nvSpPr>
            <p:cNvPr id="85" name="TextBox 84"/>
            <p:cNvSpPr txBox="1"/>
            <p:nvPr/>
          </p:nvSpPr>
          <p:spPr>
            <a:xfrm>
              <a:off x="870043" y="3296715"/>
              <a:ext cx="1007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595959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1400" dirty="0" err="1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ssem</a:t>
              </a:r>
              <a:r>
                <a:rPr lang="en-US" sz="14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 code</a:t>
              </a:r>
              <a:endParaRPr lang="en-US" sz="14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6" name="Straight Arrow Connector 85"/>
            <p:cNvCxnSpPr>
              <a:stCxn id="85" idx="0"/>
            </p:cNvCxnSpPr>
            <p:nvPr/>
          </p:nvCxnSpPr>
          <p:spPr>
            <a:xfrm flipV="1">
              <a:off x="1373653" y="2883559"/>
              <a:ext cx="10998" cy="41315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642608" y="2962592"/>
            <a:ext cx="1176587" cy="773623"/>
            <a:chOff x="1152281" y="2830869"/>
            <a:chExt cx="1176587" cy="773623"/>
          </a:xfrm>
        </p:grpSpPr>
        <p:sp>
          <p:nvSpPr>
            <p:cNvPr id="88" name="TextBox 87"/>
            <p:cNvSpPr txBox="1"/>
            <p:nvPr/>
          </p:nvSpPr>
          <p:spPr>
            <a:xfrm>
              <a:off x="1152281" y="3296715"/>
              <a:ext cx="1176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machine code</a:t>
              </a:r>
              <a:endParaRPr lang="en-US" sz="14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9" name="Straight Arrow Connector 88"/>
            <p:cNvCxnSpPr>
              <a:endCxn id="66" idx="2"/>
            </p:cNvCxnSpPr>
            <p:nvPr/>
          </p:nvCxnSpPr>
          <p:spPr>
            <a:xfrm flipV="1">
              <a:off x="1731920" y="2830869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934656" y="2962592"/>
            <a:ext cx="954107" cy="773623"/>
            <a:chOff x="1267742" y="2830869"/>
            <a:chExt cx="954107" cy="773623"/>
          </a:xfrm>
        </p:grpSpPr>
        <p:sp>
          <p:nvSpPr>
            <p:cNvPr id="92" name="TextBox 91"/>
            <p:cNvSpPr txBox="1"/>
            <p:nvPr/>
          </p:nvSpPr>
          <p:spPr>
            <a:xfrm>
              <a:off x="1267742" y="3296715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executable</a:t>
              </a:r>
              <a:endParaRPr lang="en-US" sz="14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1731920" y="2830869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296696" y="2962592"/>
            <a:ext cx="723275" cy="773623"/>
            <a:chOff x="1370374" y="2830869"/>
            <a:chExt cx="723275" cy="773623"/>
          </a:xfrm>
        </p:grpSpPr>
        <p:sp>
          <p:nvSpPr>
            <p:cNvPr id="97" name="TextBox 96"/>
            <p:cNvSpPr txBox="1"/>
            <p:nvPr/>
          </p:nvSpPr>
          <p:spPr>
            <a:xfrm>
              <a:off x="1370374" y="329671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process</a:t>
              </a:r>
              <a:endParaRPr lang="en-US" sz="14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1731920" y="2830869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41366" y="4027983"/>
            <a:ext cx="2218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xpand all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defs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and includes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86458" y="1602018"/>
            <a:ext cx="224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ransform code and optimize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14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4879" y="679545"/>
            <a:ext cx="4161861" cy="2986377"/>
            <a:chOff x="1701902" y="679545"/>
            <a:chExt cx="4161861" cy="2986377"/>
          </a:xfrm>
        </p:grpSpPr>
        <p:grpSp>
          <p:nvGrpSpPr>
            <p:cNvPr id="2" name="Group 1"/>
            <p:cNvGrpSpPr/>
            <p:nvPr/>
          </p:nvGrpSpPr>
          <p:grpSpPr>
            <a:xfrm>
              <a:off x="3088999" y="768218"/>
              <a:ext cx="2331099" cy="309309"/>
              <a:chOff x="2140409" y="1717466"/>
              <a:chExt cx="2331099" cy="30930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40409" y="1806935"/>
                <a:ext cx="1015570" cy="194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325" y="1718998"/>
                <a:ext cx="643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tag’18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155978" y="1806935"/>
                <a:ext cx="656975" cy="1926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2643" y="1805403"/>
                <a:ext cx="585690" cy="194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21714" y="1717466"/>
                <a:ext cx="53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/>
                    <a:cs typeface="Times New Roman"/>
                  </a:rPr>
                  <a:t>s</a:t>
                </a:r>
                <a:r>
                  <a:rPr lang="en-US" sz="1400" dirty="0" smtClean="0">
                    <a:latin typeface="Times New Roman"/>
                    <a:cs typeface="Times New Roman"/>
                  </a:rPr>
                  <a:t>et’8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31752" y="1718998"/>
                <a:ext cx="7397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/>
                    <a:cs typeface="Times New Roman"/>
                  </a:rPr>
                  <a:t>o</a:t>
                </a:r>
                <a:r>
                  <a:rPr lang="en-US" sz="1400" dirty="0" smtClean="0">
                    <a:latin typeface="Times New Roman"/>
                    <a:cs typeface="Times New Roman"/>
                  </a:rPr>
                  <a:t>ffset’6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65256" y="1686878"/>
              <a:ext cx="1715388" cy="232667"/>
              <a:chOff x="2686534" y="1678658"/>
              <a:chExt cx="806582" cy="23266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86534" y="1678658"/>
                <a:ext cx="402466" cy="232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090650" y="1678658"/>
                <a:ext cx="402466" cy="232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865256" y="1919318"/>
              <a:ext cx="1715388" cy="232667"/>
              <a:chOff x="2686534" y="1678658"/>
              <a:chExt cx="806582" cy="232667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686534" y="1678658"/>
                <a:ext cx="402466" cy="232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90650" y="1678658"/>
                <a:ext cx="402466" cy="232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865256" y="2150222"/>
              <a:ext cx="1715388" cy="232667"/>
              <a:chOff x="2686534" y="1678658"/>
              <a:chExt cx="806582" cy="23266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686534" y="1678658"/>
                <a:ext cx="402466" cy="232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90650" y="1678658"/>
                <a:ext cx="402466" cy="232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865256" y="2713118"/>
              <a:ext cx="1715388" cy="232667"/>
              <a:chOff x="2686534" y="1678658"/>
              <a:chExt cx="806582" cy="23266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86534" y="1678658"/>
                <a:ext cx="402466" cy="232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90650" y="1678658"/>
                <a:ext cx="402466" cy="232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637343" y="2920129"/>
              <a:ext cx="904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Tag Array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26586" y="291392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Data Array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66082" y="1417849"/>
              <a:ext cx="633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latin typeface="Times New Roman"/>
                  <a:cs typeface="Times New Roman"/>
                </a:rPr>
                <a:t>ay-0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12701" y="1425841"/>
              <a:ext cx="633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latin typeface="Times New Roman"/>
                  <a:cs typeface="Times New Roman"/>
                </a:rPr>
                <a:t>ay-1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7" name="Straight Arrow Connector 6"/>
            <p:cNvCxnSpPr>
              <a:stCxn id="38" idx="2"/>
            </p:cNvCxnSpPr>
            <p:nvPr/>
          </p:nvCxnSpPr>
          <p:spPr>
            <a:xfrm>
              <a:off x="3619578" y="1077527"/>
              <a:ext cx="126543" cy="20139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379260" y="3013420"/>
              <a:ext cx="80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compare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03381" y="701907"/>
              <a:ext cx="782301" cy="978519"/>
            </a:xfrm>
            <a:custGeom>
              <a:avLst/>
              <a:gdLst>
                <a:gd name="connsiteX0" fmla="*/ 0 w 782301"/>
                <a:gd name="connsiteY0" fmla="*/ 106237 h 978519"/>
                <a:gd name="connsiteX1" fmla="*/ 372047 w 782301"/>
                <a:gd name="connsiteY1" fmla="*/ 3616 h 978519"/>
                <a:gd name="connsiteX2" fmla="*/ 731264 w 782301"/>
                <a:gd name="connsiteY2" fmla="*/ 221686 h 978519"/>
                <a:gd name="connsiteX3" fmla="*/ 756922 w 782301"/>
                <a:gd name="connsiteY3" fmla="*/ 580861 h 978519"/>
                <a:gd name="connsiteX4" fmla="*/ 513168 w 782301"/>
                <a:gd name="connsiteY4" fmla="*/ 798932 h 978519"/>
                <a:gd name="connsiteX5" fmla="*/ 346388 w 782301"/>
                <a:gd name="connsiteY5" fmla="*/ 875898 h 978519"/>
                <a:gd name="connsiteX6" fmla="*/ 333559 w 782301"/>
                <a:gd name="connsiteY6" fmla="*/ 978519 h 97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2301" h="978519">
                  <a:moveTo>
                    <a:pt x="0" y="106237"/>
                  </a:moveTo>
                  <a:cubicBezTo>
                    <a:pt x="125085" y="45306"/>
                    <a:pt x="250170" y="-15625"/>
                    <a:pt x="372047" y="3616"/>
                  </a:cubicBezTo>
                  <a:cubicBezTo>
                    <a:pt x="493924" y="22857"/>
                    <a:pt x="667118" y="125478"/>
                    <a:pt x="731264" y="221686"/>
                  </a:cubicBezTo>
                  <a:cubicBezTo>
                    <a:pt x="795410" y="317894"/>
                    <a:pt x="793271" y="484653"/>
                    <a:pt x="756922" y="580861"/>
                  </a:cubicBezTo>
                  <a:cubicBezTo>
                    <a:pt x="720573" y="677069"/>
                    <a:pt x="581590" y="749759"/>
                    <a:pt x="513168" y="798932"/>
                  </a:cubicBezTo>
                  <a:cubicBezTo>
                    <a:pt x="444746" y="848105"/>
                    <a:pt x="376323" y="845967"/>
                    <a:pt x="346388" y="875898"/>
                  </a:cubicBezTo>
                  <a:cubicBezTo>
                    <a:pt x="316453" y="905829"/>
                    <a:pt x="333559" y="978519"/>
                    <a:pt x="333559" y="978519"/>
                  </a:cubicBezTo>
                </a:path>
              </a:pathLst>
            </a:cu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60430" y="3358145"/>
              <a:ext cx="3703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Cache configurations:</a:t>
              </a:r>
              <a:r>
                <a:rPr lang="en-US" sz="1400" dirty="0" smtClean="0">
                  <a:latin typeface="Times New Roman"/>
                  <a:cs typeface="Times New Roman"/>
                </a:rPr>
                <a:t> 32KB cache, 2 way, 64B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881508" y="1618404"/>
              <a:ext cx="1614544" cy="307777"/>
              <a:chOff x="1881508" y="1618404"/>
              <a:chExt cx="1614544" cy="30777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18543" y="1675590"/>
                <a:ext cx="1277509" cy="232667"/>
                <a:chOff x="2218543" y="1675590"/>
                <a:chExt cx="1277509" cy="232667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2683438" y="1675590"/>
                  <a:ext cx="812614" cy="232667"/>
                  <a:chOff x="2686534" y="1678658"/>
                  <a:chExt cx="812614" cy="232667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2686534" y="1678658"/>
                    <a:ext cx="402466" cy="2326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096682" y="1678658"/>
                    <a:ext cx="402466" cy="2326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" name="Rectangle 75"/>
                <p:cNvSpPr/>
                <p:nvPr/>
              </p:nvSpPr>
              <p:spPr>
                <a:xfrm>
                  <a:off x="2218543" y="1675590"/>
                  <a:ext cx="228600" cy="232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447917" y="1675590"/>
                  <a:ext cx="228600" cy="232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1881508" y="1618404"/>
                <a:ext cx="3443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s0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81508" y="1854186"/>
              <a:ext cx="1614544" cy="307777"/>
              <a:chOff x="1881508" y="1618404"/>
              <a:chExt cx="1614544" cy="30777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2218543" y="1675590"/>
                <a:ext cx="1277509" cy="232667"/>
                <a:chOff x="2218543" y="1675590"/>
                <a:chExt cx="1277509" cy="232667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2683438" y="1675590"/>
                  <a:ext cx="812614" cy="232667"/>
                  <a:chOff x="2686534" y="1678658"/>
                  <a:chExt cx="812614" cy="232667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2686534" y="1678658"/>
                    <a:ext cx="402466" cy="2326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096682" y="1678658"/>
                    <a:ext cx="402466" cy="2326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" name="Rectangle 103"/>
                <p:cNvSpPr/>
                <p:nvPr/>
              </p:nvSpPr>
              <p:spPr>
                <a:xfrm>
                  <a:off x="2218543" y="1675590"/>
                  <a:ext cx="228600" cy="232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447917" y="1675590"/>
                  <a:ext cx="228600" cy="232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1881508" y="1618404"/>
                <a:ext cx="3443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s1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881508" y="2089968"/>
              <a:ext cx="1614544" cy="307777"/>
              <a:chOff x="1881508" y="1618404"/>
              <a:chExt cx="1614544" cy="307777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218543" y="1675590"/>
                <a:ext cx="1277509" cy="232667"/>
                <a:chOff x="2218543" y="1675590"/>
                <a:chExt cx="1277509" cy="232667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2683438" y="1675590"/>
                  <a:ext cx="812614" cy="232667"/>
                  <a:chOff x="2686534" y="1678658"/>
                  <a:chExt cx="812614" cy="232667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2686534" y="1678658"/>
                    <a:ext cx="402466" cy="2326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3096682" y="1678658"/>
                    <a:ext cx="402466" cy="2326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2218543" y="1675590"/>
                  <a:ext cx="228600" cy="232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2447917" y="1675590"/>
                  <a:ext cx="228600" cy="232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881508" y="1618404"/>
                <a:ext cx="3443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s2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701902" y="2651980"/>
              <a:ext cx="1794150" cy="307777"/>
              <a:chOff x="1701902" y="1618404"/>
              <a:chExt cx="1794150" cy="307777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218543" y="1675590"/>
                <a:ext cx="1277509" cy="232667"/>
                <a:chOff x="2218543" y="1675590"/>
                <a:chExt cx="1277509" cy="232667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2683438" y="1675590"/>
                  <a:ext cx="812614" cy="232667"/>
                  <a:chOff x="2686534" y="1678658"/>
                  <a:chExt cx="812614" cy="232667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686534" y="1678658"/>
                    <a:ext cx="402466" cy="2326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096682" y="1678658"/>
                    <a:ext cx="402466" cy="2326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Rectangle 119"/>
                <p:cNvSpPr/>
                <p:nvPr/>
              </p:nvSpPr>
              <p:spPr>
                <a:xfrm>
                  <a:off x="2218543" y="1675590"/>
                  <a:ext cx="228600" cy="232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2447917" y="1675590"/>
                  <a:ext cx="228600" cy="232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1701902" y="1618404"/>
                <a:ext cx="523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s255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168025" y="1382173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V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397399" y="1380637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01115" y="1391929"/>
              <a:ext cx="493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t</a:t>
              </a:r>
              <a:r>
                <a:rPr lang="en-US" sz="1400" dirty="0" smtClean="0">
                  <a:latin typeface="Times New Roman"/>
                  <a:cs typeface="Times New Roman"/>
                </a:rPr>
                <a:t>ag0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10095" y="1377565"/>
              <a:ext cx="493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tag1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294819" y="2227190"/>
              <a:ext cx="451302" cy="846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1976" y="2280977"/>
              <a:ext cx="824145" cy="810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881581" y="679545"/>
              <a:ext cx="2544487" cy="1559941"/>
            </a:xfrm>
            <a:custGeom>
              <a:avLst/>
              <a:gdLst>
                <a:gd name="connsiteX0" fmla="*/ 2544487 w 2544487"/>
                <a:gd name="connsiteY0" fmla="*/ 141427 h 1559941"/>
                <a:gd name="connsiteX1" fmla="*/ 1518152 w 2544487"/>
                <a:gd name="connsiteY1" fmla="*/ 13150 h 1559941"/>
                <a:gd name="connsiteX2" fmla="*/ 645768 w 2544487"/>
                <a:gd name="connsiteY2" fmla="*/ 423636 h 1559941"/>
                <a:gd name="connsiteX3" fmla="*/ 42796 w 2544487"/>
                <a:gd name="connsiteY3" fmla="*/ 1026537 h 1559941"/>
                <a:gd name="connsiteX4" fmla="*/ 55626 w 2544487"/>
                <a:gd name="connsiteY4" fmla="*/ 1501161 h 1559941"/>
                <a:gd name="connsiteX5" fmla="*/ 106942 w 2544487"/>
                <a:gd name="connsiteY5" fmla="*/ 1552472 h 155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4487" h="1559941">
                  <a:moveTo>
                    <a:pt x="2544487" y="141427"/>
                  </a:moveTo>
                  <a:cubicBezTo>
                    <a:pt x="2189546" y="53771"/>
                    <a:pt x="1834605" y="-33885"/>
                    <a:pt x="1518152" y="13150"/>
                  </a:cubicBezTo>
                  <a:cubicBezTo>
                    <a:pt x="1201699" y="60185"/>
                    <a:pt x="891661" y="254738"/>
                    <a:pt x="645768" y="423636"/>
                  </a:cubicBezTo>
                  <a:cubicBezTo>
                    <a:pt x="399875" y="592534"/>
                    <a:pt x="141153" y="846950"/>
                    <a:pt x="42796" y="1026537"/>
                  </a:cubicBezTo>
                  <a:cubicBezTo>
                    <a:pt x="-55561" y="1206124"/>
                    <a:pt x="44935" y="1413505"/>
                    <a:pt x="55626" y="1501161"/>
                  </a:cubicBezTo>
                  <a:cubicBezTo>
                    <a:pt x="66317" y="1588817"/>
                    <a:pt x="106942" y="1552472"/>
                    <a:pt x="106942" y="1552472"/>
                  </a:cubicBezTo>
                </a:path>
              </a:pathLst>
            </a:cu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535066" y="1685342"/>
              <a:ext cx="182880" cy="2326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043706" y="1686878"/>
              <a:ext cx="182880" cy="2326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6945" y="16440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0</a:t>
              </a:r>
              <a:endParaRPr lang="en-US" sz="14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005003" y="1642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444493" y="163123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63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6724" y="16004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400" b="1" dirty="0" smtClean="0">
                  <a:latin typeface="Times New Roman"/>
                  <a:cs typeface="Times New Roman"/>
                </a:rPr>
                <a:t>…</a:t>
              </a:r>
              <a:endParaRPr 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699819" y="2421373"/>
              <a:ext cx="400110" cy="27186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is-IS" sz="1400" b="1" dirty="0" smtClean="0">
                  <a:latin typeface="Times New Roman"/>
                  <a:cs typeface="Times New Roman"/>
                </a:rPr>
                <a:t>…</a:t>
              </a:r>
              <a:endParaRPr 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587146" y="2410573"/>
              <a:ext cx="400110" cy="27186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is-IS" sz="1400" b="1" dirty="0" smtClean="0">
                  <a:latin typeface="Times New Roman"/>
                  <a:cs typeface="Times New Roman"/>
                </a:rPr>
                <a:t>…</a:t>
              </a:r>
              <a:endParaRPr lang="en-US" sz="1400" b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125" y="4092034"/>
            <a:ext cx="6798044" cy="2691512"/>
            <a:chOff x="48125" y="4092034"/>
            <a:chExt cx="6798044" cy="2691512"/>
          </a:xfrm>
        </p:grpSpPr>
        <p:grpSp>
          <p:nvGrpSpPr>
            <p:cNvPr id="26" name="Group 25"/>
            <p:cNvGrpSpPr/>
            <p:nvPr/>
          </p:nvGrpSpPr>
          <p:grpSpPr>
            <a:xfrm>
              <a:off x="48125" y="4224764"/>
              <a:ext cx="3141306" cy="2022734"/>
              <a:chOff x="48125" y="4224764"/>
              <a:chExt cx="3141306" cy="2022734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48125" y="5926893"/>
                <a:ext cx="3119557" cy="320605"/>
                <a:chOff x="2140409" y="1718998"/>
                <a:chExt cx="2265620" cy="320605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140409" y="1806935"/>
                  <a:ext cx="1653600" cy="19202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802496" y="1718998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Tag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794009" y="1806935"/>
                  <a:ext cx="425365" cy="19202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4219374" y="1805403"/>
                  <a:ext cx="178959" cy="1957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3901865" y="1730294"/>
                  <a:ext cx="208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L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184944" y="1731826"/>
                  <a:ext cx="2210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B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48125" y="5372392"/>
                <a:ext cx="3107025" cy="320605"/>
                <a:chOff x="2140408" y="1718998"/>
                <a:chExt cx="2257925" cy="320605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2140408" y="1806935"/>
                  <a:ext cx="1400755" cy="1926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580247" y="1718998"/>
                  <a:ext cx="5180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PPN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541163" y="1805403"/>
                  <a:ext cx="857170" cy="19418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3680436" y="1731826"/>
                  <a:ext cx="6335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Offset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48125" y="4225879"/>
                <a:ext cx="3107025" cy="307777"/>
                <a:chOff x="2140408" y="1744654"/>
                <a:chExt cx="2257925" cy="30777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2140408" y="1806935"/>
                  <a:ext cx="1400755" cy="1926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2580247" y="1744654"/>
                  <a:ext cx="5566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V</a:t>
                  </a:r>
                  <a:r>
                    <a:rPr lang="en-US" sz="1400" dirty="0" smtClean="0">
                      <a:latin typeface="Times New Roman"/>
                      <a:cs typeface="Times New Roman"/>
                    </a:rPr>
                    <a:t>PN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541163" y="1805403"/>
                  <a:ext cx="857170" cy="19418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435364" y="4480812"/>
                <a:ext cx="886485" cy="988731"/>
                <a:chOff x="5388259" y="363126"/>
                <a:chExt cx="886485" cy="988731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5388259" y="615406"/>
                  <a:ext cx="886485" cy="460541"/>
                  <a:chOff x="5542207" y="679546"/>
                  <a:chExt cx="886485" cy="460541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5542207" y="679546"/>
                    <a:ext cx="886485" cy="46054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5712810" y="742514"/>
                    <a:ext cx="5237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latin typeface="Times New Roman"/>
                        <a:cs typeface="Times New Roman"/>
                      </a:rPr>
                      <a:t>TLB</a:t>
                    </a:r>
                    <a:endParaRPr lang="en-US" sz="14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5839788" y="363126"/>
                  <a:ext cx="0" cy="27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/>
                <p:cNvCxnSpPr/>
                <p:nvPr/>
              </p:nvCxnSpPr>
              <p:spPr>
                <a:xfrm>
                  <a:off x="5856341" y="1077537"/>
                  <a:ext cx="0" cy="27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Arrow Connector 185"/>
              <p:cNvCxnSpPr/>
              <p:nvPr/>
            </p:nvCxnSpPr>
            <p:spPr>
              <a:xfrm>
                <a:off x="1898850" y="4496052"/>
                <a:ext cx="0" cy="9601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/>
              <p:nvPr/>
            </p:nvCxnSpPr>
            <p:spPr>
              <a:xfrm>
                <a:off x="1219217" y="5680232"/>
                <a:ext cx="0" cy="27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/>
              <p:cNvSpPr/>
              <p:nvPr/>
            </p:nvSpPr>
            <p:spPr>
              <a:xfrm>
                <a:off x="2324984" y="4284545"/>
                <a:ext cx="585690" cy="1941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Left Brace 188"/>
              <p:cNvSpPr/>
              <p:nvPr/>
            </p:nvSpPr>
            <p:spPr>
              <a:xfrm rot="16200000">
                <a:off x="2455841" y="4021251"/>
                <a:ext cx="224842" cy="117318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482057" y="4225879"/>
                <a:ext cx="287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L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885017" y="4224764"/>
                <a:ext cx="304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B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417966" y="4642171"/>
                <a:ext cx="314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K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704863" y="4237592"/>
              <a:ext cx="3141306" cy="2022734"/>
              <a:chOff x="4846644" y="4237592"/>
              <a:chExt cx="3141306" cy="2022734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4846644" y="5939721"/>
                <a:ext cx="3132386" cy="320605"/>
                <a:chOff x="2140409" y="1718998"/>
                <a:chExt cx="2274937" cy="320605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2140409" y="1806935"/>
                  <a:ext cx="1250551" cy="18135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2644104" y="1718998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Tag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390960" y="1806935"/>
                  <a:ext cx="828414" cy="19202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4219374" y="1805403"/>
                  <a:ext cx="178959" cy="1957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3734155" y="1730294"/>
                  <a:ext cx="208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L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4194261" y="1731826"/>
                  <a:ext cx="2210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B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4846644" y="5385220"/>
                <a:ext cx="3107025" cy="320605"/>
                <a:chOff x="2140408" y="1718998"/>
                <a:chExt cx="2257925" cy="320605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140408" y="1806935"/>
                  <a:ext cx="1400755" cy="1926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580247" y="1718998"/>
                  <a:ext cx="5180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PPN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541163" y="1805403"/>
                  <a:ext cx="857170" cy="19418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3680436" y="1731826"/>
                  <a:ext cx="6335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Offset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4846644" y="4238707"/>
                <a:ext cx="3107025" cy="307777"/>
                <a:chOff x="2140408" y="1744654"/>
                <a:chExt cx="2257925" cy="307777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2140408" y="1806935"/>
                  <a:ext cx="1400755" cy="1926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2580247" y="1744654"/>
                  <a:ext cx="5566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V</a:t>
                  </a:r>
                  <a:r>
                    <a:rPr lang="en-US" sz="1400" dirty="0" smtClean="0">
                      <a:latin typeface="Times New Roman"/>
                      <a:cs typeface="Times New Roman"/>
                    </a:rPr>
                    <a:t>PN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541163" y="1805403"/>
                  <a:ext cx="857170" cy="19418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5233883" y="4493640"/>
                <a:ext cx="886485" cy="988731"/>
                <a:chOff x="5388259" y="363126"/>
                <a:chExt cx="886485" cy="988731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5388259" y="615406"/>
                  <a:ext cx="886485" cy="460541"/>
                  <a:chOff x="5542207" y="679546"/>
                  <a:chExt cx="886485" cy="460541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>
                    <a:off x="5542207" y="679546"/>
                    <a:ext cx="886485" cy="46054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5712810" y="742514"/>
                    <a:ext cx="5237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latin typeface="Times New Roman"/>
                        <a:cs typeface="Times New Roman"/>
                      </a:rPr>
                      <a:t>TLB</a:t>
                    </a:r>
                    <a:endParaRPr lang="en-US" sz="14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5839788" y="363126"/>
                  <a:ext cx="0" cy="27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5856341" y="1077537"/>
                  <a:ext cx="0" cy="27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Arrow Connector 214"/>
              <p:cNvCxnSpPr/>
              <p:nvPr/>
            </p:nvCxnSpPr>
            <p:spPr>
              <a:xfrm>
                <a:off x="6697369" y="4508880"/>
                <a:ext cx="0" cy="9601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>
                <a:off x="6017736" y="5693060"/>
                <a:ext cx="0" cy="27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/>
              <p:cNvSpPr/>
              <p:nvPr/>
            </p:nvSpPr>
            <p:spPr>
              <a:xfrm>
                <a:off x="6568541" y="4297373"/>
                <a:ext cx="1140652" cy="192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Left Brace 217"/>
              <p:cNvSpPr/>
              <p:nvPr/>
            </p:nvSpPr>
            <p:spPr>
              <a:xfrm rot="16200000">
                <a:off x="7254360" y="4034079"/>
                <a:ext cx="224842" cy="117318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998338" y="4238707"/>
                <a:ext cx="287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L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683536" y="4237592"/>
                <a:ext cx="304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B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7216485" y="4654999"/>
                <a:ext cx="314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K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3407829" y="4092034"/>
              <a:ext cx="0" cy="22837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771511" y="6260326"/>
              <a:ext cx="5301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Times New Roman"/>
                  <a:cs typeface="Times New Roman"/>
                </a:rPr>
                <a:t>2</a:t>
              </a:r>
              <a:r>
                <a:rPr lang="en-US" sz="1400" b="1" baseline="30000" dirty="0" smtClean="0">
                  <a:latin typeface="Times New Roman"/>
                  <a:cs typeface="Times New Roman"/>
                </a:rPr>
                <a:t>K</a:t>
              </a:r>
              <a:r>
                <a:rPr lang="en-US" sz="1400" b="1" dirty="0">
                  <a:latin typeface="Times New Roman"/>
                  <a:cs typeface="Times New Roman"/>
                </a:rPr>
                <a:t>-byte </a:t>
              </a:r>
              <a:r>
                <a:rPr lang="en-US" sz="1400" b="1" dirty="0" smtClean="0">
                  <a:latin typeface="Times New Roman"/>
                  <a:cs typeface="Times New Roman"/>
                </a:rPr>
                <a:t>page; suppose direct-mapped with 2</a:t>
              </a:r>
              <a:r>
                <a:rPr lang="en-US" sz="1400" b="1" baseline="30000" dirty="0" smtClean="0">
                  <a:latin typeface="Times New Roman"/>
                  <a:cs typeface="Times New Roman"/>
                </a:rPr>
                <a:t>L</a:t>
              </a:r>
              <a:r>
                <a:rPr lang="en-US" sz="1400" b="1" dirty="0" smtClean="0">
                  <a:latin typeface="Times New Roman"/>
                  <a:cs typeface="Times New Roman"/>
                </a:rPr>
                <a:t> blocks, 2</a:t>
              </a:r>
              <a:r>
                <a:rPr lang="en-US" sz="1400" b="1" baseline="30000" dirty="0" smtClean="0">
                  <a:latin typeface="Times New Roman"/>
                  <a:cs typeface="Times New Roman"/>
                </a:rPr>
                <a:t>B</a:t>
              </a:r>
              <a:r>
                <a:rPr lang="en-US" sz="1400" b="1" dirty="0" smtClean="0">
                  <a:latin typeface="Times New Roman"/>
                  <a:cs typeface="Times New Roman"/>
                </a:rPr>
                <a:t>-byte block</a:t>
              </a:r>
            </a:p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(left: L+B≤K, right: L+B&gt;K)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1282" y="1851186"/>
            <a:ext cx="2437544" cy="2240848"/>
            <a:chOff x="5311282" y="1851186"/>
            <a:chExt cx="2437544" cy="2240848"/>
          </a:xfrm>
        </p:grpSpPr>
        <p:grpSp>
          <p:nvGrpSpPr>
            <p:cNvPr id="6" name="Group 5"/>
            <p:cNvGrpSpPr/>
            <p:nvPr/>
          </p:nvGrpSpPr>
          <p:grpSpPr>
            <a:xfrm>
              <a:off x="5621038" y="1851186"/>
              <a:ext cx="712035" cy="698571"/>
              <a:chOff x="5621038" y="1828482"/>
              <a:chExt cx="712035" cy="698571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21038" y="1851186"/>
                <a:ext cx="712035" cy="6758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722179" y="1828482"/>
                <a:ext cx="533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CPU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809081" y="2121497"/>
                <a:ext cx="328417" cy="31895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784776" y="2121990"/>
                <a:ext cx="384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L1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6651183" y="1851186"/>
              <a:ext cx="712035" cy="698571"/>
              <a:chOff x="5621038" y="1828482"/>
              <a:chExt cx="712035" cy="698571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621038" y="1851186"/>
                <a:ext cx="712035" cy="6758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722179" y="1828482"/>
                <a:ext cx="533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CPU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809081" y="2121497"/>
                <a:ext cx="328417" cy="31895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784776" y="2121990"/>
                <a:ext cx="384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L1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5621038" y="2747821"/>
              <a:ext cx="1755009" cy="3051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632376" y="3445121"/>
              <a:ext cx="1755009" cy="6469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91446" y="2742726"/>
              <a:ext cx="384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L2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105326" y="3627438"/>
              <a:ext cx="802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Memory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11282" y="3247358"/>
              <a:ext cx="2437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3455" y="2556082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001056" y="2554546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5974736" y="3042010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6988227" y="3042010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6449409" y="3260086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80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64586" y="2294300"/>
            <a:ext cx="731520" cy="731520"/>
            <a:chOff x="2964586" y="2294300"/>
            <a:chExt cx="731520" cy="731520"/>
          </a:xfrm>
        </p:grpSpPr>
        <p:sp>
          <p:nvSpPr>
            <p:cNvPr id="163" name="Oval 162"/>
            <p:cNvSpPr/>
            <p:nvPr/>
          </p:nvSpPr>
          <p:spPr>
            <a:xfrm>
              <a:off x="2964586" y="2294300"/>
              <a:ext cx="731520" cy="731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155602" y="2498372"/>
              <a:ext cx="3671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M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195314" y="2302208"/>
            <a:ext cx="731520" cy="731520"/>
            <a:chOff x="2964586" y="2294300"/>
            <a:chExt cx="731520" cy="731520"/>
          </a:xfrm>
        </p:grpSpPr>
        <p:sp>
          <p:nvSpPr>
            <p:cNvPr id="224" name="Oval 223"/>
            <p:cNvSpPr/>
            <p:nvPr/>
          </p:nvSpPr>
          <p:spPr>
            <a:xfrm>
              <a:off x="2964586" y="2294300"/>
              <a:ext cx="731520" cy="731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181260" y="2498372"/>
              <a:ext cx="29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S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2964586" y="3988743"/>
            <a:ext cx="731520" cy="731520"/>
            <a:chOff x="2964586" y="2294300"/>
            <a:chExt cx="731520" cy="731520"/>
          </a:xfrm>
        </p:grpSpPr>
        <p:sp>
          <p:nvSpPr>
            <p:cNvPr id="227" name="Oval 226"/>
            <p:cNvSpPr/>
            <p:nvPr/>
          </p:nvSpPr>
          <p:spPr>
            <a:xfrm>
              <a:off x="2964586" y="2294300"/>
              <a:ext cx="731520" cy="731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94089" y="2498372"/>
              <a:ext cx="310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E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195314" y="3988743"/>
            <a:ext cx="731520" cy="731520"/>
            <a:chOff x="2964586" y="2294300"/>
            <a:chExt cx="731520" cy="731520"/>
          </a:xfrm>
        </p:grpSpPr>
        <p:sp>
          <p:nvSpPr>
            <p:cNvPr id="230" name="Oval 229"/>
            <p:cNvSpPr/>
            <p:nvPr/>
          </p:nvSpPr>
          <p:spPr>
            <a:xfrm>
              <a:off x="2964586" y="2294300"/>
              <a:ext cx="731520" cy="731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06918" y="2498372"/>
              <a:ext cx="252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I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3167" y="2224432"/>
            <a:ext cx="821068" cy="307777"/>
            <a:chOff x="513167" y="2224432"/>
            <a:chExt cx="821068" cy="30777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13167" y="2498372"/>
              <a:ext cx="821068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562559" y="2224432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Local R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167" y="2807779"/>
            <a:ext cx="862435" cy="307777"/>
            <a:chOff x="513167" y="2224432"/>
            <a:chExt cx="862435" cy="307777"/>
          </a:xfrm>
        </p:grpSpPr>
        <p:cxnSp>
          <p:nvCxnSpPr>
            <p:cNvPr id="235" name="Straight Arrow Connector 234"/>
            <p:cNvCxnSpPr/>
            <p:nvPr/>
          </p:nvCxnSpPr>
          <p:spPr>
            <a:xfrm>
              <a:off x="513167" y="2498372"/>
              <a:ext cx="8210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562559" y="2224432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Local W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9022" y="3391126"/>
            <a:ext cx="915635" cy="307777"/>
            <a:chOff x="449022" y="3680966"/>
            <a:chExt cx="915635" cy="307777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513167" y="3954906"/>
              <a:ext cx="821068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449022" y="3680966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Remote R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49022" y="3974474"/>
            <a:ext cx="966931" cy="307777"/>
            <a:chOff x="434269" y="2224432"/>
            <a:chExt cx="966931" cy="307777"/>
          </a:xfrm>
        </p:grpSpPr>
        <p:cxnSp>
          <p:nvCxnSpPr>
            <p:cNvPr id="241" name="Straight Arrow Connector 240"/>
            <p:cNvCxnSpPr/>
            <p:nvPr/>
          </p:nvCxnSpPr>
          <p:spPr>
            <a:xfrm>
              <a:off x="513167" y="2498372"/>
              <a:ext cx="8210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434269" y="2224432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Remote W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3696106" y="4239051"/>
            <a:ext cx="1499208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0" idx="1"/>
            <a:endCxn id="163" idx="5"/>
          </p:cNvCxnSpPr>
          <p:nvPr/>
        </p:nvCxnSpPr>
        <p:spPr>
          <a:xfrm flipH="1" flipV="1">
            <a:off x="3588977" y="2918691"/>
            <a:ext cx="1713466" cy="11771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27" idx="7"/>
            <a:endCxn id="224" idx="3"/>
          </p:cNvCxnSpPr>
          <p:nvPr/>
        </p:nvCxnSpPr>
        <p:spPr>
          <a:xfrm flipV="1">
            <a:off x="3588977" y="2926599"/>
            <a:ext cx="1713466" cy="1169273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27" idx="0"/>
            <a:endCxn id="163" idx="4"/>
          </p:cNvCxnSpPr>
          <p:nvPr/>
        </p:nvCxnSpPr>
        <p:spPr>
          <a:xfrm flipV="1">
            <a:off x="3330346" y="3025820"/>
            <a:ext cx="0" cy="96292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24" idx="4"/>
            <a:endCxn id="230" idx="0"/>
          </p:cNvCxnSpPr>
          <p:nvPr/>
        </p:nvCxnSpPr>
        <p:spPr>
          <a:xfrm>
            <a:off x="5561074" y="3033728"/>
            <a:ext cx="0" cy="95501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63" idx="6"/>
            <a:endCxn id="224" idx="2"/>
          </p:cNvCxnSpPr>
          <p:nvPr/>
        </p:nvCxnSpPr>
        <p:spPr>
          <a:xfrm>
            <a:off x="3696106" y="2660060"/>
            <a:ext cx="1499208" cy="7908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2827269" y="1037973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➊ ➋</a:t>
            </a:r>
            <a:r>
              <a:rPr lang="en-US" dirty="0" smtClean="0"/>
              <a:t> </a:t>
            </a:r>
            <a:r>
              <a:rPr lang="en-US" dirty="0"/>
              <a:t>➌ ➍ ➎ ➏ ➐ ➑ ➒ ➓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97806" y="3897506"/>
            <a:ext cx="413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(1)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912603" y="3630798"/>
            <a:ext cx="413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(2)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834574" y="5005270"/>
            <a:ext cx="4596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 smtClean="0"/>
              <a:t>: local read fetches data from memory, CLEAN</a:t>
            </a:r>
          </a:p>
          <a:p>
            <a:pPr marL="342900" indent="-342900">
              <a:buAutoNum type="arabicParenBoth"/>
            </a:pPr>
            <a:r>
              <a:rPr lang="en-US" sz="1400" dirty="0" smtClean="0"/>
              <a:t>: local write stores data into line, DIRTY, wait write-back</a:t>
            </a:r>
          </a:p>
          <a:p>
            <a:pPr marL="342900" indent="-342900">
              <a:buAutoNum type="arabicParenBoth"/>
            </a:pPr>
            <a:r>
              <a:rPr lang="en-US" sz="1400" dirty="0" smtClean="0"/>
              <a:t>: remote read caches copy in other processors</a:t>
            </a:r>
          </a:p>
          <a:p>
            <a:pPr marL="342900" indent="-342900">
              <a:buAutoNum type="arabicParenBoth"/>
            </a:pPr>
            <a:r>
              <a:rPr lang="en-US" sz="1400" dirty="0" smtClean="0"/>
              <a:t>: local write updates the cache data</a:t>
            </a:r>
            <a:endParaRPr lang="en-US" sz="1400" dirty="0"/>
          </a:p>
        </p:txBody>
      </p:sp>
      <p:sp>
        <p:nvSpPr>
          <p:cNvPr id="258" name="Rectangle 257"/>
          <p:cNvSpPr/>
          <p:nvPr/>
        </p:nvSpPr>
        <p:spPr>
          <a:xfrm>
            <a:off x="3522710" y="3613461"/>
            <a:ext cx="413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(3)</a:t>
            </a:r>
            <a:endParaRPr lang="en-US" sz="1600" dirty="0"/>
          </a:p>
        </p:txBody>
      </p:sp>
      <p:sp>
        <p:nvSpPr>
          <p:cNvPr id="259" name="Rectangle 258"/>
          <p:cNvSpPr/>
          <p:nvPr/>
        </p:nvSpPr>
        <p:spPr>
          <a:xfrm>
            <a:off x="2987542" y="3613461"/>
            <a:ext cx="413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207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7335026" y="4119093"/>
            <a:ext cx="569387" cy="307777"/>
            <a:chOff x="5306378" y="1039087"/>
            <a:chExt cx="569387" cy="307777"/>
          </a:xfrm>
        </p:grpSpPr>
        <p:sp>
          <p:nvSpPr>
            <p:cNvPr id="128" name="Rectangle 127"/>
            <p:cNvSpPr/>
            <p:nvPr/>
          </p:nvSpPr>
          <p:spPr>
            <a:xfrm>
              <a:off x="5341293" y="1102094"/>
              <a:ext cx="495985" cy="193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06378" y="1039087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Bank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70606" y="2512883"/>
            <a:ext cx="888390" cy="713230"/>
            <a:chOff x="4427470" y="1704739"/>
            <a:chExt cx="888390" cy="713230"/>
          </a:xfrm>
        </p:grpSpPr>
        <p:grpSp>
          <p:nvGrpSpPr>
            <p:cNvPr id="136" name="Group 135"/>
            <p:cNvGrpSpPr/>
            <p:nvPr/>
          </p:nvGrpSpPr>
          <p:grpSpPr>
            <a:xfrm>
              <a:off x="4490067" y="1704739"/>
              <a:ext cx="825793" cy="647553"/>
              <a:chOff x="4427470" y="1770415"/>
              <a:chExt cx="825793" cy="647553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427470" y="1808899"/>
                <a:ext cx="825793" cy="6090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590314" y="1770415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Rank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427470" y="1770415"/>
              <a:ext cx="825793" cy="647553"/>
              <a:chOff x="4427470" y="1770415"/>
              <a:chExt cx="825793" cy="647553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427470" y="1808899"/>
                <a:ext cx="825793" cy="6090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590314" y="1770415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Rank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504445" y="2013712"/>
              <a:ext cx="678211" cy="404257"/>
              <a:chOff x="5672227" y="1552207"/>
              <a:chExt cx="678211" cy="40425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81051" y="1552207"/>
                <a:ext cx="569387" cy="307777"/>
                <a:chOff x="5306378" y="1039087"/>
                <a:chExt cx="569387" cy="307777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5341293" y="1102094"/>
                  <a:ext cx="495985" cy="19350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5306378" y="1039087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Bank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5753845" y="1576327"/>
                <a:ext cx="569387" cy="307777"/>
                <a:chOff x="5306378" y="1039087"/>
                <a:chExt cx="569387" cy="307777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5341293" y="1102094"/>
                  <a:ext cx="495985" cy="19350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306378" y="1039087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Bank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5726639" y="1600447"/>
                <a:ext cx="569387" cy="307777"/>
                <a:chOff x="5306378" y="1039087"/>
                <a:chExt cx="569387" cy="30777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341293" y="1102094"/>
                  <a:ext cx="495985" cy="19350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5306378" y="1039087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Bank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699433" y="1624567"/>
                <a:ext cx="569387" cy="307777"/>
                <a:chOff x="5306378" y="1039087"/>
                <a:chExt cx="569387" cy="307777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5341293" y="1102094"/>
                  <a:ext cx="495985" cy="19350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306378" y="1039087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Bank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5672227" y="1648687"/>
                <a:ext cx="569387" cy="307777"/>
                <a:chOff x="5306378" y="1039087"/>
                <a:chExt cx="569387" cy="30777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5341293" y="1102094"/>
                  <a:ext cx="495985" cy="19350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306378" y="1039087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Bank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121" name="Group 120"/>
          <p:cNvGrpSpPr/>
          <p:nvPr/>
        </p:nvGrpSpPr>
        <p:grpSpPr>
          <a:xfrm>
            <a:off x="7369941" y="4548904"/>
            <a:ext cx="569387" cy="307777"/>
            <a:chOff x="5306378" y="1039087"/>
            <a:chExt cx="569387" cy="307777"/>
          </a:xfrm>
        </p:grpSpPr>
        <p:sp>
          <p:nvSpPr>
            <p:cNvPr id="122" name="Rectangle 121"/>
            <p:cNvSpPr/>
            <p:nvPr/>
          </p:nvSpPr>
          <p:spPr>
            <a:xfrm>
              <a:off x="5341293" y="1102094"/>
              <a:ext cx="495985" cy="193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06378" y="1039087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Bank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619719" y="4903610"/>
            <a:ext cx="569387" cy="307777"/>
            <a:chOff x="5306378" y="1039087"/>
            <a:chExt cx="569387" cy="307777"/>
          </a:xfrm>
        </p:grpSpPr>
        <p:sp>
          <p:nvSpPr>
            <p:cNvPr id="125" name="Rectangle 124"/>
            <p:cNvSpPr/>
            <p:nvPr/>
          </p:nvSpPr>
          <p:spPr>
            <a:xfrm>
              <a:off x="5341293" y="1102094"/>
              <a:ext cx="495985" cy="193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06378" y="1039087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Bank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H="1">
            <a:off x="6170488" y="3924912"/>
            <a:ext cx="51317" cy="129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0797" y="306621"/>
            <a:ext cx="3439241" cy="1876016"/>
            <a:chOff x="170797" y="306621"/>
            <a:chExt cx="3439241" cy="1876016"/>
          </a:xfrm>
        </p:grpSpPr>
        <p:sp>
          <p:nvSpPr>
            <p:cNvPr id="72" name="Rectangle 71"/>
            <p:cNvSpPr/>
            <p:nvPr/>
          </p:nvSpPr>
          <p:spPr>
            <a:xfrm>
              <a:off x="204928" y="550306"/>
              <a:ext cx="1313953" cy="1537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01847" y="612910"/>
              <a:ext cx="584239" cy="477440"/>
              <a:chOff x="1481259" y="728362"/>
              <a:chExt cx="584239" cy="47744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81259" y="728362"/>
                <a:ext cx="584239" cy="4774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50130" y="795403"/>
                <a:ext cx="46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MC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01847" y="1537794"/>
              <a:ext cx="584239" cy="477440"/>
              <a:chOff x="1481259" y="728362"/>
              <a:chExt cx="584239" cy="47744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81259" y="728362"/>
                <a:ext cx="584239" cy="4774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550130" y="795403"/>
                <a:ext cx="46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MC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409998" y="435498"/>
              <a:ext cx="1200040" cy="822960"/>
              <a:chOff x="3533929" y="435498"/>
              <a:chExt cx="1200040" cy="82296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533929" y="435498"/>
                <a:ext cx="1200040" cy="822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3692553" y="476399"/>
                <a:ext cx="888390" cy="713230"/>
                <a:chOff x="4427470" y="1704739"/>
                <a:chExt cx="888390" cy="713230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4490067" y="1704739"/>
                  <a:ext cx="825793" cy="647553"/>
                  <a:chOff x="4427470" y="1770415"/>
                  <a:chExt cx="825793" cy="647553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4427470" y="1808899"/>
                    <a:ext cx="825793" cy="6090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590314" y="1770415"/>
                    <a:ext cx="5693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latin typeface="Times New Roman"/>
                        <a:cs typeface="Times New Roman"/>
                      </a:rPr>
                      <a:t>Rank</a:t>
                    </a:r>
                    <a:endParaRPr lang="en-US" sz="14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4427470" y="1770415"/>
                  <a:ext cx="825793" cy="647553"/>
                  <a:chOff x="4427470" y="1770415"/>
                  <a:chExt cx="825793" cy="647553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4427470" y="1808899"/>
                    <a:ext cx="825793" cy="6090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4590314" y="1770415"/>
                    <a:ext cx="5693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latin typeface="Times New Roman"/>
                        <a:cs typeface="Times New Roman"/>
                      </a:rPr>
                      <a:t>Rank</a:t>
                    </a:r>
                    <a:endParaRPr lang="en-US" sz="14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4504445" y="2013712"/>
                  <a:ext cx="678211" cy="404257"/>
                  <a:chOff x="5672227" y="1552207"/>
                  <a:chExt cx="678211" cy="404257"/>
                </a:xfrm>
              </p:grpSpPr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5781051" y="155220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5753845" y="157632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154" name="Rectangle 153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5726639" y="160044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5699433" y="162456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672227" y="164868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</p:grpSp>
        </p:grpSp>
        <p:grpSp>
          <p:nvGrpSpPr>
            <p:cNvPr id="187" name="Group 186"/>
            <p:cNvGrpSpPr/>
            <p:nvPr/>
          </p:nvGrpSpPr>
          <p:grpSpPr>
            <a:xfrm>
              <a:off x="2409998" y="1359677"/>
              <a:ext cx="1200040" cy="822960"/>
              <a:chOff x="3533929" y="435498"/>
              <a:chExt cx="1200040" cy="82296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3533929" y="435498"/>
                <a:ext cx="1200040" cy="822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3692553" y="476399"/>
                <a:ext cx="888390" cy="713230"/>
                <a:chOff x="4427470" y="1704739"/>
                <a:chExt cx="888390" cy="713230"/>
              </a:xfrm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4490067" y="1704739"/>
                  <a:ext cx="825793" cy="647553"/>
                  <a:chOff x="4427470" y="1770415"/>
                  <a:chExt cx="825793" cy="647553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4427470" y="1808899"/>
                    <a:ext cx="825793" cy="6090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4590314" y="1770415"/>
                    <a:ext cx="5693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latin typeface="Times New Roman"/>
                        <a:cs typeface="Times New Roman"/>
                      </a:rPr>
                      <a:t>Rank</a:t>
                    </a:r>
                    <a:endParaRPr lang="en-US" sz="14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4427470" y="1770415"/>
                  <a:ext cx="825793" cy="647553"/>
                  <a:chOff x="4427470" y="1770415"/>
                  <a:chExt cx="825793" cy="647553"/>
                </a:xfrm>
              </p:grpSpPr>
              <p:sp>
                <p:nvSpPr>
                  <p:cNvPr id="208" name="Rectangle 207"/>
                  <p:cNvSpPr/>
                  <p:nvPr/>
                </p:nvSpPr>
                <p:spPr>
                  <a:xfrm>
                    <a:off x="4427470" y="1808899"/>
                    <a:ext cx="825793" cy="6090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4590314" y="1770415"/>
                    <a:ext cx="5693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latin typeface="Times New Roman"/>
                        <a:cs typeface="Times New Roman"/>
                      </a:rPr>
                      <a:t>Rank</a:t>
                    </a:r>
                    <a:endParaRPr lang="en-US" sz="14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4504445" y="2013712"/>
                  <a:ext cx="678211" cy="404257"/>
                  <a:chOff x="5672227" y="1552207"/>
                  <a:chExt cx="678211" cy="404257"/>
                </a:xfrm>
              </p:grpSpPr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5781051" y="155220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TextBox 206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5753845" y="157632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TextBox 204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5726639" y="160044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TextBox 202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5699433" y="162456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5672227" y="1648687"/>
                    <a:ext cx="569387" cy="307777"/>
                    <a:chOff x="5306378" y="1039087"/>
                    <a:chExt cx="569387" cy="307777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5341293" y="1102094"/>
                      <a:ext cx="495985" cy="19350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TextBox 198"/>
                    <p:cNvSpPr txBox="1"/>
                    <p:nvPr/>
                  </p:nvSpPr>
                  <p:spPr>
                    <a:xfrm>
                      <a:off x="5306378" y="1039087"/>
                      <a:ext cx="569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Bank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</p:grpSp>
        </p:grpSp>
        <p:grpSp>
          <p:nvGrpSpPr>
            <p:cNvPr id="50" name="Group 49"/>
            <p:cNvGrpSpPr/>
            <p:nvPr/>
          </p:nvGrpSpPr>
          <p:grpSpPr>
            <a:xfrm>
              <a:off x="1384538" y="527758"/>
              <a:ext cx="1025460" cy="601285"/>
              <a:chOff x="2508469" y="527758"/>
              <a:chExt cx="1025460" cy="601285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2510017" y="782838"/>
                <a:ext cx="1023912" cy="4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 flipV="1">
                <a:off x="2508469" y="922410"/>
                <a:ext cx="1023912" cy="465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2987649" y="700880"/>
                <a:ext cx="51317" cy="128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2947614" y="866108"/>
                <a:ext cx="51317" cy="128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/>
              <p:cNvSpPr txBox="1"/>
              <p:nvPr/>
            </p:nvSpPr>
            <p:spPr>
              <a:xfrm>
                <a:off x="2973717" y="527758"/>
                <a:ext cx="393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c/a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972169" y="821266"/>
                <a:ext cx="4836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data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1390442" y="1437589"/>
              <a:ext cx="1025460" cy="601285"/>
              <a:chOff x="2508469" y="527758"/>
              <a:chExt cx="1025460" cy="601285"/>
            </a:xfrm>
          </p:grpSpPr>
          <p:cxnSp>
            <p:nvCxnSpPr>
              <p:cNvPr id="219" name="Straight Arrow Connector 218"/>
              <p:cNvCxnSpPr/>
              <p:nvPr/>
            </p:nvCxnSpPr>
            <p:spPr>
              <a:xfrm flipV="1">
                <a:off x="2510017" y="782838"/>
                <a:ext cx="1023912" cy="4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2508469" y="922410"/>
                <a:ext cx="1023912" cy="465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2987649" y="700880"/>
                <a:ext cx="51317" cy="128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947614" y="866108"/>
                <a:ext cx="51317" cy="128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/>
              <p:cNvSpPr txBox="1"/>
              <p:nvPr/>
            </p:nvSpPr>
            <p:spPr>
              <a:xfrm>
                <a:off x="2973717" y="527758"/>
                <a:ext cx="393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c/a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972169" y="821266"/>
                <a:ext cx="4836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data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25" name="TextBox 224"/>
            <p:cNvSpPr txBox="1"/>
            <p:nvPr/>
          </p:nvSpPr>
          <p:spPr>
            <a:xfrm>
              <a:off x="170797" y="1167317"/>
              <a:ext cx="533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CPU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576954" y="306621"/>
              <a:ext cx="91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Channel 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568480" y="1231444"/>
              <a:ext cx="91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Channel 2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6004143" y="3510544"/>
            <a:ext cx="480753" cy="501495"/>
            <a:chOff x="6190422" y="3489569"/>
            <a:chExt cx="588738" cy="957837"/>
          </a:xfrm>
        </p:grpSpPr>
        <p:grpSp>
          <p:nvGrpSpPr>
            <p:cNvPr id="241" name="Group 240"/>
            <p:cNvGrpSpPr/>
            <p:nvPr/>
          </p:nvGrpSpPr>
          <p:grpSpPr>
            <a:xfrm>
              <a:off x="6190422" y="3489569"/>
              <a:ext cx="231074" cy="957836"/>
              <a:chOff x="1546258" y="2972281"/>
              <a:chExt cx="231074" cy="957836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546258" y="2972281"/>
                <a:ext cx="231074" cy="2055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546258" y="3223029"/>
                <a:ext cx="231074" cy="2055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546258" y="3473777"/>
                <a:ext cx="231074" cy="2055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46258" y="3724525"/>
                <a:ext cx="231074" cy="2055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6548086" y="3489569"/>
              <a:ext cx="231074" cy="957836"/>
              <a:chOff x="1546258" y="2972281"/>
              <a:chExt cx="231074" cy="957836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1546258" y="2972281"/>
                <a:ext cx="231074" cy="2055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1546258" y="3223029"/>
                <a:ext cx="231074" cy="2055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46258" y="3473777"/>
                <a:ext cx="231074" cy="2055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546258" y="3724525"/>
                <a:ext cx="231074" cy="2055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3" name="Rectangle 242"/>
            <p:cNvSpPr/>
            <p:nvPr/>
          </p:nvSpPr>
          <p:spPr>
            <a:xfrm>
              <a:off x="6421496" y="3489570"/>
              <a:ext cx="125300" cy="9578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7163313" y="3402970"/>
            <a:ext cx="712344" cy="609069"/>
            <a:chOff x="4327634" y="4135837"/>
            <a:chExt cx="712344" cy="609069"/>
          </a:xfrm>
        </p:grpSpPr>
        <p:sp>
          <p:nvSpPr>
            <p:cNvPr id="259" name="Rectangle 258"/>
            <p:cNvSpPr/>
            <p:nvPr/>
          </p:nvSpPr>
          <p:spPr>
            <a:xfrm>
              <a:off x="4327634" y="4135837"/>
              <a:ext cx="701064" cy="609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/>
            <p:cNvCxnSpPr>
              <a:stCxn id="259" idx="1"/>
              <a:endCxn id="259" idx="3"/>
            </p:cNvCxnSpPr>
            <p:nvPr/>
          </p:nvCxnSpPr>
          <p:spPr>
            <a:xfrm>
              <a:off x="4327634" y="4440372"/>
              <a:ext cx="701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338914" y="4288616"/>
              <a:ext cx="701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337366" y="4594952"/>
              <a:ext cx="701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4593163" y="4143034"/>
              <a:ext cx="204951" cy="60187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7872750" y="4320275"/>
            <a:ext cx="771287" cy="725979"/>
            <a:chOff x="1367015" y="2873927"/>
            <a:chExt cx="800885" cy="725979"/>
          </a:xfrm>
        </p:grpSpPr>
        <p:grpSp>
          <p:nvGrpSpPr>
            <p:cNvPr id="310" name="Group 309"/>
            <p:cNvGrpSpPr/>
            <p:nvPr/>
          </p:nvGrpSpPr>
          <p:grpSpPr>
            <a:xfrm>
              <a:off x="1399893" y="2944395"/>
              <a:ext cx="712344" cy="609069"/>
              <a:chOff x="4327634" y="4135837"/>
              <a:chExt cx="712344" cy="609069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4327634" y="4135837"/>
                <a:ext cx="701064" cy="6090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/>
              <p:cNvCxnSpPr>
                <a:stCxn id="320" idx="1"/>
                <a:endCxn id="320" idx="3"/>
              </p:cNvCxnSpPr>
              <p:nvPr/>
            </p:nvCxnSpPr>
            <p:spPr>
              <a:xfrm>
                <a:off x="4327634" y="4440372"/>
                <a:ext cx="701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338914" y="4288616"/>
                <a:ext cx="701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337366" y="4594952"/>
                <a:ext cx="701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/>
              <p:cNvSpPr/>
              <p:nvPr/>
            </p:nvSpPr>
            <p:spPr>
              <a:xfrm>
                <a:off x="4593163" y="4143034"/>
                <a:ext cx="204951" cy="6018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/>
            <p:cNvSpPr txBox="1"/>
            <p:nvPr/>
          </p:nvSpPr>
          <p:spPr>
            <a:xfrm>
              <a:off x="1370603" y="287699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b0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369055" y="301657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b2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367507" y="318179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b4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367015" y="332290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b6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816522" y="287392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b1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814482" y="302632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b3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814482" y="3180263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b5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1814482" y="332137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b7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561172" y="2941768"/>
              <a:ext cx="369332" cy="6181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Peripher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301653" y="322510"/>
            <a:ext cx="4003992" cy="1844865"/>
            <a:chOff x="4301653" y="322510"/>
            <a:chExt cx="4003992" cy="1844865"/>
          </a:xfrm>
        </p:grpSpPr>
        <p:sp>
          <p:nvSpPr>
            <p:cNvPr id="228" name="Rectangle 227"/>
            <p:cNvSpPr/>
            <p:nvPr/>
          </p:nvSpPr>
          <p:spPr>
            <a:xfrm>
              <a:off x="4301653" y="422596"/>
              <a:ext cx="4003992" cy="962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86536" y="576532"/>
              <a:ext cx="432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4445258" y="384112"/>
              <a:ext cx="701064" cy="1197688"/>
              <a:chOff x="1412407" y="2629601"/>
              <a:chExt cx="701064" cy="1197688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476552" y="2629601"/>
                <a:ext cx="5835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chip0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30" name="Group 329"/>
              <p:cNvGrpSpPr/>
              <p:nvPr/>
            </p:nvGrpSpPr>
            <p:grpSpPr>
              <a:xfrm>
                <a:off x="1412407" y="2933103"/>
                <a:ext cx="701064" cy="609069"/>
                <a:chOff x="1412407" y="2933103"/>
                <a:chExt cx="701064" cy="609069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1412407" y="2933103"/>
                  <a:ext cx="701064" cy="6090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1415829" y="3087577"/>
                  <a:ext cx="694944" cy="1144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1568229" y="3098869"/>
                  <a:ext cx="146304" cy="1144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6" name="Straight Arrow Connector 335"/>
              <p:cNvCxnSpPr>
                <a:stCxn id="229" idx="2"/>
              </p:cNvCxnSpPr>
              <p:nvPr/>
            </p:nvCxnSpPr>
            <p:spPr>
              <a:xfrm>
                <a:off x="1762939" y="3542171"/>
                <a:ext cx="0" cy="2377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TextBox 342"/>
              <p:cNvSpPr txBox="1"/>
              <p:nvPr/>
            </p:nvSpPr>
            <p:spPr>
              <a:xfrm>
                <a:off x="1712635" y="3519512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8b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383204" y="384112"/>
              <a:ext cx="701064" cy="1210516"/>
              <a:chOff x="1412407" y="2629601"/>
              <a:chExt cx="701064" cy="1210516"/>
            </a:xfrm>
          </p:grpSpPr>
          <p:sp>
            <p:nvSpPr>
              <p:cNvPr id="346" name="TextBox 345"/>
              <p:cNvSpPr txBox="1"/>
              <p:nvPr/>
            </p:nvSpPr>
            <p:spPr>
              <a:xfrm>
                <a:off x="1476552" y="2629601"/>
                <a:ext cx="5835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chip1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47" name="Group 346"/>
              <p:cNvGrpSpPr/>
              <p:nvPr/>
            </p:nvGrpSpPr>
            <p:grpSpPr>
              <a:xfrm>
                <a:off x="1412407" y="2933103"/>
                <a:ext cx="701064" cy="609069"/>
                <a:chOff x="1412407" y="2933103"/>
                <a:chExt cx="701064" cy="609069"/>
              </a:xfrm>
            </p:grpSpPr>
            <p:sp>
              <p:nvSpPr>
                <p:cNvPr id="350" name="Rectangle 349"/>
                <p:cNvSpPr/>
                <p:nvPr/>
              </p:nvSpPr>
              <p:spPr>
                <a:xfrm>
                  <a:off x="1412407" y="2933103"/>
                  <a:ext cx="701064" cy="6090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1415829" y="3087577"/>
                  <a:ext cx="694944" cy="1144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1568229" y="3098869"/>
                  <a:ext cx="146304" cy="1144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8" name="Straight Arrow Connector 347"/>
              <p:cNvCxnSpPr>
                <a:stCxn id="350" idx="2"/>
              </p:cNvCxnSpPr>
              <p:nvPr/>
            </p:nvCxnSpPr>
            <p:spPr>
              <a:xfrm>
                <a:off x="1762939" y="3542171"/>
                <a:ext cx="0" cy="2377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TextBox 348"/>
              <p:cNvSpPr txBox="1"/>
              <p:nvPr/>
            </p:nvSpPr>
            <p:spPr>
              <a:xfrm>
                <a:off x="1699806" y="353234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8b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7472980" y="384112"/>
              <a:ext cx="701064" cy="1210516"/>
              <a:chOff x="1412407" y="2629601"/>
              <a:chExt cx="701064" cy="1210516"/>
            </a:xfrm>
          </p:grpSpPr>
          <p:sp>
            <p:nvSpPr>
              <p:cNvPr id="354" name="TextBox 353"/>
              <p:cNvSpPr txBox="1"/>
              <p:nvPr/>
            </p:nvSpPr>
            <p:spPr>
              <a:xfrm>
                <a:off x="1476552" y="2629601"/>
                <a:ext cx="5835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chip7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55" name="Group 354"/>
              <p:cNvGrpSpPr/>
              <p:nvPr/>
            </p:nvGrpSpPr>
            <p:grpSpPr>
              <a:xfrm>
                <a:off x="1412407" y="2933103"/>
                <a:ext cx="701064" cy="609069"/>
                <a:chOff x="1412407" y="2933103"/>
                <a:chExt cx="701064" cy="609069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1412407" y="2933103"/>
                  <a:ext cx="701064" cy="6090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1415829" y="3087577"/>
                  <a:ext cx="694944" cy="1144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1568229" y="3098869"/>
                  <a:ext cx="146304" cy="1144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56" name="Straight Arrow Connector 355"/>
              <p:cNvCxnSpPr>
                <a:stCxn id="358" idx="2"/>
              </p:cNvCxnSpPr>
              <p:nvPr/>
            </p:nvCxnSpPr>
            <p:spPr>
              <a:xfrm>
                <a:off x="1762939" y="3542171"/>
                <a:ext cx="0" cy="2377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TextBox 356"/>
              <p:cNvSpPr txBox="1"/>
              <p:nvPr/>
            </p:nvSpPr>
            <p:spPr>
              <a:xfrm>
                <a:off x="1699806" y="353234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8b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61" name="Straight Arrow Connector 360"/>
            <p:cNvCxnSpPr/>
            <p:nvPr/>
          </p:nvCxnSpPr>
          <p:spPr>
            <a:xfrm flipV="1">
              <a:off x="4719797" y="1543234"/>
              <a:ext cx="3103715" cy="465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283840" y="1561525"/>
              <a:ext cx="0" cy="2926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6387864" y="147909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64b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grpSp>
          <p:nvGrpSpPr>
            <p:cNvPr id="368" name="Group 367"/>
            <p:cNvGrpSpPr/>
            <p:nvPr/>
          </p:nvGrpSpPr>
          <p:grpSpPr>
            <a:xfrm>
              <a:off x="5927257" y="1844515"/>
              <a:ext cx="735789" cy="322860"/>
              <a:chOff x="2078178" y="1690194"/>
              <a:chExt cx="584239" cy="477440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2078178" y="1690194"/>
                <a:ext cx="584239" cy="4774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2197981" y="1700325"/>
                <a:ext cx="391872" cy="45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MC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73" name="TextBox 372"/>
            <p:cNvSpPr txBox="1"/>
            <p:nvPr/>
          </p:nvSpPr>
          <p:spPr>
            <a:xfrm>
              <a:off x="6484896" y="32251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Rank</a:t>
              </a:r>
              <a:endParaRPr lang="en-US" sz="1400" b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30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21220" y="162528"/>
            <a:ext cx="6004178" cy="1651116"/>
            <a:chOff x="921220" y="162528"/>
            <a:chExt cx="6004178" cy="1651116"/>
          </a:xfrm>
        </p:grpSpPr>
        <p:grpSp>
          <p:nvGrpSpPr>
            <p:cNvPr id="6" name="Group 5"/>
            <p:cNvGrpSpPr/>
            <p:nvPr/>
          </p:nvGrpSpPr>
          <p:grpSpPr>
            <a:xfrm>
              <a:off x="921220" y="162528"/>
              <a:ext cx="6004178" cy="549851"/>
              <a:chOff x="1434484" y="875469"/>
              <a:chExt cx="6004178" cy="63943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69117" y="920630"/>
                <a:ext cx="5569545" cy="594272"/>
                <a:chOff x="1651107" y="5116992"/>
                <a:chExt cx="5274091" cy="594272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1879965" y="5391312"/>
                  <a:ext cx="501622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/>
                <p:cNvGrpSpPr/>
                <p:nvPr/>
              </p:nvGrpSpPr>
              <p:grpSpPr>
                <a:xfrm>
                  <a:off x="1651107" y="5116992"/>
                  <a:ext cx="476294" cy="594272"/>
                  <a:chOff x="1651107" y="5116992"/>
                  <a:chExt cx="476294" cy="594272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651107" y="5353344"/>
                    <a:ext cx="476294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.975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2903996" y="5116992"/>
                  <a:ext cx="390124" cy="594272"/>
                  <a:chOff x="1694192" y="5116992"/>
                  <a:chExt cx="390124" cy="594272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694192" y="5353344"/>
                    <a:ext cx="390124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112133" y="5116992"/>
                  <a:ext cx="393457" cy="594272"/>
                  <a:chOff x="1692525" y="5116992"/>
                  <a:chExt cx="393457" cy="594272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692525" y="5353344"/>
                    <a:ext cx="393457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.89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5321938" y="5116992"/>
                  <a:ext cx="393457" cy="594272"/>
                  <a:chOff x="1692526" y="5116992"/>
                  <a:chExt cx="393457" cy="594272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692526" y="5353344"/>
                    <a:ext cx="393457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.83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6531741" y="5116992"/>
                  <a:ext cx="393457" cy="594272"/>
                  <a:chOff x="1692525" y="5116992"/>
                  <a:chExt cx="393457" cy="594272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692525" y="5353344"/>
                    <a:ext cx="393457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.73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119" name="TextBox 118"/>
              <p:cNvSpPr txBox="1"/>
              <p:nvPr/>
            </p:nvSpPr>
            <p:spPr>
              <a:xfrm>
                <a:off x="1434484" y="875469"/>
                <a:ext cx="67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256ms</a:t>
                </a:r>
                <a:endParaRPr lang="en-US" sz="1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21220" y="668691"/>
              <a:ext cx="3453126" cy="551035"/>
              <a:chOff x="1434484" y="1565461"/>
              <a:chExt cx="3453126" cy="64081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873220" y="1611999"/>
                <a:ext cx="3014390" cy="594272"/>
                <a:chOff x="1412960" y="5116992"/>
                <a:chExt cx="5708965" cy="59427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879965" y="5391312"/>
                  <a:ext cx="519535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1412960" y="5116992"/>
                  <a:ext cx="952586" cy="594272"/>
                  <a:chOff x="1412960" y="5116992"/>
                  <a:chExt cx="952586" cy="594272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412960" y="5353344"/>
                    <a:ext cx="952586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.975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2708935" y="5116992"/>
                  <a:ext cx="780248" cy="594272"/>
                  <a:chOff x="1499131" y="5116992"/>
                  <a:chExt cx="780248" cy="594272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499131" y="5353344"/>
                    <a:ext cx="780248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3915405" y="5116992"/>
                  <a:ext cx="786914" cy="594272"/>
                  <a:chOff x="1495797" y="5116992"/>
                  <a:chExt cx="786914" cy="594272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495797" y="5353344"/>
                    <a:ext cx="786914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.89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125210" y="5116992"/>
                  <a:ext cx="786913" cy="594272"/>
                  <a:chOff x="1495798" y="5116992"/>
                  <a:chExt cx="786913" cy="594272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495798" y="5353344"/>
                    <a:ext cx="786913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.83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335012" y="5116992"/>
                  <a:ext cx="786913" cy="594272"/>
                  <a:chOff x="1495796" y="5116992"/>
                  <a:chExt cx="786913" cy="59427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495796" y="5353344"/>
                    <a:ext cx="786913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.73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120" name="TextBox 119"/>
              <p:cNvSpPr txBox="1"/>
              <p:nvPr/>
            </p:nvSpPr>
            <p:spPr>
              <a:xfrm>
                <a:off x="1434484" y="1565461"/>
                <a:ext cx="67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128ms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12215" y="1263150"/>
              <a:ext cx="2066865" cy="550494"/>
              <a:chOff x="1525479" y="2300212"/>
              <a:chExt cx="2066865" cy="640180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874700" y="2346121"/>
                <a:ext cx="1717644" cy="594271"/>
                <a:chOff x="922158" y="5116992"/>
                <a:chExt cx="6605211" cy="594271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1879966" y="5391313"/>
                  <a:ext cx="55558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922158" y="5116992"/>
                  <a:ext cx="1934192" cy="594271"/>
                  <a:chOff x="922158" y="5116992"/>
                  <a:chExt cx="1934192" cy="594271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22158" y="5353344"/>
                    <a:ext cx="1934192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.975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2306927" y="5116992"/>
                  <a:ext cx="1584268" cy="594271"/>
                  <a:chOff x="1097123" y="5116992"/>
                  <a:chExt cx="1584268" cy="594271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97123" y="5353344"/>
                    <a:ext cx="1584268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3509962" y="5116992"/>
                  <a:ext cx="1597801" cy="594271"/>
                  <a:chOff x="1090354" y="5116992"/>
                  <a:chExt cx="1597801" cy="59427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090354" y="5353344"/>
                    <a:ext cx="1597801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.89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4719767" y="5116992"/>
                  <a:ext cx="1597801" cy="594271"/>
                  <a:chOff x="1090355" y="5116992"/>
                  <a:chExt cx="1597801" cy="594271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090355" y="5353344"/>
                    <a:ext cx="1597801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.83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5929570" y="5116992"/>
                  <a:ext cx="1597799" cy="594271"/>
                  <a:chOff x="1090354" y="5116992"/>
                  <a:chExt cx="1597799" cy="594271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090354" y="5353344"/>
                    <a:ext cx="1597799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.73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1525479" y="2300212"/>
                <a:ext cx="580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64ms</a:t>
                </a:r>
                <a:endParaRPr lang="en-US" sz="14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78362" y="1806768"/>
            <a:ext cx="5995565" cy="2174106"/>
            <a:chOff x="1599335" y="3157181"/>
            <a:chExt cx="5995565" cy="217410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611786" y="4187834"/>
              <a:ext cx="3428224" cy="551035"/>
              <a:chOff x="1459386" y="1565461"/>
              <a:chExt cx="3428224" cy="64081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73220" y="1611999"/>
                <a:ext cx="3014390" cy="594272"/>
                <a:chOff x="1412960" y="5116992"/>
                <a:chExt cx="5708965" cy="594272"/>
              </a:xfrm>
            </p:grpSpPr>
            <p:cxnSp>
              <p:nvCxnSpPr>
                <p:cNvPr id="156" name="Straight Arrow Connector 155"/>
                <p:cNvCxnSpPr/>
                <p:nvPr/>
              </p:nvCxnSpPr>
              <p:spPr>
                <a:xfrm>
                  <a:off x="1879965" y="5391312"/>
                  <a:ext cx="519535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7" name="Group 156"/>
                <p:cNvGrpSpPr/>
                <p:nvPr/>
              </p:nvGrpSpPr>
              <p:grpSpPr>
                <a:xfrm>
                  <a:off x="1412960" y="5116992"/>
                  <a:ext cx="952586" cy="594272"/>
                  <a:chOff x="1412960" y="5116992"/>
                  <a:chExt cx="952586" cy="594272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1412960" y="5353344"/>
                    <a:ext cx="952586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.975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08935" y="5116992"/>
                  <a:ext cx="780248" cy="594272"/>
                  <a:chOff x="1499131" y="5116992"/>
                  <a:chExt cx="780248" cy="594272"/>
                </a:xfrm>
              </p:grpSpPr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1499131" y="5353344"/>
                    <a:ext cx="780248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915405" y="5116992"/>
                  <a:ext cx="786914" cy="594272"/>
                  <a:chOff x="1495797" y="5116992"/>
                  <a:chExt cx="786914" cy="594272"/>
                </a:xfrm>
              </p:grpSpPr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495797" y="5353344"/>
                    <a:ext cx="786914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.89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5125210" y="5116992"/>
                  <a:ext cx="786913" cy="594272"/>
                  <a:chOff x="1495798" y="5116992"/>
                  <a:chExt cx="786913" cy="594272"/>
                </a:xfrm>
              </p:grpSpPr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1495798" y="5353344"/>
                    <a:ext cx="786913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.83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6335012" y="5116992"/>
                  <a:ext cx="786913" cy="594272"/>
                  <a:chOff x="1495796" y="5116992"/>
                  <a:chExt cx="786913" cy="594272"/>
                </a:xfrm>
              </p:grpSpPr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1495796" y="5353344"/>
                    <a:ext cx="786913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.73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155" name="TextBox 154"/>
              <p:cNvSpPr txBox="1"/>
              <p:nvPr/>
            </p:nvSpPr>
            <p:spPr>
              <a:xfrm>
                <a:off x="1459386" y="1565461"/>
                <a:ext cx="67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128ms</a:t>
                </a:r>
                <a:endParaRPr lang="en-US" sz="14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702781" y="4780793"/>
              <a:ext cx="2041963" cy="550494"/>
              <a:chOff x="1550381" y="2300212"/>
              <a:chExt cx="2041963" cy="64018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874700" y="2346121"/>
                <a:ext cx="1717644" cy="594271"/>
                <a:chOff x="922158" y="5116992"/>
                <a:chExt cx="6605211" cy="594271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1879966" y="5391313"/>
                  <a:ext cx="555580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Group 128"/>
                <p:cNvGrpSpPr/>
                <p:nvPr/>
              </p:nvGrpSpPr>
              <p:grpSpPr>
                <a:xfrm>
                  <a:off x="922158" y="5116992"/>
                  <a:ext cx="1934192" cy="594271"/>
                  <a:chOff x="922158" y="5116992"/>
                  <a:chExt cx="1934192" cy="594271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922158" y="5353344"/>
                    <a:ext cx="1934192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.975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2306927" y="5116992"/>
                  <a:ext cx="1584268" cy="594271"/>
                  <a:chOff x="1097123" y="5116992"/>
                  <a:chExt cx="1584268" cy="59427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1097123" y="5353344"/>
                    <a:ext cx="1584268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3509962" y="5116992"/>
                  <a:ext cx="1597801" cy="594271"/>
                  <a:chOff x="1090354" y="5116992"/>
                  <a:chExt cx="1597801" cy="594271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090354" y="5353344"/>
                    <a:ext cx="1597801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.89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4719767" y="5116992"/>
                  <a:ext cx="1597801" cy="594271"/>
                  <a:chOff x="1090355" y="5116992"/>
                  <a:chExt cx="1597801" cy="59427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90355" y="5353344"/>
                    <a:ext cx="1597801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.83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5929570" y="5116992"/>
                  <a:ext cx="1597799" cy="594271"/>
                  <a:chOff x="1090354" y="5116992"/>
                  <a:chExt cx="1597799" cy="594271"/>
                </a:xfrm>
              </p:grpSpPr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090354" y="5353344"/>
                    <a:ext cx="1597799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.73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127" name="TextBox 126"/>
              <p:cNvSpPr txBox="1"/>
              <p:nvPr/>
            </p:nvSpPr>
            <p:spPr>
              <a:xfrm>
                <a:off x="1550381" y="2300212"/>
                <a:ext cx="580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64ms</a:t>
                </a:r>
                <a:endParaRPr lang="en-US" sz="1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99335" y="3157181"/>
              <a:ext cx="5995565" cy="1034654"/>
              <a:chOff x="1599335" y="3157181"/>
              <a:chExt cx="5995565" cy="1034654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599335" y="3157181"/>
                <a:ext cx="5991727" cy="549851"/>
                <a:chOff x="1446935" y="875469"/>
                <a:chExt cx="5991727" cy="639433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1869117" y="920630"/>
                  <a:ext cx="5569545" cy="594272"/>
                  <a:chOff x="1651107" y="5116992"/>
                  <a:chExt cx="5274091" cy="594272"/>
                </a:xfrm>
              </p:grpSpPr>
              <p:cxnSp>
                <p:nvCxnSpPr>
                  <p:cNvPr id="175" name="Straight Arrow Connector 174"/>
                  <p:cNvCxnSpPr/>
                  <p:nvPr/>
                </p:nvCxnSpPr>
                <p:spPr>
                  <a:xfrm>
                    <a:off x="1879965" y="5391312"/>
                    <a:ext cx="501622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1651107" y="5116992"/>
                    <a:ext cx="476294" cy="594272"/>
                    <a:chOff x="1651107" y="5116992"/>
                    <a:chExt cx="476294" cy="594272"/>
                  </a:xfrm>
                </p:grpSpPr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>
                      <a:off x="1879965" y="5116992"/>
                      <a:ext cx="1" cy="2743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prstDash val="dash"/>
                      <a:tailEnd type="arrow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1651107" y="5353344"/>
                      <a:ext cx="476294" cy="357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.975</a:t>
                      </a:r>
                      <a:endParaRPr lang="en-US" sz="1400" dirty="0"/>
                    </a:p>
                  </p:txBody>
                </p:sp>
              </p:grpSp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2903996" y="5116992"/>
                    <a:ext cx="390124" cy="594272"/>
                    <a:chOff x="1694192" y="5116992"/>
                    <a:chExt cx="390124" cy="594272"/>
                  </a:xfrm>
                </p:grpSpPr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>
                      <a:off x="1879965" y="5116992"/>
                      <a:ext cx="1" cy="2743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1694192" y="5353344"/>
                      <a:ext cx="390124" cy="357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.95</a:t>
                      </a:r>
                      <a:endParaRPr lang="en-US" sz="1400" dirty="0"/>
                    </a:p>
                  </p:txBody>
                </p:sp>
              </p:grpSp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4112133" y="5116992"/>
                    <a:ext cx="393457" cy="594272"/>
                    <a:chOff x="1692525" y="5116992"/>
                    <a:chExt cx="393457" cy="594272"/>
                  </a:xfrm>
                </p:grpSpPr>
                <p:cxnSp>
                  <p:nvCxnSpPr>
                    <p:cNvPr id="185" name="Straight Connector 184"/>
                    <p:cNvCxnSpPr/>
                    <p:nvPr/>
                  </p:nvCxnSpPr>
                  <p:spPr>
                    <a:xfrm>
                      <a:off x="1879965" y="5116992"/>
                      <a:ext cx="1" cy="2743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1692525" y="5353344"/>
                      <a:ext cx="393457" cy="357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.89</a:t>
                      </a:r>
                      <a:endParaRPr lang="en-US" sz="1400" dirty="0"/>
                    </a:p>
                  </p:txBody>
                </p:sp>
              </p:grp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5321938" y="5116992"/>
                    <a:ext cx="393457" cy="594272"/>
                    <a:chOff x="1692526" y="5116992"/>
                    <a:chExt cx="393457" cy="594272"/>
                  </a:xfrm>
                </p:grpSpPr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>
                      <a:off x="1879965" y="5116992"/>
                      <a:ext cx="1" cy="2743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692526" y="5353344"/>
                      <a:ext cx="393457" cy="357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.83</a:t>
                      </a:r>
                      <a:endParaRPr lang="en-US" sz="1400" dirty="0"/>
                    </a:p>
                  </p:txBody>
                </p: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6531741" y="5116992"/>
                    <a:ext cx="393457" cy="594272"/>
                    <a:chOff x="1692525" y="5116992"/>
                    <a:chExt cx="393457" cy="594272"/>
                  </a:xfrm>
                </p:grpSpPr>
                <p:cxnSp>
                  <p:nvCxnSpPr>
                    <p:cNvPr id="181" name="Straight Connector 180"/>
                    <p:cNvCxnSpPr/>
                    <p:nvPr/>
                  </p:nvCxnSpPr>
                  <p:spPr>
                    <a:xfrm>
                      <a:off x="1879965" y="5116992"/>
                      <a:ext cx="1" cy="2743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prstDash val="dash"/>
                      <a:tailEnd type="arrow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1692525" y="5353344"/>
                      <a:ext cx="393457" cy="357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.73</a:t>
                      </a:r>
                      <a:endParaRPr lang="en-US" sz="1400" dirty="0"/>
                    </a:p>
                  </p:txBody>
                </p:sp>
              </p:grpSp>
            </p:grpSp>
            <p:sp>
              <p:nvSpPr>
                <p:cNvPr id="174" name="TextBox 173"/>
                <p:cNvSpPr txBox="1"/>
                <p:nvPr/>
              </p:nvSpPr>
              <p:spPr>
                <a:xfrm>
                  <a:off x="1446935" y="875469"/>
                  <a:ext cx="67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256ms</a:t>
                  </a:r>
                  <a:endParaRPr lang="en-US" sz="14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608263" y="3680818"/>
                <a:ext cx="5986637" cy="511017"/>
                <a:chOff x="1608263" y="3680818"/>
                <a:chExt cx="5986637" cy="511017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624249" y="3680818"/>
                  <a:ext cx="2970651" cy="511017"/>
                  <a:chOff x="4624249" y="3780434"/>
                  <a:chExt cx="2970651" cy="511017"/>
                </a:xfrm>
              </p:grpSpPr>
              <p:cxnSp>
                <p:nvCxnSpPr>
                  <p:cNvPr id="194" name="Straight Arrow Connector 193"/>
                  <p:cNvCxnSpPr/>
                  <p:nvPr/>
                </p:nvCxnSpPr>
                <p:spPr>
                  <a:xfrm>
                    <a:off x="4819488" y="4016325"/>
                    <a:ext cx="272491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4624249" y="3780434"/>
                    <a:ext cx="415498" cy="511017"/>
                    <a:chOff x="1692525" y="5116992"/>
                    <a:chExt cx="393456" cy="594272"/>
                  </a:xfrm>
                </p:grpSpPr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>
                      <a:off x="1879965" y="5116992"/>
                      <a:ext cx="1" cy="2743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prstDash val="dash"/>
                      <a:tailEnd type="arrow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5" name="TextBox 204"/>
                    <p:cNvSpPr txBox="1"/>
                    <p:nvPr/>
                  </p:nvSpPr>
                  <p:spPr>
                    <a:xfrm>
                      <a:off x="1692525" y="5353344"/>
                      <a:ext cx="393456" cy="357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.89</a:t>
                      </a:r>
                      <a:endParaRPr lang="en-US" sz="1400" dirty="0"/>
                    </a:p>
                  </p:txBody>
                </p:sp>
              </p:grp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5901827" y="3780434"/>
                    <a:ext cx="415499" cy="511017"/>
                    <a:chOff x="1692526" y="5116992"/>
                    <a:chExt cx="393457" cy="594272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>
                      <a:off x="1879965" y="5116992"/>
                      <a:ext cx="1" cy="2743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3" name="TextBox 202"/>
                    <p:cNvSpPr txBox="1"/>
                    <p:nvPr/>
                  </p:nvSpPr>
                  <p:spPr>
                    <a:xfrm>
                      <a:off x="1692526" y="5353344"/>
                      <a:ext cx="393457" cy="357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.83</a:t>
                      </a:r>
                      <a:endParaRPr lang="en-US" sz="1400" dirty="0"/>
                    </a:p>
                  </p:txBody>
                </p:sp>
              </p:grpSp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7179402" y="3780434"/>
                    <a:ext cx="415498" cy="511017"/>
                    <a:chOff x="1692525" y="5116992"/>
                    <a:chExt cx="393457" cy="594272"/>
                  </a:xfrm>
                </p:grpSpPr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1879965" y="5116992"/>
                      <a:ext cx="1" cy="2743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prstDash val="dash"/>
                      <a:tailEnd type="arrow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1692525" y="5353344"/>
                      <a:ext cx="393457" cy="357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.73</a:t>
                      </a:r>
                      <a:endParaRPr lang="en-US" sz="1400" dirty="0"/>
                    </a:p>
                  </p:txBody>
                </p:sp>
              </p:grpSp>
            </p:grpSp>
            <p:sp>
              <p:nvSpPr>
                <p:cNvPr id="193" name="TextBox 192"/>
                <p:cNvSpPr txBox="1"/>
                <p:nvPr/>
              </p:nvSpPr>
              <p:spPr>
                <a:xfrm>
                  <a:off x="1608263" y="3716698"/>
                  <a:ext cx="7109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128ms’</a:t>
                  </a:r>
                  <a:endParaRPr lang="en-US" sz="1400" dirty="0"/>
                </a:p>
              </p:txBody>
            </p:sp>
          </p:grpSp>
          <p:cxnSp>
            <p:nvCxnSpPr>
              <p:cNvPr id="15" name="Straight Arrow Connector 14"/>
              <p:cNvCxnSpPr>
                <a:stCxn id="190" idx="2"/>
              </p:cNvCxnSpPr>
              <p:nvPr/>
            </p:nvCxnSpPr>
            <p:spPr>
              <a:xfrm>
                <a:off x="2273005" y="3707032"/>
                <a:ext cx="2401953" cy="1770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305298" y="4150741"/>
            <a:ext cx="6008016" cy="2547666"/>
            <a:chOff x="305298" y="4150741"/>
            <a:chExt cx="6008016" cy="2547666"/>
          </a:xfrm>
        </p:grpSpPr>
        <p:grpSp>
          <p:nvGrpSpPr>
            <p:cNvPr id="211" name="Group 210"/>
            <p:cNvGrpSpPr/>
            <p:nvPr/>
          </p:nvGrpSpPr>
          <p:grpSpPr>
            <a:xfrm>
              <a:off x="305298" y="5031970"/>
              <a:ext cx="3453126" cy="551035"/>
              <a:chOff x="1434484" y="1565461"/>
              <a:chExt cx="3453126" cy="640810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1873220" y="1611999"/>
                <a:ext cx="3014390" cy="594272"/>
                <a:chOff x="1412960" y="5116992"/>
                <a:chExt cx="5708965" cy="594272"/>
              </a:xfrm>
            </p:grpSpPr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1879965" y="5391312"/>
                  <a:ext cx="519535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8" name="Group 267"/>
                <p:cNvGrpSpPr/>
                <p:nvPr/>
              </p:nvGrpSpPr>
              <p:grpSpPr>
                <a:xfrm>
                  <a:off x="1412960" y="5116992"/>
                  <a:ext cx="952586" cy="594272"/>
                  <a:chOff x="1412960" y="5116992"/>
                  <a:chExt cx="952586" cy="594272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1412960" y="5353344"/>
                    <a:ext cx="952586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.975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2708935" y="5116992"/>
                  <a:ext cx="780248" cy="594272"/>
                  <a:chOff x="1499131" y="5116992"/>
                  <a:chExt cx="780248" cy="594272"/>
                </a:xfrm>
              </p:grpSpPr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1499131" y="5353344"/>
                    <a:ext cx="780248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3915405" y="5116992"/>
                  <a:ext cx="786914" cy="594272"/>
                  <a:chOff x="1495797" y="5116992"/>
                  <a:chExt cx="786914" cy="594272"/>
                </a:xfrm>
              </p:grpSpPr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TextBox 277"/>
                  <p:cNvSpPr txBox="1"/>
                  <p:nvPr/>
                </p:nvSpPr>
                <p:spPr>
                  <a:xfrm>
                    <a:off x="1495797" y="5353344"/>
                    <a:ext cx="786914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.89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5125210" y="5116992"/>
                  <a:ext cx="786913" cy="594272"/>
                  <a:chOff x="1495798" y="5116992"/>
                  <a:chExt cx="786913" cy="594272"/>
                </a:xfrm>
              </p:grpSpPr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1495798" y="5353344"/>
                    <a:ext cx="786913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.83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6335012" y="5116992"/>
                  <a:ext cx="786913" cy="594272"/>
                  <a:chOff x="1495796" y="5116992"/>
                  <a:chExt cx="786913" cy="594272"/>
                </a:xfrm>
              </p:grpSpPr>
              <p:cxnSp>
                <p:nvCxnSpPr>
                  <p:cNvPr id="273" name="Straight Connector 272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4" name="TextBox 273"/>
                  <p:cNvSpPr txBox="1"/>
                  <p:nvPr/>
                </p:nvSpPr>
                <p:spPr>
                  <a:xfrm>
                    <a:off x="1495796" y="5353344"/>
                    <a:ext cx="786913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.73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266" name="TextBox 265"/>
              <p:cNvSpPr txBox="1"/>
              <p:nvPr/>
            </p:nvSpPr>
            <p:spPr>
              <a:xfrm>
                <a:off x="1434484" y="1565461"/>
                <a:ext cx="67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128ms</a:t>
                </a:r>
                <a:endParaRPr lang="en-US" sz="14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408744" y="6147913"/>
              <a:ext cx="2054414" cy="550494"/>
              <a:chOff x="1537930" y="2300212"/>
              <a:chExt cx="2054414" cy="640180"/>
            </a:xfrm>
          </p:grpSpPr>
          <p:grpSp>
            <p:nvGrpSpPr>
              <p:cNvPr id="247" name="Group 246"/>
              <p:cNvGrpSpPr/>
              <p:nvPr/>
            </p:nvGrpSpPr>
            <p:grpSpPr>
              <a:xfrm>
                <a:off x="1874700" y="2346121"/>
                <a:ext cx="1717644" cy="594271"/>
                <a:chOff x="922158" y="5116992"/>
                <a:chExt cx="6605211" cy="594271"/>
              </a:xfrm>
            </p:grpSpPr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1879966" y="5391313"/>
                  <a:ext cx="555580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0" name="Group 249"/>
                <p:cNvGrpSpPr/>
                <p:nvPr/>
              </p:nvGrpSpPr>
              <p:grpSpPr>
                <a:xfrm>
                  <a:off x="922158" y="5116992"/>
                  <a:ext cx="1934192" cy="594271"/>
                  <a:chOff x="922158" y="5116992"/>
                  <a:chExt cx="1934192" cy="594271"/>
                </a:xfrm>
              </p:grpSpPr>
              <p:cxnSp>
                <p:nvCxnSpPr>
                  <p:cNvPr id="263" name="Straight Connector 262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922158" y="5353344"/>
                    <a:ext cx="1934192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.975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2306927" y="5116992"/>
                  <a:ext cx="1584268" cy="594271"/>
                  <a:chOff x="1097123" y="5116992"/>
                  <a:chExt cx="1584268" cy="594271"/>
                </a:xfrm>
              </p:grpSpPr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1097123" y="5353344"/>
                    <a:ext cx="1584268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3509962" y="5116992"/>
                  <a:ext cx="1597801" cy="594271"/>
                  <a:chOff x="1090354" y="5116992"/>
                  <a:chExt cx="1597801" cy="594271"/>
                </a:xfrm>
              </p:grpSpPr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1090354" y="5353344"/>
                    <a:ext cx="1597801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.89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4719767" y="5116992"/>
                  <a:ext cx="1597801" cy="594271"/>
                  <a:chOff x="1090355" y="5116992"/>
                  <a:chExt cx="1597801" cy="594271"/>
                </a:xfrm>
              </p:grpSpPr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8" name="TextBox 257"/>
                  <p:cNvSpPr txBox="1"/>
                  <p:nvPr/>
                </p:nvSpPr>
                <p:spPr>
                  <a:xfrm>
                    <a:off x="1090355" y="5353344"/>
                    <a:ext cx="1597801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.83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929570" y="5116992"/>
                  <a:ext cx="1597799" cy="594271"/>
                  <a:chOff x="1090354" y="5116992"/>
                  <a:chExt cx="1597799" cy="594271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1090354" y="5353344"/>
                    <a:ext cx="1597799" cy="3579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.73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248" name="TextBox 247"/>
              <p:cNvSpPr txBox="1"/>
              <p:nvPr/>
            </p:nvSpPr>
            <p:spPr>
              <a:xfrm>
                <a:off x="1537930" y="2300212"/>
                <a:ext cx="580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64ms</a:t>
                </a:r>
                <a:endParaRPr lang="en-US" sz="1400" dirty="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305298" y="4150741"/>
              <a:ext cx="6004178" cy="549851"/>
              <a:chOff x="1434484" y="875469"/>
              <a:chExt cx="6004178" cy="639433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869117" y="920630"/>
                <a:ext cx="5569545" cy="594272"/>
                <a:chOff x="1651107" y="5116992"/>
                <a:chExt cx="5274091" cy="594272"/>
              </a:xfrm>
            </p:grpSpPr>
            <p:cxnSp>
              <p:nvCxnSpPr>
                <p:cNvPr id="231" name="Straight Arrow Connector 230"/>
                <p:cNvCxnSpPr/>
                <p:nvPr/>
              </p:nvCxnSpPr>
              <p:spPr>
                <a:xfrm>
                  <a:off x="1879965" y="5391312"/>
                  <a:ext cx="501622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2" name="Group 231"/>
                <p:cNvGrpSpPr/>
                <p:nvPr/>
              </p:nvGrpSpPr>
              <p:grpSpPr>
                <a:xfrm>
                  <a:off x="1651107" y="5116992"/>
                  <a:ext cx="476294" cy="594272"/>
                  <a:chOff x="1651107" y="5116992"/>
                  <a:chExt cx="476294" cy="594272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1651107" y="5353344"/>
                    <a:ext cx="476294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.975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33" name="Group 232"/>
                <p:cNvGrpSpPr/>
                <p:nvPr/>
              </p:nvGrpSpPr>
              <p:grpSpPr>
                <a:xfrm>
                  <a:off x="2903996" y="5116992"/>
                  <a:ext cx="390124" cy="594272"/>
                  <a:chOff x="1694192" y="5116992"/>
                  <a:chExt cx="390124" cy="594272"/>
                </a:xfrm>
              </p:grpSpPr>
              <p:cxnSp>
                <p:nvCxnSpPr>
                  <p:cNvPr id="243" name="Straight Connector 242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1694192" y="5353344"/>
                    <a:ext cx="390124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.95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4112133" y="5116992"/>
                  <a:ext cx="393457" cy="594272"/>
                  <a:chOff x="1692525" y="5116992"/>
                  <a:chExt cx="393457" cy="594272"/>
                </a:xfrm>
              </p:grpSpPr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1692525" y="5353344"/>
                    <a:ext cx="393457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.89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5321938" y="5116992"/>
                  <a:ext cx="393457" cy="594272"/>
                  <a:chOff x="1692526" y="5116992"/>
                  <a:chExt cx="393457" cy="594272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692526" y="5353344"/>
                    <a:ext cx="393457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.83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6531741" y="5116992"/>
                  <a:ext cx="393457" cy="594272"/>
                  <a:chOff x="1692525" y="5116992"/>
                  <a:chExt cx="393457" cy="594272"/>
                </a:xfrm>
              </p:grpSpPr>
              <p:cxnSp>
                <p:nvCxnSpPr>
                  <p:cNvPr id="237" name="Straight Connector 236"/>
                  <p:cNvCxnSpPr/>
                  <p:nvPr/>
                </p:nvCxnSpPr>
                <p:spPr>
                  <a:xfrm>
                    <a:off x="1879965" y="5116992"/>
                    <a:ext cx="1" cy="2743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dash"/>
                    <a:tailEnd type="arrow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1692525" y="5353344"/>
                    <a:ext cx="393457" cy="35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.73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230" name="TextBox 229"/>
              <p:cNvSpPr txBox="1"/>
              <p:nvPr/>
            </p:nvSpPr>
            <p:spPr>
              <a:xfrm>
                <a:off x="1434484" y="875469"/>
                <a:ext cx="67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256ms</a:t>
                </a:r>
                <a:endParaRPr lang="en-US" sz="1400" dirty="0"/>
              </a:p>
            </p:txBody>
          </p:sp>
        </p:grpSp>
        <p:cxnSp>
          <p:nvCxnSpPr>
            <p:cNvPr id="219" name="Straight Arrow Connector 218"/>
            <p:cNvCxnSpPr/>
            <p:nvPr/>
          </p:nvCxnSpPr>
          <p:spPr>
            <a:xfrm>
              <a:off x="4807904" y="4910269"/>
              <a:ext cx="14813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220"/>
            <p:cNvGrpSpPr/>
            <p:nvPr/>
          </p:nvGrpSpPr>
          <p:grpSpPr>
            <a:xfrm>
              <a:off x="4620241" y="4674378"/>
              <a:ext cx="415499" cy="511017"/>
              <a:chOff x="1692526" y="5116992"/>
              <a:chExt cx="393457" cy="594272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1879965" y="5116992"/>
                <a:ext cx="1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  <a:tailEnd type="arrow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/>
              <p:cNvSpPr txBox="1"/>
              <p:nvPr/>
            </p:nvSpPr>
            <p:spPr>
              <a:xfrm>
                <a:off x="1692526" y="5353344"/>
                <a:ext cx="393457" cy="357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.83</a:t>
                </a:r>
                <a:endParaRPr lang="en-US" sz="1400" dirty="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5897816" y="4674378"/>
              <a:ext cx="415498" cy="511017"/>
              <a:chOff x="1692525" y="5116992"/>
              <a:chExt cx="393457" cy="594272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>
                <a:off x="1879965" y="5116992"/>
                <a:ext cx="1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  <a:tailEnd type="arrow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1692525" y="5353344"/>
                <a:ext cx="393457" cy="357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.73</a:t>
                </a:r>
                <a:endParaRPr lang="en-US" sz="1400" dirty="0"/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369588" y="4710258"/>
              <a:ext cx="625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64ms’</a:t>
              </a:r>
              <a:endParaRPr lang="en-US" sz="1400" dirty="0"/>
            </a:p>
          </p:txBody>
        </p:sp>
        <p:cxnSp>
          <p:nvCxnSpPr>
            <p:cNvPr id="216" name="Straight Arrow Connector 215"/>
            <p:cNvCxnSpPr>
              <a:stCxn id="246" idx="2"/>
            </p:cNvCxnSpPr>
            <p:nvPr/>
          </p:nvCxnSpPr>
          <p:spPr>
            <a:xfrm>
              <a:off x="991419" y="4700592"/>
              <a:ext cx="3690309" cy="1770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2238705" y="5883645"/>
              <a:ext cx="1463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>
              <a:off x="2055886" y="5647754"/>
              <a:ext cx="415498" cy="511017"/>
              <a:chOff x="1495797" y="5116992"/>
              <a:chExt cx="786912" cy="594272"/>
            </a:xfrm>
          </p:grpSpPr>
          <p:cxnSp>
            <p:nvCxnSpPr>
              <p:cNvPr id="296" name="Straight Connector 295"/>
              <p:cNvCxnSpPr/>
              <p:nvPr/>
            </p:nvCxnSpPr>
            <p:spPr>
              <a:xfrm>
                <a:off x="1879965" y="5116992"/>
                <a:ext cx="1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  <a:tailEnd type="arrow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TextBox 296"/>
              <p:cNvSpPr txBox="1"/>
              <p:nvPr/>
            </p:nvSpPr>
            <p:spPr>
              <a:xfrm>
                <a:off x="1495797" y="5353344"/>
                <a:ext cx="786912" cy="357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.89</a:t>
                </a:r>
                <a:endParaRPr lang="en-US" sz="14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2694675" y="5647754"/>
              <a:ext cx="415498" cy="511017"/>
              <a:chOff x="1495798" y="5116992"/>
              <a:chExt cx="786913" cy="594272"/>
            </a:xfrm>
          </p:grpSpPr>
          <p:cxnSp>
            <p:nvCxnSpPr>
              <p:cNvPr id="294" name="Straight Connector 293"/>
              <p:cNvCxnSpPr/>
              <p:nvPr/>
            </p:nvCxnSpPr>
            <p:spPr>
              <a:xfrm>
                <a:off x="1879965" y="5116992"/>
                <a:ext cx="1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extBox 294"/>
              <p:cNvSpPr txBox="1"/>
              <p:nvPr/>
            </p:nvSpPr>
            <p:spPr>
              <a:xfrm>
                <a:off x="1495798" y="5353344"/>
                <a:ext cx="786913" cy="357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.83</a:t>
                </a:r>
                <a:endParaRPr lang="en-US" sz="1400" dirty="0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333463" y="5647754"/>
              <a:ext cx="415498" cy="511017"/>
              <a:chOff x="1495796" y="5116992"/>
              <a:chExt cx="786913" cy="59427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1879965" y="5116992"/>
                <a:ext cx="1" cy="27432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  <a:tailEnd type="arrow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1495796" y="5353344"/>
                <a:ext cx="786913" cy="357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.73</a:t>
                </a:r>
                <a:endParaRPr lang="en-US" sz="1400" dirty="0"/>
              </a:p>
            </p:txBody>
          </p:sp>
        </p:grpSp>
        <p:sp>
          <p:nvSpPr>
            <p:cNvPr id="285" name="TextBox 284"/>
            <p:cNvSpPr txBox="1"/>
            <p:nvPr/>
          </p:nvSpPr>
          <p:spPr>
            <a:xfrm>
              <a:off x="358491" y="5607738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64ms’</a:t>
              </a:r>
              <a:endParaRPr lang="en-US" sz="1400" dirty="0"/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>
              <a:off x="894685" y="5577078"/>
              <a:ext cx="1245993" cy="2201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498" y="-60881"/>
            <a:ext cx="758691" cy="536563"/>
            <a:chOff x="4498" y="-60881"/>
            <a:chExt cx="758691" cy="536563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31124" y="201362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/>
            <p:cNvSpPr txBox="1"/>
            <p:nvPr/>
          </p:nvSpPr>
          <p:spPr>
            <a:xfrm>
              <a:off x="4498" y="-60881"/>
              <a:ext cx="75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Last Ref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09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Reviewers’ Main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Linear voltage drop </a:t>
            </a:r>
            <a:r>
              <a:rPr lang="en-US" dirty="0" smtClean="0"/>
              <a:t>(A)</a:t>
            </a:r>
          </a:p>
          <a:p>
            <a:r>
              <a:rPr lang="en-US" dirty="0">
                <a:solidFill>
                  <a:srgbClr val="FF0000"/>
                </a:solidFill>
              </a:rPr>
              <a:t>Analytical model of leakage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(A,C)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3.6% </a:t>
            </a:r>
            <a:r>
              <a:rPr lang="en-US" dirty="0" err="1" smtClean="0">
                <a:solidFill>
                  <a:srgbClr val="FF6600"/>
                </a:solidFill>
              </a:rPr>
              <a:t>Vdd</a:t>
            </a:r>
            <a:r>
              <a:rPr lang="en-US" dirty="0" smtClean="0">
                <a:solidFill>
                  <a:srgbClr val="FF6600"/>
                </a:solidFill>
              </a:rPr>
              <a:t> margin 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MC modifications (A)</a:t>
            </a:r>
          </a:p>
          <a:p>
            <a:r>
              <a:rPr lang="en-US" dirty="0" smtClean="0"/>
              <a:t>VRT (B)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Refresh details</a:t>
            </a:r>
            <a:r>
              <a:rPr lang="en-US" dirty="0" smtClean="0"/>
              <a:t>(B) </a:t>
            </a:r>
            <a:r>
              <a:rPr lang="en-US" dirty="0" smtClean="0">
                <a:sym typeface="Wingdings"/>
              </a:rPr>
              <a:t> module-&gt;device, row-&gt;bin</a:t>
            </a:r>
            <a:endParaRPr lang="en-US" dirty="0" smtClean="0"/>
          </a:p>
          <a:p>
            <a:r>
              <a:rPr lang="en-US" dirty="0" smtClean="0"/>
              <a:t>Thermal issue and reliability (D)</a:t>
            </a:r>
          </a:p>
          <a:p>
            <a:r>
              <a:rPr lang="en-US" dirty="0" smtClean="0"/>
              <a:t>Experimental details (A, D, E)</a:t>
            </a:r>
          </a:p>
          <a:p>
            <a:r>
              <a:rPr lang="en-US" dirty="0" smtClean="0"/>
              <a:t>Narrow topic (C, D)</a:t>
            </a:r>
          </a:p>
          <a:p>
            <a:r>
              <a:rPr lang="en-US" dirty="0" smtClean="0"/>
              <a:t>Comparison to TL-DRAM, CHARM 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9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stCxn id="51" idx="0"/>
          </p:cNvCxnSpPr>
          <p:nvPr/>
        </p:nvCxnSpPr>
        <p:spPr>
          <a:xfrm>
            <a:off x="2082750" y="2180701"/>
            <a:ext cx="4047690" cy="14944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02076" y="3700782"/>
            <a:ext cx="45720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02076" y="763206"/>
            <a:ext cx="0" cy="2953512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127736" y="2187114"/>
            <a:ext cx="4002704" cy="1475183"/>
          </a:xfrm>
          <a:custGeom>
            <a:avLst/>
            <a:gdLst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2001352"/>
              <a:gd name="connsiteY0" fmla="*/ 0 h 987731"/>
              <a:gd name="connsiteX1" fmla="*/ 2001352 w 2001352"/>
              <a:gd name="connsiteY1" fmla="*/ 987731 h 987731"/>
              <a:gd name="connsiteX0" fmla="*/ 0 w 2001352"/>
              <a:gd name="connsiteY0" fmla="*/ 0 h 1090352"/>
              <a:gd name="connsiteX1" fmla="*/ 2001352 w 2001352"/>
              <a:gd name="connsiteY1" fmla="*/ 1090352 h 1090352"/>
              <a:gd name="connsiteX0" fmla="*/ 0 w 2001352"/>
              <a:gd name="connsiteY0" fmla="*/ 0 h 1090374"/>
              <a:gd name="connsiteX1" fmla="*/ 2001352 w 2001352"/>
              <a:gd name="connsiteY1" fmla="*/ 1090352 h 1090374"/>
              <a:gd name="connsiteX0" fmla="*/ 0 w 2001352"/>
              <a:gd name="connsiteY0" fmla="*/ 0 h 1090375"/>
              <a:gd name="connsiteX1" fmla="*/ 2001352 w 2001352"/>
              <a:gd name="connsiteY1" fmla="*/ 1090352 h 1090375"/>
              <a:gd name="connsiteX0" fmla="*/ 0 w 4002704"/>
              <a:gd name="connsiteY0" fmla="*/ 0 h 1475197"/>
              <a:gd name="connsiteX1" fmla="*/ 4002704 w 4002704"/>
              <a:gd name="connsiteY1" fmla="*/ 1475183 h 1475197"/>
              <a:gd name="connsiteX0" fmla="*/ 0 w 4002704"/>
              <a:gd name="connsiteY0" fmla="*/ 0 h 1482697"/>
              <a:gd name="connsiteX1" fmla="*/ 4002704 w 4002704"/>
              <a:gd name="connsiteY1" fmla="*/ 1475183 h 1482697"/>
              <a:gd name="connsiteX0" fmla="*/ 0 w 4002704"/>
              <a:gd name="connsiteY0" fmla="*/ 0 h 1475183"/>
              <a:gd name="connsiteX1" fmla="*/ 4002704 w 4002704"/>
              <a:gd name="connsiteY1" fmla="*/ 1475183 h 147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2704" h="1475183">
                <a:moveTo>
                  <a:pt x="0" y="0"/>
                </a:moveTo>
                <a:cubicBezTo>
                  <a:pt x="162502" y="521659"/>
                  <a:pt x="3262888" y="1466631"/>
                  <a:pt x="4002704" y="1475183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06837" y="1661166"/>
            <a:ext cx="0" cy="20391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140168" y="1635510"/>
            <a:ext cx="0" cy="203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21122" y="3162018"/>
            <a:ext cx="2009318" cy="4746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21122" y="1661166"/>
            <a:ext cx="0" cy="203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30645" y="1661166"/>
            <a:ext cx="0" cy="203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7076" y="370581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9625" y="370581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0262" y="370581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64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07353" y="370581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96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914444" y="3705810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128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5" idx="0"/>
          </p:cNvCxnSpPr>
          <p:nvPr/>
        </p:nvCxnSpPr>
        <p:spPr>
          <a:xfrm>
            <a:off x="2127736" y="2187114"/>
            <a:ext cx="1994342" cy="15058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2102076" y="2187114"/>
            <a:ext cx="2019046" cy="1518696"/>
          </a:xfrm>
          <a:custGeom>
            <a:avLst/>
            <a:gdLst>
              <a:gd name="connsiteX0" fmla="*/ 0 w 1321406"/>
              <a:gd name="connsiteY0" fmla="*/ 0 h 923593"/>
              <a:gd name="connsiteX1" fmla="*/ 1321406 w 1321406"/>
              <a:gd name="connsiteY1" fmla="*/ 923593 h 923593"/>
              <a:gd name="connsiteX0" fmla="*/ 0 w 1321406"/>
              <a:gd name="connsiteY0" fmla="*/ 0 h 923593"/>
              <a:gd name="connsiteX1" fmla="*/ 1321406 w 1321406"/>
              <a:gd name="connsiteY1" fmla="*/ 923593 h 923593"/>
              <a:gd name="connsiteX0" fmla="*/ 0 w 1321406"/>
              <a:gd name="connsiteY0" fmla="*/ 0 h 923593"/>
              <a:gd name="connsiteX1" fmla="*/ 1321406 w 1321406"/>
              <a:gd name="connsiteY1" fmla="*/ 923593 h 9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1406" h="923593">
                <a:moveTo>
                  <a:pt x="0" y="0"/>
                </a:moveTo>
                <a:cubicBezTo>
                  <a:pt x="280939" y="510693"/>
                  <a:pt x="721407" y="810758"/>
                  <a:pt x="1321406" y="923593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111598" y="1661166"/>
            <a:ext cx="0" cy="203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16360" y="1661166"/>
            <a:ext cx="0" cy="20391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3170" y="370581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396716" y="370581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48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11598" y="2931120"/>
            <a:ext cx="101048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16360" y="3290295"/>
            <a:ext cx="151428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606837" y="2546290"/>
            <a:ext cx="504761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11598" y="2187114"/>
            <a:ext cx="3018842" cy="1128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2082750" y="2180701"/>
            <a:ext cx="4047690" cy="1494423"/>
          </a:xfrm>
          <a:custGeom>
            <a:avLst/>
            <a:gdLst>
              <a:gd name="connsiteX0" fmla="*/ 0 w 1347064"/>
              <a:gd name="connsiteY0" fmla="*/ 0 h 808144"/>
              <a:gd name="connsiteX1" fmla="*/ 1347064 w 1347064"/>
              <a:gd name="connsiteY1" fmla="*/ 808144 h 808144"/>
              <a:gd name="connsiteX0" fmla="*/ 0 w 1347064"/>
              <a:gd name="connsiteY0" fmla="*/ 0 h 808144"/>
              <a:gd name="connsiteX1" fmla="*/ 1347064 w 1347064"/>
              <a:gd name="connsiteY1" fmla="*/ 808144 h 808144"/>
              <a:gd name="connsiteX0" fmla="*/ 0 w 1347064"/>
              <a:gd name="connsiteY0" fmla="*/ 0 h 808144"/>
              <a:gd name="connsiteX1" fmla="*/ 1347064 w 1347064"/>
              <a:gd name="connsiteY1" fmla="*/ 808144 h 80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7064" h="808144">
                <a:moveTo>
                  <a:pt x="0" y="0"/>
                </a:moveTo>
                <a:cubicBezTo>
                  <a:pt x="521603" y="95959"/>
                  <a:pt x="859617" y="684437"/>
                  <a:pt x="1347064" y="808144"/>
                </a:cubicBezTo>
              </a:path>
            </a:pathLst>
          </a:cu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227451" y="3692982"/>
            <a:ext cx="39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597036" y="927074"/>
            <a:ext cx="53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Vcell</a:t>
            </a:r>
            <a:endParaRPr lang="en-US" sz="1400" dirty="0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Drop</a:t>
            </a:r>
            <a:endParaRPr lang="en-US" dirty="0"/>
          </a:p>
        </p:txBody>
      </p:sp>
      <p:sp>
        <p:nvSpPr>
          <p:cNvPr id="59" name="Content Placeholder 4"/>
          <p:cNvSpPr txBox="1">
            <a:spLocks/>
          </p:cNvSpPr>
          <p:nvPr/>
        </p:nvSpPr>
        <p:spPr>
          <a:xfrm>
            <a:off x="442390" y="4583844"/>
            <a:ext cx="8462503" cy="22148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While cell voltage drops </a:t>
            </a:r>
            <a:r>
              <a:rPr lang="en-US" b="1" dirty="0">
                <a:solidFill>
                  <a:srgbClr val="FF0000"/>
                </a:solidFill>
              </a:rPr>
              <a:t>exponentially</a:t>
            </a:r>
            <a:r>
              <a:rPr lang="en-US" dirty="0"/>
              <a:t> (convex curve), voltage restoration follows </a:t>
            </a:r>
            <a:r>
              <a:rPr lang="en-US" b="1" dirty="0">
                <a:solidFill>
                  <a:srgbClr val="008000"/>
                </a:solidFill>
              </a:rPr>
              <a:t>linear</a:t>
            </a:r>
            <a:r>
              <a:rPr lang="en-US" dirty="0"/>
              <a:t> model, which is conservative assumption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NUAT should follow SPICE curve, MCR assumes linear.</a:t>
            </a:r>
            <a:r>
              <a:rPr lang="en-US" dirty="0" smtClean="0"/>
              <a:t>]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748723" y="2187114"/>
            <a:ext cx="938077" cy="1218625"/>
            <a:chOff x="485961" y="2385954"/>
            <a:chExt cx="938077" cy="1218625"/>
          </a:xfrm>
        </p:grpSpPr>
        <p:sp>
          <p:nvSpPr>
            <p:cNvPr id="60" name="Freeform 59"/>
            <p:cNvSpPr/>
            <p:nvPr/>
          </p:nvSpPr>
          <p:spPr>
            <a:xfrm>
              <a:off x="496702" y="2398777"/>
              <a:ext cx="927336" cy="1205802"/>
            </a:xfrm>
            <a:custGeom>
              <a:avLst/>
              <a:gdLst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24531 w 935403"/>
                <a:gd name="connsiteY0" fmla="*/ 0 h 1205802"/>
                <a:gd name="connsiteX1" fmla="*/ 935403 w 935403"/>
                <a:gd name="connsiteY1" fmla="*/ 1205802 h 1205802"/>
                <a:gd name="connsiteX2" fmla="*/ 935403 w 935403"/>
                <a:gd name="connsiteY2" fmla="*/ 1205802 h 1205802"/>
                <a:gd name="connsiteX0" fmla="*/ 15073 w 925945"/>
                <a:gd name="connsiteY0" fmla="*/ 0 h 1205802"/>
                <a:gd name="connsiteX1" fmla="*/ 925945 w 925945"/>
                <a:gd name="connsiteY1" fmla="*/ 1205802 h 1205802"/>
                <a:gd name="connsiteX2" fmla="*/ 925945 w 925945"/>
                <a:gd name="connsiteY2" fmla="*/ 1205802 h 1205802"/>
                <a:gd name="connsiteX0" fmla="*/ 61174 w 972046"/>
                <a:gd name="connsiteY0" fmla="*/ 0 h 1208226"/>
                <a:gd name="connsiteX1" fmla="*/ 972046 w 972046"/>
                <a:gd name="connsiteY1" fmla="*/ 1205802 h 1208226"/>
                <a:gd name="connsiteX2" fmla="*/ 972046 w 972046"/>
                <a:gd name="connsiteY2" fmla="*/ 1205802 h 1208226"/>
                <a:gd name="connsiteX0" fmla="*/ 16464 w 927336"/>
                <a:gd name="connsiteY0" fmla="*/ 0 h 1205802"/>
                <a:gd name="connsiteX1" fmla="*/ 927336 w 927336"/>
                <a:gd name="connsiteY1" fmla="*/ 1205802 h 1205802"/>
                <a:gd name="connsiteX2" fmla="*/ 927336 w 927336"/>
                <a:gd name="connsiteY2" fmla="*/ 1205802 h 12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336" h="1205802">
                  <a:moveTo>
                    <a:pt x="16464" y="0"/>
                  </a:moveTo>
                  <a:cubicBezTo>
                    <a:pt x="-116105" y="607177"/>
                    <a:pt x="585225" y="1086076"/>
                    <a:pt x="927336" y="1205802"/>
                  </a:cubicBezTo>
                  <a:lnTo>
                    <a:pt x="927336" y="1205802"/>
                  </a:lnTo>
                </a:path>
              </a:pathLst>
            </a:custGeom>
            <a:ln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11619" y="2397241"/>
              <a:ext cx="910872" cy="1205802"/>
            </a:xfrm>
            <a:custGeom>
              <a:avLst/>
              <a:gdLst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24531 w 935403"/>
                <a:gd name="connsiteY0" fmla="*/ 0 h 1205802"/>
                <a:gd name="connsiteX1" fmla="*/ 935403 w 935403"/>
                <a:gd name="connsiteY1" fmla="*/ 1205802 h 1205802"/>
                <a:gd name="connsiteX2" fmla="*/ 935403 w 935403"/>
                <a:gd name="connsiteY2" fmla="*/ 1205802 h 1205802"/>
                <a:gd name="connsiteX0" fmla="*/ 15974 w 926846"/>
                <a:gd name="connsiteY0" fmla="*/ 0 h 1205802"/>
                <a:gd name="connsiteX1" fmla="*/ 926846 w 926846"/>
                <a:gd name="connsiteY1" fmla="*/ 1205802 h 1205802"/>
                <a:gd name="connsiteX2" fmla="*/ 926846 w 926846"/>
                <a:gd name="connsiteY2" fmla="*/ 1205802 h 1205802"/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0872" h="1205802">
                  <a:moveTo>
                    <a:pt x="0" y="0"/>
                  </a:moveTo>
                  <a:cubicBezTo>
                    <a:pt x="149673" y="671315"/>
                    <a:pt x="594419" y="1021938"/>
                    <a:pt x="910872" y="1205802"/>
                  </a:cubicBezTo>
                  <a:lnTo>
                    <a:pt x="910872" y="1205802"/>
                  </a:lnTo>
                </a:path>
              </a:pathLst>
            </a:cu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85961" y="2385954"/>
              <a:ext cx="935403" cy="1205802"/>
            </a:xfrm>
            <a:custGeom>
              <a:avLst/>
              <a:gdLst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24531 w 935403"/>
                <a:gd name="connsiteY0" fmla="*/ 0 h 1205802"/>
                <a:gd name="connsiteX1" fmla="*/ 935403 w 935403"/>
                <a:gd name="connsiteY1" fmla="*/ 1205802 h 1205802"/>
                <a:gd name="connsiteX2" fmla="*/ 935403 w 935403"/>
                <a:gd name="connsiteY2" fmla="*/ 1205802 h 12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403" h="1205802">
                  <a:moveTo>
                    <a:pt x="24531" y="0"/>
                  </a:moveTo>
                  <a:cubicBezTo>
                    <a:pt x="-108038" y="607177"/>
                    <a:pt x="311050" y="1111732"/>
                    <a:pt x="935403" y="1205802"/>
                  </a:cubicBezTo>
                  <a:lnTo>
                    <a:pt x="935403" y="1205802"/>
                  </a:lnTo>
                </a:path>
              </a:pathLst>
            </a:cu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2" idx="0"/>
              <a:endCxn id="61" idx="1"/>
            </p:cNvCxnSpPr>
            <p:nvPr/>
          </p:nvCxnSpPr>
          <p:spPr>
            <a:xfrm>
              <a:off x="510492" y="2385954"/>
              <a:ext cx="911999" cy="121708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2102076" y="2187114"/>
            <a:ext cx="4028364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082750" y="2167873"/>
            <a:ext cx="1028848" cy="6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50" y="4239729"/>
            <a:ext cx="4343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0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31" grpId="0" animBg="1"/>
      <p:bldP spid="31" grpId="1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102076" y="942798"/>
            <a:ext cx="0" cy="2953512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858989" y="2187115"/>
            <a:ext cx="2939802" cy="1476950"/>
          </a:xfrm>
          <a:custGeom>
            <a:avLst/>
            <a:gdLst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2001352"/>
              <a:gd name="connsiteY0" fmla="*/ 0 h 987731"/>
              <a:gd name="connsiteX1" fmla="*/ 2001352 w 2001352"/>
              <a:gd name="connsiteY1" fmla="*/ 987731 h 987731"/>
              <a:gd name="connsiteX0" fmla="*/ 0 w 2001352"/>
              <a:gd name="connsiteY0" fmla="*/ 0 h 1090352"/>
              <a:gd name="connsiteX1" fmla="*/ 2001352 w 2001352"/>
              <a:gd name="connsiteY1" fmla="*/ 1090352 h 1090352"/>
              <a:gd name="connsiteX0" fmla="*/ 0 w 2001352"/>
              <a:gd name="connsiteY0" fmla="*/ 0 h 1090374"/>
              <a:gd name="connsiteX1" fmla="*/ 2001352 w 2001352"/>
              <a:gd name="connsiteY1" fmla="*/ 1090352 h 1090374"/>
              <a:gd name="connsiteX0" fmla="*/ 0 w 2001352"/>
              <a:gd name="connsiteY0" fmla="*/ 0 h 1090375"/>
              <a:gd name="connsiteX1" fmla="*/ 2001352 w 2001352"/>
              <a:gd name="connsiteY1" fmla="*/ 1090352 h 1090375"/>
              <a:gd name="connsiteX0" fmla="*/ 0 w 4002704"/>
              <a:gd name="connsiteY0" fmla="*/ 0 h 1475197"/>
              <a:gd name="connsiteX1" fmla="*/ 4002704 w 4002704"/>
              <a:gd name="connsiteY1" fmla="*/ 1475183 h 1475197"/>
              <a:gd name="connsiteX0" fmla="*/ 0 w 4002704"/>
              <a:gd name="connsiteY0" fmla="*/ 0 h 1482697"/>
              <a:gd name="connsiteX1" fmla="*/ 4002704 w 4002704"/>
              <a:gd name="connsiteY1" fmla="*/ 1475183 h 1482697"/>
              <a:gd name="connsiteX0" fmla="*/ 0 w 4002704"/>
              <a:gd name="connsiteY0" fmla="*/ 0 h 1475183"/>
              <a:gd name="connsiteX1" fmla="*/ 4002704 w 4002704"/>
              <a:gd name="connsiteY1" fmla="*/ 1475183 h 1475183"/>
              <a:gd name="connsiteX0" fmla="*/ 0 w 4002704"/>
              <a:gd name="connsiteY0" fmla="*/ 0 h 1476516"/>
              <a:gd name="connsiteX1" fmla="*/ 4002704 w 4002704"/>
              <a:gd name="connsiteY1" fmla="*/ 1475183 h 1476516"/>
              <a:gd name="connsiteX0" fmla="*/ 0 w 4002704"/>
              <a:gd name="connsiteY0" fmla="*/ 0 h 1476950"/>
              <a:gd name="connsiteX1" fmla="*/ 4002704 w 4002704"/>
              <a:gd name="connsiteY1" fmla="*/ 1475183 h 14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2704" h="1476950">
                <a:moveTo>
                  <a:pt x="0" y="0"/>
                </a:moveTo>
                <a:cubicBezTo>
                  <a:pt x="72698" y="778213"/>
                  <a:pt x="3237230" y="1517941"/>
                  <a:pt x="4002704" y="1475183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77076" y="3872574"/>
            <a:ext cx="4697000" cy="320605"/>
            <a:chOff x="1977076" y="3692982"/>
            <a:chExt cx="4697000" cy="32060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02076" y="3713610"/>
              <a:ext cx="4572000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77076" y="3705810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89625" y="3705810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00262" y="3705810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64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07353" y="3705810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96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14444" y="3705810"/>
              <a:ext cx="45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128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93170" y="3705810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32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96716" y="3705810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48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7451" y="3692982"/>
              <a:ext cx="398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ms</a:t>
              </a:r>
              <a:endParaRPr lang="en-US" sz="14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77530" y="927074"/>
            <a:ext cx="53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Vcell</a:t>
            </a:r>
            <a:endParaRPr lang="en-US" sz="1400" dirty="0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Drop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748723" y="2187114"/>
            <a:ext cx="938077" cy="1218625"/>
            <a:chOff x="485961" y="2385954"/>
            <a:chExt cx="938077" cy="1218625"/>
          </a:xfrm>
        </p:grpSpPr>
        <p:sp>
          <p:nvSpPr>
            <p:cNvPr id="60" name="Freeform 59"/>
            <p:cNvSpPr/>
            <p:nvPr/>
          </p:nvSpPr>
          <p:spPr>
            <a:xfrm>
              <a:off x="496702" y="2398777"/>
              <a:ext cx="927336" cy="1205802"/>
            </a:xfrm>
            <a:custGeom>
              <a:avLst/>
              <a:gdLst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24531 w 935403"/>
                <a:gd name="connsiteY0" fmla="*/ 0 h 1205802"/>
                <a:gd name="connsiteX1" fmla="*/ 935403 w 935403"/>
                <a:gd name="connsiteY1" fmla="*/ 1205802 h 1205802"/>
                <a:gd name="connsiteX2" fmla="*/ 935403 w 935403"/>
                <a:gd name="connsiteY2" fmla="*/ 1205802 h 1205802"/>
                <a:gd name="connsiteX0" fmla="*/ 15073 w 925945"/>
                <a:gd name="connsiteY0" fmla="*/ 0 h 1205802"/>
                <a:gd name="connsiteX1" fmla="*/ 925945 w 925945"/>
                <a:gd name="connsiteY1" fmla="*/ 1205802 h 1205802"/>
                <a:gd name="connsiteX2" fmla="*/ 925945 w 925945"/>
                <a:gd name="connsiteY2" fmla="*/ 1205802 h 1205802"/>
                <a:gd name="connsiteX0" fmla="*/ 61174 w 972046"/>
                <a:gd name="connsiteY0" fmla="*/ 0 h 1208226"/>
                <a:gd name="connsiteX1" fmla="*/ 972046 w 972046"/>
                <a:gd name="connsiteY1" fmla="*/ 1205802 h 1208226"/>
                <a:gd name="connsiteX2" fmla="*/ 972046 w 972046"/>
                <a:gd name="connsiteY2" fmla="*/ 1205802 h 1208226"/>
                <a:gd name="connsiteX0" fmla="*/ 16464 w 927336"/>
                <a:gd name="connsiteY0" fmla="*/ 0 h 1205802"/>
                <a:gd name="connsiteX1" fmla="*/ 927336 w 927336"/>
                <a:gd name="connsiteY1" fmla="*/ 1205802 h 1205802"/>
                <a:gd name="connsiteX2" fmla="*/ 927336 w 927336"/>
                <a:gd name="connsiteY2" fmla="*/ 1205802 h 12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336" h="1205802">
                  <a:moveTo>
                    <a:pt x="16464" y="0"/>
                  </a:moveTo>
                  <a:cubicBezTo>
                    <a:pt x="-116105" y="607177"/>
                    <a:pt x="585225" y="1086076"/>
                    <a:pt x="927336" y="1205802"/>
                  </a:cubicBezTo>
                  <a:lnTo>
                    <a:pt x="927336" y="1205802"/>
                  </a:lnTo>
                </a:path>
              </a:pathLst>
            </a:custGeom>
            <a:ln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11619" y="2397241"/>
              <a:ext cx="910872" cy="1205802"/>
            </a:xfrm>
            <a:custGeom>
              <a:avLst/>
              <a:gdLst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24531 w 935403"/>
                <a:gd name="connsiteY0" fmla="*/ 0 h 1205802"/>
                <a:gd name="connsiteX1" fmla="*/ 935403 w 935403"/>
                <a:gd name="connsiteY1" fmla="*/ 1205802 h 1205802"/>
                <a:gd name="connsiteX2" fmla="*/ 935403 w 935403"/>
                <a:gd name="connsiteY2" fmla="*/ 1205802 h 1205802"/>
                <a:gd name="connsiteX0" fmla="*/ 15974 w 926846"/>
                <a:gd name="connsiteY0" fmla="*/ 0 h 1205802"/>
                <a:gd name="connsiteX1" fmla="*/ 926846 w 926846"/>
                <a:gd name="connsiteY1" fmla="*/ 1205802 h 1205802"/>
                <a:gd name="connsiteX2" fmla="*/ 926846 w 926846"/>
                <a:gd name="connsiteY2" fmla="*/ 1205802 h 1205802"/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0872" h="1205802">
                  <a:moveTo>
                    <a:pt x="0" y="0"/>
                  </a:moveTo>
                  <a:cubicBezTo>
                    <a:pt x="149673" y="671315"/>
                    <a:pt x="594419" y="1021938"/>
                    <a:pt x="910872" y="1205802"/>
                  </a:cubicBezTo>
                  <a:lnTo>
                    <a:pt x="910872" y="1205802"/>
                  </a:lnTo>
                </a:path>
              </a:pathLst>
            </a:cu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85961" y="2385954"/>
              <a:ext cx="935403" cy="1205802"/>
            </a:xfrm>
            <a:custGeom>
              <a:avLst/>
              <a:gdLst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0 w 910872"/>
                <a:gd name="connsiteY0" fmla="*/ 0 h 1205802"/>
                <a:gd name="connsiteX1" fmla="*/ 910872 w 910872"/>
                <a:gd name="connsiteY1" fmla="*/ 1205802 h 1205802"/>
                <a:gd name="connsiteX2" fmla="*/ 910872 w 910872"/>
                <a:gd name="connsiteY2" fmla="*/ 1205802 h 1205802"/>
                <a:gd name="connsiteX0" fmla="*/ 24531 w 935403"/>
                <a:gd name="connsiteY0" fmla="*/ 0 h 1205802"/>
                <a:gd name="connsiteX1" fmla="*/ 935403 w 935403"/>
                <a:gd name="connsiteY1" fmla="*/ 1205802 h 1205802"/>
                <a:gd name="connsiteX2" fmla="*/ 935403 w 935403"/>
                <a:gd name="connsiteY2" fmla="*/ 1205802 h 12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403" h="1205802">
                  <a:moveTo>
                    <a:pt x="24531" y="0"/>
                  </a:moveTo>
                  <a:cubicBezTo>
                    <a:pt x="-108038" y="607177"/>
                    <a:pt x="311050" y="1111732"/>
                    <a:pt x="935403" y="1205802"/>
                  </a:cubicBezTo>
                  <a:lnTo>
                    <a:pt x="935403" y="1205802"/>
                  </a:lnTo>
                </a:path>
              </a:pathLst>
            </a:cu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2" idx="0"/>
              <a:endCxn id="61" idx="1"/>
            </p:cNvCxnSpPr>
            <p:nvPr/>
          </p:nvCxnSpPr>
          <p:spPr>
            <a:xfrm>
              <a:off x="510492" y="2385954"/>
              <a:ext cx="911999" cy="121708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2102076" y="2187114"/>
            <a:ext cx="4028364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95579" y="3705810"/>
            <a:ext cx="4028364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7530" y="200115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Vmax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577530" y="3508408"/>
            <a:ext cx="56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Vmin</a:t>
            </a:r>
            <a:endParaRPr lang="en-US" sz="1400" dirty="0"/>
          </a:p>
        </p:txBody>
      </p:sp>
      <p:cxnSp>
        <p:nvCxnSpPr>
          <p:cNvPr id="46" name="Straight Connector 45"/>
          <p:cNvCxnSpPr>
            <a:endCxn id="15" idx="0"/>
          </p:cNvCxnSpPr>
          <p:nvPr/>
        </p:nvCxnSpPr>
        <p:spPr>
          <a:xfrm flipV="1">
            <a:off x="2858989" y="2187115"/>
            <a:ext cx="0" cy="1500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2095579" y="3508408"/>
            <a:ext cx="772888" cy="171742"/>
          </a:xfrm>
          <a:custGeom>
            <a:avLst/>
            <a:gdLst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2001352"/>
              <a:gd name="connsiteY0" fmla="*/ 0 h 987731"/>
              <a:gd name="connsiteX1" fmla="*/ 2001352 w 2001352"/>
              <a:gd name="connsiteY1" fmla="*/ 987731 h 987731"/>
              <a:gd name="connsiteX0" fmla="*/ 0 w 2001352"/>
              <a:gd name="connsiteY0" fmla="*/ 0 h 1090352"/>
              <a:gd name="connsiteX1" fmla="*/ 2001352 w 2001352"/>
              <a:gd name="connsiteY1" fmla="*/ 1090352 h 1090352"/>
              <a:gd name="connsiteX0" fmla="*/ 0 w 2001352"/>
              <a:gd name="connsiteY0" fmla="*/ 0 h 1090374"/>
              <a:gd name="connsiteX1" fmla="*/ 2001352 w 2001352"/>
              <a:gd name="connsiteY1" fmla="*/ 1090352 h 1090374"/>
              <a:gd name="connsiteX0" fmla="*/ 0 w 2001352"/>
              <a:gd name="connsiteY0" fmla="*/ 0 h 1090375"/>
              <a:gd name="connsiteX1" fmla="*/ 2001352 w 2001352"/>
              <a:gd name="connsiteY1" fmla="*/ 1090352 h 1090375"/>
              <a:gd name="connsiteX0" fmla="*/ 0 w 4002704"/>
              <a:gd name="connsiteY0" fmla="*/ 0 h 1475197"/>
              <a:gd name="connsiteX1" fmla="*/ 4002704 w 4002704"/>
              <a:gd name="connsiteY1" fmla="*/ 1475183 h 1475197"/>
              <a:gd name="connsiteX0" fmla="*/ 0 w 4002704"/>
              <a:gd name="connsiteY0" fmla="*/ 0 h 1482697"/>
              <a:gd name="connsiteX1" fmla="*/ 4002704 w 4002704"/>
              <a:gd name="connsiteY1" fmla="*/ 1475183 h 1482697"/>
              <a:gd name="connsiteX0" fmla="*/ 0 w 4002704"/>
              <a:gd name="connsiteY0" fmla="*/ 0 h 1475183"/>
              <a:gd name="connsiteX1" fmla="*/ 4002704 w 4002704"/>
              <a:gd name="connsiteY1" fmla="*/ 1475183 h 1475183"/>
              <a:gd name="connsiteX0" fmla="*/ 0 w 4002704"/>
              <a:gd name="connsiteY0" fmla="*/ 0 h 1476516"/>
              <a:gd name="connsiteX1" fmla="*/ 4002704 w 4002704"/>
              <a:gd name="connsiteY1" fmla="*/ 1475183 h 1476516"/>
              <a:gd name="connsiteX0" fmla="*/ 0 w 4002704"/>
              <a:gd name="connsiteY0" fmla="*/ 0 h 1476950"/>
              <a:gd name="connsiteX1" fmla="*/ 4002704 w 4002704"/>
              <a:gd name="connsiteY1" fmla="*/ 1475183 h 14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2704" h="1476950">
                <a:moveTo>
                  <a:pt x="0" y="0"/>
                </a:moveTo>
                <a:cubicBezTo>
                  <a:pt x="72698" y="778213"/>
                  <a:pt x="3237230" y="1517941"/>
                  <a:pt x="4002704" y="1475183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798791" y="2202253"/>
            <a:ext cx="0" cy="1500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798790" y="2202254"/>
            <a:ext cx="875286" cy="388938"/>
          </a:xfrm>
          <a:custGeom>
            <a:avLst/>
            <a:gdLst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2001352"/>
              <a:gd name="connsiteY0" fmla="*/ 0 h 987731"/>
              <a:gd name="connsiteX1" fmla="*/ 2001352 w 2001352"/>
              <a:gd name="connsiteY1" fmla="*/ 987731 h 987731"/>
              <a:gd name="connsiteX0" fmla="*/ 0 w 2001352"/>
              <a:gd name="connsiteY0" fmla="*/ 0 h 1090352"/>
              <a:gd name="connsiteX1" fmla="*/ 2001352 w 2001352"/>
              <a:gd name="connsiteY1" fmla="*/ 1090352 h 1090352"/>
              <a:gd name="connsiteX0" fmla="*/ 0 w 2001352"/>
              <a:gd name="connsiteY0" fmla="*/ 0 h 1090374"/>
              <a:gd name="connsiteX1" fmla="*/ 2001352 w 2001352"/>
              <a:gd name="connsiteY1" fmla="*/ 1090352 h 1090374"/>
              <a:gd name="connsiteX0" fmla="*/ 0 w 2001352"/>
              <a:gd name="connsiteY0" fmla="*/ 0 h 1090375"/>
              <a:gd name="connsiteX1" fmla="*/ 2001352 w 2001352"/>
              <a:gd name="connsiteY1" fmla="*/ 1090352 h 1090375"/>
              <a:gd name="connsiteX0" fmla="*/ 0 w 4002704"/>
              <a:gd name="connsiteY0" fmla="*/ 0 h 1475197"/>
              <a:gd name="connsiteX1" fmla="*/ 4002704 w 4002704"/>
              <a:gd name="connsiteY1" fmla="*/ 1475183 h 1475197"/>
              <a:gd name="connsiteX0" fmla="*/ 0 w 4002704"/>
              <a:gd name="connsiteY0" fmla="*/ 0 h 1482697"/>
              <a:gd name="connsiteX1" fmla="*/ 4002704 w 4002704"/>
              <a:gd name="connsiteY1" fmla="*/ 1475183 h 1482697"/>
              <a:gd name="connsiteX0" fmla="*/ 0 w 4002704"/>
              <a:gd name="connsiteY0" fmla="*/ 0 h 1475183"/>
              <a:gd name="connsiteX1" fmla="*/ 4002704 w 4002704"/>
              <a:gd name="connsiteY1" fmla="*/ 1475183 h 1475183"/>
              <a:gd name="connsiteX0" fmla="*/ 0 w 4002704"/>
              <a:gd name="connsiteY0" fmla="*/ 0 h 1476516"/>
              <a:gd name="connsiteX1" fmla="*/ 4002704 w 4002704"/>
              <a:gd name="connsiteY1" fmla="*/ 1475183 h 1476516"/>
              <a:gd name="connsiteX0" fmla="*/ 0 w 4002704"/>
              <a:gd name="connsiteY0" fmla="*/ 0 h 1476950"/>
              <a:gd name="connsiteX1" fmla="*/ 4002704 w 4002704"/>
              <a:gd name="connsiteY1" fmla="*/ 1475183 h 14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2704" h="1476950">
                <a:moveTo>
                  <a:pt x="0" y="0"/>
                </a:moveTo>
                <a:cubicBezTo>
                  <a:pt x="72698" y="778213"/>
                  <a:pt x="3237230" y="1517941"/>
                  <a:pt x="4002704" y="1475183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22262" y="2179854"/>
            <a:ext cx="0" cy="1500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3922262" y="2198401"/>
            <a:ext cx="985091" cy="610863"/>
          </a:xfrm>
          <a:custGeom>
            <a:avLst/>
            <a:gdLst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2001352"/>
              <a:gd name="connsiteY0" fmla="*/ 0 h 987731"/>
              <a:gd name="connsiteX1" fmla="*/ 2001352 w 2001352"/>
              <a:gd name="connsiteY1" fmla="*/ 987731 h 987731"/>
              <a:gd name="connsiteX0" fmla="*/ 0 w 2001352"/>
              <a:gd name="connsiteY0" fmla="*/ 0 h 1090352"/>
              <a:gd name="connsiteX1" fmla="*/ 2001352 w 2001352"/>
              <a:gd name="connsiteY1" fmla="*/ 1090352 h 1090352"/>
              <a:gd name="connsiteX0" fmla="*/ 0 w 2001352"/>
              <a:gd name="connsiteY0" fmla="*/ 0 h 1090374"/>
              <a:gd name="connsiteX1" fmla="*/ 2001352 w 2001352"/>
              <a:gd name="connsiteY1" fmla="*/ 1090352 h 1090374"/>
              <a:gd name="connsiteX0" fmla="*/ 0 w 2001352"/>
              <a:gd name="connsiteY0" fmla="*/ 0 h 1090375"/>
              <a:gd name="connsiteX1" fmla="*/ 2001352 w 2001352"/>
              <a:gd name="connsiteY1" fmla="*/ 1090352 h 1090375"/>
              <a:gd name="connsiteX0" fmla="*/ 0 w 4002704"/>
              <a:gd name="connsiteY0" fmla="*/ 0 h 1475197"/>
              <a:gd name="connsiteX1" fmla="*/ 4002704 w 4002704"/>
              <a:gd name="connsiteY1" fmla="*/ 1475183 h 1475197"/>
              <a:gd name="connsiteX0" fmla="*/ 0 w 4002704"/>
              <a:gd name="connsiteY0" fmla="*/ 0 h 1482697"/>
              <a:gd name="connsiteX1" fmla="*/ 4002704 w 4002704"/>
              <a:gd name="connsiteY1" fmla="*/ 1475183 h 1482697"/>
              <a:gd name="connsiteX0" fmla="*/ 0 w 4002704"/>
              <a:gd name="connsiteY0" fmla="*/ 0 h 1475183"/>
              <a:gd name="connsiteX1" fmla="*/ 4002704 w 4002704"/>
              <a:gd name="connsiteY1" fmla="*/ 1475183 h 1475183"/>
              <a:gd name="connsiteX0" fmla="*/ 0 w 4002704"/>
              <a:gd name="connsiteY0" fmla="*/ 0 h 1476516"/>
              <a:gd name="connsiteX1" fmla="*/ 4002704 w 4002704"/>
              <a:gd name="connsiteY1" fmla="*/ 1475183 h 1476516"/>
              <a:gd name="connsiteX0" fmla="*/ 0 w 4002704"/>
              <a:gd name="connsiteY0" fmla="*/ 0 h 1476950"/>
              <a:gd name="connsiteX1" fmla="*/ 4002704 w 4002704"/>
              <a:gd name="connsiteY1" fmla="*/ 1475183 h 14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2704" h="1476950">
                <a:moveTo>
                  <a:pt x="0" y="0"/>
                </a:moveTo>
                <a:cubicBezTo>
                  <a:pt x="72698" y="778213"/>
                  <a:pt x="3237230" y="1517941"/>
                  <a:pt x="4002704" y="1475183"/>
                </a:cubicBezTo>
              </a:path>
            </a:pathLst>
          </a:cu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907354" y="2199937"/>
            <a:ext cx="891438" cy="391255"/>
          </a:xfrm>
          <a:custGeom>
            <a:avLst/>
            <a:gdLst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1449697"/>
              <a:gd name="connsiteY0" fmla="*/ 0 h 718350"/>
              <a:gd name="connsiteX1" fmla="*/ 1449697 w 1449697"/>
              <a:gd name="connsiteY1" fmla="*/ 718350 h 718350"/>
              <a:gd name="connsiteX0" fmla="*/ 0 w 2001352"/>
              <a:gd name="connsiteY0" fmla="*/ 0 h 987731"/>
              <a:gd name="connsiteX1" fmla="*/ 2001352 w 2001352"/>
              <a:gd name="connsiteY1" fmla="*/ 987731 h 987731"/>
              <a:gd name="connsiteX0" fmla="*/ 0 w 2001352"/>
              <a:gd name="connsiteY0" fmla="*/ 0 h 1090352"/>
              <a:gd name="connsiteX1" fmla="*/ 2001352 w 2001352"/>
              <a:gd name="connsiteY1" fmla="*/ 1090352 h 1090352"/>
              <a:gd name="connsiteX0" fmla="*/ 0 w 2001352"/>
              <a:gd name="connsiteY0" fmla="*/ 0 h 1090374"/>
              <a:gd name="connsiteX1" fmla="*/ 2001352 w 2001352"/>
              <a:gd name="connsiteY1" fmla="*/ 1090352 h 1090374"/>
              <a:gd name="connsiteX0" fmla="*/ 0 w 2001352"/>
              <a:gd name="connsiteY0" fmla="*/ 0 h 1090375"/>
              <a:gd name="connsiteX1" fmla="*/ 2001352 w 2001352"/>
              <a:gd name="connsiteY1" fmla="*/ 1090352 h 1090375"/>
              <a:gd name="connsiteX0" fmla="*/ 0 w 4002704"/>
              <a:gd name="connsiteY0" fmla="*/ 0 h 1475197"/>
              <a:gd name="connsiteX1" fmla="*/ 4002704 w 4002704"/>
              <a:gd name="connsiteY1" fmla="*/ 1475183 h 1475197"/>
              <a:gd name="connsiteX0" fmla="*/ 0 w 4002704"/>
              <a:gd name="connsiteY0" fmla="*/ 0 h 1482697"/>
              <a:gd name="connsiteX1" fmla="*/ 4002704 w 4002704"/>
              <a:gd name="connsiteY1" fmla="*/ 1475183 h 1482697"/>
              <a:gd name="connsiteX0" fmla="*/ 0 w 4002704"/>
              <a:gd name="connsiteY0" fmla="*/ 0 h 1475183"/>
              <a:gd name="connsiteX1" fmla="*/ 4002704 w 4002704"/>
              <a:gd name="connsiteY1" fmla="*/ 1475183 h 1475183"/>
              <a:gd name="connsiteX0" fmla="*/ 0 w 4002704"/>
              <a:gd name="connsiteY0" fmla="*/ 0 h 1476516"/>
              <a:gd name="connsiteX1" fmla="*/ 4002704 w 4002704"/>
              <a:gd name="connsiteY1" fmla="*/ 1475183 h 1476516"/>
              <a:gd name="connsiteX0" fmla="*/ 0 w 4002704"/>
              <a:gd name="connsiteY0" fmla="*/ 0 h 1476950"/>
              <a:gd name="connsiteX1" fmla="*/ 4002704 w 4002704"/>
              <a:gd name="connsiteY1" fmla="*/ 1475183 h 14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2704" h="1476950">
                <a:moveTo>
                  <a:pt x="0" y="0"/>
                </a:moveTo>
                <a:cubicBezTo>
                  <a:pt x="72698" y="778213"/>
                  <a:pt x="3237230" y="1517941"/>
                  <a:pt x="4002704" y="1475183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47" grpId="0" animBg="1"/>
      <p:bldP spid="47" grpId="1" animBg="1"/>
      <p:bldP spid="47" grpId="2" animBg="1"/>
      <p:bldP spid="47" grpId="3" animBg="1"/>
      <p:bldP spid="50" grpId="0" animBg="1"/>
      <p:bldP spid="50" grpId="1" animBg="1"/>
      <p:bldP spid="50" grpId="2" animBg="1"/>
      <p:bldP spid="50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71012" y="1928872"/>
            <a:ext cx="4823190" cy="1453040"/>
            <a:chOff x="1771012" y="1928872"/>
            <a:chExt cx="4823190" cy="1453040"/>
          </a:xfrm>
        </p:grpSpPr>
        <p:grpSp>
          <p:nvGrpSpPr>
            <p:cNvPr id="13" name="Group 12"/>
            <p:cNvGrpSpPr/>
            <p:nvPr/>
          </p:nvGrpSpPr>
          <p:grpSpPr>
            <a:xfrm>
              <a:off x="2848078" y="1936980"/>
              <a:ext cx="3746124" cy="372003"/>
              <a:chOff x="2848078" y="1936980"/>
              <a:chExt cx="3746124" cy="37200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848078" y="1936980"/>
                <a:ext cx="936531" cy="3720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42/25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784609" y="1936980"/>
                <a:ext cx="936531" cy="3720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27/18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657671" y="1936980"/>
                <a:ext cx="936531" cy="372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18/11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21140" y="1936980"/>
                <a:ext cx="936531" cy="3720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21/14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48078" y="2482442"/>
              <a:ext cx="3746124" cy="372003"/>
              <a:chOff x="2848078" y="2482442"/>
              <a:chExt cx="3746124" cy="3720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48078" y="2482442"/>
                <a:ext cx="936531" cy="3720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42/25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84609" y="2482442"/>
                <a:ext cx="936531" cy="3720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27/18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21140" y="2482442"/>
                <a:ext cx="1873062" cy="3720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21/14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48078" y="3006845"/>
              <a:ext cx="3746124" cy="375067"/>
              <a:chOff x="2848078" y="3006845"/>
              <a:chExt cx="3746124" cy="37506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848078" y="3009909"/>
                <a:ext cx="936531" cy="3720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42/25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84609" y="3006845"/>
                <a:ext cx="2809593" cy="3720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27/18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71012" y="1928872"/>
              <a:ext cx="87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4</a:t>
              </a:r>
              <a:r>
                <a:rPr lang="en-US" dirty="0" smtClean="0">
                  <a:latin typeface="Times New Roman"/>
                  <a:cs typeface="Times New Roman"/>
                </a:rPr>
                <a:t>-equal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71012" y="2463949"/>
              <a:ext cx="110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3-unequal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1012" y="2994017"/>
              <a:ext cx="110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2-unequal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12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Voltage and Sensing SPICE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003099"/>
              </p:ext>
            </p:extLst>
          </p:nvPr>
        </p:nvGraphicFramePr>
        <p:xfrm>
          <a:off x="457200" y="1600200"/>
          <a:ext cx="5174811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24937"/>
                <a:gridCol w="1724937"/>
                <a:gridCol w="17249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Scaling 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Vcell_min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0.73Vdd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0.77Vdd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0.82Vdd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0.86Vdd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1765104"/>
            <a:ext cx="27940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514318"/>
            <a:ext cx="3073400" cy="5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89655" y="3849624"/>
            <a:ext cx="7007224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640519" y="393014"/>
            <a:ext cx="4099180" cy="1742294"/>
            <a:chOff x="1755275" y="4360253"/>
            <a:chExt cx="4099180" cy="1742294"/>
          </a:xfrm>
        </p:grpSpPr>
        <p:grpSp>
          <p:nvGrpSpPr>
            <p:cNvPr id="32" name="Group 31"/>
            <p:cNvGrpSpPr/>
            <p:nvPr/>
          </p:nvGrpSpPr>
          <p:grpSpPr>
            <a:xfrm>
              <a:off x="1755275" y="4360253"/>
              <a:ext cx="4099180" cy="1684869"/>
              <a:chOff x="1755275" y="4360253"/>
              <a:chExt cx="4099180" cy="168486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760110" y="4360253"/>
                <a:ext cx="4094345" cy="673724"/>
                <a:chOff x="1760110" y="4360253"/>
                <a:chExt cx="4094345" cy="67372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764945" y="4360253"/>
                  <a:ext cx="4089510" cy="243139"/>
                  <a:chOff x="1780598" y="4418305"/>
                  <a:chExt cx="4089510" cy="243139"/>
                </a:xfrm>
              </p:grpSpPr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2377375" y="4466184"/>
                    <a:ext cx="3492733" cy="183165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780598" y="4418305"/>
                    <a:ext cx="683899" cy="23075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Row0</a:t>
                    </a:r>
                    <a:endPara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2606233" y="4430400"/>
                    <a:ext cx="1421481" cy="231044"/>
                    <a:chOff x="3005368" y="4430400"/>
                    <a:chExt cx="1421481" cy="231044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3005368" y="4466184"/>
                      <a:ext cx="182880" cy="18288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3125428" y="4430400"/>
                      <a:ext cx="1301421" cy="231044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alpha val="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(30ns, 64ms)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4432578" y="4430400"/>
                    <a:ext cx="1327609" cy="218664"/>
                    <a:chOff x="3005368" y="4430400"/>
                    <a:chExt cx="1327609" cy="21866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3005368" y="4466184"/>
                      <a:ext cx="182880" cy="18288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3125428" y="4430400"/>
                      <a:ext cx="1207549" cy="218664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alpha val="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(20ns, 128ms)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760110" y="4790838"/>
                  <a:ext cx="4094345" cy="243139"/>
                  <a:chOff x="1744313" y="4418305"/>
                  <a:chExt cx="4094345" cy="243139"/>
                </a:xfrm>
              </p:grpSpPr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2345925" y="4466184"/>
                    <a:ext cx="3492733" cy="1952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744313" y="4418305"/>
                    <a:ext cx="683899" cy="23075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Row0</a:t>
                    </a:r>
                    <a:endPara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3439898" y="4430400"/>
                    <a:ext cx="1301421" cy="23104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(30ns, 64ms)</a:t>
                    </a:r>
                    <a:endPara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106406" y="4603392"/>
                  <a:ext cx="1683" cy="2116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1755275" y="5371398"/>
                <a:ext cx="4094345" cy="673724"/>
                <a:chOff x="1760110" y="4360253"/>
                <a:chExt cx="4094345" cy="673724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764945" y="4360253"/>
                  <a:ext cx="4089510" cy="243139"/>
                  <a:chOff x="1780598" y="4418305"/>
                  <a:chExt cx="4089510" cy="243139"/>
                </a:xfrm>
              </p:grpSpPr>
              <p:sp>
                <p:nvSpPr>
                  <p:cNvPr id="121" name="Rounded Rectangle 120"/>
                  <p:cNvSpPr/>
                  <p:nvPr/>
                </p:nvSpPr>
                <p:spPr>
                  <a:xfrm>
                    <a:off x="2377375" y="4466184"/>
                    <a:ext cx="3492733" cy="183165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1780598" y="4418305"/>
                    <a:ext cx="683899" cy="23075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Row1</a:t>
                    </a:r>
                    <a:endPara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2606233" y="4430400"/>
                    <a:ext cx="1421481" cy="231044"/>
                    <a:chOff x="3005368" y="4430400"/>
                    <a:chExt cx="1421481" cy="231044"/>
                  </a:xfrm>
                </p:grpSpPr>
                <p:sp>
                  <p:nvSpPr>
                    <p:cNvPr id="127" name="Oval 126"/>
                    <p:cNvSpPr/>
                    <p:nvPr/>
                  </p:nvSpPr>
                  <p:spPr>
                    <a:xfrm>
                      <a:off x="3005368" y="4466184"/>
                      <a:ext cx="182880" cy="18288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3125428" y="4430400"/>
                      <a:ext cx="1301421" cy="231044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alpha val="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(30ns, 128ms)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4432578" y="4430400"/>
                    <a:ext cx="1327609" cy="218664"/>
                    <a:chOff x="3005368" y="4430400"/>
                    <a:chExt cx="1327609" cy="218664"/>
                  </a:xfrm>
                </p:grpSpPr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3005368" y="4466184"/>
                      <a:ext cx="182880" cy="18288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3125428" y="4430400"/>
                      <a:ext cx="1207549" cy="218664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alpha val="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(20ns, 64ms)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1760110" y="4790838"/>
                  <a:ext cx="4094345" cy="243139"/>
                  <a:chOff x="1744313" y="4418305"/>
                  <a:chExt cx="4094345" cy="243139"/>
                </a:xfrm>
              </p:grpSpPr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2345925" y="4466184"/>
                    <a:ext cx="3492733" cy="1952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744313" y="4418305"/>
                    <a:ext cx="683899" cy="23075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Row1</a:t>
                    </a:r>
                    <a:endPara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439898" y="4430400"/>
                    <a:ext cx="1301421" cy="23104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(22ns, 64ms)</a:t>
                    </a:r>
                    <a:endPara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4106406" y="4603392"/>
                  <a:ext cx="1683" cy="2116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9" name="Smiley Face 128"/>
            <p:cNvSpPr/>
            <p:nvPr/>
          </p:nvSpPr>
          <p:spPr>
            <a:xfrm>
              <a:off x="4911380" y="4779363"/>
              <a:ext cx="335890" cy="314804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iley Face 129"/>
            <p:cNvSpPr/>
            <p:nvPr/>
          </p:nvSpPr>
          <p:spPr>
            <a:xfrm>
              <a:off x="4950799" y="5787743"/>
              <a:ext cx="335890" cy="314804"/>
            </a:xfrm>
            <a:prstGeom prst="smileyFace">
              <a:avLst>
                <a:gd name="adj" fmla="val 4653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906380" y="1257905"/>
            <a:ext cx="345922" cy="1167610"/>
            <a:chOff x="6906380" y="1257905"/>
            <a:chExt cx="345922" cy="1167610"/>
          </a:xfrm>
        </p:grpSpPr>
        <p:sp>
          <p:nvSpPr>
            <p:cNvPr id="180" name="Rectangle 179"/>
            <p:cNvSpPr/>
            <p:nvPr/>
          </p:nvSpPr>
          <p:spPr>
            <a:xfrm>
              <a:off x="6906380" y="1452038"/>
              <a:ext cx="338668" cy="9549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6906382" y="1257905"/>
              <a:ext cx="0" cy="1160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7252302" y="1265165"/>
              <a:ext cx="0" cy="1160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6906381" y="2406952"/>
              <a:ext cx="338667" cy="11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Arrow Connector 228"/>
          <p:cNvCxnSpPr/>
          <p:nvPr/>
        </p:nvCxnSpPr>
        <p:spPr>
          <a:xfrm>
            <a:off x="1677904" y="6442283"/>
            <a:ext cx="41002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1836877" y="4869900"/>
            <a:ext cx="820743" cy="1927623"/>
            <a:chOff x="1997449" y="3265712"/>
            <a:chExt cx="820743" cy="1927623"/>
          </a:xfrm>
        </p:grpSpPr>
        <p:cxnSp>
          <p:nvCxnSpPr>
            <p:cNvPr id="265" name="Straight Connector 264"/>
            <p:cNvCxnSpPr/>
            <p:nvPr/>
          </p:nvCxnSpPr>
          <p:spPr>
            <a:xfrm flipH="1">
              <a:off x="2398419" y="3265712"/>
              <a:ext cx="4836" cy="168123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1997449" y="4962576"/>
              <a:ext cx="820743" cy="230759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Refresh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4009142" y="4865065"/>
            <a:ext cx="820743" cy="1927623"/>
            <a:chOff x="1997449" y="3265712"/>
            <a:chExt cx="820743" cy="1927623"/>
          </a:xfrm>
        </p:grpSpPr>
        <p:cxnSp>
          <p:nvCxnSpPr>
            <p:cNvPr id="263" name="Straight Connector 262"/>
            <p:cNvCxnSpPr/>
            <p:nvPr/>
          </p:nvCxnSpPr>
          <p:spPr>
            <a:xfrm flipH="1">
              <a:off x="2398419" y="3265712"/>
              <a:ext cx="4836" cy="168123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/>
            <p:cNvSpPr/>
            <p:nvPr/>
          </p:nvSpPr>
          <p:spPr>
            <a:xfrm>
              <a:off x="1997449" y="4962576"/>
              <a:ext cx="820743" cy="230759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Refresh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2430477" y="5174702"/>
            <a:ext cx="387701" cy="1456860"/>
            <a:chOff x="2591049" y="3570514"/>
            <a:chExt cx="387701" cy="1456860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91049" y="3570514"/>
              <a:ext cx="345922" cy="1167610"/>
              <a:chOff x="6906380" y="1257905"/>
              <a:chExt cx="345922" cy="116761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6906380" y="1452038"/>
                <a:ext cx="338668" cy="9549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 flipV="1">
                <a:off x="6906382" y="1257905"/>
                <a:ext cx="0" cy="116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7252302" y="1265165"/>
                <a:ext cx="0" cy="116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6906381" y="2406952"/>
                <a:ext cx="338667" cy="113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Rectangle 257"/>
            <p:cNvSpPr/>
            <p:nvPr/>
          </p:nvSpPr>
          <p:spPr>
            <a:xfrm>
              <a:off x="2609253" y="4796615"/>
              <a:ext cx="369497" cy="230759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t1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168272" y="5181962"/>
            <a:ext cx="373432" cy="1443435"/>
            <a:chOff x="3328844" y="3577774"/>
            <a:chExt cx="373432" cy="1443435"/>
          </a:xfrm>
        </p:grpSpPr>
        <p:grpSp>
          <p:nvGrpSpPr>
            <p:cNvPr id="251" name="Group 250"/>
            <p:cNvGrpSpPr/>
            <p:nvPr/>
          </p:nvGrpSpPr>
          <p:grpSpPr>
            <a:xfrm>
              <a:off x="3328844" y="3577774"/>
              <a:ext cx="345922" cy="1167610"/>
              <a:chOff x="6906380" y="1257905"/>
              <a:chExt cx="345922" cy="116761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6906380" y="1647368"/>
                <a:ext cx="338668" cy="75958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Straight Connector 253"/>
              <p:cNvCxnSpPr/>
              <p:nvPr/>
            </p:nvCxnSpPr>
            <p:spPr>
              <a:xfrm flipV="1">
                <a:off x="6906382" y="1257905"/>
                <a:ext cx="0" cy="116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7252302" y="1265165"/>
                <a:ext cx="0" cy="116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6906381" y="2406952"/>
                <a:ext cx="338667" cy="113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Rectangle 251"/>
            <p:cNvSpPr/>
            <p:nvPr/>
          </p:nvSpPr>
          <p:spPr>
            <a:xfrm>
              <a:off x="3332779" y="4790450"/>
              <a:ext cx="369497" cy="230759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t2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68882" y="5181167"/>
            <a:ext cx="369497" cy="1439395"/>
            <a:chOff x="4029454" y="3576979"/>
            <a:chExt cx="369497" cy="1439395"/>
          </a:xfrm>
        </p:grpSpPr>
        <p:grpSp>
          <p:nvGrpSpPr>
            <p:cNvPr id="245" name="Group 244"/>
            <p:cNvGrpSpPr/>
            <p:nvPr/>
          </p:nvGrpSpPr>
          <p:grpSpPr>
            <a:xfrm>
              <a:off x="4045133" y="3576979"/>
              <a:ext cx="345922" cy="1167610"/>
              <a:chOff x="6906380" y="1257905"/>
              <a:chExt cx="345922" cy="116761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6906380" y="1841686"/>
                <a:ext cx="338668" cy="56526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 flipV="1">
                <a:off x="6906382" y="1257905"/>
                <a:ext cx="0" cy="116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V="1">
                <a:off x="7252302" y="1265165"/>
                <a:ext cx="0" cy="116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flipV="1">
                <a:off x="6906381" y="2406952"/>
                <a:ext cx="338667" cy="113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6" name="Rectangle 245"/>
            <p:cNvSpPr/>
            <p:nvPr/>
          </p:nvSpPr>
          <p:spPr>
            <a:xfrm>
              <a:off x="4029454" y="4785615"/>
              <a:ext cx="369497" cy="230759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t3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4590992" y="5181962"/>
            <a:ext cx="345922" cy="1167610"/>
            <a:chOff x="6906380" y="1257905"/>
            <a:chExt cx="345922" cy="1167610"/>
          </a:xfrm>
        </p:grpSpPr>
        <p:sp>
          <p:nvSpPr>
            <p:cNvPr id="241" name="Rectangle 240"/>
            <p:cNvSpPr/>
            <p:nvPr/>
          </p:nvSpPr>
          <p:spPr>
            <a:xfrm>
              <a:off x="6906380" y="1452038"/>
              <a:ext cx="338668" cy="9549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 flipV="1">
              <a:off x="6906382" y="1257905"/>
              <a:ext cx="0" cy="1160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7252302" y="1265165"/>
              <a:ext cx="0" cy="1160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6906381" y="2406952"/>
              <a:ext cx="338667" cy="11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1722938" y="5187566"/>
            <a:ext cx="345922" cy="1167610"/>
            <a:chOff x="6906380" y="1257905"/>
            <a:chExt cx="345922" cy="1167610"/>
          </a:xfrm>
        </p:grpSpPr>
        <p:sp>
          <p:nvSpPr>
            <p:cNvPr id="237" name="Rectangle 236"/>
            <p:cNvSpPr/>
            <p:nvPr/>
          </p:nvSpPr>
          <p:spPr>
            <a:xfrm>
              <a:off x="6906380" y="1841686"/>
              <a:ext cx="338668" cy="565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/>
            <p:cNvCxnSpPr/>
            <p:nvPr/>
          </p:nvCxnSpPr>
          <p:spPr>
            <a:xfrm flipV="1">
              <a:off x="6906382" y="1257905"/>
              <a:ext cx="0" cy="1160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7252302" y="1265165"/>
              <a:ext cx="0" cy="1160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6906381" y="2406952"/>
              <a:ext cx="338667" cy="11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6833812" y="3120571"/>
            <a:ext cx="321732" cy="1325641"/>
            <a:chOff x="6906382" y="3120571"/>
            <a:chExt cx="321732" cy="1325641"/>
          </a:xfrm>
        </p:grpSpPr>
        <p:sp>
          <p:nvSpPr>
            <p:cNvPr id="267" name="Rounded Rectangle 266"/>
            <p:cNvSpPr/>
            <p:nvPr/>
          </p:nvSpPr>
          <p:spPr>
            <a:xfrm>
              <a:off x="6906382" y="3302001"/>
              <a:ext cx="157237" cy="113695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7075714" y="3120571"/>
              <a:ext cx="152400" cy="1325641"/>
            </a:xfrm>
            <a:prstGeom prst="round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5800902" y="3719146"/>
            <a:ext cx="321732" cy="734326"/>
            <a:chOff x="6906382" y="3536645"/>
            <a:chExt cx="321732" cy="909567"/>
          </a:xfrm>
        </p:grpSpPr>
        <p:sp>
          <p:nvSpPr>
            <p:cNvPr id="273" name="Rounded Rectangle 272"/>
            <p:cNvSpPr/>
            <p:nvPr/>
          </p:nvSpPr>
          <p:spPr>
            <a:xfrm>
              <a:off x="6906382" y="3543905"/>
              <a:ext cx="157237" cy="895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075714" y="3536645"/>
              <a:ext cx="152400" cy="909567"/>
            </a:xfrm>
            <a:prstGeom prst="round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7917527" y="3551165"/>
            <a:ext cx="321732" cy="902307"/>
            <a:chOff x="6906382" y="3543905"/>
            <a:chExt cx="321732" cy="902307"/>
          </a:xfrm>
        </p:grpSpPr>
        <p:sp>
          <p:nvSpPr>
            <p:cNvPr id="276" name="Rounded Rectangle 275"/>
            <p:cNvSpPr/>
            <p:nvPr/>
          </p:nvSpPr>
          <p:spPr>
            <a:xfrm>
              <a:off x="6906382" y="3543905"/>
              <a:ext cx="157237" cy="89504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7075714" y="3717747"/>
              <a:ext cx="152400" cy="728465"/>
            </a:xfrm>
            <a:prstGeom prst="round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8" name="Straight Arrow Connector 277"/>
          <p:cNvCxnSpPr/>
          <p:nvPr/>
        </p:nvCxnSpPr>
        <p:spPr>
          <a:xfrm flipV="1">
            <a:off x="5509367" y="4438953"/>
            <a:ext cx="3029871" cy="1451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5775984" y="4453472"/>
            <a:ext cx="382935" cy="230759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(a)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789543" y="4454208"/>
            <a:ext cx="455505" cy="230024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(b)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7859106" y="4455311"/>
            <a:ext cx="455505" cy="230024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(c)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050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Vcell_min</a:t>
            </a:r>
            <a:r>
              <a:rPr lang="en-US" dirty="0" smtClean="0"/>
              <a:t>=0.73Vdd, 3.6% margin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8156" y="1689100"/>
            <a:ext cx="6693925" cy="4873752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581371" y="1600200"/>
            <a:ext cx="257545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0-16ms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0.975Vdd,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=42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0.975Vdd,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=42</a:t>
            </a:r>
          </a:p>
          <a:p>
            <a:r>
              <a:rPr lang="en-US" dirty="0" smtClean="0"/>
              <a:t>16-32ms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0.91Vdd,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=26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0.95Vdd,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=33</a:t>
            </a:r>
          </a:p>
          <a:p>
            <a:r>
              <a:rPr lang="en-US" dirty="0" smtClean="0"/>
              <a:t>32-48ms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0.85Vdd,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=22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0.89Vdd,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=24</a:t>
            </a:r>
          </a:p>
          <a:p>
            <a:r>
              <a:rPr lang="en-US" dirty="0" smtClean="0"/>
              <a:t>48-64ms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0.79Vdd,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=21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0.83Vdd,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=21</a:t>
            </a:r>
          </a:p>
          <a:p>
            <a:pPr lvl="1">
              <a:buFont typeface="Wingdings" charset="2"/>
              <a:buChar char="²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064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Vcell_min</a:t>
            </a:r>
            <a:r>
              <a:rPr lang="en-US" dirty="0" smtClean="0"/>
              <a:t>=0.82Vdd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581371" y="1600200"/>
            <a:ext cx="257545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0-16ms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0.975Vdd,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=42</a:t>
            </a:r>
          </a:p>
          <a:p>
            <a:r>
              <a:rPr lang="en-US" dirty="0" smtClean="0"/>
              <a:t>16-32ms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0.94Vdd,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=31</a:t>
            </a:r>
          </a:p>
          <a:p>
            <a:r>
              <a:rPr lang="en-US" dirty="0" smtClean="0"/>
              <a:t>32-48ms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0.90Vdd,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=25</a:t>
            </a:r>
          </a:p>
          <a:p>
            <a:r>
              <a:rPr lang="en-US" dirty="0" smtClean="0"/>
              <a:t>48-64ms</a:t>
            </a:r>
          </a:p>
          <a:p>
            <a:pPr lvl="1">
              <a:buFont typeface="Wingdings" charset="2"/>
              <a:buChar char="²"/>
            </a:pPr>
            <a:r>
              <a:rPr lang="en-US" sz="1600" dirty="0" smtClean="0"/>
              <a:t>0.86Vdd, </a:t>
            </a:r>
            <a:r>
              <a:rPr lang="en-US" sz="1600" dirty="0" err="1" smtClean="0"/>
              <a:t>tRAS</a:t>
            </a:r>
            <a:r>
              <a:rPr lang="en-US" sz="1600" dirty="0" smtClean="0"/>
              <a:t>=21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" y="1691641"/>
            <a:ext cx="6697197" cy="48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2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tRAS</a:t>
            </a:r>
            <a:r>
              <a:rPr lang="en-US" dirty="0" smtClean="0"/>
              <a:t> Reduction Limit (</a:t>
            </a:r>
            <a:r>
              <a:rPr lang="en-US" sz="3200" dirty="0" smtClean="0"/>
              <a:t>DDR3-1600, 1.25ns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A267DF7-23FF-4E17-B2F0-1202C20EC0A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-279400" y="1574800"/>
            <a:ext cx="9499600" cy="2453620"/>
            <a:chOff x="-279400" y="1574800"/>
            <a:chExt cx="9499600" cy="2453620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12700" y="3124200"/>
              <a:ext cx="82296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203200" y="2336800"/>
              <a:ext cx="2514600" cy="307777"/>
              <a:chOff x="825500" y="3276600"/>
              <a:chExt cx="2514600" cy="307777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825500" y="3543300"/>
                <a:ext cx="2514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498600" y="3276600"/>
                <a:ext cx="14318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tRCD</a:t>
                </a:r>
                <a:r>
                  <a:rPr lang="en-US" sz="1400" dirty="0" smtClean="0"/>
                  <a:t> (13.75ns)</a:t>
                </a:r>
                <a:endParaRPr lang="en-US" sz="1400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781300" y="2590800"/>
              <a:ext cx="1371600" cy="307777"/>
              <a:chOff x="825500" y="3276600"/>
              <a:chExt cx="1371600" cy="30777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825500" y="3543300"/>
                <a:ext cx="1371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939800" y="3276600"/>
                <a:ext cx="1195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tRTP</a:t>
                </a:r>
                <a:r>
                  <a:rPr lang="en-US" sz="1400" dirty="0" smtClean="0"/>
                  <a:t> (7.5ns)</a:t>
                </a:r>
                <a:endParaRPr lang="en-US" sz="1400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6667500" y="2349500"/>
              <a:ext cx="2514600" cy="307777"/>
              <a:chOff x="2959100" y="3644900"/>
              <a:chExt cx="2514600" cy="30777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2959100" y="3911600"/>
                <a:ext cx="2514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911600" y="3644900"/>
                <a:ext cx="1289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tRP</a:t>
                </a:r>
                <a:r>
                  <a:rPr lang="en-US" sz="1400" dirty="0" smtClean="0"/>
                  <a:t> (13.75ns)</a:t>
                </a:r>
                <a:endParaRPr lang="en-US" sz="14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15900" y="1866900"/>
              <a:ext cx="6400800" cy="307777"/>
              <a:chOff x="812800" y="3276600"/>
              <a:chExt cx="6400800" cy="307777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>
                <a:off x="812800" y="3543300"/>
                <a:ext cx="6400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2794000" y="3276600"/>
                <a:ext cx="1162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tRAS</a:t>
                </a:r>
                <a:r>
                  <a:rPr lang="en-US" sz="1400" dirty="0" smtClean="0"/>
                  <a:t> (35ns)</a:t>
                </a:r>
                <a:endParaRPr lang="en-US" sz="14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768600" y="2336800"/>
              <a:ext cx="2514600" cy="307777"/>
              <a:chOff x="825500" y="3276600"/>
              <a:chExt cx="2514600" cy="307777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825500" y="3543300"/>
                <a:ext cx="2514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447800" y="3276600"/>
                <a:ext cx="1412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tCAS</a:t>
                </a:r>
                <a:r>
                  <a:rPr lang="en-US" sz="1400" dirty="0" smtClean="0"/>
                  <a:t> (13.75ns)</a:t>
                </a:r>
                <a:endParaRPr lang="en-US" sz="14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334000" y="2349500"/>
              <a:ext cx="915981" cy="307777"/>
              <a:chOff x="825500" y="3276600"/>
              <a:chExt cx="915981" cy="307777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825500" y="3543300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901700" y="3276600"/>
                <a:ext cx="839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tBURST</a:t>
                </a:r>
                <a:endParaRPr lang="en-US" sz="14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-279400" y="1739900"/>
              <a:ext cx="963037" cy="2288520"/>
              <a:chOff x="342900" y="2679700"/>
              <a:chExt cx="963037" cy="228852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800100" y="2679700"/>
                <a:ext cx="0" cy="1549400"/>
                <a:chOff x="800100" y="2743200"/>
                <a:chExt cx="0" cy="15494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8001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01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342900" y="4292600"/>
                <a:ext cx="963037" cy="675620"/>
                <a:chOff x="342900" y="4292600"/>
                <a:chExt cx="963037" cy="675620"/>
              </a:xfrm>
            </p:grpSpPr>
            <p:sp>
              <p:nvSpPr>
                <p:cNvPr id="95" name="Isosceles Triangle 94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2900" y="4445000"/>
                  <a:ext cx="9630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Row</a:t>
                  </a:r>
                </a:p>
                <a:p>
                  <a:pPr algn="ctr"/>
                  <a:r>
                    <a:rPr lang="en-US" sz="1400" dirty="0" smtClean="0"/>
                    <a:t>Activation</a:t>
                  </a:r>
                  <a:endParaRPr lang="en-US" sz="1400" dirty="0"/>
                </a:p>
              </p:txBody>
            </p:sp>
          </p:grpSp>
        </p:grpSp>
        <p:grpSp>
          <p:nvGrpSpPr>
            <p:cNvPr id="72" name="Group 71"/>
            <p:cNvGrpSpPr/>
            <p:nvPr/>
          </p:nvGrpSpPr>
          <p:grpSpPr>
            <a:xfrm>
              <a:off x="2353164" y="1739900"/>
              <a:ext cx="803312" cy="2288520"/>
              <a:chOff x="2975464" y="2679700"/>
              <a:chExt cx="803312" cy="228852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352800" y="2679700"/>
                <a:ext cx="0" cy="1549400"/>
                <a:chOff x="838200" y="2743200"/>
                <a:chExt cx="0" cy="154940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2975464" y="4292600"/>
                <a:ext cx="803312" cy="675620"/>
                <a:chOff x="422764" y="4292600"/>
                <a:chExt cx="803312" cy="675620"/>
              </a:xfrm>
            </p:grpSpPr>
            <p:sp>
              <p:nvSpPr>
                <p:cNvPr id="89" name="Isosceles Triangle 88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422764" y="4445000"/>
                  <a:ext cx="8033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Column</a:t>
                  </a:r>
                </a:p>
                <a:p>
                  <a:pPr algn="ctr"/>
                  <a:r>
                    <a:rPr lang="en-US" sz="1400" dirty="0" smtClean="0"/>
                    <a:t>Read</a:t>
                  </a:r>
                  <a:endParaRPr lang="en-US" sz="1400" dirty="0"/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6159919" y="1739900"/>
              <a:ext cx="1013005" cy="2073077"/>
              <a:chOff x="4280319" y="2679700"/>
              <a:chExt cx="1013005" cy="2073077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762500" y="2679700"/>
                <a:ext cx="0" cy="1549400"/>
                <a:chOff x="838200" y="2743200"/>
                <a:chExt cx="0" cy="15494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4280319" y="4292600"/>
                <a:ext cx="1013005" cy="460177"/>
                <a:chOff x="317919" y="4292600"/>
                <a:chExt cx="1013005" cy="460177"/>
              </a:xfrm>
            </p:grpSpPr>
            <p:sp>
              <p:nvSpPr>
                <p:cNvPr id="83" name="Isosceles Triangle 82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17919" y="4445000"/>
                  <a:ext cx="1013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Precharge</a:t>
                  </a:r>
                  <a:endParaRPr lang="en-US" sz="1400" dirty="0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4853741" y="1739900"/>
              <a:ext cx="932968" cy="2288520"/>
              <a:chOff x="5476041" y="2679700"/>
              <a:chExt cx="932968" cy="228852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5918200" y="2679700"/>
                <a:ext cx="0" cy="1549400"/>
                <a:chOff x="838200" y="2743200"/>
                <a:chExt cx="0" cy="15494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5476041" y="4292600"/>
                <a:ext cx="932968" cy="675620"/>
                <a:chOff x="357941" y="4292600"/>
                <a:chExt cx="932968" cy="675620"/>
              </a:xfrm>
            </p:grpSpPr>
            <p:sp>
              <p:nvSpPr>
                <p:cNvPr id="77" name="Isosceles Triangle 76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08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57941" y="4445000"/>
                  <a:ext cx="9329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First data </a:t>
                  </a:r>
                </a:p>
                <a:p>
                  <a:pPr algn="ctr"/>
                  <a:r>
                    <a:rPr lang="en-US" sz="1400" dirty="0" smtClean="0"/>
                    <a:t>onto bus</a:t>
                  </a:r>
                  <a:endParaRPr lang="en-US" sz="1400" dirty="0"/>
                </a:p>
              </p:txBody>
            </p:sp>
          </p:grpSp>
        </p:grpSp>
        <p:grpSp>
          <p:nvGrpSpPr>
            <p:cNvPr id="122" name="Group 121"/>
            <p:cNvGrpSpPr/>
            <p:nvPr/>
          </p:nvGrpSpPr>
          <p:grpSpPr>
            <a:xfrm>
              <a:off x="215900" y="1574800"/>
              <a:ext cx="8915400" cy="307777"/>
              <a:chOff x="812800" y="3276600"/>
              <a:chExt cx="8915400" cy="307777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>
                <a:off x="812800" y="3543300"/>
                <a:ext cx="8915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4394200" y="3276600"/>
                <a:ext cx="1302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tRC</a:t>
                </a:r>
                <a:r>
                  <a:rPr lang="en-US" sz="1400" dirty="0" smtClean="0"/>
                  <a:t> (48.75ns)</a:t>
                </a:r>
                <a:endParaRPr lang="en-US" sz="14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9220200" y="1727200"/>
              <a:ext cx="0" cy="1549400"/>
              <a:chOff x="838200" y="2743200"/>
              <a:chExt cx="0" cy="154940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838200" y="3835400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38200" y="2743200"/>
                <a:ext cx="0" cy="1244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/>
          <p:cNvGrpSpPr/>
          <p:nvPr/>
        </p:nvGrpSpPr>
        <p:grpSpPr>
          <a:xfrm>
            <a:off x="-279400" y="4292600"/>
            <a:ext cx="8521700" cy="2466320"/>
            <a:chOff x="431800" y="4292600"/>
            <a:chExt cx="8521700" cy="24663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23900" y="5854700"/>
              <a:ext cx="82296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914400" y="5054600"/>
              <a:ext cx="6477000" cy="320477"/>
              <a:chOff x="825500" y="3263900"/>
              <a:chExt cx="6477000" cy="32047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25500" y="3276600"/>
                <a:ext cx="2514600" cy="307777"/>
                <a:chOff x="825500" y="3276600"/>
                <a:chExt cx="2514600" cy="307777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825500" y="3543300"/>
                  <a:ext cx="2514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24000" y="3276600"/>
                  <a:ext cx="14318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tRCD</a:t>
                  </a:r>
                  <a:r>
                    <a:rPr lang="en-US" sz="1400" dirty="0" smtClean="0"/>
                    <a:t> (13.75ns)</a:t>
                  </a:r>
                  <a:endParaRPr lang="en-US" sz="1400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8200" y="3263900"/>
                <a:ext cx="1371600" cy="307777"/>
                <a:chOff x="825500" y="3263900"/>
                <a:chExt cx="1371600" cy="307777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825500" y="3543300"/>
                  <a:ext cx="1371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927100" y="3263900"/>
                  <a:ext cx="11957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tRTP</a:t>
                  </a:r>
                  <a:r>
                    <a:rPr lang="en-US" sz="1400" dirty="0" smtClean="0"/>
                    <a:t> (7.5ns)</a:t>
                  </a:r>
                  <a:endParaRPr lang="en-US" sz="1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787900" y="3263900"/>
                <a:ext cx="2514600" cy="307777"/>
                <a:chOff x="2959100" y="3632200"/>
                <a:chExt cx="2514600" cy="307777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959100" y="3911600"/>
                  <a:ext cx="2514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3683000" y="3632200"/>
                  <a:ext cx="12890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tRP</a:t>
                  </a:r>
                  <a:r>
                    <a:rPr lang="en-US" sz="1400" dirty="0" smtClean="0"/>
                    <a:t> (13.75ns)</a:t>
                  </a:r>
                  <a:endParaRPr lang="en-US" sz="1400" dirty="0"/>
                </a:p>
              </p:txBody>
            </p:sp>
          </p:grpSp>
        </p:grpSp>
        <p:grpSp>
          <p:nvGrpSpPr>
            <p:cNvPr id="64" name="Group 63"/>
            <p:cNvGrpSpPr/>
            <p:nvPr/>
          </p:nvGrpSpPr>
          <p:grpSpPr>
            <a:xfrm>
              <a:off x="3479800" y="5321300"/>
              <a:ext cx="3468681" cy="307777"/>
              <a:chOff x="3390900" y="3530600"/>
              <a:chExt cx="3468681" cy="30777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390900" y="3530600"/>
                <a:ext cx="2514600" cy="307777"/>
                <a:chOff x="825500" y="3276600"/>
                <a:chExt cx="2514600" cy="307777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825500" y="3543300"/>
                  <a:ext cx="2514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663700" y="3276600"/>
                  <a:ext cx="14120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tCAS</a:t>
                  </a:r>
                  <a:r>
                    <a:rPr lang="en-US" sz="1400" dirty="0" smtClean="0"/>
                    <a:t> (13.75ns)</a:t>
                  </a:r>
                  <a:endParaRPr lang="en-US" sz="1400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5943600" y="3530600"/>
                <a:ext cx="915981" cy="307777"/>
                <a:chOff x="825500" y="3276600"/>
                <a:chExt cx="915981" cy="307777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825500" y="3543300"/>
                  <a:ext cx="914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lg" len="lg"/>
                  <a:tailEnd type="arrow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901700" y="3276600"/>
                  <a:ext cx="8397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tBURST</a:t>
                  </a:r>
                  <a:endParaRPr lang="en-US" sz="1400" dirty="0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431800" y="4470400"/>
              <a:ext cx="963037" cy="2288520"/>
              <a:chOff x="342900" y="2679700"/>
              <a:chExt cx="963037" cy="22885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800100" y="2679700"/>
                <a:ext cx="0" cy="1549400"/>
                <a:chOff x="800100" y="2743200"/>
                <a:chExt cx="0" cy="154940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001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001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342900" y="4292600"/>
                <a:ext cx="963037" cy="675620"/>
                <a:chOff x="342900" y="4292600"/>
                <a:chExt cx="963037" cy="675620"/>
              </a:xfrm>
            </p:grpSpPr>
            <p:sp>
              <p:nvSpPr>
                <p:cNvPr id="46" name="Isosceles Triangle 45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42900" y="4445000"/>
                  <a:ext cx="9630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Row</a:t>
                  </a:r>
                </a:p>
                <a:p>
                  <a:pPr algn="ctr"/>
                  <a:r>
                    <a:rPr lang="en-US" sz="1400" dirty="0" smtClean="0"/>
                    <a:t>Activation</a:t>
                  </a:r>
                  <a:endParaRPr lang="en-US" sz="1400" dirty="0"/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3064364" y="4470400"/>
              <a:ext cx="803312" cy="2288520"/>
              <a:chOff x="2975464" y="2679700"/>
              <a:chExt cx="803312" cy="228852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352800" y="2679700"/>
                <a:ext cx="0" cy="1549400"/>
                <a:chOff x="838200" y="2743200"/>
                <a:chExt cx="0" cy="1549400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2975464" y="4292600"/>
                <a:ext cx="803312" cy="675620"/>
                <a:chOff x="422764" y="4292600"/>
                <a:chExt cx="803312" cy="675620"/>
              </a:xfrm>
            </p:grpSpPr>
            <p:sp>
              <p:nvSpPr>
                <p:cNvPr id="50" name="Isosceles Triangle 49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22764" y="4445000"/>
                  <a:ext cx="8033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Column</a:t>
                  </a:r>
                </a:p>
                <a:p>
                  <a:pPr algn="ctr"/>
                  <a:r>
                    <a:rPr lang="en-US" sz="1400" dirty="0" smtClean="0"/>
                    <a:t>Read</a:t>
                  </a:r>
                  <a:endParaRPr lang="en-US" sz="1400" dirty="0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4369219" y="4470400"/>
              <a:ext cx="1013005" cy="2073077"/>
              <a:chOff x="4280319" y="2679700"/>
              <a:chExt cx="1013005" cy="20730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62500" y="2679700"/>
                <a:ext cx="0" cy="1549400"/>
                <a:chOff x="838200" y="2743200"/>
                <a:chExt cx="0" cy="154940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4280319" y="4292600"/>
                <a:ext cx="1013005" cy="460177"/>
                <a:chOff x="317919" y="4292600"/>
                <a:chExt cx="1013005" cy="460177"/>
              </a:xfrm>
            </p:grpSpPr>
            <p:sp>
              <p:nvSpPr>
                <p:cNvPr id="53" name="Isosceles Triangle 52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17919" y="4445000"/>
                  <a:ext cx="1013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Precharge</a:t>
                  </a:r>
                  <a:endParaRPr lang="en-US" sz="1400" dirty="0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5564941" y="4470400"/>
              <a:ext cx="932968" cy="2288520"/>
              <a:chOff x="5476041" y="2679700"/>
              <a:chExt cx="932968" cy="228852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918200" y="2679700"/>
                <a:ext cx="0" cy="1549400"/>
                <a:chOff x="838200" y="2743200"/>
                <a:chExt cx="0" cy="15494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200" y="3835400"/>
                  <a:ext cx="0" cy="4572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38200" y="2743200"/>
                  <a:ext cx="0" cy="1244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5476041" y="4292600"/>
                <a:ext cx="932968" cy="675620"/>
                <a:chOff x="357941" y="4292600"/>
                <a:chExt cx="932968" cy="675620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698500" y="4292600"/>
                  <a:ext cx="215900" cy="177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08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57941" y="4445000"/>
                  <a:ext cx="9329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First data </a:t>
                  </a:r>
                </a:p>
                <a:p>
                  <a:pPr algn="ctr"/>
                  <a:r>
                    <a:rPr lang="en-US" sz="1400" dirty="0" smtClean="0"/>
                    <a:t>onto bus</a:t>
                  </a:r>
                  <a:endParaRPr lang="en-US" sz="1400" dirty="0"/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939800" y="4292600"/>
              <a:ext cx="6492240" cy="307777"/>
              <a:chOff x="812800" y="3263900"/>
              <a:chExt cx="6492240" cy="307777"/>
            </a:xfrm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812800" y="3543300"/>
                <a:ext cx="64922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3429000" y="3263900"/>
                <a:ext cx="1052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tRC</a:t>
                </a:r>
                <a:r>
                  <a:rPr lang="en-US" sz="1400" dirty="0" smtClean="0"/>
                  <a:t> (35ns)</a:t>
                </a:r>
                <a:endParaRPr lang="en-US" sz="14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7429500" y="4470400"/>
              <a:ext cx="0" cy="1549400"/>
              <a:chOff x="838200" y="2743200"/>
              <a:chExt cx="0" cy="154940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838200" y="3835400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838200" y="2743200"/>
                <a:ext cx="0" cy="1244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Oval 145"/>
          <p:cNvSpPr/>
          <p:nvPr/>
        </p:nvSpPr>
        <p:spPr>
          <a:xfrm>
            <a:off x="2730500" y="4851400"/>
            <a:ext cx="3975100" cy="1066800"/>
          </a:xfrm>
          <a:prstGeom prst="ellipse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228600" y="4140200"/>
            <a:ext cx="4316063" cy="1574800"/>
            <a:chOff x="228600" y="4140200"/>
            <a:chExt cx="4316063" cy="1574800"/>
          </a:xfrm>
        </p:grpSpPr>
        <p:grpSp>
          <p:nvGrpSpPr>
            <p:cNvPr id="151" name="Group 150"/>
            <p:cNvGrpSpPr/>
            <p:nvPr/>
          </p:nvGrpSpPr>
          <p:grpSpPr>
            <a:xfrm>
              <a:off x="3721100" y="4140200"/>
              <a:ext cx="823563" cy="1574800"/>
              <a:chOff x="3721100" y="4140200"/>
              <a:chExt cx="823563" cy="157480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3911600" y="4470400"/>
                <a:ext cx="228600" cy="1244600"/>
                <a:chOff x="3911600" y="4470400"/>
                <a:chExt cx="228600" cy="1244600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911600" y="4470400"/>
                  <a:ext cx="0" cy="124460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3911600" y="4483100"/>
                  <a:ext cx="228600" cy="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headEnd type="arrow" w="lg" len="sm"/>
                  <a:tailEnd type="none" w="lg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TextBox 148"/>
              <p:cNvSpPr txBox="1"/>
              <p:nvPr/>
            </p:nvSpPr>
            <p:spPr>
              <a:xfrm>
                <a:off x="3721100" y="4140200"/>
                <a:ext cx="823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1.25ns?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228600" y="4559300"/>
              <a:ext cx="3695700" cy="307777"/>
              <a:chOff x="368300" y="4699000"/>
              <a:chExt cx="3695700" cy="30777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>
                <a:off x="368300" y="4965700"/>
                <a:ext cx="36957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lg" len="lg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2349500" y="4699000"/>
                <a:ext cx="1162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tRAS</a:t>
                </a:r>
                <a:r>
                  <a:rPr lang="en-US" sz="1400" dirty="0" smtClean="0"/>
                  <a:t> (20ns)</a:t>
                </a:r>
                <a:endParaRPr lang="en-US" sz="1400" dirty="0"/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215900" y="4546600"/>
            <a:ext cx="3886200" cy="307777"/>
            <a:chOff x="215900" y="4546600"/>
            <a:chExt cx="3886200" cy="307777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215900" y="4813300"/>
              <a:ext cx="3886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2197100" y="4546600"/>
              <a:ext cx="1412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tRAS</a:t>
              </a:r>
              <a:r>
                <a:rPr lang="en-US" sz="1400" dirty="0" smtClean="0"/>
                <a:t> (21.25ns)</a:t>
              </a:r>
              <a:endParaRPr lang="en-US" sz="1400" dirty="0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6375400" y="4025900"/>
            <a:ext cx="2674681" cy="369332"/>
          </a:xfrm>
          <a:prstGeom prst="rect">
            <a:avLst/>
          </a:prstGeom>
          <a:noFill/>
          <a:ln w="22225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tRAS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limit: </a:t>
            </a:r>
            <a:r>
              <a:rPr lang="en-US" b="1" dirty="0" err="1" smtClean="0">
                <a:solidFill>
                  <a:srgbClr val="008000"/>
                </a:solidFill>
              </a:rPr>
              <a:t>tRCD+tRTP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0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027" y="757082"/>
            <a:ext cx="3395034" cy="172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43178" y="958563"/>
            <a:ext cx="3492733" cy="1831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03351" y="958563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5484" y="958848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4255" y="958848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23025" y="958848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35944" y="958848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90250" y="378541"/>
            <a:ext cx="0" cy="2307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98930" y="1709539"/>
            <a:ext cx="3920166" cy="12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98810" y="1618099"/>
            <a:ext cx="182880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943178" y="2686419"/>
            <a:ext cx="3492733" cy="28085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79831" y="2717232"/>
            <a:ext cx="219456" cy="219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23025" y="2723394"/>
            <a:ext cx="219456" cy="219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04283" y="2723394"/>
            <a:ext cx="219456" cy="219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36266" y="2699595"/>
            <a:ext cx="1245668" cy="255466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Row-buffer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35916" y="2265867"/>
            <a:ext cx="1575394" cy="255466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Sense-amplifier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Curved Connector 22"/>
          <p:cNvCxnSpPr>
            <a:stCxn id="16" idx="3"/>
          </p:cNvCxnSpPr>
          <p:nvPr/>
        </p:nvCxnSpPr>
        <p:spPr>
          <a:xfrm flipV="1">
            <a:off x="6435911" y="2478832"/>
            <a:ext cx="317521" cy="34801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46426" y="1399266"/>
            <a:ext cx="555857" cy="255466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Cell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77208" y="1411477"/>
            <a:ext cx="1245668" cy="255466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ordline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99630" y="910684"/>
            <a:ext cx="683899" cy="230759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Row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4548325" y="2010401"/>
            <a:ext cx="921930" cy="255466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Bitline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228301" y="378543"/>
            <a:ext cx="1001413" cy="53214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1" idx="0"/>
          </p:cNvCxnSpPr>
          <p:nvPr/>
        </p:nvCxnSpPr>
        <p:spPr>
          <a:xfrm>
            <a:off x="6228301" y="1141728"/>
            <a:ext cx="995312" cy="112413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rapezoid 70"/>
          <p:cNvSpPr/>
          <p:nvPr/>
        </p:nvSpPr>
        <p:spPr>
          <a:xfrm rot="16200000">
            <a:off x="1676326" y="1506978"/>
            <a:ext cx="1772500" cy="27270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Row Decoder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2698930" y="1044325"/>
            <a:ext cx="37827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704786" y="1269991"/>
            <a:ext cx="37827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698930" y="1490081"/>
            <a:ext cx="37827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704786" y="1947756"/>
            <a:ext cx="37827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704786" y="2192600"/>
            <a:ext cx="37827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063888" y="1671064"/>
            <a:ext cx="362334" cy="12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063888" y="1671064"/>
            <a:ext cx="0" cy="928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027252" y="2100291"/>
            <a:ext cx="85486" cy="80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16200000">
            <a:off x="1599445" y="2018903"/>
            <a:ext cx="1177254" cy="255466"/>
          </a:xfrm>
          <a:prstGeom prst="rect">
            <a:avLst/>
          </a:prstGeom>
          <a:noFill/>
          <a:ln w="3175"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Row </a:t>
            </a:r>
            <a:r>
              <a:rPr lang="en-US" sz="1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addr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623025" y="3677146"/>
            <a:ext cx="0" cy="1624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95802" y="4038947"/>
            <a:ext cx="1704781" cy="1287291"/>
            <a:chOff x="5895802" y="4038947"/>
            <a:chExt cx="1704781" cy="1287291"/>
          </a:xfrm>
        </p:grpSpPr>
        <p:grpSp>
          <p:nvGrpSpPr>
            <p:cNvPr id="38" name="Group 37"/>
            <p:cNvGrpSpPr/>
            <p:nvPr/>
          </p:nvGrpSpPr>
          <p:grpSpPr>
            <a:xfrm>
              <a:off x="7233534" y="4883330"/>
              <a:ext cx="287049" cy="101084"/>
              <a:chOff x="7170564" y="4862338"/>
              <a:chExt cx="424253" cy="127458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V="1">
                <a:off x="7170564" y="4862338"/>
                <a:ext cx="418397" cy="11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7176420" y="4978105"/>
                <a:ext cx="418397" cy="11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/>
            <p:cNvCxnSpPr/>
            <p:nvPr/>
          </p:nvCxnSpPr>
          <p:spPr>
            <a:xfrm>
              <a:off x="7381355" y="4989796"/>
              <a:ext cx="0" cy="33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048906" y="4964197"/>
              <a:ext cx="555857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BL</a:t>
              </a:r>
              <a:endParaRPr lang="en-US" sz="14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895802" y="4868182"/>
              <a:ext cx="424253" cy="133001"/>
              <a:chOff x="6019102" y="4868183"/>
              <a:chExt cx="424253" cy="12745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6019102" y="4868183"/>
                <a:ext cx="418397" cy="11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6024958" y="4983950"/>
                <a:ext cx="418397" cy="11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/>
            <p:cNvCxnSpPr/>
            <p:nvPr/>
          </p:nvCxnSpPr>
          <p:spPr>
            <a:xfrm>
              <a:off x="6131253" y="4995641"/>
              <a:ext cx="0" cy="33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706936" y="4297683"/>
              <a:ext cx="332466" cy="125955"/>
            </a:xfrm>
            <a:custGeom>
              <a:avLst/>
              <a:gdLst>
                <a:gd name="connsiteX0" fmla="*/ 0 w 398820"/>
                <a:gd name="connsiteY0" fmla="*/ 20993 h 199429"/>
                <a:gd name="connsiteX1" fmla="*/ 0 w 398820"/>
                <a:gd name="connsiteY1" fmla="*/ 20993 h 199429"/>
                <a:gd name="connsiteX2" fmla="*/ 20990 w 398820"/>
                <a:gd name="connsiteY2" fmla="*/ 125955 h 199429"/>
                <a:gd name="connsiteX3" fmla="*/ 31486 w 398820"/>
                <a:gd name="connsiteY3" fmla="*/ 157444 h 199429"/>
                <a:gd name="connsiteX4" fmla="*/ 73467 w 398820"/>
                <a:gd name="connsiteY4" fmla="*/ 199429 h 199429"/>
                <a:gd name="connsiteX5" fmla="*/ 94457 w 398820"/>
                <a:gd name="connsiteY5" fmla="*/ 0 h 199429"/>
                <a:gd name="connsiteX6" fmla="*/ 157429 w 398820"/>
                <a:gd name="connsiteY6" fmla="*/ 188933 h 199429"/>
                <a:gd name="connsiteX7" fmla="*/ 199410 w 398820"/>
                <a:gd name="connsiteY7" fmla="*/ 31489 h 199429"/>
                <a:gd name="connsiteX8" fmla="*/ 262382 w 398820"/>
                <a:gd name="connsiteY8" fmla="*/ 157444 h 199429"/>
                <a:gd name="connsiteX9" fmla="*/ 314858 w 398820"/>
                <a:gd name="connsiteY9" fmla="*/ 10496 h 199429"/>
                <a:gd name="connsiteX10" fmla="*/ 388325 w 398820"/>
                <a:gd name="connsiteY10" fmla="*/ 167941 h 199429"/>
                <a:gd name="connsiteX11" fmla="*/ 398820 w 398820"/>
                <a:gd name="connsiteY11" fmla="*/ 20993 h 1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820" h="199429">
                  <a:moveTo>
                    <a:pt x="0" y="20993"/>
                  </a:moveTo>
                  <a:lnTo>
                    <a:pt x="0" y="20993"/>
                  </a:lnTo>
                  <a:cubicBezTo>
                    <a:pt x="6997" y="55980"/>
                    <a:pt x="12968" y="91189"/>
                    <a:pt x="20990" y="125955"/>
                  </a:cubicBezTo>
                  <a:cubicBezTo>
                    <a:pt x="23478" y="136736"/>
                    <a:pt x="24575" y="148804"/>
                    <a:pt x="31486" y="157444"/>
                  </a:cubicBezTo>
                  <a:cubicBezTo>
                    <a:pt x="99038" y="241894"/>
                    <a:pt x="38998" y="130490"/>
                    <a:pt x="73467" y="199429"/>
                  </a:cubicBezTo>
                  <a:lnTo>
                    <a:pt x="94457" y="0"/>
                  </a:lnTo>
                  <a:lnTo>
                    <a:pt x="157429" y="188933"/>
                  </a:lnTo>
                  <a:lnTo>
                    <a:pt x="199410" y="31489"/>
                  </a:lnTo>
                  <a:lnTo>
                    <a:pt x="262382" y="157444"/>
                  </a:lnTo>
                  <a:lnTo>
                    <a:pt x="314858" y="10496"/>
                  </a:lnTo>
                  <a:lnTo>
                    <a:pt x="388325" y="167941"/>
                  </a:lnTo>
                  <a:lnTo>
                    <a:pt x="398820" y="2099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5400000" flipH="1">
              <a:off x="6029679" y="4499648"/>
              <a:ext cx="159292" cy="124758"/>
            </a:xfrm>
            <a:custGeom>
              <a:avLst/>
              <a:gdLst>
                <a:gd name="connsiteX0" fmla="*/ 0 w 188915"/>
                <a:gd name="connsiteY0" fmla="*/ 20992 h 147288"/>
                <a:gd name="connsiteX1" fmla="*/ 0 w 188915"/>
                <a:gd name="connsiteY1" fmla="*/ 20992 h 147288"/>
                <a:gd name="connsiteX2" fmla="*/ 20990 w 188915"/>
                <a:gd name="connsiteY2" fmla="*/ 115459 h 147288"/>
                <a:gd name="connsiteX3" fmla="*/ 31486 w 188915"/>
                <a:gd name="connsiteY3" fmla="*/ 146947 h 147288"/>
                <a:gd name="connsiteX4" fmla="*/ 52476 w 188915"/>
                <a:gd name="connsiteY4" fmla="*/ 104962 h 147288"/>
                <a:gd name="connsiteX5" fmla="*/ 73467 w 188915"/>
                <a:gd name="connsiteY5" fmla="*/ 41985 h 147288"/>
                <a:gd name="connsiteX6" fmla="*/ 83962 w 188915"/>
                <a:gd name="connsiteY6" fmla="*/ 0 h 147288"/>
                <a:gd name="connsiteX7" fmla="*/ 115448 w 188915"/>
                <a:gd name="connsiteY7" fmla="*/ 125955 h 147288"/>
                <a:gd name="connsiteX8" fmla="*/ 167924 w 188915"/>
                <a:gd name="connsiteY8" fmla="*/ 0 h 147288"/>
                <a:gd name="connsiteX9" fmla="*/ 188915 w 188915"/>
                <a:gd name="connsiteY9" fmla="*/ 115459 h 147288"/>
                <a:gd name="connsiteX10" fmla="*/ 188915 w 188915"/>
                <a:gd name="connsiteY10" fmla="*/ 115459 h 14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915" h="147288">
                  <a:moveTo>
                    <a:pt x="0" y="20992"/>
                  </a:moveTo>
                  <a:lnTo>
                    <a:pt x="0" y="20992"/>
                  </a:lnTo>
                  <a:cubicBezTo>
                    <a:pt x="6997" y="52481"/>
                    <a:pt x="13167" y="84165"/>
                    <a:pt x="20990" y="115459"/>
                  </a:cubicBezTo>
                  <a:cubicBezTo>
                    <a:pt x="23673" y="126192"/>
                    <a:pt x="20990" y="150446"/>
                    <a:pt x="31486" y="146947"/>
                  </a:cubicBezTo>
                  <a:cubicBezTo>
                    <a:pt x="46329" y="141998"/>
                    <a:pt x="46665" y="119490"/>
                    <a:pt x="52476" y="104962"/>
                  </a:cubicBezTo>
                  <a:cubicBezTo>
                    <a:pt x="60693" y="84417"/>
                    <a:pt x="66470" y="62977"/>
                    <a:pt x="73467" y="41985"/>
                  </a:cubicBezTo>
                  <a:cubicBezTo>
                    <a:pt x="85068" y="7178"/>
                    <a:pt x="83962" y="21560"/>
                    <a:pt x="83962" y="0"/>
                  </a:cubicBezTo>
                  <a:lnTo>
                    <a:pt x="115448" y="125955"/>
                  </a:lnTo>
                  <a:lnTo>
                    <a:pt x="167924" y="0"/>
                  </a:lnTo>
                  <a:lnTo>
                    <a:pt x="188915" y="115459"/>
                  </a:lnTo>
                  <a:lnTo>
                    <a:pt x="188915" y="115459"/>
                  </a:lnTo>
                </a:path>
              </a:pathLst>
            </a:custGeom>
            <a:ln>
              <a:solidFill>
                <a:schemeClr val="tx1"/>
              </a:solidFill>
            </a:ln>
            <a:scene3d>
              <a:camera prst="orthographicFront">
                <a:rot lat="3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/>
            <p:cNvCxnSpPr>
              <a:stCxn id="28" idx="11"/>
            </p:cNvCxnSpPr>
            <p:nvPr/>
          </p:nvCxnSpPr>
          <p:spPr>
            <a:xfrm>
              <a:off x="7039402" y="4310942"/>
              <a:ext cx="341953" cy="58166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108282" y="4310942"/>
              <a:ext cx="5861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99052" y="4297683"/>
              <a:ext cx="21874" cy="585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7338294" y="4955309"/>
              <a:ext cx="262289" cy="255467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04287" y="4038947"/>
              <a:ext cx="262289" cy="255467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65676" y="4401515"/>
              <a:ext cx="555857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BL</a:t>
              </a:r>
              <a:endParaRPr lang="en-US" sz="14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6877" y="3663191"/>
            <a:ext cx="1758578" cy="1642519"/>
            <a:chOff x="3796877" y="3663191"/>
            <a:chExt cx="1758578" cy="1642519"/>
          </a:xfrm>
        </p:grpSpPr>
        <p:grpSp>
          <p:nvGrpSpPr>
            <p:cNvPr id="4" name="Group 3"/>
            <p:cNvGrpSpPr/>
            <p:nvPr/>
          </p:nvGrpSpPr>
          <p:grpSpPr>
            <a:xfrm>
              <a:off x="3796877" y="3663191"/>
              <a:ext cx="1758578" cy="1642519"/>
              <a:chOff x="7229714" y="469983"/>
              <a:chExt cx="1758578" cy="164251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229714" y="757082"/>
                <a:ext cx="15631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412899" y="488440"/>
                <a:ext cx="0" cy="16240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730420" y="1141443"/>
                <a:ext cx="58619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62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40359" y="32931"/>
            <a:ext cx="1463040" cy="1386116"/>
            <a:chOff x="3796876" y="3663191"/>
            <a:chExt cx="1851658" cy="1762356"/>
          </a:xfrm>
        </p:grpSpPr>
        <p:grpSp>
          <p:nvGrpSpPr>
            <p:cNvPr id="4" name="Group 3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844077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4"/>
          <p:cNvSpPr txBox="1">
            <a:spLocks/>
          </p:cNvSpPr>
          <p:nvPr/>
        </p:nvSpPr>
        <p:spPr>
          <a:xfrm>
            <a:off x="192438" y="3245404"/>
            <a:ext cx="8800819" cy="28807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Contact resistance (</a:t>
            </a:r>
            <a:r>
              <a:rPr lang="en-US" sz="2000" dirty="0" err="1" smtClean="0"/>
              <a:t>Rc</a:t>
            </a:r>
            <a:r>
              <a:rPr lang="en-US" sz="2000" dirty="0" smtClean="0"/>
              <a:t>)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Contacts of access transistor shrink geometrically with DRAM technology;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Gate oxide thickness of the access transistor is gradually getting thinner as the technology shrinks. Thinner gate oxide is easily destroyed by a high gate voltage.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Resistance increases at lower temperature.</a:t>
            </a:r>
          </a:p>
          <a:p>
            <a:r>
              <a:rPr lang="en-US" sz="2000" dirty="0" smtClean="0"/>
              <a:t>Ids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Ids increases with a larger (</a:t>
            </a:r>
            <a:r>
              <a:rPr lang="en-US" sz="1400" dirty="0" err="1" smtClean="0"/>
              <a:t>Vgs-Vth</a:t>
            </a:r>
            <a:r>
              <a:rPr lang="en-US" sz="1400" dirty="0" smtClean="0"/>
              <a:t>).</a:t>
            </a:r>
          </a:p>
          <a:p>
            <a:r>
              <a:rPr lang="en-US" altLang="zh-CN" sz="2000" dirty="0" smtClean="0"/>
              <a:t>Contact size</a:t>
            </a:r>
            <a:endParaRPr lang="en-US" sz="2000" dirty="0" smtClean="0"/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At smaller tech node, the contact size of the memory cell capacitor is reduced and thus </a:t>
            </a:r>
            <a:r>
              <a:rPr lang="en-US" sz="1400" dirty="0" err="1" smtClean="0"/>
              <a:t>Rc</a:t>
            </a:r>
            <a:r>
              <a:rPr lang="en-US" sz="1400" dirty="0" smtClean="0"/>
              <a:t> is increased.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A </a:t>
            </a:r>
            <a:r>
              <a:rPr lang="en-US" sz="1400" dirty="0" err="1" smtClean="0"/>
              <a:t>bitline</a:t>
            </a:r>
            <a:r>
              <a:rPr lang="en-US" sz="1400" dirty="0" smtClean="0"/>
              <a:t> resistance </a:t>
            </a:r>
            <a:r>
              <a:rPr lang="en-US" sz="1400" dirty="0" err="1" smtClean="0"/>
              <a:t>Rbl</a:t>
            </a:r>
            <a:r>
              <a:rPr lang="en-US" sz="1400" dirty="0" smtClean="0"/>
              <a:t> is also increased because </a:t>
            </a:r>
            <a:r>
              <a:rPr lang="en-US" sz="1400" dirty="0" err="1" smtClean="0"/>
              <a:t>bitlines</a:t>
            </a:r>
            <a:r>
              <a:rPr lang="en-US" sz="1400" dirty="0" smtClean="0"/>
              <a:t> are pattered narrowly.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38756" y="1406698"/>
            <a:ext cx="1463040" cy="1386116"/>
            <a:chOff x="3796877" y="3663191"/>
            <a:chExt cx="1851658" cy="1762356"/>
          </a:xfrm>
        </p:grpSpPr>
        <p:grpSp>
          <p:nvGrpSpPr>
            <p:cNvPr id="109" name="Group 108"/>
            <p:cNvGrpSpPr/>
            <p:nvPr/>
          </p:nvGrpSpPr>
          <p:grpSpPr>
            <a:xfrm>
              <a:off x="3796877" y="3663191"/>
              <a:ext cx="1851658" cy="1762356"/>
              <a:chOff x="7229714" y="469983"/>
              <a:chExt cx="1851658" cy="1762356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7229714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844077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lbow Connector 116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885852" y="32931"/>
            <a:ext cx="1463040" cy="1386116"/>
            <a:chOff x="3796876" y="3663191"/>
            <a:chExt cx="1851658" cy="176235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827840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1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2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885852" y="1406698"/>
            <a:ext cx="1463040" cy="1386116"/>
            <a:chOff x="3796876" y="3663191"/>
            <a:chExt cx="1851658" cy="1762356"/>
          </a:xfrm>
        </p:grpSpPr>
        <p:grpSp>
          <p:nvGrpSpPr>
            <p:cNvPr id="140" name="Group 139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827840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907917" y="2319933"/>
            <a:ext cx="274320" cy="173143"/>
            <a:chOff x="6159397" y="3006398"/>
            <a:chExt cx="393192" cy="228600"/>
          </a:xfrm>
        </p:grpSpPr>
        <p:sp>
          <p:nvSpPr>
            <p:cNvPr id="41" name="Rectangle 40"/>
            <p:cNvSpPr/>
            <p:nvPr/>
          </p:nvSpPr>
          <p:spPr>
            <a:xfrm>
              <a:off x="6159397" y="3006398"/>
              <a:ext cx="393192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6178585" y="3076123"/>
              <a:ext cx="332466" cy="125955"/>
            </a:xfrm>
            <a:custGeom>
              <a:avLst/>
              <a:gdLst>
                <a:gd name="connsiteX0" fmla="*/ 0 w 398820"/>
                <a:gd name="connsiteY0" fmla="*/ 20993 h 199429"/>
                <a:gd name="connsiteX1" fmla="*/ 0 w 398820"/>
                <a:gd name="connsiteY1" fmla="*/ 20993 h 199429"/>
                <a:gd name="connsiteX2" fmla="*/ 20990 w 398820"/>
                <a:gd name="connsiteY2" fmla="*/ 125955 h 199429"/>
                <a:gd name="connsiteX3" fmla="*/ 31486 w 398820"/>
                <a:gd name="connsiteY3" fmla="*/ 157444 h 199429"/>
                <a:gd name="connsiteX4" fmla="*/ 73467 w 398820"/>
                <a:gd name="connsiteY4" fmla="*/ 199429 h 199429"/>
                <a:gd name="connsiteX5" fmla="*/ 94457 w 398820"/>
                <a:gd name="connsiteY5" fmla="*/ 0 h 199429"/>
                <a:gd name="connsiteX6" fmla="*/ 157429 w 398820"/>
                <a:gd name="connsiteY6" fmla="*/ 188933 h 199429"/>
                <a:gd name="connsiteX7" fmla="*/ 199410 w 398820"/>
                <a:gd name="connsiteY7" fmla="*/ 31489 h 199429"/>
                <a:gd name="connsiteX8" fmla="*/ 262382 w 398820"/>
                <a:gd name="connsiteY8" fmla="*/ 157444 h 199429"/>
                <a:gd name="connsiteX9" fmla="*/ 314858 w 398820"/>
                <a:gd name="connsiteY9" fmla="*/ 10496 h 199429"/>
                <a:gd name="connsiteX10" fmla="*/ 388325 w 398820"/>
                <a:gd name="connsiteY10" fmla="*/ 167941 h 199429"/>
                <a:gd name="connsiteX11" fmla="*/ 398820 w 398820"/>
                <a:gd name="connsiteY11" fmla="*/ 20993 h 1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820" h="199429">
                  <a:moveTo>
                    <a:pt x="0" y="20993"/>
                  </a:moveTo>
                  <a:lnTo>
                    <a:pt x="0" y="20993"/>
                  </a:lnTo>
                  <a:cubicBezTo>
                    <a:pt x="6997" y="55980"/>
                    <a:pt x="12968" y="91189"/>
                    <a:pt x="20990" y="125955"/>
                  </a:cubicBezTo>
                  <a:cubicBezTo>
                    <a:pt x="23478" y="136736"/>
                    <a:pt x="24575" y="148804"/>
                    <a:pt x="31486" y="157444"/>
                  </a:cubicBezTo>
                  <a:cubicBezTo>
                    <a:pt x="99038" y="241894"/>
                    <a:pt x="38998" y="130490"/>
                    <a:pt x="73467" y="199429"/>
                  </a:cubicBezTo>
                  <a:lnTo>
                    <a:pt x="94457" y="0"/>
                  </a:lnTo>
                  <a:lnTo>
                    <a:pt x="157429" y="188933"/>
                  </a:lnTo>
                  <a:lnTo>
                    <a:pt x="199410" y="31489"/>
                  </a:lnTo>
                  <a:lnTo>
                    <a:pt x="262382" y="157444"/>
                  </a:lnTo>
                  <a:lnTo>
                    <a:pt x="314858" y="10496"/>
                  </a:lnTo>
                  <a:lnTo>
                    <a:pt x="388325" y="167941"/>
                  </a:lnTo>
                  <a:lnTo>
                    <a:pt x="398820" y="2099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060317" y="2472333"/>
            <a:ext cx="274320" cy="173143"/>
            <a:chOff x="6159397" y="3006398"/>
            <a:chExt cx="393192" cy="2286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92" name="Rectangle 191"/>
            <p:cNvSpPr/>
            <p:nvPr/>
          </p:nvSpPr>
          <p:spPr>
            <a:xfrm>
              <a:off x="6159397" y="3006398"/>
              <a:ext cx="393192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6178585" y="3076123"/>
              <a:ext cx="332466" cy="125955"/>
            </a:xfrm>
            <a:custGeom>
              <a:avLst/>
              <a:gdLst>
                <a:gd name="connsiteX0" fmla="*/ 0 w 398820"/>
                <a:gd name="connsiteY0" fmla="*/ 20993 h 199429"/>
                <a:gd name="connsiteX1" fmla="*/ 0 w 398820"/>
                <a:gd name="connsiteY1" fmla="*/ 20993 h 199429"/>
                <a:gd name="connsiteX2" fmla="*/ 20990 w 398820"/>
                <a:gd name="connsiteY2" fmla="*/ 125955 h 199429"/>
                <a:gd name="connsiteX3" fmla="*/ 31486 w 398820"/>
                <a:gd name="connsiteY3" fmla="*/ 157444 h 199429"/>
                <a:gd name="connsiteX4" fmla="*/ 73467 w 398820"/>
                <a:gd name="connsiteY4" fmla="*/ 199429 h 199429"/>
                <a:gd name="connsiteX5" fmla="*/ 94457 w 398820"/>
                <a:gd name="connsiteY5" fmla="*/ 0 h 199429"/>
                <a:gd name="connsiteX6" fmla="*/ 157429 w 398820"/>
                <a:gd name="connsiteY6" fmla="*/ 188933 h 199429"/>
                <a:gd name="connsiteX7" fmla="*/ 199410 w 398820"/>
                <a:gd name="connsiteY7" fmla="*/ 31489 h 199429"/>
                <a:gd name="connsiteX8" fmla="*/ 262382 w 398820"/>
                <a:gd name="connsiteY8" fmla="*/ 157444 h 199429"/>
                <a:gd name="connsiteX9" fmla="*/ 314858 w 398820"/>
                <a:gd name="connsiteY9" fmla="*/ 10496 h 199429"/>
                <a:gd name="connsiteX10" fmla="*/ 388325 w 398820"/>
                <a:gd name="connsiteY10" fmla="*/ 167941 h 199429"/>
                <a:gd name="connsiteX11" fmla="*/ 398820 w 398820"/>
                <a:gd name="connsiteY11" fmla="*/ 20993 h 1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820" h="199429">
                  <a:moveTo>
                    <a:pt x="0" y="20993"/>
                  </a:moveTo>
                  <a:lnTo>
                    <a:pt x="0" y="20993"/>
                  </a:lnTo>
                  <a:cubicBezTo>
                    <a:pt x="6997" y="55980"/>
                    <a:pt x="12968" y="91189"/>
                    <a:pt x="20990" y="125955"/>
                  </a:cubicBezTo>
                  <a:cubicBezTo>
                    <a:pt x="23478" y="136736"/>
                    <a:pt x="24575" y="148804"/>
                    <a:pt x="31486" y="157444"/>
                  </a:cubicBezTo>
                  <a:cubicBezTo>
                    <a:pt x="99038" y="241894"/>
                    <a:pt x="38998" y="130490"/>
                    <a:pt x="73467" y="199429"/>
                  </a:cubicBezTo>
                  <a:lnTo>
                    <a:pt x="94457" y="0"/>
                  </a:lnTo>
                  <a:lnTo>
                    <a:pt x="157429" y="188933"/>
                  </a:lnTo>
                  <a:lnTo>
                    <a:pt x="199410" y="31489"/>
                  </a:lnTo>
                  <a:lnTo>
                    <a:pt x="262382" y="157444"/>
                  </a:lnTo>
                  <a:lnTo>
                    <a:pt x="314858" y="10496"/>
                  </a:lnTo>
                  <a:lnTo>
                    <a:pt x="388325" y="167941"/>
                  </a:lnTo>
                  <a:lnTo>
                    <a:pt x="398820" y="2099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77135" y="47448"/>
            <a:ext cx="1463040" cy="1386116"/>
            <a:chOff x="3977135" y="47448"/>
            <a:chExt cx="1463040" cy="1386116"/>
          </a:xfrm>
        </p:grpSpPr>
        <p:grpSp>
          <p:nvGrpSpPr>
            <p:cNvPr id="169" name="Group 168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Elbow Connector 176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Elbow Connector 177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Rectangle 179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95" name="Rectangle 194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975488" y="1415920"/>
            <a:ext cx="1463040" cy="1386116"/>
            <a:chOff x="3977135" y="47448"/>
            <a:chExt cx="1463040" cy="1386116"/>
          </a:xfrm>
        </p:grpSpPr>
        <p:grpSp>
          <p:nvGrpSpPr>
            <p:cNvPr id="198" name="Group 197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Elbow Connector 214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Rectangle 217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09" name="Straight Connector 208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02" name="Rectangle 201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5438528" y="46662"/>
            <a:ext cx="1463040" cy="1386116"/>
            <a:chOff x="3977135" y="47448"/>
            <a:chExt cx="1463040" cy="1386116"/>
          </a:xfrm>
        </p:grpSpPr>
        <p:grpSp>
          <p:nvGrpSpPr>
            <p:cNvPr id="223" name="Group 222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Elbow Connector 239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Elbow Connector 240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Rectangle 242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34" name="Straight Connector 233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27" name="Rectangle 226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7" name="Group 246"/>
          <p:cNvGrpSpPr/>
          <p:nvPr/>
        </p:nvGrpSpPr>
        <p:grpSpPr>
          <a:xfrm>
            <a:off x="5438528" y="1415920"/>
            <a:ext cx="1463040" cy="1386116"/>
            <a:chOff x="3977135" y="47448"/>
            <a:chExt cx="1463040" cy="1386116"/>
          </a:xfrm>
        </p:grpSpPr>
        <p:grpSp>
          <p:nvGrpSpPr>
            <p:cNvPr id="248" name="Group 247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Elbow Connector 264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Elbow Connector 265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Rectangle 267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59" name="Straight Connector 258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 25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 254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52" name="Rectangle 251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6" name="Elbow Connector 45"/>
          <p:cNvCxnSpPr/>
          <p:nvPr/>
        </p:nvCxnSpPr>
        <p:spPr>
          <a:xfrm rot="5400000" flipH="1" flipV="1">
            <a:off x="3655192" y="1382124"/>
            <a:ext cx="1807958" cy="1116051"/>
          </a:xfrm>
          <a:prstGeom prst="bentConnector3">
            <a:avLst>
              <a:gd name="adj1" fmla="val 122370"/>
            </a:avLst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67509" y="667027"/>
            <a:ext cx="34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ds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4462559" y="585956"/>
            <a:ext cx="274320" cy="73152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9128" y="652506"/>
            <a:ext cx="172937" cy="198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365466" y="675708"/>
            <a:ext cx="172937" cy="198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758603" y="441943"/>
            <a:ext cx="606863" cy="29003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>
            <a:endCxn id="274" idx="2"/>
          </p:cNvCxnSpPr>
          <p:nvPr/>
        </p:nvCxnSpPr>
        <p:spPr>
          <a:xfrm>
            <a:off x="438756" y="417430"/>
            <a:ext cx="319847" cy="169528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-64143" y="166755"/>
            <a:ext cx="761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Rchannel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-64143" y="1036170"/>
            <a:ext cx="73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Rcontact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3" name="Straight Arrow Connector 282"/>
          <p:cNvCxnSpPr>
            <a:stCxn id="281" idx="0"/>
            <a:endCxn id="58" idx="3"/>
          </p:cNvCxnSpPr>
          <p:nvPr/>
        </p:nvCxnSpPr>
        <p:spPr>
          <a:xfrm flipV="1">
            <a:off x="304445" y="822209"/>
            <a:ext cx="240009" cy="213961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1" idx="0"/>
            <a:endCxn id="273" idx="3"/>
          </p:cNvCxnSpPr>
          <p:nvPr/>
        </p:nvCxnSpPr>
        <p:spPr>
          <a:xfrm flipV="1">
            <a:off x="304445" y="845411"/>
            <a:ext cx="1086347" cy="190759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0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40359" y="32931"/>
            <a:ext cx="1463040" cy="1386116"/>
            <a:chOff x="3796876" y="3663191"/>
            <a:chExt cx="1851658" cy="1762356"/>
          </a:xfrm>
        </p:grpSpPr>
        <p:grpSp>
          <p:nvGrpSpPr>
            <p:cNvPr id="4" name="Group 3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844077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4"/>
          <p:cNvSpPr txBox="1">
            <a:spLocks/>
          </p:cNvSpPr>
          <p:nvPr/>
        </p:nvSpPr>
        <p:spPr>
          <a:xfrm>
            <a:off x="192438" y="3245404"/>
            <a:ext cx="8800819" cy="28807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Contact resistance (</a:t>
            </a:r>
            <a:r>
              <a:rPr lang="en-US" sz="2000" dirty="0" err="1" smtClean="0"/>
              <a:t>Rc</a:t>
            </a:r>
            <a:r>
              <a:rPr lang="en-US" sz="2000" dirty="0" smtClean="0"/>
              <a:t>)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Contacts of access transistor shrink geometrically with DRAM technology;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Gate oxide thickness of the access transistor is gradually getting thinner as the technology shrinks. Thinner gate oxide is easily destroyed by a high gate voltage.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Resistance increases at lower temperature.</a:t>
            </a:r>
          </a:p>
          <a:p>
            <a:r>
              <a:rPr lang="en-US" sz="2000" dirty="0" smtClean="0"/>
              <a:t>Ids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Ids increases with a larger (</a:t>
            </a:r>
            <a:r>
              <a:rPr lang="en-US" sz="1400" dirty="0" err="1" smtClean="0"/>
              <a:t>Vgs-Vth</a:t>
            </a:r>
            <a:r>
              <a:rPr lang="en-US" sz="1400" dirty="0" smtClean="0"/>
              <a:t>).</a:t>
            </a:r>
          </a:p>
          <a:p>
            <a:r>
              <a:rPr lang="en-US" altLang="zh-CN" sz="2000" dirty="0" smtClean="0"/>
              <a:t>Contact size</a:t>
            </a:r>
            <a:endParaRPr lang="en-US" sz="2000" dirty="0" smtClean="0"/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At smaller tech node, the contact size of the memory cell capacitor is reduced and thus </a:t>
            </a:r>
            <a:r>
              <a:rPr lang="en-US" sz="1400" dirty="0" err="1" smtClean="0"/>
              <a:t>Rc</a:t>
            </a:r>
            <a:r>
              <a:rPr lang="en-US" sz="1400" dirty="0" smtClean="0"/>
              <a:t> is increased.</a:t>
            </a:r>
          </a:p>
          <a:p>
            <a:pPr lvl="1">
              <a:buFont typeface="Wingdings" charset="2"/>
              <a:buChar char="²"/>
            </a:pPr>
            <a:r>
              <a:rPr lang="en-US" sz="1400" dirty="0" smtClean="0"/>
              <a:t>A </a:t>
            </a:r>
            <a:r>
              <a:rPr lang="en-US" sz="1400" dirty="0" err="1" smtClean="0"/>
              <a:t>bitline</a:t>
            </a:r>
            <a:r>
              <a:rPr lang="en-US" sz="1400" dirty="0" smtClean="0"/>
              <a:t> resistance </a:t>
            </a:r>
            <a:r>
              <a:rPr lang="en-US" sz="1400" dirty="0" err="1" smtClean="0"/>
              <a:t>Rbl</a:t>
            </a:r>
            <a:r>
              <a:rPr lang="en-US" sz="1400" dirty="0" smtClean="0"/>
              <a:t> is also increased because </a:t>
            </a:r>
            <a:r>
              <a:rPr lang="en-US" sz="1400" dirty="0" err="1" smtClean="0"/>
              <a:t>bitlines</a:t>
            </a:r>
            <a:r>
              <a:rPr lang="en-US" sz="1400" dirty="0" smtClean="0"/>
              <a:t> are pattered narrowly.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38756" y="1406698"/>
            <a:ext cx="1463040" cy="1386116"/>
            <a:chOff x="3796877" y="3663191"/>
            <a:chExt cx="1851658" cy="1762356"/>
          </a:xfrm>
        </p:grpSpPr>
        <p:grpSp>
          <p:nvGrpSpPr>
            <p:cNvPr id="109" name="Group 108"/>
            <p:cNvGrpSpPr/>
            <p:nvPr/>
          </p:nvGrpSpPr>
          <p:grpSpPr>
            <a:xfrm>
              <a:off x="3796877" y="3663191"/>
              <a:ext cx="1851658" cy="1762356"/>
              <a:chOff x="7229714" y="469983"/>
              <a:chExt cx="1851658" cy="1762356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7229714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844077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lbow Connector 116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885852" y="32931"/>
            <a:ext cx="1463040" cy="1386116"/>
            <a:chOff x="3796876" y="3663191"/>
            <a:chExt cx="1851658" cy="176235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827840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1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2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885852" y="1406698"/>
            <a:ext cx="1463040" cy="1386116"/>
            <a:chOff x="3796876" y="3663191"/>
            <a:chExt cx="1851658" cy="1762356"/>
          </a:xfrm>
        </p:grpSpPr>
        <p:grpSp>
          <p:nvGrpSpPr>
            <p:cNvPr id="140" name="Group 139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827840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907917" y="2319933"/>
            <a:ext cx="274320" cy="173143"/>
            <a:chOff x="6159397" y="3006398"/>
            <a:chExt cx="393192" cy="228600"/>
          </a:xfrm>
        </p:grpSpPr>
        <p:sp>
          <p:nvSpPr>
            <p:cNvPr id="41" name="Rectangle 40"/>
            <p:cNvSpPr/>
            <p:nvPr/>
          </p:nvSpPr>
          <p:spPr>
            <a:xfrm>
              <a:off x="6159397" y="3006398"/>
              <a:ext cx="393192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6178585" y="3076123"/>
              <a:ext cx="332466" cy="125955"/>
            </a:xfrm>
            <a:custGeom>
              <a:avLst/>
              <a:gdLst>
                <a:gd name="connsiteX0" fmla="*/ 0 w 398820"/>
                <a:gd name="connsiteY0" fmla="*/ 20993 h 199429"/>
                <a:gd name="connsiteX1" fmla="*/ 0 w 398820"/>
                <a:gd name="connsiteY1" fmla="*/ 20993 h 199429"/>
                <a:gd name="connsiteX2" fmla="*/ 20990 w 398820"/>
                <a:gd name="connsiteY2" fmla="*/ 125955 h 199429"/>
                <a:gd name="connsiteX3" fmla="*/ 31486 w 398820"/>
                <a:gd name="connsiteY3" fmla="*/ 157444 h 199429"/>
                <a:gd name="connsiteX4" fmla="*/ 73467 w 398820"/>
                <a:gd name="connsiteY4" fmla="*/ 199429 h 199429"/>
                <a:gd name="connsiteX5" fmla="*/ 94457 w 398820"/>
                <a:gd name="connsiteY5" fmla="*/ 0 h 199429"/>
                <a:gd name="connsiteX6" fmla="*/ 157429 w 398820"/>
                <a:gd name="connsiteY6" fmla="*/ 188933 h 199429"/>
                <a:gd name="connsiteX7" fmla="*/ 199410 w 398820"/>
                <a:gd name="connsiteY7" fmla="*/ 31489 h 199429"/>
                <a:gd name="connsiteX8" fmla="*/ 262382 w 398820"/>
                <a:gd name="connsiteY8" fmla="*/ 157444 h 199429"/>
                <a:gd name="connsiteX9" fmla="*/ 314858 w 398820"/>
                <a:gd name="connsiteY9" fmla="*/ 10496 h 199429"/>
                <a:gd name="connsiteX10" fmla="*/ 388325 w 398820"/>
                <a:gd name="connsiteY10" fmla="*/ 167941 h 199429"/>
                <a:gd name="connsiteX11" fmla="*/ 398820 w 398820"/>
                <a:gd name="connsiteY11" fmla="*/ 20993 h 1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820" h="199429">
                  <a:moveTo>
                    <a:pt x="0" y="20993"/>
                  </a:moveTo>
                  <a:lnTo>
                    <a:pt x="0" y="20993"/>
                  </a:lnTo>
                  <a:cubicBezTo>
                    <a:pt x="6997" y="55980"/>
                    <a:pt x="12968" y="91189"/>
                    <a:pt x="20990" y="125955"/>
                  </a:cubicBezTo>
                  <a:cubicBezTo>
                    <a:pt x="23478" y="136736"/>
                    <a:pt x="24575" y="148804"/>
                    <a:pt x="31486" y="157444"/>
                  </a:cubicBezTo>
                  <a:cubicBezTo>
                    <a:pt x="99038" y="241894"/>
                    <a:pt x="38998" y="130490"/>
                    <a:pt x="73467" y="199429"/>
                  </a:cubicBezTo>
                  <a:lnTo>
                    <a:pt x="94457" y="0"/>
                  </a:lnTo>
                  <a:lnTo>
                    <a:pt x="157429" y="188933"/>
                  </a:lnTo>
                  <a:lnTo>
                    <a:pt x="199410" y="31489"/>
                  </a:lnTo>
                  <a:lnTo>
                    <a:pt x="262382" y="157444"/>
                  </a:lnTo>
                  <a:lnTo>
                    <a:pt x="314858" y="10496"/>
                  </a:lnTo>
                  <a:lnTo>
                    <a:pt x="388325" y="167941"/>
                  </a:lnTo>
                  <a:lnTo>
                    <a:pt x="398820" y="2099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060317" y="2472333"/>
            <a:ext cx="274320" cy="173143"/>
            <a:chOff x="6159397" y="3006398"/>
            <a:chExt cx="393192" cy="2286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92" name="Rectangle 191"/>
            <p:cNvSpPr/>
            <p:nvPr/>
          </p:nvSpPr>
          <p:spPr>
            <a:xfrm>
              <a:off x="6159397" y="3006398"/>
              <a:ext cx="393192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6178585" y="3076123"/>
              <a:ext cx="332466" cy="125955"/>
            </a:xfrm>
            <a:custGeom>
              <a:avLst/>
              <a:gdLst>
                <a:gd name="connsiteX0" fmla="*/ 0 w 398820"/>
                <a:gd name="connsiteY0" fmla="*/ 20993 h 199429"/>
                <a:gd name="connsiteX1" fmla="*/ 0 w 398820"/>
                <a:gd name="connsiteY1" fmla="*/ 20993 h 199429"/>
                <a:gd name="connsiteX2" fmla="*/ 20990 w 398820"/>
                <a:gd name="connsiteY2" fmla="*/ 125955 h 199429"/>
                <a:gd name="connsiteX3" fmla="*/ 31486 w 398820"/>
                <a:gd name="connsiteY3" fmla="*/ 157444 h 199429"/>
                <a:gd name="connsiteX4" fmla="*/ 73467 w 398820"/>
                <a:gd name="connsiteY4" fmla="*/ 199429 h 199429"/>
                <a:gd name="connsiteX5" fmla="*/ 94457 w 398820"/>
                <a:gd name="connsiteY5" fmla="*/ 0 h 199429"/>
                <a:gd name="connsiteX6" fmla="*/ 157429 w 398820"/>
                <a:gd name="connsiteY6" fmla="*/ 188933 h 199429"/>
                <a:gd name="connsiteX7" fmla="*/ 199410 w 398820"/>
                <a:gd name="connsiteY7" fmla="*/ 31489 h 199429"/>
                <a:gd name="connsiteX8" fmla="*/ 262382 w 398820"/>
                <a:gd name="connsiteY8" fmla="*/ 157444 h 199429"/>
                <a:gd name="connsiteX9" fmla="*/ 314858 w 398820"/>
                <a:gd name="connsiteY9" fmla="*/ 10496 h 199429"/>
                <a:gd name="connsiteX10" fmla="*/ 388325 w 398820"/>
                <a:gd name="connsiteY10" fmla="*/ 167941 h 199429"/>
                <a:gd name="connsiteX11" fmla="*/ 398820 w 398820"/>
                <a:gd name="connsiteY11" fmla="*/ 20993 h 1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820" h="199429">
                  <a:moveTo>
                    <a:pt x="0" y="20993"/>
                  </a:moveTo>
                  <a:lnTo>
                    <a:pt x="0" y="20993"/>
                  </a:lnTo>
                  <a:cubicBezTo>
                    <a:pt x="6997" y="55980"/>
                    <a:pt x="12968" y="91189"/>
                    <a:pt x="20990" y="125955"/>
                  </a:cubicBezTo>
                  <a:cubicBezTo>
                    <a:pt x="23478" y="136736"/>
                    <a:pt x="24575" y="148804"/>
                    <a:pt x="31486" y="157444"/>
                  </a:cubicBezTo>
                  <a:cubicBezTo>
                    <a:pt x="99038" y="241894"/>
                    <a:pt x="38998" y="130490"/>
                    <a:pt x="73467" y="199429"/>
                  </a:cubicBezTo>
                  <a:lnTo>
                    <a:pt x="94457" y="0"/>
                  </a:lnTo>
                  <a:lnTo>
                    <a:pt x="157429" y="188933"/>
                  </a:lnTo>
                  <a:lnTo>
                    <a:pt x="199410" y="31489"/>
                  </a:lnTo>
                  <a:lnTo>
                    <a:pt x="262382" y="157444"/>
                  </a:lnTo>
                  <a:lnTo>
                    <a:pt x="314858" y="10496"/>
                  </a:lnTo>
                  <a:lnTo>
                    <a:pt x="388325" y="167941"/>
                  </a:lnTo>
                  <a:lnTo>
                    <a:pt x="398820" y="2099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77135" y="47448"/>
            <a:ext cx="1463040" cy="1386116"/>
            <a:chOff x="3977135" y="47448"/>
            <a:chExt cx="1463040" cy="1386116"/>
          </a:xfrm>
        </p:grpSpPr>
        <p:grpSp>
          <p:nvGrpSpPr>
            <p:cNvPr id="169" name="Group 168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Elbow Connector 176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Elbow Connector 177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Rectangle 179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95" name="Rectangle 194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975488" y="1415920"/>
            <a:ext cx="1463040" cy="1386116"/>
            <a:chOff x="3977135" y="47448"/>
            <a:chExt cx="1463040" cy="1386116"/>
          </a:xfrm>
        </p:grpSpPr>
        <p:grpSp>
          <p:nvGrpSpPr>
            <p:cNvPr id="198" name="Group 197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Elbow Connector 214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Rectangle 217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09" name="Straight Connector 208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02" name="Rectangle 201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5438528" y="46662"/>
            <a:ext cx="1463040" cy="1386116"/>
            <a:chOff x="3977135" y="47448"/>
            <a:chExt cx="1463040" cy="1386116"/>
          </a:xfrm>
        </p:grpSpPr>
        <p:grpSp>
          <p:nvGrpSpPr>
            <p:cNvPr id="223" name="Group 222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Elbow Connector 239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Elbow Connector 240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Rectangle 242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34" name="Straight Connector 233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27" name="Rectangle 226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7" name="Group 246"/>
          <p:cNvGrpSpPr/>
          <p:nvPr/>
        </p:nvGrpSpPr>
        <p:grpSpPr>
          <a:xfrm>
            <a:off x="5438528" y="1415920"/>
            <a:ext cx="1463040" cy="1386116"/>
            <a:chOff x="3977135" y="47448"/>
            <a:chExt cx="1463040" cy="1386116"/>
          </a:xfrm>
        </p:grpSpPr>
        <p:grpSp>
          <p:nvGrpSpPr>
            <p:cNvPr id="248" name="Group 247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Elbow Connector 264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Elbow Connector 265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Rectangle 267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59" name="Straight Connector 258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 25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 254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52" name="Rectangle 251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6" name="Elbow Connector 45"/>
          <p:cNvCxnSpPr/>
          <p:nvPr/>
        </p:nvCxnSpPr>
        <p:spPr>
          <a:xfrm rot="5400000" flipH="1" flipV="1">
            <a:off x="3655192" y="1382124"/>
            <a:ext cx="1807958" cy="1116051"/>
          </a:xfrm>
          <a:prstGeom prst="bentConnector3">
            <a:avLst>
              <a:gd name="adj1" fmla="val 122370"/>
            </a:avLst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67509" y="667027"/>
            <a:ext cx="34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ds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4462559" y="585956"/>
            <a:ext cx="274320" cy="73152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ounded Rectangle 274"/>
          <p:cNvSpPr/>
          <p:nvPr/>
        </p:nvSpPr>
        <p:spPr>
          <a:xfrm>
            <a:off x="425971" y="2763171"/>
            <a:ext cx="2922922" cy="28085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507903" y="2802036"/>
            <a:ext cx="219456" cy="2194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923833" y="2802036"/>
            <a:ext cx="219456" cy="2194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62037" y="2736159"/>
            <a:ext cx="106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Sense Amps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55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40359" y="32931"/>
            <a:ext cx="1463040" cy="1386116"/>
            <a:chOff x="3796876" y="3663191"/>
            <a:chExt cx="1851658" cy="1762356"/>
          </a:xfrm>
        </p:grpSpPr>
        <p:grpSp>
          <p:nvGrpSpPr>
            <p:cNvPr id="4" name="Group 3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844077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38756" y="1406698"/>
            <a:ext cx="1463040" cy="1386116"/>
            <a:chOff x="3796877" y="3663191"/>
            <a:chExt cx="1851658" cy="1762356"/>
          </a:xfrm>
        </p:grpSpPr>
        <p:grpSp>
          <p:nvGrpSpPr>
            <p:cNvPr id="109" name="Group 108"/>
            <p:cNvGrpSpPr/>
            <p:nvPr/>
          </p:nvGrpSpPr>
          <p:grpSpPr>
            <a:xfrm>
              <a:off x="3796877" y="3663191"/>
              <a:ext cx="1851658" cy="1762356"/>
              <a:chOff x="7229714" y="469983"/>
              <a:chExt cx="1851658" cy="1762356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7229714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844077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lbow Connector 116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885852" y="32931"/>
            <a:ext cx="1463040" cy="1386116"/>
            <a:chOff x="3796876" y="3663191"/>
            <a:chExt cx="1851658" cy="176235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827840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1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2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885852" y="1406698"/>
            <a:ext cx="1463040" cy="1386116"/>
            <a:chOff x="3796876" y="3663191"/>
            <a:chExt cx="1851658" cy="1762356"/>
          </a:xfrm>
        </p:grpSpPr>
        <p:grpSp>
          <p:nvGrpSpPr>
            <p:cNvPr id="140" name="Group 139"/>
            <p:cNvGrpSpPr/>
            <p:nvPr/>
          </p:nvGrpSpPr>
          <p:grpSpPr>
            <a:xfrm>
              <a:off x="3796876" y="3663191"/>
              <a:ext cx="1851658" cy="1762356"/>
              <a:chOff x="7229713" y="469983"/>
              <a:chExt cx="1851658" cy="1762356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7229713" y="757082"/>
                <a:ext cx="1851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412899" y="488440"/>
                <a:ext cx="0" cy="1743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827840" y="1141443"/>
                <a:ext cx="3587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907917" y="2319933"/>
            <a:ext cx="274320" cy="173143"/>
            <a:chOff x="6159397" y="3006398"/>
            <a:chExt cx="393192" cy="228600"/>
          </a:xfrm>
        </p:grpSpPr>
        <p:sp>
          <p:nvSpPr>
            <p:cNvPr id="41" name="Rectangle 40"/>
            <p:cNvSpPr/>
            <p:nvPr/>
          </p:nvSpPr>
          <p:spPr>
            <a:xfrm>
              <a:off x="6159397" y="3006398"/>
              <a:ext cx="393192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6178585" y="3076123"/>
              <a:ext cx="332466" cy="125955"/>
            </a:xfrm>
            <a:custGeom>
              <a:avLst/>
              <a:gdLst>
                <a:gd name="connsiteX0" fmla="*/ 0 w 398820"/>
                <a:gd name="connsiteY0" fmla="*/ 20993 h 199429"/>
                <a:gd name="connsiteX1" fmla="*/ 0 w 398820"/>
                <a:gd name="connsiteY1" fmla="*/ 20993 h 199429"/>
                <a:gd name="connsiteX2" fmla="*/ 20990 w 398820"/>
                <a:gd name="connsiteY2" fmla="*/ 125955 h 199429"/>
                <a:gd name="connsiteX3" fmla="*/ 31486 w 398820"/>
                <a:gd name="connsiteY3" fmla="*/ 157444 h 199429"/>
                <a:gd name="connsiteX4" fmla="*/ 73467 w 398820"/>
                <a:gd name="connsiteY4" fmla="*/ 199429 h 199429"/>
                <a:gd name="connsiteX5" fmla="*/ 94457 w 398820"/>
                <a:gd name="connsiteY5" fmla="*/ 0 h 199429"/>
                <a:gd name="connsiteX6" fmla="*/ 157429 w 398820"/>
                <a:gd name="connsiteY6" fmla="*/ 188933 h 199429"/>
                <a:gd name="connsiteX7" fmla="*/ 199410 w 398820"/>
                <a:gd name="connsiteY7" fmla="*/ 31489 h 199429"/>
                <a:gd name="connsiteX8" fmla="*/ 262382 w 398820"/>
                <a:gd name="connsiteY8" fmla="*/ 157444 h 199429"/>
                <a:gd name="connsiteX9" fmla="*/ 314858 w 398820"/>
                <a:gd name="connsiteY9" fmla="*/ 10496 h 199429"/>
                <a:gd name="connsiteX10" fmla="*/ 388325 w 398820"/>
                <a:gd name="connsiteY10" fmla="*/ 167941 h 199429"/>
                <a:gd name="connsiteX11" fmla="*/ 398820 w 398820"/>
                <a:gd name="connsiteY11" fmla="*/ 20993 h 1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820" h="199429">
                  <a:moveTo>
                    <a:pt x="0" y="20993"/>
                  </a:moveTo>
                  <a:lnTo>
                    <a:pt x="0" y="20993"/>
                  </a:lnTo>
                  <a:cubicBezTo>
                    <a:pt x="6997" y="55980"/>
                    <a:pt x="12968" y="91189"/>
                    <a:pt x="20990" y="125955"/>
                  </a:cubicBezTo>
                  <a:cubicBezTo>
                    <a:pt x="23478" y="136736"/>
                    <a:pt x="24575" y="148804"/>
                    <a:pt x="31486" y="157444"/>
                  </a:cubicBezTo>
                  <a:cubicBezTo>
                    <a:pt x="99038" y="241894"/>
                    <a:pt x="38998" y="130490"/>
                    <a:pt x="73467" y="199429"/>
                  </a:cubicBezTo>
                  <a:lnTo>
                    <a:pt x="94457" y="0"/>
                  </a:lnTo>
                  <a:lnTo>
                    <a:pt x="157429" y="188933"/>
                  </a:lnTo>
                  <a:lnTo>
                    <a:pt x="199410" y="31489"/>
                  </a:lnTo>
                  <a:lnTo>
                    <a:pt x="262382" y="157444"/>
                  </a:lnTo>
                  <a:lnTo>
                    <a:pt x="314858" y="10496"/>
                  </a:lnTo>
                  <a:lnTo>
                    <a:pt x="388325" y="167941"/>
                  </a:lnTo>
                  <a:lnTo>
                    <a:pt x="398820" y="2099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060317" y="2472333"/>
            <a:ext cx="274320" cy="173143"/>
            <a:chOff x="6159397" y="3006398"/>
            <a:chExt cx="393192" cy="2286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92" name="Rectangle 191"/>
            <p:cNvSpPr/>
            <p:nvPr/>
          </p:nvSpPr>
          <p:spPr>
            <a:xfrm>
              <a:off x="6159397" y="3006398"/>
              <a:ext cx="393192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6178585" y="3076123"/>
              <a:ext cx="332466" cy="125955"/>
            </a:xfrm>
            <a:custGeom>
              <a:avLst/>
              <a:gdLst>
                <a:gd name="connsiteX0" fmla="*/ 0 w 398820"/>
                <a:gd name="connsiteY0" fmla="*/ 20993 h 199429"/>
                <a:gd name="connsiteX1" fmla="*/ 0 w 398820"/>
                <a:gd name="connsiteY1" fmla="*/ 20993 h 199429"/>
                <a:gd name="connsiteX2" fmla="*/ 20990 w 398820"/>
                <a:gd name="connsiteY2" fmla="*/ 125955 h 199429"/>
                <a:gd name="connsiteX3" fmla="*/ 31486 w 398820"/>
                <a:gd name="connsiteY3" fmla="*/ 157444 h 199429"/>
                <a:gd name="connsiteX4" fmla="*/ 73467 w 398820"/>
                <a:gd name="connsiteY4" fmla="*/ 199429 h 199429"/>
                <a:gd name="connsiteX5" fmla="*/ 94457 w 398820"/>
                <a:gd name="connsiteY5" fmla="*/ 0 h 199429"/>
                <a:gd name="connsiteX6" fmla="*/ 157429 w 398820"/>
                <a:gd name="connsiteY6" fmla="*/ 188933 h 199429"/>
                <a:gd name="connsiteX7" fmla="*/ 199410 w 398820"/>
                <a:gd name="connsiteY7" fmla="*/ 31489 h 199429"/>
                <a:gd name="connsiteX8" fmla="*/ 262382 w 398820"/>
                <a:gd name="connsiteY8" fmla="*/ 157444 h 199429"/>
                <a:gd name="connsiteX9" fmla="*/ 314858 w 398820"/>
                <a:gd name="connsiteY9" fmla="*/ 10496 h 199429"/>
                <a:gd name="connsiteX10" fmla="*/ 388325 w 398820"/>
                <a:gd name="connsiteY10" fmla="*/ 167941 h 199429"/>
                <a:gd name="connsiteX11" fmla="*/ 398820 w 398820"/>
                <a:gd name="connsiteY11" fmla="*/ 20993 h 1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820" h="199429">
                  <a:moveTo>
                    <a:pt x="0" y="20993"/>
                  </a:moveTo>
                  <a:lnTo>
                    <a:pt x="0" y="20993"/>
                  </a:lnTo>
                  <a:cubicBezTo>
                    <a:pt x="6997" y="55980"/>
                    <a:pt x="12968" y="91189"/>
                    <a:pt x="20990" y="125955"/>
                  </a:cubicBezTo>
                  <a:cubicBezTo>
                    <a:pt x="23478" y="136736"/>
                    <a:pt x="24575" y="148804"/>
                    <a:pt x="31486" y="157444"/>
                  </a:cubicBezTo>
                  <a:cubicBezTo>
                    <a:pt x="99038" y="241894"/>
                    <a:pt x="38998" y="130490"/>
                    <a:pt x="73467" y="199429"/>
                  </a:cubicBezTo>
                  <a:lnTo>
                    <a:pt x="94457" y="0"/>
                  </a:lnTo>
                  <a:lnTo>
                    <a:pt x="157429" y="188933"/>
                  </a:lnTo>
                  <a:lnTo>
                    <a:pt x="199410" y="31489"/>
                  </a:lnTo>
                  <a:lnTo>
                    <a:pt x="262382" y="157444"/>
                  </a:lnTo>
                  <a:lnTo>
                    <a:pt x="314858" y="10496"/>
                  </a:lnTo>
                  <a:lnTo>
                    <a:pt x="388325" y="167941"/>
                  </a:lnTo>
                  <a:lnTo>
                    <a:pt x="398820" y="2099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77135" y="47448"/>
            <a:ext cx="1463040" cy="1386116"/>
            <a:chOff x="3977135" y="47448"/>
            <a:chExt cx="1463040" cy="1386116"/>
          </a:xfrm>
        </p:grpSpPr>
        <p:grpSp>
          <p:nvGrpSpPr>
            <p:cNvPr id="169" name="Group 168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Elbow Connector 176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Elbow Connector 177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Rectangle 179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95" name="Rectangle 194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975488" y="1415920"/>
            <a:ext cx="1463040" cy="1386116"/>
            <a:chOff x="3977135" y="47448"/>
            <a:chExt cx="1463040" cy="1386116"/>
          </a:xfrm>
        </p:grpSpPr>
        <p:grpSp>
          <p:nvGrpSpPr>
            <p:cNvPr id="198" name="Group 197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Elbow Connector 214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Rectangle 217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09" name="Straight Connector 208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02" name="Rectangle 201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5438528" y="46662"/>
            <a:ext cx="1463040" cy="1386116"/>
            <a:chOff x="3977135" y="47448"/>
            <a:chExt cx="1463040" cy="1386116"/>
          </a:xfrm>
        </p:grpSpPr>
        <p:grpSp>
          <p:nvGrpSpPr>
            <p:cNvPr id="223" name="Group 222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Elbow Connector 239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Elbow Connector 240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Rectangle 242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34" name="Straight Connector 233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27" name="Rectangle 226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7" name="Group 246"/>
          <p:cNvGrpSpPr/>
          <p:nvPr/>
        </p:nvGrpSpPr>
        <p:grpSpPr>
          <a:xfrm>
            <a:off x="5438528" y="1415920"/>
            <a:ext cx="1463040" cy="1386116"/>
            <a:chOff x="3977135" y="47448"/>
            <a:chExt cx="1463040" cy="1386116"/>
          </a:xfrm>
        </p:grpSpPr>
        <p:grpSp>
          <p:nvGrpSpPr>
            <p:cNvPr id="248" name="Group 247"/>
            <p:cNvGrpSpPr/>
            <p:nvPr/>
          </p:nvGrpSpPr>
          <p:grpSpPr>
            <a:xfrm>
              <a:off x="3977135" y="47448"/>
              <a:ext cx="1463040" cy="1386116"/>
              <a:chOff x="3796876" y="3663191"/>
              <a:chExt cx="1851658" cy="176235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3796876" y="3663191"/>
                <a:ext cx="1851658" cy="1762356"/>
                <a:chOff x="7229713" y="469983"/>
                <a:chExt cx="1851658" cy="1762356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412899" y="488440"/>
                  <a:ext cx="0" cy="17438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Elbow Connector 264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Elbow Connector 265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Rectangle 267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259" name="Straight Connector 258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/>
            <p:cNvGrpSpPr/>
            <p:nvPr/>
          </p:nvGrpSpPr>
          <p:grpSpPr>
            <a:xfrm>
              <a:off x="4167757" y="678182"/>
              <a:ext cx="274320" cy="173143"/>
              <a:chOff x="6159397" y="3006398"/>
              <a:chExt cx="393192" cy="2286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 256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4758852" y="678182"/>
              <a:ext cx="274320" cy="173143"/>
              <a:chOff x="6159397" y="3006398"/>
              <a:chExt cx="393192" cy="2286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 254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3977135" y="944995"/>
              <a:ext cx="274320" cy="173143"/>
              <a:chOff x="6159397" y="3006398"/>
              <a:chExt cx="393192" cy="2286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52" name="Rectangle 251"/>
              <p:cNvSpPr/>
              <p:nvPr/>
            </p:nvSpPr>
            <p:spPr>
              <a:xfrm>
                <a:off x="6159397" y="3006398"/>
                <a:ext cx="393192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6178585" y="3076123"/>
                <a:ext cx="332466" cy="125955"/>
              </a:xfrm>
              <a:custGeom>
                <a:avLst/>
                <a:gdLst>
                  <a:gd name="connsiteX0" fmla="*/ 0 w 398820"/>
                  <a:gd name="connsiteY0" fmla="*/ 20993 h 199429"/>
                  <a:gd name="connsiteX1" fmla="*/ 0 w 398820"/>
                  <a:gd name="connsiteY1" fmla="*/ 20993 h 199429"/>
                  <a:gd name="connsiteX2" fmla="*/ 20990 w 398820"/>
                  <a:gd name="connsiteY2" fmla="*/ 125955 h 199429"/>
                  <a:gd name="connsiteX3" fmla="*/ 31486 w 398820"/>
                  <a:gd name="connsiteY3" fmla="*/ 157444 h 199429"/>
                  <a:gd name="connsiteX4" fmla="*/ 73467 w 398820"/>
                  <a:gd name="connsiteY4" fmla="*/ 199429 h 199429"/>
                  <a:gd name="connsiteX5" fmla="*/ 94457 w 398820"/>
                  <a:gd name="connsiteY5" fmla="*/ 0 h 199429"/>
                  <a:gd name="connsiteX6" fmla="*/ 157429 w 398820"/>
                  <a:gd name="connsiteY6" fmla="*/ 188933 h 199429"/>
                  <a:gd name="connsiteX7" fmla="*/ 199410 w 398820"/>
                  <a:gd name="connsiteY7" fmla="*/ 31489 h 199429"/>
                  <a:gd name="connsiteX8" fmla="*/ 262382 w 398820"/>
                  <a:gd name="connsiteY8" fmla="*/ 157444 h 199429"/>
                  <a:gd name="connsiteX9" fmla="*/ 314858 w 398820"/>
                  <a:gd name="connsiteY9" fmla="*/ 10496 h 199429"/>
                  <a:gd name="connsiteX10" fmla="*/ 388325 w 398820"/>
                  <a:gd name="connsiteY10" fmla="*/ 167941 h 199429"/>
                  <a:gd name="connsiteX11" fmla="*/ 398820 w 398820"/>
                  <a:gd name="connsiteY11" fmla="*/ 20993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820" h="199429">
                    <a:moveTo>
                      <a:pt x="0" y="20993"/>
                    </a:moveTo>
                    <a:lnTo>
                      <a:pt x="0" y="20993"/>
                    </a:lnTo>
                    <a:cubicBezTo>
                      <a:pt x="6997" y="55980"/>
                      <a:pt x="12968" y="91189"/>
                      <a:pt x="20990" y="125955"/>
                    </a:cubicBezTo>
                    <a:cubicBezTo>
                      <a:pt x="23478" y="136736"/>
                      <a:pt x="24575" y="148804"/>
                      <a:pt x="31486" y="157444"/>
                    </a:cubicBezTo>
                    <a:cubicBezTo>
                      <a:pt x="99038" y="241894"/>
                      <a:pt x="38998" y="130490"/>
                      <a:pt x="73467" y="199429"/>
                    </a:cubicBezTo>
                    <a:lnTo>
                      <a:pt x="94457" y="0"/>
                    </a:lnTo>
                    <a:lnTo>
                      <a:pt x="157429" y="188933"/>
                    </a:lnTo>
                    <a:lnTo>
                      <a:pt x="199410" y="31489"/>
                    </a:lnTo>
                    <a:lnTo>
                      <a:pt x="262382" y="157444"/>
                    </a:lnTo>
                    <a:lnTo>
                      <a:pt x="314858" y="10496"/>
                    </a:lnTo>
                    <a:lnTo>
                      <a:pt x="388325" y="167941"/>
                    </a:lnTo>
                    <a:lnTo>
                      <a:pt x="398820" y="2099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6" name="Elbow Connector 45"/>
          <p:cNvCxnSpPr/>
          <p:nvPr/>
        </p:nvCxnSpPr>
        <p:spPr>
          <a:xfrm rot="5400000" flipH="1" flipV="1">
            <a:off x="3655192" y="1382124"/>
            <a:ext cx="1807958" cy="1116051"/>
          </a:xfrm>
          <a:prstGeom prst="bentConnector3">
            <a:avLst>
              <a:gd name="adj1" fmla="val 122370"/>
            </a:avLst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67509" y="667027"/>
            <a:ext cx="34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ds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4462559" y="585956"/>
            <a:ext cx="274320" cy="73152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ounded Rectangle 274"/>
          <p:cNvSpPr/>
          <p:nvPr/>
        </p:nvSpPr>
        <p:spPr>
          <a:xfrm>
            <a:off x="425971" y="2763171"/>
            <a:ext cx="2922922" cy="28085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507903" y="2802036"/>
            <a:ext cx="219456" cy="2194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923833" y="2802036"/>
            <a:ext cx="219456" cy="2194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62037" y="2736159"/>
            <a:ext cx="106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Sense Amps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740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3820" y="188895"/>
            <a:ext cx="3272035" cy="2410204"/>
            <a:chOff x="83820" y="188895"/>
            <a:chExt cx="3272035" cy="2410204"/>
          </a:xfrm>
        </p:grpSpPr>
        <p:grpSp>
          <p:nvGrpSpPr>
            <p:cNvPr id="12" name="Group 11"/>
            <p:cNvGrpSpPr/>
            <p:nvPr/>
          </p:nvGrpSpPr>
          <p:grpSpPr>
            <a:xfrm>
              <a:off x="83820" y="401120"/>
              <a:ext cx="1055812" cy="1842017"/>
              <a:chOff x="2027252" y="757082"/>
              <a:chExt cx="1055812" cy="1842017"/>
            </a:xfrm>
          </p:grpSpPr>
          <p:sp>
            <p:nvSpPr>
              <p:cNvPr id="71" name="Trapezoid 70"/>
              <p:cNvSpPr/>
              <p:nvPr/>
            </p:nvSpPr>
            <p:spPr>
              <a:xfrm rot="16200000">
                <a:off x="1676326" y="1506978"/>
                <a:ext cx="1772500" cy="2727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Row Decoder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V="1">
                <a:off x="2698930" y="1044325"/>
                <a:ext cx="378278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704786" y="1269991"/>
                <a:ext cx="37827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698930" y="1490081"/>
                <a:ext cx="37827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704786" y="1947756"/>
                <a:ext cx="37827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704786" y="2192600"/>
                <a:ext cx="37827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2063888" y="1671064"/>
                <a:ext cx="362334" cy="122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063888" y="1671064"/>
                <a:ext cx="0" cy="928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2027252" y="2100291"/>
                <a:ext cx="85486" cy="80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1048595" y="401120"/>
              <a:ext cx="2289663" cy="1721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51063" y="602601"/>
              <a:ext cx="2304792" cy="1831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28997" y="602601"/>
              <a:ext cx="182880" cy="1828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85472" y="602886"/>
              <a:ext cx="182880" cy="1828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27269" y="602886"/>
              <a:ext cx="182880" cy="1828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63452" y="188895"/>
              <a:ext cx="13626" cy="21415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55498" y="1365788"/>
              <a:ext cx="2600357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398467" y="1262137"/>
              <a:ext cx="182880" cy="1828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99746" y="2330457"/>
              <a:ext cx="2356109" cy="2502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17644" y="2361270"/>
              <a:ext cx="219456" cy="219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71035" y="2367432"/>
              <a:ext cx="219456" cy="219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30616" y="2361270"/>
              <a:ext cx="219456" cy="219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990" y="2343633"/>
              <a:ext cx="1245668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Sense Amps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54417" y="1084635"/>
              <a:ext cx="555857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Cell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0222" y="1093999"/>
              <a:ext cx="1245668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ordline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4157" y="567550"/>
              <a:ext cx="683899" cy="230759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Row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2130220" y="1654439"/>
              <a:ext cx="921930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Bitline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rot="16200000">
              <a:off x="-257246" y="1642368"/>
              <a:ext cx="989030" cy="181453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Row </a:t>
              </a:r>
              <a:r>
                <a:rPr lang="en-US" sz="12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addr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5623025" y="3677146"/>
            <a:ext cx="0" cy="1624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95802" y="4038947"/>
            <a:ext cx="1704781" cy="1287291"/>
            <a:chOff x="5895802" y="4038947"/>
            <a:chExt cx="1704781" cy="1287291"/>
          </a:xfrm>
        </p:grpSpPr>
        <p:grpSp>
          <p:nvGrpSpPr>
            <p:cNvPr id="38" name="Group 37"/>
            <p:cNvGrpSpPr/>
            <p:nvPr/>
          </p:nvGrpSpPr>
          <p:grpSpPr>
            <a:xfrm>
              <a:off x="7233534" y="4883330"/>
              <a:ext cx="287049" cy="101084"/>
              <a:chOff x="7170564" y="4862338"/>
              <a:chExt cx="424253" cy="127458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V="1">
                <a:off x="7170564" y="4862338"/>
                <a:ext cx="418397" cy="11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7176420" y="4978105"/>
                <a:ext cx="418397" cy="11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/>
            <p:cNvCxnSpPr/>
            <p:nvPr/>
          </p:nvCxnSpPr>
          <p:spPr>
            <a:xfrm>
              <a:off x="7381355" y="4989796"/>
              <a:ext cx="0" cy="33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048906" y="4964197"/>
              <a:ext cx="555857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BL</a:t>
              </a:r>
              <a:endParaRPr lang="en-US" sz="14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895802" y="4868182"/>
              <a:ext cx="424253" cy="133001"/>
              <a:chOff x="6019102" y="4868183"/>
              <a:chExt cx="424253" cy="12745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6019102" y="4868183"/>
                <a:ext cx="418397" cy="11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6024958" y="4983950"/>
                <a:ext cx="418397" cy="116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/>
            <p:cNvCxnSpPr/>
            <p:nvPr/>
          </p:nvCxnSpPr>
          <p:spPr>
            <a:xfrm>
              <a:off x="6131253" y="4995641"/>
              <a:ext cx="0" cy="33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706936" y="4297683"/>
              <a:ext cx="332466" cy="125955"/>
            </a:xfrm>
            <a:custGeom>
              <a:avLst/>
              <a:gdLst>
                <a:gd name="connsiteX0" fmla="*/ 0 w 398820"/>
                <a:gd name="connsiteY0" fmla="*/ 20993 h 199429"/>
                <a:gd name="connsiteX1" fmla="*/ 0 w 398820"/>
                <a:gd name="connsiteY1" fmla="*/ 20993 h 199429"/>
                <a:gd name="connsiteX2" fmla="*/ 20990 w 398820"/>
                <a:gd name="connsiteY2" fmla="*/ 125955 h 199429"/>
                <a:gd name="connsiteX3" fmla="*/ 31486 w 398820"/>
                <a:gd name="connsiteY3" fmla="*/ 157444 h 199429"/>
                <a:gd name="connsiteX4" fmla="*/ 73467 w 398820"/>
                <a:gd name="connsiteY4" fmla="*/ 199429 h 199429"/>
                <a:gd name="connsiteX5" fmla="*/ 94457 w 398820"/>
                <a:gd name="connsiteY5" fmla="*/ 0 h 199429"/>
                <a:gd name="connsiteX6" fmla="*/ 157429 w 398820"/>
                <a:gd name="connsiteY6" fmla="*/ 188933 h 199429"/>
                <a:gd name="connsiteX7" fmla="*/ 199410 w 398820"/>
                <a:gd name="connsiteY7" fmla="*/ 31489 h 199429"/>
                <a:gd name="connsiteX8" fmla="*/ 262382 w 398820"/>
                <a:gd name="connsiteY8" fmla="*/ 157444 h 199429"/>
                <a:gd name="connsiteX9" fmla="*/ 314858 w 398820"/>
                <a:gd name="connsiteY9" fmla="*/ 10496 h 199429"/>
                <a:gd name="connsiteX10" fmla="*/ 388325 w 398820"/>
                <a:gd name="connsiteY10" fmla="*/ 167941 h 199429"/>
                <a:gd name="connsiteX11" fmla="*/ 398820 w 398820"/>
                <a:gd name="connsiteY11" fmla="*/ 20993 h 1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820" h="199429">
                  <a:moveTo>
                    <a:pt x="0" y="20993"/>
                  </a:moveTo>
                  <a:lnTo>
                    <a:pt x="0" y="20993"/>
                  </a:lnTo>
                  <a:cubicBezTo>
                    <a:pt x="6997" y="55980"/>
                    <a:pt x="12968" y="91189"/>
                    <a:pt x="20990" y="125955"/>
                  </a:cubicBezTo>
                  <a:cubicBezTo>
                    <a:pt x="23478" y="136736"/>
                    <a:pt x="24575" y="148804"/>
                    <a:pt x="31486" y="157444"/>
                  </a:cubicBezTo>
                  <a:cubicBezTo>
                    <a:pt x="99038" y="241894"/>
                    <a:pt x="38998" y="130490"/>
                    <a:pt x="73467" y="199429"/>
                  </a:cubicBezTo>
                  <a:lnTo>
                    <a:pt x="94457" y="0"/>
                  </a:lnTo>
                  <a:lnTo>
                    <a:pt x="157429" y="188933"/>
                  </a:lnTo>
                  <a:lnTo>
                    <a:pt x="199410" y="31489"/>
                  </a:lnTo>
                  <a:lnTo>
                    <a:pt x="262382" y="157444"/>
                  </a:lnTo>
                  <a:lnTo>
                    <a:pt x="314858" y="10496"/>
                  </a:lnTo>
                  <a:lnTo>
                    <a:pt x="388325" y="167941"/>
                  </a:lnTo>
                  <a:lnTo>
                    <a:pt x="398820" y="2099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5400000" flipH="1">
              <a:off x="6029679" y="4499648"/>
              <a:ext cx="159292" cy="124758"/>
            </a:xfrm>
            <a:custGeom>
              <a:avLst/>
              <a:gdLst>
                <a:gd name="connsiteX0" fmla="*/ 0 w 188915"/>
                <a:gd name="connsiteY0" fmla="*/ 20992 h 147288"/>
                <a:gd name="connsiteX1" fmla="*/ 0 w 188915"/>
                <a:gd name="connsiteY1" fmla="*/ 20992 h 147288"/>
                <a:gd name="connsiteX2" fmla="*/ 20990 w 188915"/>
                <a:gd name="connsiteY2" fmla="*/ 115459 h 147288"/>
                <a:gd name="connsiteX3" fmla="*/ 31486 w 188915"/>
                <a:gd name="connsiteY3" fmla="*/ 146947 h 147288"/>
                <a:gd name="connsiteX4" fmla="*/ 52476 w 188915"/>
                <a:gd name="connsiteY4" fmla="*/ 104962 h 147288"/>
                <a:gd name="connsiteX5" fmla="*/ 73467 w 188915"/>
                <a:gd name="connsiteY5" fmla="*/ 41985 h 147288"/>
                <a:gd name="connsiteX6" fmla="*/ 83962 w 188915"/>
                <a:gd name="connsiteY6" fmla="*/ 0 h 147288"/>
                <a:gd name="connsiteX7" fmla="*/ 115448 w 188915"/>
                <a:gd name="connsiteY7" fmla="*/ 125955 h 147288"/>
                <a:gd name="connsiteX8" fmla="*/ 167924 w 188915"/>
                <a:gd name="connsiteY8" fmla="*/ 0 h 147288"/>
                <a:gd name="connsiteX9" fmla="*/ 188915 w 188915"/>
                <a:gd name="connsiteY9" fmla="*/ 115459 h 147288"/>
                <a:gd name="connsiteX10" fmla="*/ 188915 w 188915"/>
                <a:gd name="connsiteY10" fmla="*/ 115459 h 14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915" h="147288">
                  <a:moveTo>
                    <a:pt x="0" y="20992"/>
                  </a:moveTo>
                  <a:lnTo>
                    <a:pt x="0" y="20992"/>
                  </a:lnTo>
                  <a:cubicBezTo>
                    <a:pt x="6997" y="52481"/>
                    <a:pt x="13167" y="84165"/>
                    <a:pt x="20990" y="115459"/>
                  </a:cubicBezTo>
                  <a:cubicBezTo>
                    <a:pt x="23673" y="126192"/>
                    <a:pt x="20990" y="150446"/>
                    <a:pt x="31486" y="146947"/>
                  </a:cubicBezTo>
                  <a:cubicBezTo>
                    <a:pt x="46329" y="141998"/>
                    <a:pt x="46665" y="119490"/>
                    <a:pt x="52476" y="104962"/>
                  </a:cubicBezTo>
                  <a:cubicBezTo>
                    <a:pt x="60693" y="84417"/>
                    <a:pt x="66470" y="62977"/>
                    <a:pt x="73467" y="41985"/>
                  </a:cubicBezTo>
                  <a:cubicBezTo>
                    <a:pt x="85068" y="7178"/>
                    <a:pt x="83962" y="21560"/>
                    <a:pt x="83962" y="0"/>
                  </a:cubicBezTo>
                  <a:lnTo>
                    <a:pt x="115448" y="125955"/>
                  </a:lnTo>
                  <a:lnTo>
                    <a:pt x="167924" y="0"/>
                  </a:lnTo>
                  <a:lnTo>
                    <a:pt x="188915" y="115459"/>
                  </a:lnTo>
                  <a:lnTo>
                    <a:pt x="188915" y="115459"/>
                  </a:lnTo>
                </a:path>
              </a:pathLst>
            </a:custGeom>
            <a:ln>
              <a:solidFill>
                <a:schemeClr val="tx1"/>
              </a:solidFill>
            </a:ln>
            <a:scene3d>
              <a:camera prst="orthographicFront">
                <a:rot lat="3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/>
            <p:cNvCxnSpPr>
              <a:stCxn id="28" idx="11"/>
            </p:cNvCxnSpPr>
            <p:nvPr/>
          </p:nvCxnSpPr>
          <p:spPr>
            <a:xfrm>
              <a:off x="7039402" y="4310942"/>
              <a:ext cx="341953" cy="58166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108282" y="4310942"/>
              <a:ext cx="5861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99052" y="4297683"/>
              <a:ext cx="21874" cy="585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7338294" y="4955309"/>
              <a:ext cx="262289" cy="255467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04287" y="4038947"/>
              <a:ext cx="262289" cy="255467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65676" y="4401515"/>
              <a:ext cx="555857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BL</a:t>
              </a:r>
              <a:endParaRPr lang="en-US" sz="14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6877" y="3663191"/>
            <a:ext cx="1758578" cy="1642519"/>
            <a:chOff x="3796877" y="3663191"/>
            <a:chExt cx="1758578" cy="1642519"/>
          </a:xfrm>
        </p:grpSpPr>
        <p:grpSp>
          <p:nvGrpSpPr>
            <p:cNvPr id="4" name="Group 3"/>
            <p:cNvGrpSpPr/>
            <p:nvPr/>
          </p:nvGrpSpPr>
          <p:grpSpPr>
            <a:xfrm>
              <a:off x="3796877" y="3663191"/>
              <a:ext cx="1758578" cy="1642519"/>
              <a:chOff x="7229714" y="469983"/>
              <a:chExt cx="1758578" cy="164251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229714" y="757082"/>
                <a:ext cx="15631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412899" y="488440"/>
                <a:ext cx="0" cy="16240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011310" y="757082"/>
                <a:ext cx="0" cy="384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730420" y="1141443"/>
                <a:ext cx="58619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flipV="1">
                <a:off x="7412899" y="1257732"/>
                <a:ext cx="744953" cy="153746"/>
              </a:xfrm>
              <a:prstGeom prst="bentConnector3">
                <a:avLst>
                  <a:gd name="adj1" fmla="val 614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8136433" y="1279150"/>
                <a:ext cx="397003" cy="354164"/>
              </a:xfrm>
              <a:prstGeom prst="bentConnector3">
                <a:avLst>
                  <a:gd name="adj1" fmla="val 407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8512017" y="1781905"/>
                <a:ext cx="0" cy="33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8170064" y="46998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WL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15198" y="1793293"/>
                <a:ext cx="555857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932058" y="83083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Transistor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32041" y="1477870"/>
                <a:ext cx="1056234" cy="128018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Capacitor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 flipV="1">
              <a:off x="4920243" y="4863242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924205" y="4955054"/>
              <a:ext cx="283087" cy="9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ounded Rectangle 151"/>
          <p:cNvSpPr/>
          <p:nvPr/>
        </p:nvSpPr>
        <p:spPr>
          <a:xfrm>
            <a:off x="5641149" y="3210957"/>
            <a:ext cx="2922922" cy="28085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723081" y="3249822"/>
            <a:ext cx="219456" cy="2194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139011" y="3249822"/>
            <a:ext cx="219456" cy="2194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477215" y="3183945"/>
            <a:ext cx="106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Sense Amps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737763" y="188895"/>
            <a:ext cx="1463040" cy="2391831"/>
            <a:chOff x="5681195" y="544857"/>
            <a:chExt cx="1463040" cy="2391831"/>
          </a:xfrm>
        </p:grpSpPr>
        <p:grpSp>
          <p:nvGrpSpPr>
            <p:cNvPr id="72" name="Group 71"/>
            <p:cNvGrpSpPr/>
            <p:nvPr/>
          </p:nvGrpSpPr>
          <p:grpSpPr>
            <a:xfrm>
              <a:off x="5681195" y="544857"/>
              <a:ext cx="1463040" cy="2163356"/>
              <a:chOff x="3796876" y="3663191"/>
              <a:chExt cx="1851658" cy="2750566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796876" y="3663191"/>
                <a:ext cx="1851658" cy="2750566"/>
                <a:chOff x="7229713" y="469983"/>
                <a:chExt cx="1851658" cy="2750566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412899" y="488439"/>
                  <a:ext cx="0" cy="27321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Elbow Connector 87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Elbow Connector 88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 91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/>
            <p:cNvSpPr/>
            <p:nvPr/>
          </p:nvSpPr>
          <p:spPr>
            <a:xfrm>
              <a:off x="5723081" y="2717232"/>
              <a:ext cx="219456" cy="219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75896" y="188895"/>
            <a:ext cx="1463040" cy="2397993"/>
            <a:chOff x="5475896" y="188895"/>
            <a:chExt cx="1463040" cy="2397993"/>
          </a:xfrm>
        </p:grpSpPr>
        <p:grpSp>
          <p:nvGrpSpPr>
            <p:cNvPr id="157" name="Group 156"/>
            <p:cNvGrpSpPr/>
            <p:nvPr/>
          </p:nvGrpSpPr>
          <p:grpSpPr>
            <a:xfrm>
              <a:off x="5475896" y="188895"/>
              <a:ext cx="1463040" cy="2163356"/>
              <a:chOff x="3977135" y="47448"/>
              <a:chExt cx="1463040" cy="2163356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3977135" y="47448"/>
                <a:ext cx="1463040" cy="2163356"/>
                <a:chOff x="3796876" y="3663191"/>
                <a:chExt cx="1851658" cy="2750566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>
                  <a:off x="3796876" y="3663191"/>
                  <a:ext cx="1851658" cy="2750566"/>
                  <a:chOff x="7229713" y="469983"/>
                  <a:chExt cx="1851658" cy="2750566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7229713" y="757082"/>
                    <a:ext cx="185165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7412899" y="488439"/>
                    <a:ext cx="0" cy="27321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8011310" y="757082"/>
                    <a:ext cx="0" cy="3843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844077" y="1141443"/>
                    <a:ext cx="35875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Elbow Connector 174"/>
                  <p:cNvCxnSpPr/>
                  <p:nvPr/>
                </p:nvCxnSpPr>
                <p:spPr>
                  <a:xfrm flipV="1">
                    <a:off x="7412899" y="1257732"/>
                    <a:ext cx="744953" cy="153746"/>
                  </a:xfrm>
                  <a:prstGeom prst="bentConnector3">
                    <a:avLst>
                      <a:gd name="adj1" fmla="val 6147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Elbow Connector 175"/>
                  <p:cNvCxnSpPr/>
                  <p:nvPr/>
                </p:nvCxnSpPr>
                <p:spPr>
                  <a:xfrm rot="16200000" flipH="1">
                    <a:off x="8136433" y="1279150"/>
                    <a:ext cx="397003" cy="354164"/>
                  </a:xfrm>
                  <a:prstGeom prst="bentConnector3">
                    <a:avLst>
                      <a:gd name="adj1" fmla="val 4077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/>
                  <p:cNvCxnSpPr/>
                  <p:nvPr/>
                </p:nvCxnSpPr>
                <p:spPr>
                  <a:xfrm>
                    <a:off x="8512017" y="1781905"/>
                    <a:ext cx="0" cy="3305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8170064" y="469983"/>
                    <a:ext cx="555857" cy="25546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WL</a:t>
                    </a:r>
                    <a:endPara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7347672" y="1760674"/>
                    <a:ext cx="637249" cy="31920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sz="1200" baseline="-250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BL</a:t>
                    </a:r>
                    <a:endParaRPr lang="en-US" sz="1200" baseline="-250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7932058" y="830830"/>
                    <a:ext cx="1056234" cy="12801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Transistor</a:t>
                    </a:r>
                    <a:endPara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7532041" y="1477870"/>
                    <a:ext cx="1056234" cy="12801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Capacitor</a:t>
                    </a:r>
                    <a:endPara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4920243" y="4863242"/>
                  <a:ext cx="283087" cy="92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4924205" y="4955054"/>
                  <a:ext cx="283087" cy="92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4167757" y="678182"/>
                <a:ext cx="274320" cy="173143"/>
                <a:chOff x="6159397" y="3006398"/>
                <a:chExt cx="393192" cy="228600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6159397" y="3006398"/>
                  <a:ext cx="393192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>
                <a:xfrm>
                  <a:off x="6178585" y="3076123"/>
                  <a:ext cx="332466" cy="125955"/>
                </a:xfrm>
                <a:custGeom>
                  <a:avLst/>
                  <a:gdLst>
                    <a:gd name="connsiteX0" fmla="*/ 0 w 398820"/>
                    <a:gd name="connsiteY0" fmla="*/ 20993 h 199429"/>
                    <a:gd name="connsiteX1" fmla="*/ 0 w 398820"/>
                    <a:gd name="connsiteY1" fmla="*/ 20993 h 199429"/>
                    <a:gd name="connsiteX2" fmla="*/ 20990 w 398820"/>
                    <a:gd name="connsiteY2" fmla="*/ 125955 h 199429"/>
                    <a:gd name="connsiteX3" fmla="*/ 31486 w 398820"/>
                    <a:gd name="connsiteY3" fmla="*/ 157444 h 199429"/>
                    <a:gd name="connsiteX4" fmla="*/ 73467 w 398820"/>
                    <a:gd name="connsiteY4" fmla="*/ 199429 h 199429"/>
                    <a:gd name="connsiteX5" fmla="*/ 94457 w 398820"/>
                    <a:gd name="connsiteY5" fmla="*/ 0 h 199429"/>
                    <a:gd name="connsiteX6" fmla="*/ 157429 w 398820"/>
                    <a:gd name="connsiteY6" fmla="*/ 188933 h 199429"/>
                    <a:gd name="connsiteX7" fmla="*/ 199410 w 398820"/>
                    <a:gd name="connsiteY7" fmla="*/ 31489 h 199429"/>
                    <a:gd name="connsiteX8" fmla="*/ 262382 w 398820"/>
                    <a:gd name="connsiteY8" fmla="*/ 157444 h 199429"/>
                    <a:gd name="connsiteX9" fmla="*/ 314858 w 398820"/>
                    <a:gd name="connsiteY9" fmla="*/ 10496 h 199429"/>
                    <a:gd name="connsiteX10" fmla="*/ 388325 w 398820"/>
                    <a:gd name="connsiteY10" fmla="*/ 167941 h 199429"/>
                    <a:gd name="connsiteX11" fmla="*/ 398820 w 398820"/>
                    <a:gd name="connsiteY11" fmla="*/ 20993 h 19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820" h="199429">
                      <a:moveTo>
                        <a:pt x="0" y="20993"/>
                      </a:moveTo>
                      <a:lnTo>
                        <a:pt x="0" y="20993"/>
                      </a:lnTo>
                      <a:cubicBezTo>
                        <a:pt x="6997" y="55980"/>
                        <a:pt x="12968" y="91189"/>
                        <a:pt x="20990" y="125955"/>
                      </a:cubicBezTo>
                      <a:cubicBezTo>
                        <a:pt x="23478" y="136736"/>
                        <a:pt x="24575" y="148804"/>
                        <a:pt x="31486" y="157444"/>
                      </a:cubicBezTo>
                      <a:cubicBezTo>
                        <a:pt x="99038" y="241894"/>
                        <a:pt x="38998" y="130490"/>
                        <a:pt x="73467" y="199429"/>
                      </a:cubicBezTo>
                      <a:lnTo>
                        <a:pt x="94457" y="0"/>
                      </a:lnTo>
                      <a:lnTo>
                        <a:pt x="157429" y="188933"/>
                      </a:lnTo>
                      <a:lnTo>
                        <a:pt x="199410" y="31489"/>
                      </a:lnTo>
                      <a:lnTo>
                        <a:pt x="262382" y="157444"/>
                      </a:lnTo>
                      <a:lnTo>
                        <a:pt x="314858" y="10496"/>
                      </a:lnTo>
                      <a:lnTo>
                        <a:pt x="388325" y="167941"/>
                      </a:lnTo>
                      <a:lnTo>
                        <a:pt x="398820" y="20993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758852" y="678182"/>
                <a:ext cx="274320" cy="173143"/>
                <a:chOff x="6159397" y="3006398"/>
                <a:chExt cx="393192" cy="228600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6159397" y="3006398"/>
                  <a:ext cx="393192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>
                  <a:off x="6178585" y="3076123"/>
                  <a:ext cx="332466" cy="125955"/>
                </a:xfrm>
                <a:custGeom>
                  <a:avLst/>
                  <a:gdLst>
                    <a:gd name="connsiteX0" fmla="*/ 0 w 398820"/>
                    <a:gd name="connsiteY0" fmla="*/ 20993 h 199429"/>
                    <a:gd name="connsiteX1" fmla="*/ 0 w 398820"/>
                    <a:gd name="connsiteY1" fmla="*/ 20993 h 199429"/>
                    <a:gd name="connsiteX2" fmla="*/ 20990 w 398820"/>
                    <a:gd name="connsiteY2" fmla="*/ 125955 h 199429"/>
                    <a:gd name="connsiteX3" fmla="*/ 31486 w 398820"/>
                    <a:gd name="connsiteY3" fmla="*/ 157444 h 199429"/>
                    <a:gd name="connsiteX4" fmla="*/ 73467 w 398820"/>
                    <a:gd name="connsiteY4" fmla="*/ 199429 h 199429"/>
                    <a:gd name="connsiteX5" fmla="*/ 94457 w 398820"/>
                    <a:gd name="connsiteY5" fmla="*/ 0 h 199429"/>
                    <a:gd name="connsiteX6" fmla="*/ 157429 w 398820"/>
                    <a:gd name="connsiteY6" fmla="*/ 188933 h 199429"/>
                    <a:gd name="connsiteX7" fmla="*/ 199410 w 398820"/>
                    <a:gd name="connsiteY7" fmla="*/ 31489 h 199429"/>
                    <a:gd name="connsiteX8" fmla="*/ 262382 w 398820"/>
                    <a:gd name="connsiteY8" fmla="*/ 157444 h 199429"/>
                    <a:gd name="connsiteX9" fmla="*/ 314858 w 398820"/>
                    <a:gd name="connsiteY9" fmla="*/ 10496 h 199429"/>
                    <a:gd name="connsiteX10" fmla="*/ 388325 w 398820"/>
                    <a:gd name="connsiteY10" fmla="*/ 167941 h 199429"/>
                    <a:gd name="connsiteX11" fmla="*/ 398820 w 398820"/>
                    <a:gd name="connsiteY11" fmla="*/ 20993 h 19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820" h="199429">
                      <a:moveTo>
                        <a:pt x="0" y="20993"/>
                      </a:moveTo>
                      <a:lnTo>
                        <a:pt x="0" y="20993"/>
                      </a:lnTo>
                      <a:cubicBezTo>
                        <a:pt x="6997" y="55980"/>
                        <a:pt x="12968" y="91189"/>
                        <a:pt x="20990" y="125955"/>
                      </a:cubicBezTo>
                      <a:cubicBezTo>
                        <a:pt x="23478" y="136736"/>
                        <a:pt x="24575" y="148804"/>
                        <a:pt x="31486" y="157444"/>
                      </a:cubicBezTo>
                      <a:cubicBezTo>
                        <a:pt x="99038" y="241894"/>
                        <a:pt x="38998" y="130490"/>
                        <a:pt x="73467" y="199429"/>
                      </a:cubicBezTo>
                      <a:lnTo>
                        <a:pt x="94457" y="0"/>
                      </a:lnTo>
                      <a:lnTo>
                        <a:pt x="157429" y="188933"/>
                      </a:lnTo>
                      <a:lnTo>
                        <a:pt x="199410" y="31489"/>
                      </a:lnTo>
                      <a:lnTo>
                        <a:pt x="262382" y="157444"/>
                      </a:lnTo>
                      <a:lnTo>
                        <a:pt x="314858" y="10496"/>
                      </a:lnTo>
                      <a:lnTo>
                        <a:pt x="388325" y="167941"/>
                      </a:lnTo>
                      <a:lnTo>
                        <a:pt x="398820" y="20993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3977135" y="944995"/>
                <a:ext cx="274320" cy="173143"/>
                <a:chOff x="6159397" y="3006398"/>
                <a:chExt cx="393192" cy="228600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6159397" y="3006398"/>
                  <a:ext cx="393192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6178585" y="3076123"/>
                  <a:ext cx="332466" cy="125955"/>
                </a:xfrm>
                <a:custGeom>
                  <a:avLst/>
                  <a:gdLst>
                    <a:gd name="connsiteX0" fmla="*/ 0 w 398820"/>
                    <a:gd name="connsiteY0" fmla="*/ 20993 h 199429"/>
                    <a:gd name="connsiteX1" fmla="*/ 0 w 398820"/>
                    <a:gd name="connsiteY1" fmla="*/ 20993 h 199429"/>
                    <a:gd name="connsiteX2" fmla="*/ 20990 w 398820"/>
                    <a:gd name="connsiteY2" fmla="*/ 125955 h 199429"/>
                    <a:gd name="connsiteX3" fmla="*/ 31486 w 398820"/>
                    <a:gd name="connsiteY3" fmla="*/ 157444 h 199429"/>
                    <a:gd name="connsiteX4" fmla="*/ 73467 w 398820"/>
                    <a:gd name="connsiteY4" fmla="*/ 199429 h 199429"/>
                    <a:gd name="connsiteX5" fmla="*/ 94457 w 398820"/>
                    <a:gd name="connsiteY5" fmla="*/ 0 h 199429"/>
                    <a:gd name="connsiteX6" fmla="*/ 157429 w 398820"/>
                    <a:gd name="connsiteY6" fmla="*/ 188933 h 199429"/>
                    <a:gd name="connsiteX7" fmla="*/ 199410 w 398820"/>
                    <a:gd name="connsiteY7" fmla="*/ 31489 h 199429"/>
                    <a:gd name="connsiteX8" fmla="*/ 262382 w 398820"/>
                    <a:gd name="connsiteY8" fmla="*/ 157444 h 199429"/>
                    <a:gd name="connsiteX9" fmla="*/ 314858 w 398820"/>
                    <a:gd name="connsiteY9" fmla="*/ 10496 h 199429"/>
                    <a:gd name="connsiteX10" fmla="*/ 388325 w 398820"/>
                    <a:gd name="connsiteY10" fmla="*/ 167941 h 199429"/>
                    <a:gd name="connsiteX11" fmla="*/ 398820 w 398820"/>
                    <a:gd name="connsiteY11" fmla="*/ 20993 h 19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820" h="199429">
                      <a:moveTo>
                        <a:pt x="0" y="20993"/>
                      </a:moveTo>
                      <a:lnTo>
                        <a:pt x="0" y="20993"/>
                      </a:lnTo>
                      <a:cubicBezTo>
                        <a:pt x="6997" y="55980"/>
                        <a:pt x="12968" y="91189"/>
                        <a:pt x="20990" y="125955"/>
                      </a:cubicBezTo>
                      <a:cubicBezTo>
                        <a:pt x="23478" y="136736"/>
                        <a:pt x="24575" y="148804"/>
                        <a:pt x="31486" y="157444"/>
                      </a:cubicBezTo>
                      <a:cubicBezTo>
                        <a:pt x="99038" y="241894"/>
                        <a:pt x="38998" y="130490"/>
                        <a:pt x="73467" y="199429"/>
                      </a:cubicBezTo>
                      <a:lnTo>
                        <a:pt x="94457" y="0"/>
                      </a:lnTo>
                      <a:lnTo>
                        <a:pt x="157429" y="188933"/>
                      </a:lnTo>
                      <a:lnTo>
                        <a:pt x="199410" y="31489"/>
                      </a:lnTo>
                      <a:lnTo>
                        <a:pt x="262382" y="157444"/>
                      </a:lnTo>
                      <a:lnTo>
                        <a:pt x="314858" y="10496"/>
                      </a:lnTo>
                      <a:lnTo>
                        <a:pt x="388325" y="167941"/>
                      </a:lnTo>
                      <a:lnTo>
                        <a:pt x="398820" y="20993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2" name="Rectangle 181"/>
            <p:cNvSpPr/>
            <p:nvPr/>
          </p:nvSpPr>
          <p:spPr>
            <a:xfrm>
              <a:off x="5513368" y="2367432"/>
              <a:ext cx="219456" cy="219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528921" y="551289"/>
              <a:ext cx="503506" cy="251062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r>
                <a:rPr lang="en-US" sz="12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152053" y="550209"/>
              <a:ext cx="503506" cy="251062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r>
                <a:rPr lang="en-US" sz="12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8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737763" y="188895"/>
            <a:ext cx="1463040" cy="2122443"/>
            <a:chOff x="5681195" y="544857"/>
            <a:chExt cx="1463040" cy="2122443"/>
          </a:xfrm>
        </p:grpSpPr>
        <p:grpSp>
          <p:nvGrpSpPr>
            <p:cNvPr id="72" name="Group 71"/>
            <p:cNvGrpSpPr/>
            <p:nvPr/>
          </p:nvGrpSpPr>
          <p:grpSpPr>
            <a:xfrm>
              <a:off x="5681195" y="544857"/>
              <a:ext cx="1463040" cy="1934756"/>
              <a:chOff x="3796876" y="3663191"/>
              <a:chExt cx="1851658" cy="2459916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796876" y="3663191"/>
                <a:ext cx="1851658" cy="2459916"/>
                <a:chOff x="7229713" y="469983"/>
                <a:chExt cx="1851658" cy="2459916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229713" y="757082"/>
                  <a:ext cx="18516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412899" y="488439"/>
                  <a:ext cx="0" cy="24414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011310" y="757082"/>
                  <a:ext cx="0" cy="384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844077" y="1141443"/>
                  <a:ext cx="3587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Elbow Connector 87"/>
                <p:cNvCxnSpPr/>
                <p:nvPr/>
              </p:nvCxnSpPr>
              <p:spPr>
                <a:xfrm flipV="1">
                  <a:off x="7412899" y="1257732"/>
                  <a:ext cx="744953" cy="153746"/>
                </a:xfrm>
                <a:prstGeom prst="bentConnector3">
                  <a:avLst>
                    <a:gd name="adj1" fmla="val 6147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Elbow Connector 88"/>
                <p:cNvCxnSpPr/>
                <p:nvPr/>
              </p:nvCxnSpPr>
              <p:spPr>
                <a:xfrm rot="16200000" flipH="1">
                  <a:off x="8136433" y="1279150"/>
                  <a:ext cx="397003" cy="354164"/>
                </a:xfrm>
                <a:prstGeom prst="bentConnector3">
                  <a:avLst>
                    <a:gd name="adj1" fmla="val 4077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8512017" y="1781905"/>
                  <a:ext cx="0" cy="330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 91"/>
                <p:cNvSpPr/>
                <p:nvPr/>
              </p:nvSpPr>
              <p:spPr>
                <a:xfrm>
                  <a:off x="8170064" y="46998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WL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315198" y="1793293"/>
                  <a:ext cx="555857" cy="255466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932058" y="83083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Transistor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532041" y="1477870"/>
                  <a:ext cx="1056234" cy="12801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Capacitor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 flipV="1">
                <a:off x="4920243" y="4863242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4924205" y="4955054"/>
                <a:ext cx="283087" cy="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/>
            <p:cNvSpPr/>
            <p:nvPr/>
          </p:nvSpPr>
          <p:spPr>
            <a:xfrm>
              <a:off x="5723081" y="2447844"/>
              <a:ext cx="219456" cy="219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75896" y="188895"/>
            <a:ext cx="1463040" cy="2141433"/>
            <a:chOff x="5475896" y="188895"/>
            <a:chExt cx="1463040" cy="2141433"/>
          </a:xfrm>
        </p:grpSpPr>
        <p:grpSp>
          <p:nvGrpSpPr>
            <p:cNvPr id="157" name="Group 156"/>
            <p:cNvGrpSpPr/>
            <p:nvPr/>
          </p:nvGrpSpPr>
          <p:grpSpPr>
            <a:xfrm>
              <a:off x="5475896" y="188895"/>
              <a:ext cx="1463040" cy="1934756"/>
              <a:chOff x="3977135" y="47448"/>
              <a:chExt cx="1463040" cy="1934756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3977135" y="47448"/>
                <a:ext cx="1463040" cy="1934756"/>
                <a:chOff x="3796876" y="3663191"/>
                <a:chExt cx="1851658" cy="2459916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>
                  <a:off x="3796876" y="3663191"/>
                  <a:ext cx="1851658" cy="2459916"/>
                  <a:chOff x="7229713" y="469983"/>
                  <a:chExt cx="1851658" cy="2459916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7229713" y="757082"/>
                    <a:ext cx="185165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7412899" y="488439"/>
                    <a:ext cx="0" cy="244146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8011310" y="757082"/>
                    <a:ext cx="0" cy="3843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844077" y="1141443"/>
                    <a:ext cx="35875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Elbow Connector 174"/>
                  <p:cNvCxnSpPr/>
                  <p:nvPr/>
                </p:nvCxnSpPr>
                <p:spPr>
                  <a:xfrm flipV="1">
                    <a:off x="7412899" y="1257732"/>
                    <a:ext cx="744953" cy="153746"/>
                  </a:xfrm>
                  <a:prstGeom prst="bentConnector3">
                    <a:avLst>
                      <a:gd name="adj1" fmla="val 6147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Elbow Connector 175"/>
                  <p:cNvCxnSpPr/>
                  <p:nvPr/>
                </p:nvCxnSpPr>
                <p:spPr>
                  <a:xfrm rot="16200000" flipH="1">
                    <a:off x="8136433" y="1279150"/>
                    <a:ext cx="397003" cy="354164"/>
                  </a:xfrm>
                  <a:prstGeom prst="bentConnector3">
                    <a:avLst>
                      <a:gd name="adj1" fmla="val 4077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/>
                  <p:cNvCxnSpPr/>
                  <p:nvPr/>
                </p:nvCxnSpPr>
                <p:spPr>
                  <a:xfrm>
                    <a:off x="8512017" y="1781905"/>
                    <a:ext cx="0" cy="3305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8170064" y="469983"/>
                    <a:ext cx="555857" cy="25546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WL</a:t>
                    </a:r>
                    <a:endPara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7347672" y="1760674"/>
                    <a:ext cx="637249" cy="31920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</a:t>
                    </a:r>
                    <a:r>
                      <a:rPr lang="en-US" sz="1200" baseline="-250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BL</a:t>
                    </a:r>
                    <a:endParaRPr lang="en-US" sz="1200" baseline="-250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7932058" y="830830"/>
                    <a:ext cx="1056234" cy="12801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Transistor</a:t>
                    </a:r>
                    <a:endPara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7532041" y="1477870"/>
                    <a:ext cx="1056234" cy="12801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Capacitor</a:t>
                    </a:r>
                    <a:endPara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4920243" y="4863242"/>
                  <a:ext cx="283087" cy="92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4924205" y="4955054"/>
                  <a:ext cx="283087" cy="92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4167757" y="678182"/>
                <a:ext cx="274320" cy="173143"/>
                <a:chOff x="6159397" y="3006398"/>
                <a:chExt cx="393192" cy="228600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6159397" y="3006398"/>
                  <a:ext cx="393192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>
                <a:xfrm>
                  <a:off x="6178585" y="3076123"/>
                  <a:ext cx="332466" cy="125955"/>
                </a:xfrm>
                <a:custGeom>
                  <a:avLst/>
                  <a:gdLst>
                    <a:gd name="connsiteX0" fmla="*/ 0 w 398820"/>
                    <a:gd name="connsiteY0" fmla="*/ 20993 h 199429"/>
                    <a:gd name="connsiteX1" fmla="*/ 0 w 398820"/>
                    <a:gd name="connsiteY1" fmla="*/ 20993 h 199429"/>
                    <a:gd name="connsiteX2" fmla="*/ 20990 w 398820"/>
                    <a:gd name="connsiteY2" fmla="*/ 125955 h 199429"/>
                    <a:gd name="connsiteX3" fmla="*/ 31486 w 398820"/>
                    <a:gd name="connsiteY3" fmla="*/ 157444 h 199429"/>
                    <a:gd name="connsiteX4" fmla="*/ 73467 w 398820"/>
                    <a:gd name="connsiteY4" fmla="*/ 199429 h 199429"/>
                    <a:gd name="connsiteX5" fmla="*/ 94457 w 398820"/>
                    <a:gd name="connsiteY5" fmla="*/ 0 h 199429"/>
                    <a:gd name="connsiteX6" fmla="*/ 157429 w 398820"/>
                    <a:gd name="connsiteY6" fmla="*/ 188933 h 199429"/>
                    <a:gd name="connsiteX7" fmla="*/ 199410 w 398820"/>
                    <a:gd name="connsiteY7" fmla="*/ 31489 h 199429"/>
                    <a:gd name="connsiteX8" fmla="*/ 262382 w 398820"/>
                    <a:gd name="connsiteY8" fmla="*/ 157444 h 199429"/>
                    <a:gd name="connsiteX9" fmla="*/ 314858 w 398820"/>
                    <a:gd name="connsiteY9" fmla="*/ 10496 h 199429"/>
                    <a:gd name="connsiteX10" fmla="*/ 388325 w 398820"/>
                    <a:gd name="connsiteY10" fmla="*/ 167941 h 199429"/>
                    <a:gd name="connsiteX11" fmla="*/ 398820 w 398820"/>
                    <a:gd name="connsiteY11" fmla="*/ 20993 h 19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820" h="199429">
                      <a:moveTo>
                        <a:pt x="0" y="20993"/>
                      </a:moveTo>
                      <a:lnTo>
                        <a:pt x="0" y="20993"/>
                      </a:lnTo>
                      <a:cubicBezTo>
                        <a:pt x="6997" y="55980"/>
                        <a:pt x="12968" y="91189"/>
                        <a:pt x="20990" y="125955"/>
                      </a:cubicBezTo>
                      <a:cubicBezTo>
                        <a:pt x="23478" y="136736"/>
                        <a:pt x="24575" y="148804"/>
                        <a:pt x="31486" y="157444"/>
                      </a:cubicBezTo>
                      <a:cubicBezTo>
                        <a:pt x="99038" y="241894"/>
                        <a:pt x="38998" y="130490"/>
                        <a:pt x="73467" y="199429"/>
                      </a:cubicBezTo>
                      <a:lnTo>
                        <a:pt x="94457" y="0"/>
                      </a:lnTo>
                      <a:lnTo>
                        <a:pt x="157429" y="188933"/>
                      </a:lnTo>
                      <a:lnTo>
                        <a:pt x="199410" y="31489"/>
                      </a:lnTo>
                      <a:lnTo>
                        <a:pt x="262382" y="157444"/>
                      </a:lnTo>
                      <a:lnTo>
                        <a:pt x="314858" y="10496"/>
                      </a:lnTo>
                      <a:lnTo>
                        <a:pt x="388325" y="167941"/>
                      </a:lnTo>
                      <a:lnTo>
                        <a:pt x="398820" y="20993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758852" y="678182"/>
                <a:ext cx="274320" cy="173143"/>
                <a:chOff x="6159397" y="3006398"/>
                <a:chExt cx="393192" cy="228600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6159397" y="3006398"/>
                  <a:ext cx="393192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>
                  <a:off x="6178585" y="3076123"/>
                  <a:ext cx="332466" cy="125955"/>
                </a:xfrm>
                <a:custGeom>
                  <a:avLst/>
                  <a:gdLst>
                    <a:gd name="connsiteX0" fmla="*/ 0 w 398820"/>
                    <a:gd name="connsiteY0" fmla="*/ 20993 h 199429"/>
                    <a:gd name="connsiteX1" fmla="*/ 0 w 398820"/>
                    <a:gd name="connsiteY1" fmla="*/ 20993 h 199429"/>
                    <a:gd name="connsiteX2" fmla="*/ 20990 w 398820"/>
                    <a:gd name="connsiteY2" fmla="*/ 125955 h 199429"/>
                    <a:gd name="connsiteX3" fmla="*/ 31486 w 398820"/>
                    <a:gd name="connsiteY3" fmla="*/ 157444 h 199429"/>
                    <a:gd name="connsiteX4" fmla="*/ 73467 w 398820"/>
                    <a:gd name="connsiteY4" fmla="*/ 199429 h 199429"/>
                    <a:gd name="connsiteX5" fmla="*/ 94457 w 398820"/>
                    <a:gd name="connsiteY5" fmla="*/ 0 h 199429"/>
                    <a:gd name="connsiteX6" fmla="*/ 157429 w 398820"/>
                    <a:gd name="connsiteY6" fmla="*/ 188933 h 199429"/>
                    <a:gd name="connsiteX7" fmla="*/ 199410 w 398820"/>
                    <a:gd name="connsiteY7" fmla="*/ 31489 h 199429"/>
                    <a:gd name="connsiteX8" fmla="*/ 262382 w 398820"/>
                    <a:gd name="connsiteY8" fmla="*/ 157444 h 199429"/>
                    <a:gd name="connsiteX9" fmla="*/ 314858 w 398820"/>
                    <a:gd name="connsiteY9" fmla="*/ 10496 h 199429"/>
                    <a:gd name="connsiteX10" fmla="*/ 388325 w 398820"/>
                    <a:gd name="connsiteY10" fmla="*/ 167941 h 199429"/>
                    <a:gd name="connsiteX11" fmla="*/ 398820 w 398820"/>
                    <a:gd name="connsiteY11" fmla="*/ 20993 h 19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820" h="199429">
                      <a:moveTo>
                        <a:pt x="0" y="20993"/>
                      </a:moveTo>
                      <a:lnTo>
                        <a:pt x="0" y="20993"/>
                      </a:lnTo>
                      <a:cubicBezTo>
                        <a:pt x="6997" y="55980"/>
                        <a:pt x="12968" y="91189"/>
                        <a:pt x="20990" y="125955"/>
                      </a:cubicBezTo>
                      <a:cubicBezTo>
                        <a:pt x="23478" y="136736"/>
                        <a:pt x="24575" y="148804"/>
                        <a:pt x="31486" y="157444"/>
                      </a:cubicBezTo>
                      <a:cubicBezTo>
                        <a:pt x="99038" y="241894"/>
                        <a:pt x="38998" y="130490"/>
                        <a:pt x="73467" y="199429"/>
                      </a:cubicBezTo>
                      <a:lnTo>
                        <a:pt x="94457" y="0"/>
                      </a:lnTo>
                      <a:lnTo>
                        <a:pt x="157429" y="188933"/>
                      </a:lnTo>
                      <a:lnTo>
                        <a:pt x="199410" y="31489"/>
                      </a:lnTo>
                      <a:lnTo>
                        <a:pt x="262382" y="157444"/>
                      </a:lnTo>
                      <a:lnTo>
                        <a:pt x="314858" y="10496"/>
                      </a:lnTo>
                      <a:lnTo>
                        <a:pt x="388325" y="167941"/>
                      </a:lnTo>
                      <a:lnTo>
                        <a:pt x="398820" y="20993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3977135" y="944995"/>
                <a:ext cx="274320" cy="173143"/>
                <a:chOff x="6159397" y="3006398"/>
                <a:chExt cx="393192" cy="228600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6159397" y="3006398"/>
                  <a:ext cx="393192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6178585" y="3076123"/>
                  <a:ext cx="332466" cy="125955"/>
                </a:xfrm>
                <a:custGeom>
                  <a:avLst/>
                  <a:gdLst>
                    <a:gd name="connsiteX0" fmla="*/ 0 w 398820"/>
                    <a:gd name="connsiteY0" fmla="*/ 20993 h 199429"/>
                    <a:gd name="connsiteX1" fmla="*/ 0 w 398820"/>
                    <a:gd name="connsiteY1" fmla="*/ 20993 h 199429"/>
                    <a:gd name="connsiteX2" fmla="*/ 20990 w 398820"/>
                    <a:gd name="connsiteY2" fmla="*/ 125955 h 199429"/>
                    <a:gd name="connsiteX3" fmla="*/ 31486 w 398820"/>
                    <a:gd name="connsiteY3" fmla="*/ 157444 h 199429"/>
                    <a:gd name="connsiteX4" fmla="*/ 73467 w 398820"/>
                    <a:gd name="connsiteY4" fmla="*/ 199429 h 199429"/>
                    <a:gd name="connsiteX5" fmla="*/ 94457 w 398820"/>
                    <a:gd name="connsiteY5" fmla="*/ 0 h 199429"/>
                    <a:gd name="connsiteX6" fmla="*/ 157429 w 398820"/>
                    <a:gd name="connsiteY6" fmla="*/ 188933 h 199429"/>
                    <a:gd name="connsiteX7" fmla="*/ 199410 w 398820"/>
                    <a:gd name="connsiteY7" fmla="*/ 31489 h 199429"/>
                    <a:gd name="connsiteX8" fmla="*/ 262382 w 398820"/>
                    <a:gd name="connsiteY8" fmla="*/ 157444 h 199429"/>
                    <a:gd name="connsiteX9" fmla="*/ 314858 w 398820"/>
                    <a:gd name="connsiteY9" fmla="*/ 10496 h 199429"/>
                    <a:gd name="connsiteX10" fmla="*/ 388325 w 398820"/>
                    <a:gd name="connsiteY10" fmla="*/ 167941 h 199429"/>
                    <a:gd name="connsiteX11" fmla="*/ 398820 w 398820"/>
                    <a:gd name="connsiteY11" fmla="*/ 20993 h 19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820" h="199429">
                      <a:moveTo>
                        <a:pt x="0" y="20993"/>
                      </a:moveTo>
                      <a:lnTo>
                        <a:pt x="0" y="20993"/>
                      </a:lnTo>
                      <a:cubicBezTo>
                        <a:pt x="6997" y="55980"/>
                        <a:pt x="12968" y="91189"/>
                        <a:pt x="20990" y="125955"/>
                      </a:cubicBezTo>
                      <a:cubicBezTo>
                        <a:pt x="23478" y="136736"/>
                        <a:pt x="24575" y="148804"/>
                        <a:pt x="31486" y="157444"/>
                      </a:cubicBezTo>
                      <a:cubicBezTo>
                        <a:pt x="99038" y="241894"/>
                        <a:pt x="38998" y="130490"/>
                        <a:pt x="73467" y="199429"/>
                      </a:cubicBezTo>
                      <a:lnTo>
                        <a:pt x="94457" y="0"/>
                      </a:lnTo>
                      <a:lnTo>
                        <a:pt x="157429" y="188933"/>
                      </a:lnTo>
                      <a:lnTo>
                        <a:pt x="199410" y="31489"/>
                      </a:lnTo>
                      <a:lnTo>
                        <a:pt x="262382" y="157444"/>
                      </a:lnTo>
                      <a:lnTo>
                        <a:pt x="314858" y="10496"/>
                      </a:lnTo>
                      <a:lnTo>
                        <a:pt x="388325" y="167941"/>
                      </a:lnTo>
                      <a:lnTo>
                        <a:pt x="398820" y="20993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2" name="Rectangle 181"/>
            <p:cNvSpPr/>
            <p:nvPr/>
          </p:nvSpPr>
          <p:spPr>
            <a:xfrm>
              <a:off x="5513368" y="2110872"/>
              <a:ext cx="219456" cy="219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528921" y="551289"/>
              <a:ext cx="503506" cy="251062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r>
                <a:rPr lang="en-US" sz="12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152053" y="550209"/>
              <a:ext cx="503506" cy="251062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r>
                <a:rPr lang="en-US" sz="12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" y="188895"/>
            <a:ext cx="3272035" cy="2127988"/>
            <a:chOff x="83820" y="188895"/>
            <a:chExt cx="3272035" cy="2127988"/>
          </a:xfrm>
        </p:grpSpPr>
        <p:grpSp>
          <p:nvGrpSpPr>
            <p:cNvPr id="12" name="Group 11"/>
            <p:cNvGrpSpPr/>
            <p:nvPr/>
          </p:nvGrpSpPr>
          <p:grpSpPr>
            <a:xfrm>
              <a:off x="83820" y="401874"/>
              <a:ext cx="1055812" cy="1546692"/>
              <a:chOff x="2027252" y="757082"/>
              <a:chExt cx="1055812" cy="1842017"/>
            </a:xfrm>
          </p:grpSpPr>
          <p:sp>
            <p:nvSpPr>
              <p:cNvPr id="71" name="Trapezoid 70"/>
              <p:cNvSpPr/>
              <p:nvPr/>
            </p:nvSpPr>
            <p:spPr>
              <a:xfrm rot="16200000">
                <a:off x="1676326" y="1506978"/>
                <a:ext cx="1772500" cy="2727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Row Decoder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V="1">
                <a:off x="2698930" y="1044325"/>
                <a:ext cx="378278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704786" y="1269991"/>
                <a:ext cx="37827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698930" y="1490081"/>
                <a:ext cx="37827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704786" y="1947756"/>
                <a:ext cx="37827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704786" y="2192600"/>
                <a:ext cx="37827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2063888" y="1671064"/>
                <a:ext cx="362334" cy="122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063888" y="1671064"/>
                <a:ext cx="0" cy="928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2027252" y="2100291"/>
                <a:ext cx="85486" cy="80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1048595" y="401120"/>
              <a:ext cx="2289663" cy="1435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51063" y="602601"/>
              <a:ext cx="2304792" cy="1831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28997" y="602601"/>
              <a:ext cx="182880" cy="1828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27269" y="602886"/>
              <a:ext cx="182880" cy="1828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63452" y="188895"/>
              <a:ext cx="0" cy="18719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55498" y="1211852"/>
              <a:ext cx="2600357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385638" y="1133857"/>
              <a:ext cx="182880" cy="1828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0990" y="2048241"/>
              <a:ext cx="2524865" cy="268642"/>
              <a:chOff x="830990" y="2330457"/>
              <a:chExt cx="2524865" cy="26864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999746" y="2330457"/>
                <a:ext cx="2356109" cy="25026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17644" y="2361270"/>
                <a:ext cx="219456" cy="21945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71035" y="2367432"/>
                <a:ext cx="219456" cy="21945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30616" y="2361270"/>
                <a:ext cx="219456" cy="21945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30990" y="2343633"/>
                <a:ext cx="1245668" cy="255466"/>
              </a:xfrm>
              <a:prstGeom prst="rect">
                <a:avLst/>
              </a:prstGeom>
              <a:noFill/>
              <a:ln w="3175">
                <a:solidFill>
                  <a:schemeClr val="tx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Sense Amps</a:t>
                </a:r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428759" y="930699"/>
              <a:ext cx="555857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Cell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0222" y="952891"/>
              <a:ext cx="1245668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ordline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4157" y="567550"/>
              <a:ext cx="683899" cy="230759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Row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2117391" y="1449191"/>
              <a:ext cx="921930" cy="255466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Bitline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rot="16200000">
              <a:off x="-257246" y="1475604"/>
              <a:ext cx="989030" cy="181453"/>
            </a:xfrm>
            <a:prstGeom prst="rect">
              <a:avLst/>
            </a:prstGeom>
            <a:noFill/>
            <a:ln w="3175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Row </a:t>
              </a:r>
              <a:r>
                <a:rPr lang="en-US" sz="14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addr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2385472" y="602886"/>
              <a:ext cx="182880" cy="1828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96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827269" y="1037973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➊ ➋</a:t>
            </a:r>
            <a:r>
              <a:rPr lang="en-US" dirty="0" smtClean="0"/>
              <a:t> </a:t>
            </a:r>
            <a:r>
              <a:rPr lang="en-US" dirty="0"/>
              <a:t>➌ ➍ ➎ ➏ ➐ ➑ ➒ ➓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718917" y="3434079"/>
            <a:ext cx="3525867" cy="2633414"/>
            <a:chOff x="2718917" y="3434079"/>
            <a:chExt cx="3525867" cy="2633414"/>
          </a:xfrm>
        </p:grpSpPr>
        <p:grpSp>
          <p:nvGrpSpPr>
            <p:cNvPr id="60" name="Group 59"/>
            <p:cNvGrpSpPr/>
            <p:nvPr/>
          </p:nvGrpSpPr>
          <p:grpSpPr>
            <a:xfrm>
              <a:off x="2718917" y="3434079"/>
              <a:ext cx="3525867" cy="2633414"/>
              <a:chOff x="2718917" y="3434079"/>
              <a:chExt cx="3525867" cy="263341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718917" y="3434079"/>
                <a:ext cx="3525867" cy="2633414"/>
                <a:chOff x="2718917" y="3434079"/>
                <a:chExt cx="3525867" cy="263341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718917" y="3514785"/>
                  <a:ext cx="3525867" cy="2552708"/>
                  <a:chOff x="2718917" y="3514785"/>
                  <a:chExt cx="3525867" cy="2552708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767839" y="3681552"/>
                    <a:ext cx="1045115" cy="435873"/>
                    <a:chOff x="2767839" y="3476304"/>
                    <a:chExt cx="1045115" cy="435873"/>
                  </a:xfrm>
                </p:grpSpPr>
                <p:sp>
                  <p:nvSpPr>
                    <p:cNvPr id="4" name="Rounded Rectangle 3"/>
                    <p:cNvSpPr/>
                    <p:nvPr/>
                  </p:nvSpPr>
                  <p:spPr>
                    <a:xfrm>
                      <a:off x="2827269" y="3476304"/>
                      <a:ext cx="914400" cy="43587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2767839" y="3527432"/>
                      <a:ext cx="10451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Application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3966043" y="3681552"/>
                    <a:ext cx="1045115" cy="435873"/>
                    <a:chOff x="2767839" y="3476304"/>
                    <a:chExt cx="1045115" cy="435873"/>
                  </a:xfrm>
                </p:grpSpPr>
                <p:sp>
                  <p:nvSpPr>
                    <p:cNvPr id="95" name="Rounded Rectangle 94"/>
                    <p:cNvSpPr/>
                    <p:nvPr/>
                  </p:nvSpPr>
                  <p:spPr>
                    <a:xfrm>
                      <a:off x="2827269" y="3476304"/>
                      <a:ext cx="914400" cy="43587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767839" y="3527432"/>
                      <a:ext cx="10451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Application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827269" y="4398184"/>
                    <a:ext cx="3310808" cy="527646"/>
                    <a:chOff x="2827269" y="4398184"/>
                    <a:chExt cx="3310808" cy="527646"/>
                  </a:xfrm>
                </p:grpSpPr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2827269" y="4398184"/>
                      <a:ext cx="3310808" cy="52764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3547624" y="4487980"/>
                      <a:ext cx="18700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Operating System (OS)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5164247" y="3681552"/>
                    <a:ext cx="1045115" cy="435873"/>
                    <a:chOff x="2767839" y="3476304"/>
                    <a:chExt cx="1045115" cy="435873"/>
                  </a:xfrm>
                </p:grpSpPr>
                <p:sp>
                  <p:nvSpPr>
                    <p:cNvPr id="136" name="Rounded Rectangle 135"/>
                    <p:cNvSpPr/>
                    <p:nvPr/>
                  </p:nvSpPr>
                  <p:spPr>
                    <a:xfrm>
                      <a:off x="2827269" y="3476304"/>
                      <a:ext cx="914400" cy="43587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2767839" y="3527432"/>
                      <a:ext cx="10451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Application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cxnSp>
                <p:nvCxnSpPr>
                  <p:cNvPr id="37" name="Straight Arrow Connector 36"/>
                  <p:cNvCxnSpPr>
                    <a:stCxn id="95" idx="2"/>
                    <a:endCxn id="10" idx="0"/>
                  </p:cNvCxnSpPr>
                  <p:nvPr/>
                </p:nvCxnSpPr>
                <p:spPr>
                  <a:xfrm>
                    <a:off x="4482673" y="4117425"/>
                    <a:ext cx="0" cy="2807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/>
                  <p:cNvCxnSpPr/>
                  <p:nvPr/>
                </p:nvCxnSpPr>
                <p:spPr>
                  <a:xfrm>
                    <a:off x="3290936" y="4117425"/>
                    <a:ext cx="0" cy="2807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/>
                  <p:cNvCxnSpPr/>
                  <p:nvPr/>
                </p:nvCxnSpPr>
                <p:spPr>
                  <a:xfrm>
                    <a:off x="5684462" y="4129445"/>
                    <a:ext cx="0" cy="2807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3114625" y="4927282"/>
                    <a:ext cx="0" cy="2807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2731983" y="3514785"/>
                    <a:ext cx="3512801" cy="7279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2718917" y="5092591"/>
                    <a:ext cx="3512801" cy="9749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1" name="Straight Arrow Connector 200"/>
                  <p:cNvCxnSpPr/>
                  <p:nvPr/>
                </p:nvCxnSpPr>
                <p:spPr>
                  <a:xfrm>
                    <a:off x="5658804" y="4921488"/>
                    <a:ext cx="0" cy="2807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2757696" y="5176591"/>
                    <a:ext cx="3376138" cy="788126"/>
                    <a:chOff x="2757696" y="5176591"/>
                    <a:chExt cx="3376138" cy="788126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2757696" y="5208041"/>
                      <a:ext cx="1773236" cy="744007"/>
                      <a:chOff x="2757696" y="5208041"/>
                      <a:chExt cx="1773236" cy="744007"/>
                    </a:xfrm>
                  </p:grpSpPr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819834" y="5208041"/>
                        <a:ext cx="1711098" cy="74400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2757696" y="5407590"/>
                        <a:ext cx="53392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 smtClean="0">
                            <a:latin typeface="Times New Roman"/>
                            <a:cs typeface="Times New Roman"/>
                          </a:rPr>
                          <a:t>CPU</a:t>
                        </a:r>
                        <a:endParaRPr lang="en-US" sz="1400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3948750" y="5394712"/>
                        <a:ext cx="481793" cy="310106"/>
                        <a:chOff x="3221068" y="5216036"/>
                        <a:chExt cx="584239" cy="482033"/>
                      </a:xfrm>
                    </p:grpSpPr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3221068" y="5220629"/>
                          <a:ext cx="584239" cy="47744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TextBox 147"/>
                        <p:cNvSpPr txBox="1"/>
                        <p:nvPr/>
                      </p:nvSpPr>
                      <p:spPr>
                        <a:xfrm>
                          <a:off x="3256451" y="5216036"/>
                          <a:ext cx="46405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 smtClean="0">
                              <a:latin typeface="Times New Roman"/>
                              <a:cs typeface="Times New Roman"/>
                            </a:rPr>
                            <a:t>MC</a:t>
                          </a:r>
                          <a:endParaRPr lang="en-US" sz="14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3232130" y="5281612"/>
                        <a:ext cx="481794" cy="55166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2" name="Group 151"/>
                      <p:cNvGrpSpPr/>
                      <p:nvPr/>
                    </p:nvGrpSpPr>
                    <p:grpSpPr>
                      <a:xfrm>
                        <a:off x="3209895" y="5257959"/>
                        <a:ext cx="437687" cy="293103"/>
                        <a:chOff x="3089289" y="5080993"/>
                        <a:chExt cx="716018" cy="617076"/>
                      </a:xfrm>
                    </p:grpSpPr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3221068" y="5220629"/>
                          <a:ext cx="584239" cy="477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4" name="TextBox 153"/>
                        <p:cNvSpPr txBox="1"/>
                        <p:nvPr/>
                      </p:nvSpPr>
                      <p:spPr>
                        <a:xfrm>
                          <a:off x="3089289" y="5080993"/>
                          <a:ext cx="635117" cy="4784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 smtClean="0">
                              <a:latin typeface="Times New Roman"/>
                              <a:cs typeface="Times New Roman"/>
                            </a:rPr>
                            <a:t>TLB</a:t>
                          </a:r>
                          <a:endParaRPr lang="en-US" sz="14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cxnSp>
                    <p:nvCxnSpPr>
                      <p:cNvPr id="185" name="Straight Arrow Connector 184"/>
                      <p:cNvCxnSpPr/>
                      <p:nvPr/>
                    </p:nvCxnSpPr>
                    <p:spPr>
                      <a:xfrm>
                        <a:off x="3723234" y="5552702"/>
                        <a:ext cx="228600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headEnd type="none" w="med" len="med"/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3157031" y="5564295"/>
                        <a:ext cx="6335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 smtClean="0">
                            <a:latin typeface="Times New Roman"/>
                            <a:cs typeface="Times New Roman"/>
                          </a:rPr>
                          <a:t>MMU</a:t>
                        </a:r>
                        <a:endParaRPr lang="en-US" sz="1400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cxnSp>
                  <p:nvCxnSpPr>
                    <p:cNvPr id="198" name="Straight Arrow Connector 197"/>
                    <p:cNvCxnSpPr/>
                    <p:nvPr/>
                  </p:nvCxnSpPr>
                  <p:spPr>
                    <a:xfrm flipV="1">
                      <a:off x="3710405" y="5336230"/>
                      <a:ext cx="1371600" cy="380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Arrow Connector 198"/>
                    <p:cNvCxnSpPr/>
                    <p:nvPr/>
                  </p:nvCxnSpPr>
                  <p:spPr>
                    <a:xfrm>
                      <a:off x="4530932" y="5604012"/>
                      <a:ext cx="576072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type="triangle" w="med" len="med"/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5098430" y="5176591"/>
                      <a:ext cx="1035404" cy="788126"/>
                      <a:chOff x="5098430" y="5176591"/>
                      <a:chExt cx="1035404" cy="788126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098430" y="5176591"/>
                        <a:ext cx="1035404" cy="788126"/>
                        <a:chOff x="2825433" y="685370"/>
                        <a:chExt cx="1201876" cy="788126"/>
                      </a:xfrm>
                    </p:grpSpPr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27269" y="729489"/>
                          <a:ext cx="1200040" cy="74400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2825433" y="685370"/>
                          <a:ext cx="1200040" cy="307777"/>
                          <a:chOff x="2825433" y="1185662"/>
                          <a:chExt cx="1200040" cy="307777"/>
                        </a:xfrm>
                      </p:grpSpPr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2825433" y="1229774"/>
                            <a:ext cx="1200040" cy="231053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6" name="TextBox 195"/>
                          <p:cNvSpPr txBox="1"/>
                          <p:nvPr/>
                        </p:nvSpPr>
                        <p:spPr>
                          <a:xfrm>
                            <a:off x="2900142" y="1185662"/>
                            <a:ext cx="971452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400" dirty="0" smtClean="0">
                                <a:latin typeface="Times New Roman"/>
                                <a:cs typeface="Times New Roman"/>
                              </a:rPr>
                              <a:t>Page Table</a:t>
                            </a:r>
                            <a:endParaRPr lang="en-US" sz="1400" dirty="0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02" name="TextBox 201"/>
                      <p:cNvSpPr txBox="1"/>
                      <p:nvPr/>
                    </p:nvSpPr>
                    <p:spPr>
                      <a:xfrm>
                        <a:off x="5262573" y="5602469"/>
                        <a:ext cx="8029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 smtClean="0">
                            <a:latin typeface="Times New Roman"/>
                            <a:cs typeface="Times New Roman"/>
                          </a:rPr>
                          <a:t>Memory</a:t>
                        </a:r>
                        <a:endParaRPr lang="en-US" sz="1400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</p:grpSp>
            </p:grpSp>
            <p:sp>
              <p:nvSpPr>
                <p:cNvPr id="54" name="Rectangle 53"/>
                <p:cNvSpPr/>
                <p:nvPr/>
              </p:nvSpPr>
              <p:spPr>
                <a:xfrm>
                  <a:off x="5438226" y="5386978"/>
                  <a:ext cx="415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➊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150376" y="5547628"/>
                  <a:ext cx="415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➊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279786" y="5373970"/>
                  <a:ext cx="415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➋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379250" y="4462324"/>
                  <a:ext cx="415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➋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92769" y="3434079"/>
                  <a:ext cx="415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➌</a:t>
                  </a:r>
                </a:p>
              </p:txBody>
            </p:sp>
          </p:grpSp>
          <p:sp>
            <p:nvSpPr>
              <p:cNvPr id="203" name="Rectangle 202"/>
              <p:cNvSpPr/>
              <p:nvPr/>
            </p:nvSpPr>
            <p:spPr>
              <a:xfrm>
                <a:off x="4954345" y="508936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➋</a:t>
                </a: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2730435" y="4308585"/>
              <a:ext cx="3512801" cy="71663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2827269" y="1470374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➀ ➁ ➂ ➃ ➄ ➅ ➆ ➇ ➈ ➉</a:t>
            </a:r>
          </a:p>
        </p:txBody>
      </p:sp>
    </p:spTree>
    <p:extLst>
      <p:ext uri="{BB962C8B-B14F-4D97-AF65-F5344CB8AC3E}">
        <p14:creationId xmlns:p14="http://schemas.microsoft.com/office/powerpoint/2010/main" val="16063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269099</TotalTime>
  <Words>1297</Words>
  <Application>Microsoft Macintosh PowerPoint</Application>
  <PresentationFormat>On-screen Show (4:3)</PresentationFormat>
  <Paragraphs>564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tRAS Reduction Limit (DDR3-1600, 1.25ns)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Reviewers’ Main Concerns</vt:lpstr>
      <vt:lpstr>Voltage Drop</vt:lpstr>
      <vt:lpstr>Voltage Drop</vt:lpstr>
      <vt:lpstr>PowerPoint Presentation</vt:lpstr>
      <vt:lpstr>Min Voltage and Sensing SPICE</vt:lpstr>
      <vt:lpstr>Vcell_min=0.73Vdd, 3.6% margin</vt:lpstr>
      <vt:lpstr>Vcell_min=0.82Vdd</vt:lpstr>
      <vt:lpstr>tRAS Reduction Limit (DDR3-1600, 1.25ns)</vt:lpstr>
    </vt:vector>
  </TitlesOfParts>
  <Company>pitt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Xianwei Zhang</dc:creator>
  <cp:lastModifiedBy>Xianwei Zhang</cp:lastModifiedBy>
  <cp:revision>385</cp:revision>
  <cp:lastPrinted>2014-11-01T01:39:23Z</cp:lastPrinted>
  <dcterms:created xsi:type="dcterms:W3CDTF">2014-08-18T18:04:43Z</dcterms:created>
  <dcterms:modified xsi:type="dcterms:W3CDTF">2015-12-20T15:03:50Z</dcterms:modified>
</cp:coreProperties>
</file>