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32918400"/>
  <p:notesSz cx="9144000" cy="6858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84" userDrawn="1">
          <p15:clr>
            <a:srgbClr val="A4A3A4"/>
          </p15:clr>
        </p15:guide>
        <p15:guide id="2" pos="15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66"/>
    <a:srgbClr val="FFCC00"/>
    <a:srgbClr val="FA6E4A"/>
    <a:srgbClr val="FA6E86"/>
    <a:srgbClr val="97EC71"/>
    <a:srgbClr val="4FB3C7"/>
    <a:srgbClr val="3366CC"/>
    <a:srgbClr val="385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20" autoAdjust="0"/>
    <p:restoredTop sz="99497" autoAdjust="0"/>
  </p:normalViewPr>
  <p:slideViewPr>
    <p:cSldViewPr snapToGrid="0" snapToObjects="1">
      <p:cViewPr>
        <p:scale>
          <a:sx n="35" d="100"/>
          <a:sy n="35" d="100"/>
        </p:scale>
        <p:origin x="1544" y="-624"/>
      </p:cViewPr>
      <p:guideLst>
        <p:guide orient="horz" pos="20184"/>
        <p:guide pos="154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378C-A678-CA45-9706-151C76D086D1}" type="datetime1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B233-E61D-1C44-B855-D3D4A358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ADAE-F06B-A24F-848F-CB40EC90EB76}" type="datetime1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14350"/>
            <a:ext cx="2857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6EF5-E090-1D45-AA57-C6542E13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43250" y="514350"/>
            <a:ext cx="28575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226042"/>
            <a:ext cx="31089600" cy="705612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8653760"/>
            <a:ext cx="256032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8F5-FACD-354B-B614-5B0AA09E8511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0F0-3E84-3541-B76C-5CC59D0E4AA8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5754" y="6324600"/>
            <a:ext cx="39503348" cy="1348206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5702" y="6324600"/>
            <a:ext cx="117900452" cy="1348206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7D6F-D964-BB4C-A07E-B83C735C4BC9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BE9-73CE-A84B-8FED-55DF93E2183C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1153122"/>
            <a:ext cx="31089600" cy="653796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3952225"/>
            <a:ext cx="31089600" cy="72008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166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A9C-B0B0-7347-B5B6-8AF3A89FD1B4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5702" y="36865560"/>
            <a:ext cx="78701900" cy="104279702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87202" y="36865560"/>
            <a:ext cx="78701900" cy="104279702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F427-BB19-684D-8483-AAC555965719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368542"/>
            <a:ext cx="16160752" cy="3070858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166" b="1"/>
            </a:lvl3pPr>
            <a:lvl4pPr marL="5486181" indent="0">
              <a:buNone/>
              <a:defRPr sz="6416" b="1"/>
            </a:lvl4pPr>
            <a:lvl5pPr marL="7314907" indent="0">
              <a:buNone/>
              <a:defRPr sz="6416" b="1"/>
            </a:lvl5pPr>
            <a:lvl6pPr marL="9143634" indent="0">
              <a:buNone/>
              <a:defRPr sz="6416" b="1"/>
            </a:lvl6pPr>
            <a:lvl7pPr marL="10972361" indent="0">
              <a:buNone/>
              <a:defRPr sz="6416" b="1"/>
            </a:lvl7pPr>
            <a:lvl8pPr marL="12801088" indent="0">
              <a:buNone/>
              <a:defRPr sz="6416" b="1"/>
            </a:lvl8pPr>
            <a:lvl9pPr marL="14629815" indent="0">
              <a:buNone/>
              <a:defRPr sz="641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0439400"/>
            <a:ext cx="16160752" cy="18966182"/>
          </a:xfr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7368542"/>
            <a:ext cx="16167100" cy="3070858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166" b="1"/>
            </a:lvl3pPr>
            <a:lvl4pPr marL="5486181" indent="0">
              <a:buNone/>
              <a:defRPr sz="6416" b="1"/>
            </a:lvl4pPr>
            <a:lvl5pPr marL="7314907" indent="0">
              <a:buNone/>
              <a:defRPr sz="6416" b="1"/>
            </a:lvl5pPr>
            <a:lvl6pPr marL="9143634" indent="0">
              <a:buNone/>
              <a:defRPr sz="6416" b="1"/>
            </a:lvl6pPr>
            <a:lvl7pPr marL="10972361" indent="0">
              <a:buNone/>
              <a:defRPr sz="6416" b="1"/>
            </a:lvl7pPr>
            <a:lvl8pPr marL="12801088" indent="0">
              <a:buNone/>
              <a:defRPr sz="6416" b="1"/>
            </a:lvl8pPr>
            <a:lvl9pPr marL="14629815" indent="0">
              <a:buNone/>
              <a:defRPr sz="6416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10439400"/>
            <a:ext cx="16167100" cy="18966182"/>
          </a:xfr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A7D-5D08-9747-839F-B35EDB75C311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706B-3406-CE4E-95F9-29EC94B22D28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AEE6-03F9-F14C-915D-1E27D8DA1473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310640"/>
            <a:ext cx="12033252" cy="557784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310643"/>
            <a:ext cx="20447000" cy="2809494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888483"/>
            <a:ext cx="12033252" cy="22517102"/>
          </a:xfrm>
        </p:spPr>
        <p:txBody>
          <a:bodyPr/>
          <a:lstStyle>
            <a:lvl1pPr marL="0" indent="0">
              <a:buNone/>
              <a:defRPr sz="5583"/>
            </a:lvl1pPr>
            <a:lvl2pPr marL="1828727" indent="0">
              <a:buNone/>
              <a:defRPr sz="4833"/>
            </a:lvl2pPr>
            <a:lvl3pPr marL="3657454" indent="0">
              <a:buNone/>
              <a:defRPr sz="4000"/>
            </a:lvl3pPr>
            <a:lvl4pPr marL="5486181" indent="0">
              <a:buNone/>
              <a:defRPr sz="3583"/>
            </a:lvl4pPr>
            <a:lvl5pPr marL="7314907" indent="0">
              <a:buNone/>
              <a:defRPr sz="3583"/>
            </a:lvl5pPr>
            <a:lvl6pPr marL="9143634" indent="0">
              <a:buNone/>
              <a:defRPr sz="3583"/>
            </a:lvl6pPr>
            <a:lvl7pPr marL="10972361" indent="0">
              <a:buNone/>
              <a:defRPr sz="3583"/>
            </a:lvl7pPr>
            <a:lvl8pPr marL="12801088" indent="0">
              <a:buNone/>
              <a:defRPr sz="3583"/>
            </a:lvl8pPr>
            <a:lvl9pPr marL="14629815" indent="0">
              <a:buNone/>
              <a:defRPr sz="358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C25-7C1D-9A4F-887F-8D727E29C0F6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3042880"/>
            <a:ext cx="21945600" cy="272034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941320"/>
            <a:ext cx="21945600" cy="19751040"/>
          </a:xfrm>
        </p:spPr>
        <p:txBody>
          <a:bodyPr/>
          <a:lstStyle>
            <a:lvl1pPr marL="0" indent="0">
              <a:buNone/>
              <a:defRPr sz="12833"/>
            </a:lvl1pPr>
            <a:lvl2pPr marL="1828727" indent="0">
              <a:buNone/>
              <a:defRPr sz="11166"/>
            </a:lvl2pPr>
            <a:lvl3pPr marL="3657454" indent="0">
              <a:buNone/>
              <a:defRPr sz="9583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5763222"/>
            <a:ext cx="21945600" cy="3863338"/>
          </a:xfrm>
        </p:spPr>
        <p:txBody>
          <a:bodyPr/>
          <a:lstStyle>
            <a:lvl1pPr marL="0" indent="0">
              <a:buNone/>
              <a:defRPr sz="5583"/>
            </a:lvl1pPr>
            <a:lvl2pPr marL="1828727" indent="0">
              <a:buNone/>
              <a:defRPr sz="4833"/>
            </a:lvl2pPr>
            <a:lvl3pPr marL="3657454" indent="0">
              <a:buNone/>
              <a:defRPr sz="4000"/>
            </a:lvl3pPr>
            <a:lvl4pPr marL="5486181" indent="0">
              <a:buNone/>
              <a:defRPr sz="3583"/>
            </a:lvl4pPr>
            <a:lvl5pPr marL="7314907" indent="0">
              <a:buNone/>
              <a:defRPr sz="3583"/>
            </a:lvl5pPr>
            <a:lvl6pPr marL="9143634" indent="0">
              <a:buNone/>
              <a:defRPr sz="3583"/>
            </a:lvl6pPr>
            <a:lvl7pPr marL="10972361" indent="0">
              <a:buNone/>
              <a:defRPr sz="3583"/>
            </a:lvl7pPr>
            <a:lvl8pPr marL="12801088" indent="0">
              <a:buNone/>
              <a:defRPr sz="3583"/>
            </a:lvl8pPr>
            <a:lvl9pPr marL="14629815" indent="0">
              <a:buNone/>
              <a:defRPr sz="358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ABA-CCFC-4340-9F61-4CCCB56E6B33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680963"/>
            <a:ext cx="3291840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0510482"/>
            <a:ext cx="853440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264B-F0AB-BC4C-8546-797CBE8BDD6A}" type="datetime1">
              <a:rPr lang="en-US" smtClean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0510482"/>
            <a:ext cx="1158240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0510482"/>
            <a:ext cx="853440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828727" rtl="0" eaLnBrk="1" latinLnBrk="0" hangingPunct="1">
        <a:spcBef>
          <a:spcPct val="0"/>
        </a:spcBef>
        <a:buNone/>
        <a:defRPr sz="17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33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166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5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648" y="9902398"/>
            <a:ext cx="9544099" cy="4098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9" y="2469085"/>
            <a:ext cx="2408163" cy="2408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65" y="16070846"/>
            <a:ext cx="15898012" cy="831307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4" y="26545136"/>
            <a:ext cx="7081855" cy="42832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45" y="23129225"/>
            <a:ext cx="6109398" cy="38641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80" y="614936"/>
            <a:ext cx="6406492" cy="425431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33595" y="19879087"/>
            <a:ext cx="10698568" cy="316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lnSpc>
                <a:spcPct val="150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Each process is associated with a “</a:t>
            </a:r>
            <a:r>
              <a:rPr lang="en-US" sz="3333" b="1" dirty="0">
                <a:solidFill>
                  <a:srgbClr val="00B050"/>
                </a:solidFill>
                <a:latin typeface="Gill Sans MT"/>
              </a:rPr>
              <a:t>shadow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”</a:t>
            </a:r>
          </a:p>
          <a:p>
            <a:pPr marL="476231" indent="-476231">
              <a:lnSpc>
                <a:spcPct val="150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Shadow processes initially execute at </a:t>
            </a:r>
            <a:r>
              <a:rPr lang="en-US" sz="3333" dirty="0">
                <a:solidFill>
                  <a:srgbClr val="00B050"/>
                </a:solidFill>
                <a:latin typeface="Gill Sans MT"/>
              </a:rPr>
              <a:t>reduced rate</a:t>
            </a:r>
          </a:p>
          <a:p>
            <a:pPr marL="476231" indent="-476231">
              <a:lnSpc>
                <a:spcPct val="150000"/>
              </a:lnSpc>
              <a:buClr>
                <a:srgbClr val="00996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Upon failure of a main process, its shadow process increases execution rate to recover and complete task</a:t>
            </a:r>
          </a:p>
        </p:txBody>
      </p:sp>
      <p:sp>
        <p:nvSpPr>
          <p:cNvPr id="18" name="Title 59"/>
          <p:cNvSpPr txBox="1">
            <a:spLocks/>
          </p:cNvSpPr>
          <p:nvPr/>
        </p:nvSpPr>
        <p:spPr>
          <a:xfrm>
            <a:off x="5090240" y="179041"/>
            <a:ext cx="26674980" cy="2625235"/>
          </a:xfrm>
          <a:prstGeom prst="rect">
            <a:avLst/>
          </a:prstGeom>
        </p:spPr>
        <p:txBody>
          <a:bodyPr lIns="76197" tIns="38098" rIns="76197" bIns="38098" anchor="ctr" anchorCtr="0"/>
          <a:lstStyle/>
          <a:p>
            <a:pPr algn="ctr" defTabSz="3657270">
              <a:spcBef>
                <a:spcPct val="0"/>
              </a:spcBef>
              <a:defRPr/>
            </a:pPr>
            <a:r>
              <a:rPr lang="en-US" sz="8000" b="1" dirty="0">
                <a:latin typeface="Gill Sans MT" charset="0"/>
                <a:ea typeface="Gill Sans MT" charset="0"/>
                <a:cs typeface="Gill Sans MT" charset="0"/>
              </a:rPr>
              <a:t>Leaping Shadows: Adaptive and Power-aware </a:t>
            </a:r>
          </a:p>
          <a:p>
            <a:pPr algn="ctr" defTabSz="3657270">
              <a:spcBef>
                <a:spcPct val="0"/>
              </a:spcBef>
              <a:defRPr/>
            </a:pPr>
            <a:r>
              <a:rPr lang="en-US" sz="8000" b="1" dirty="0">
                <a:latin typeface="Gill Sans MT" charset="0"/>
                <a:ea typeface="Gill Sans MT" charset="0"/>
                <a:cs typeface="Gill Sans MT" charset="0"/>
              </a:rPr>
              <a:t>Resilience for Extreme-scale Systems</a:t>
            </a:r>
            <a:endParaRPr lang="en-US" sz="8000" b="1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9" name="Text Placeholder 113"/>
          <p:cNvSpPr txBox="1">
            <a:spLocks/>
          </p:cNvSpPr>
          <p:nvPr/>
        </p:nvSpPr>
        <p:spPr>
          <a:xfrm>
            <a:off x="5220667" y="2770190"/>
            <a:ext cx="26665807" cy="2971856"/>
          </a:xfrm>
          <a:prstGeom prst="rect">
            <a:avLst/>
          </a:prstGeom>
        </p:spPr>
        <p:txBody>
          <a:bodyPr/>
          <a:lstStyle/>
          <a:p>
            <a:pPr marL="1371477" indent="-1371477" algn="ctr" defTabSz="3657270">
              <a:spcBef>
                <a:spcPct val="20000"/>
              </a:spcBef>
              <a:defRPr/>
            </a:pP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Xiaolong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Cui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Tariq Alturkestani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2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</a:t>
            </a:r>
            <a:r>
              <a:rPr lang="en-US" sz="4400" dirty="0"/>
              <a:t>Esteban Meneses</a:t>
            </a:r>
            <a:r>
              <a:rPr lang="en-US" sz="4400" baseline="30000" dirty="0"/>
              <a:t>3</a:t>
            </a:r>
            <a:r>
              <a:rPr lang="en-US" sz="4400" dirty="0"/>
              <a:t>, </a:t>
            </a: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Taieb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 Znati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Rami Melhem</a:t>
            </a: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371477" indent="-1371477" algn="ctr" defTabSz="3657270">
              <a:spcBef>
                <a:spcPct val="20000"/>
              </a:spcBef>
              <a:defRPr/>
            </a:pPr>
            <a:r>
              <a:rPr lang="en-US" altLang="zh-CN" sz="4400" baseline="30000" dirty="0"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Computer Science,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U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niversity 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of </a:t>
            </a:r>
            <a:r>
              <a:rPr lang="en-US" altLang="zh-CN" sz="4400" dirty="0">
                <a:latin typeface="Gill Sans MT" charset="0"/>
                <a:ea typeface="Gill Sans MT" charset="0"/>
                <a:cs typeface="Gill Sans MT" charset="0"/>
              </a:rPr>
              <a:t>Pittsburgh, USA</a:t>
            </a:r>
          </a:p>
          <a:p>
            <a:pPr marL="1371477" indent="-1371477" algn="ctr" defTabSz="3657270">
              <a:spcBef>
                <a:spcPct val="20000"/>
              </a:spcBef>
              <a:defRPr/>
            </a:pPr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2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King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Abdullah University of Science and Technology, </a:t>
            </a:r>
            <a:r>
              <a:rPr lang="en-US" sz="4400" dirty="0" err="1">
                <a:latin typeface="Gill Sans MT" charset="0"/>
                <a:ea typeface="Gill Sans MT" charset="0"/>
                <a:cs typeface="Gill Sans MT" charset="0"/>
              </a:rPr>
              <a:t>Thuwal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, Saudi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Arabia</a:t>
            </a:r>
          </a:p>
          <a:p>
            <a:pPr algn="ctr"/>
            <a:r>
              <a:rPr lang="en-US" sz="4400" baseline="30000" dirty="0">
                <a:latin typeface="Gill Sans MT" charset="0"/>
                <a:ea typeface="Gill Sans MT" charset="0"/>
                <a:cs typeface="Gill Sans MT" charset="0"/>
              </a:rPr>
              <a:t>3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School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of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Computing, Costa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Rica Institute of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Technology, 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Costa Rica</a:t>
            </a:r>
            <a:r>
              <a:rPr lang="en-US" sz="44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371477" indent="-1371477" algn="ctr" defTabSz="3657270">
              <a:spcBef>
                <a:spcPct val="20000"/>
              </a:spcBef>
              <a:defRPr/>
            </a:pPr>
            <a:endParaRPr lang="en-US" altLang="zh-CN" sz="4400" dirty="0">
              <a:latin typeface="Gill Sans MT" charset="0"/>
              <a:ea typeface="Gill Sans MT" charset="0"/>
              <a:cs typeface="Gill Sans MT" charset="0"/>
            </a:endParaRPr>
          </a:p>
          <a:p>
            <a:pPr marL="1371477" indent="-1371477" algn="ctr" defTabSz="3657270">
              <a:spcBef>
                <a:spcPct val="20000"/>
              </a:spcBef>
              <a:defRPr/>
            </a:pPr>
            <a:endParaRPr lang="en-US" sz="44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0" name="Text Placeholder 114"/>
          <p:cNvSpPr txBox="1">
            <a:spLocks/>
          </p:cNvSpPr>
          <p:nvPr/>
        </p:nvSpPr>
        <p:spPr>
          <a:xfrm>
            <a:off x="4534332" y="4950408"/>
            <a:ext cx="26665807" cy="684318"/>
          </a:xfrm>
          <a:prstGeom prst="rect">
            <a:avLst/>
          </a:prstGeom>
        </p:spPr>
        <p:txBody>
          <a:bodyPr/>
          <a:lstStyle/>
          <a:p>
            <a:pPr marL="1371477" indent="-1371477" algn="ctr" defTabSz="3657270">
              <a:spcBef>
                <a:spcPct val="20000"/>
              </a:spcBef>
              <a:defRPr/>
            </a:pPr>
            <a:endParaRPr lang="en-US" sz="3667" dirty="0"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40" name="Picture 39" descr="pitt-logal-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1895" y="648134"/>
            <a:ext cx="2168758" cy="2162444"/>
          </a:xfrm>
          <a:prstGeom prst="rect">
            <a:avLst/>
          </a:prstGeom>
        </p:spPr>
      </p:pic>
      <p:sp>
        <p:nvSpPr>
          <p:cNvPr id="24" name="Snip Single Corner Rectangle 23"/>
          <p:cNvSpPr/>
          <p:nvPr/>
        </p:nvSpPr>
        <p:spPr>
          <a:xfrm>
            <a:off x="753488" y="18835667"/>
            <a:ext cx="11493110" cy="12196865"/>
          </a:xfrm>
          <a:prstGeom prst="snip1Rect">
            <a:avLst>
              <a:gd name="adj" fmla="val 32622"/>
            </a:avLst>
          </a:prstGeom>
          <a:noFill/>
          <a:ln w="50800" cap="flat" cmpd="sng">
            <a:solidFill>
              <a:srgbClr val="009966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 rot="16200000" flipH="1" flipV="1">
            <a:off x="428512" y="6287042"/>
            <a:ext cx="12143048" cy="11493109"/>
          </a:xfrm>
          <a:prstGeom prst="snip1Rect">
            <a:avLst>
              <a:gd name="adj" fmla="val 33319"/>
            </a:avLst>
          </a:prstGeom>
          <a:noFill/>
          <a:ln w="50800" cap="flat" cmpd="sng">
            <a:solidFill>
              <a:srgbClr val="FF0000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ln>
                <a:solidFill>
                  <a:srgbClr val="FF6600"/>
                </a:solidFill>
              </a:ln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 flipH="1">
            <a:off x="23889334" y="18835667"/>
            <a:ext cx="12046111" cy="12196865"/>
          </a:xfrm>
          <a:prstGeom prst="snip1Rect">
            <a:avLst>
              <a:gd name="adj" fmla="val 31954"/>
            </a:avLst>
          </a:prstGeom>
          <a:noFill/>
          <a:ln w="50800" cap="flat" cmpd="sng">
            <a:solidFill>
              <a:schemeClr val="accent6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 rot="5400000" flipV="1">
            <a:off x="23840383" y="6010058"/>
            <a:ext cx="12144019" cy="12046110"/>
          </a:xfrm>
          <a:prstGeom prst="snip1Rect">
            <a:avLst>
              <a:gd name="adj" fmla="val 31020"/>
            </a:avLst>
          </a:prstGeom>
          <a:noFill/>
          <a:ln w="50800" cap="flat" cmpd="sng">
            <a:solidFill>
              <a:srgbClr val="0000FF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1423" y="6257272"/>
            <a:ext cx="34281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FF0000"/>
                </a:solidFill>
                <a:latin typeface="Gill Sans MT"/>
                <a:cs typeface="Gill Sans MT"/>
              </a:rPr>
              <a:t>Introduction</a:t>
            </a:r>
            <a:endParaRPr lang="en-US" sz="40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07199" y="19111322"/>
            <a:ext cx="42601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009966"/>
                </a:solidFill>
                <a:latin typeface="Gill Sans MT"/>
                <a:cs typeface="Gill Sans MT"/>
              </a:rPr>
              <a:t>Lazy Shadowing</a:t>
            </a:r>
            <a:endParaRPr lang="en-US" sz="5000" dirty="0">
              <a:solidFill>
                <a:srgbClr val="009966"/>
              </a:solidFill>
              <a:latin typeface="Gill Sans MT"/>
              <a:cs typeface="Gill Sans M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79788" y="6254679"/>
            <a:ext cx="43345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rgbClr val="0000FF"/>
                </a:solidFill>
                <a:latin typeface="Gill Sans MT"/>
                <a:cs typeface="Gill Sans MT"/>
              </a:rPr>
              <a:t>Shadow Leaping</a:t>
            </a:r>
            <a:endParaRPr lang="en-US" sz="5000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302431" y="19113783"/>
            <a:ext cx="54120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accent6">
                    <a:lumMod val="75000"/>
                  </a:schemeClr>
                </a:solidFill>
                <a:latin typeface="Gill Sans MT"/>
                <a:cs typeface="Gill Sans MT"/>
              </a:rPr>
              <a:t>MPI Implementation</a:t>
            </a:r>
            <a:endParaRPr lang="en-US" sz="5000" dirty="0">
              <a:solidFill>
                <a:schemeClr val="accent6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054591" y="31499421"/>
            <a:ext cx="112026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i="1" dirty="0">
                <a:latin typeface="Times"/>
                <a:cs typeface="Times"/>
              </a:rPr>
              <a:t>This poster is supported by US DoE funding.</a:t>
            </a:r>
            <a:endParaRPr lang="en-US" sz="4500" i="1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94847" y="7228262"/>
            <a:ext cx="11202013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Clr>
                <a:srgbClr val="FF0000"/>
              </a:buClr>
              <a:buFont typeface="Wingdings" charset="2"/>
              <a:buChar char="v"/>
            </a:pPr>
            <a:r>
              <a:rPr lang="en-US" sz="3667" dirty="0">
                <a:latin typeface="Gill Sans MT"/>
                <a:cs typeface="Gill Sans MT"/>
              </a:rPr>
              <a:t>System scale keeps growing for both HPC and Cloud.</a:t>
            </a:r>
            <a:endParaRPr lang="en-US" sz="3667" dirty="0">
              <a:latin typeface="Gill Sans MT"/>
              <a:cs typeface="Gill Sans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07363" y="5961104"/>
            <a:ext cx="10933918" cy="8365945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66687" y="6258008"/>
            <a:ext cx="5415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Shadow Collocation</a:t>
            </a:r>
            <a:endParaRPr lang="en-US" sz="3333" dirty="0">
              <a:solidFill>
                <a:schemeClr val="tx1">
                  <a:lumMod val="65000"/>
                  <a:lumOff val="3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005852" y="7059360"/>
            <a:ext cx="10807177" cy="26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Collocate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multiple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on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each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node</a:t>
            </a:r>
          </a:p>
          <a:p>
            <a:pPr marL="1117820" lvl="1" indent="-423316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shadow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processes’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execution</a:t>
            </a:r>
            <a:r>
              <a:rPr lang="zh-CN" altLang="en-US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rate</a:t>
            </a:r>
          </a:p>
          <a:p>
            <a:pPr marL="1117820" lvl="1" indent="-423316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Reduces </a:t>
            </a:r>
            <a:r>
              <a:rPr lang="en-US" altLang="zh-CN" sz="3667" b="1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hardware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altLang="zh-CN" sz="3667" b="1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rPr>
              <a:t>power</a:t>
            </a:r>
            <a:r>
              <a:rPr lang="en-US" altLang="zh-CN" sz="3667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rPr>
              <a:t> requirement</a:t>
            </a:r>
            <a:endParaRPr lang="en-US" altLang="zh-CN" sz="3667" dirty="0">
              <a:solidFill>
                <a:sysClr val="windowText" lastClr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604952" y="22672839"/>
            <a:ext cx="10933918" cy="8335149"/>
          </a:xfrm>
          <a:prstGeom prst="rect">
            <a:avLst/>
          </a:prstGeom>
          <a:noFill/>
          <a:ln w="50800" cap="flat" cmpd="sng">
            <a:solidFill>
              <a:schemeClr val="accent5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231" indent="-476231" algn="ctr" defTabSz="761970">
              <a:buClr>
                <a:srgbClr val="F07F09"/>
              </a:buClr>
              <a:buFont typeface="Courier New"/>
              <a:buChar char="o"/>
            </a:pP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50910" y="19860933"/>
            <a:ext cx="8708767" cy="163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b="1" dirty="0" err="1" smtClean="0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 lies between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application and </a:t>
            </a: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MPI that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transparently supports Leaping Shadows</a:t>
            </a: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53246" y="27012151"/>
            <a:ext cx="11361244" cy="393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ACK/NAK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is used to guarantee consistent promotion of </a:t>
            </a:r>
            <a:r>
              <a:rPr lang="en-US" altLang="zh-CN" sz="3333" dirty="0">
                <a:solidFill>
                  <a:sysClr val="windowText" lastClr="000000"/>
                </a:solidFill>
                <a:latin typeface="Gill Sans MT"/>
              </a:rPr>
              <a:t>a</a:t>
            </a:r>
            <a:r>
              <a:rPr lang="zh-CN" altLang="en-US" sz="3333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shadow</a:t>
            </a:r>
            <a:r>
              <a:rPr lang="zh-CN" altLang="en-US" sz="3333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zh-CN" sz="3333" dirty="0">
                <a:solidFill>
                  <a:sysClr val="windowText" lastClr="000000"/>
                </a:solidFill>
                <a:latin typeface="Gill Sans MT"/>
              </a:rPr>
              <a:t>process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 in the case of a failure</a:t>
            </a:r>
          </a:p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Main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process is responsible for resolving 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non-determinism, such as MPI_ANY_SOURCE receive, </a:t>
            </a:r>
            <a:r>
              <a:rPr lang="en-US" sz="3333" dirty="0" err="1">
                <a:solidFill>
                  <a:sysClr val="windowText" lastClr="000000"/>
                </a:solidFill>
                <a:latin typeface="Gill Sans MT"/>
              </a:rPr>
              <a:t>MPI_Wtime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( )</a:t>
            </a: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  <a:p>
            <a:pPr marL="476231" indent="-476231" algn="just">
              <a:lnSpc>
                <a:spcPct val="150000"/>
              </a:lnSpc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Collectives use </a:t>
            </a:r>
            <a:r>
              <a:rPr lang="en-US" sz="3333" dirty="0" err="1">
                <a:solidFill>
                  <a:sysClr val="windowText" lastClr="000000"/>
                </a:solidFill>
                <a:latin typeface="Gill Sans MT"/>
              </a:rPr>
              <a:t>lsMPI</a:t>
            </a:r>
            <a:r>
              <a:rPr lang="en-US" sz="3333" dirty="0">
                <a:solidFill>
                  <a:sysClr val="windowText" lastClr="000000"/>
                </a:solidFill>
                <a:latin typeface="Gill Sans MT"/>
              </a:rPr>
              <a:t> internal point-to-point communications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55440" y="31499421"/>
            <a:ext cx="112026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i="1" dirty="0">
                <a:latin typeface="Times"/>
                <a:cs typeface="Times"/>
              </a:rPr>
              <a:t>CONTACT: Xiaolong Cui xic51@pitt.edu</a:t>
            </a:r>
            <a:endParaRPr lang="en-US" sz="4500" i="1" dirty="0">
              <a:latin typeface="Times"/>
              <a:cs typeface="Time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865749" y="23560745"/>
            <a:ext cx="3856543" cy="2725473"/>
            <a:chOff x="9438899" y="23493223"/>
            <a:chExt cx="4627852" cy="3270567"/>
          </a:xfrm>
        </p:grpSpPr>
        <p:sp>
          <p:nvSpPr>
            <p:cNvPr id="94" name="Rounded Rectangle 93"/>
            <p:cNvSpPr/>
            <p:nvPr/>
          </p:nvSpPr>
          <p:spPr>
            <a:xfrm>
              <a:off x="9438899" y="23493223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2667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Reduced</a:t>
              </a:r>
              <a:r>
                <a:rPr lang="en-US" sz="2667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execution rate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30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Power/Energy </a:t>
              </a:r>
              <a:r>
                <a:rPr lang="en-US" sz="3000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savings</a:t>
              </a:r>
              <a:endParaRPr lang="en-US" sz="3000" b="1" kern="0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31" indent="-476231" algn="ctr" defTabSz="761970">
                <a:buClr>
                  <a:srgbClr val="F07F09"/>
                </a:buClr>
                <a:buFont typeface="Courier New"/>
                <a:buChar char="o"/>
              </a:pPr>
              <a:endParaRPr lang="en-US" sz="3333" dirty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545639" y="21537693"/>
            <a:ext cx="10981709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31" indent="-476231">
              <a:buClr>
                <a:schemeClr val="accent6"/>
              </a:buClr>
              <a:buFont typeface="Wingdings" charset="2"/>
              <a:buChar char="v"/>
            </a:pPr>
            <a:r>
              <a:rPr lang="en-US" sz="3333" dirty="0" smtClean="0">
                <a:solidFill>
                  <a:sysClr val="windowText" lastClr="000000"/>
                </a:solidFill>
                <a:latin typeface="Gill Sans MT"/>
              </a:rPr>
              <a:t>Failure detection with User Level Fault Mitigation</a:t>
            </a:r>
            <a:endParaRPr lang="en-US" sz="3333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4353247" y="7059360"/>
            <a:ext cx="11102528" cy="263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31" indent="-476231" algn="just">
              <a:lnSpc>
                <a:spcPct val="150000"/>
              </a:lnSpc>
              <a:buClr>
                <a:srgbClr val="0000FF"/>
              </a:buClr>
              <a:buFont typeface="Wingdings" charset="2"/>
              <a:buChar char="v"/>
            </a:pPr>
            <a:r>
              <a:rPr lang="en-US" sz="3667" dirty="0">
                <a:solidFill>
                  <a:sysClr val="windowText" lastClr="000000"/>
                </a:solidFill>
                <a:latin typeface="Gill Sans MT"/>
              </a:rPr>
              <a:t>The lagging shadow processes can benefit from the faster execution of the main processes</a:t>
            </a:r>
          </a:p>
          <a:p>
            <a:pPr marL="476231" indent="-476231" algn="just">
              <a:lnSpc>
                <a:spcPct val="150000"/>
              </a:lnSpc>
              <a:buClr>
                <a:srgbClr val="0000FF"/>
              </a:buClr>
              <a:buFont typeface="Wingdings" charset="2"/>
              <a:buChar char="v"/>
            </a:pPr>
            <a:r>
              <a:rPr lang="en-US" sz="3667" dirty="0">
                <a:solidFill>
                  <a:sysClr val="windowText" lastClr="000000"/>
                </a:solidFill>
                <a:latin typeface="Gill Sans MT"/>
              </a:rPr>
              <a:t>Sync states from the main processes to the shadows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11446" y="14528293"/>
            <a:ext cx="11120930" cy="209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latin typeface="Gill Sans MT" charset="0"/>
                <a:ea typeface="Gill Sans MT" charset="0"/>
                <a:cs typeface="Gill Sans MT" charset="0"/>
              </a:rPr>
              <a:t>World’s #1 Open Science Supercomputer</a:t>
            </a:r>
          </a:p>
          <a:p>
            <a:pPr algn="ctr"/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Flagship accelerated computing system | 200-cabinet Cray XK7 supercomputer</a:t>
            </a:r>
          </a:p>
          <a:p>
            <a:pPr algn="ctr"/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18,688 nodes (AMD 16-core Opteron + NVIDIA Tesla K20 GPU)</a:t>
            </a:r>
          </a:p>
          <a:p>
            <a:pPr algn="ctr"/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CPUs/GPUs working together – GPU accelerates | 20+ </a:t>
            </a:r>
            <a:r>
              <a:rPr lang="en-US" sz="2667" dirty="0" err="1">
                <a:latin typeface="Gill Sans MT" charset="0"/>
                <a:ea typeface="Gill Sans MT" charset="0"/>
                <a:cs typeface="Gill Sans MT" charset="0"/>
              </a:rPr>
              <a:t>Petaflops</a:t>
            </a:r>
            <a:endParaRPr lang="en-US" sz="2667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33595" y="14110963"/>
            <a:ext cx="9796903" cy="3736356"/>
            <a:chOff x="1360314" y="12880977"/>
            <a:chExt cx="11756283" cy="4882391"/>
          </a:xfrm>
        </p:grpSpPr>
        <p:grpSp>
          <p:nvGrpSpPr>
            <p:cNvPr id="2" name="Group 1"/>
            <p:cNvGrpSpPr/>
            <p:nvPr/>
          </p:nvGrpSpPr>
          <p:grpSpPr>
            <a:xfrm>
              <a:off x="1360314" y="12880977"/>
              <a:ext cx="11756283" cy="3115931"/>
              <a:chOff x="1220529" y="9737864"/>
              <a:chExt cx="11149559" cy="3059182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21043" y="9737864"/>
                <a:ext cx="11149045" cy="132153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System level </a:t>
                </a:r>
                <a:r>
                  <a:rPr lang="en-US" sz="3600" b="1" kern="0" dirty="0">
                    <a:solidFill>
                      <a:srgbClr val="FF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failure rate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will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dramatically increase</a:t>
                </a:r>
                <a:endParaRPr lang="en-US" sz="36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20529" y="11548394"/>
                <a:ext cx="9546284" cy="1248652"/>
              </a:xfrm>
              <a:prstGeom prst="roundRect">
                <a:avLst/>
              </a:prstGeom>
              <a:solidFill>
                <a:srgbClr val="FDEADA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r>
                  <a:rPr lang="en-US" sz="3600" b="1" kern="0" dirty="0">
                    <a:solidFill>
                      <a:srgbClr val="FF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Power/energy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 </a:t>
                </a:r>
                <a:r>
                  <a:rPr lang="en-US" sz="3600" kern="0" dirty="0" smtClean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will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dominate </a:t>
                </a:r>
                <a:r>
                  <a:rPr lang="en-US" sz="3600" kern="0" dirty="0">
                    <a:solidFill>
                      <a:sysClr val="windowText" lastClr="000000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CAPEX</a:t>
                </a:r>
                <a:endParaRPr lang="en-US" sz="3600" i="1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p:grpSp>
        <p:sp>
          <p:nvSpPr>
            <p:cNvPr id="91" name="Rounded Rectangle 90"/>
            <p:cNvSpPr/>
            <p:nvPr/>
          </p:nvSpPr>
          <p:spPr>
            <a:xfrm>
              <a:off x="1360314" y="16470396"/>
              <a:ext cx="8596580" cy="1292972"/>
            </a:xfrm>
            <a:prstGeom prst="roundRect">
              <a:avLst/>
            </a:prstGeom>
            <a:solidFill>
              <a:srgbClr val="FDEADA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4000" b="1" kern="0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Low efficiency </a:t>
              </a:r>
              <a:r>
                <a:rPr lang="en-US" sz="4000" kern="0" dirty="0">
                  <a:latin typeface="Gill Sans MT" charset="0"/>
                  <a:ea typeface="Gill Sans MT" charset="0"/>
                  <a:cs typeface="Gill Sans MT" charset="0"/>
                </a:rPr>
                <a:t>+ </a:t>
              </a:r>
              <a:r>
                <a:rPr lang="en-US" sz="4000" b="1" kern="0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high cost</a:t>
              </a:r>
              <a:endParaRPr lang="en-US" sz="4000" b="1" kern="0" dirty="0">
                <a:solidFill>
                  <a:srgbClr val="FF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94039" y="27401952"/>
            <a:ext cx="3856543" cy="3020968"/>
            <a:chOff x="9438899" y="23138629"/>
            <a:chExt cx="4627852" cy="3625161"/>
          </a:xfrm>
        </p:grpSpPr>
        <p:sp>
          <p:nvSpPr>
            <p:cNvPr id="108" name="Rounded Rectangle 107"/>
            <p:cNvSpPr/>
            <p:nvPr/>
          </p:nvSpPr>
          <p:spPr>
            <a:xfrm>
              <a:off x="9438899" y="23138629"/>
              <a:ext cx="4627852" cy="1386258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3000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Dynamic </a:t>
              </a:r>
              <a:r>
                <a:rPr lang="en-US" sz="3000" kern="0" dirty="0">
                  <a:latin typeface="Gill Sans MT" charset="0"/>
                  <a:ea typeface="Gill Sans MT" charset="0"/>
                  <a:cs typeface="Gill Sans MT" charset="0"/>
                </a:rPr>
                <a:t>increase of rate</a:t>
              </a:r>
              <a:r>
                <a:rPr lang="en-US" sz="3000" kern="0" dirty="0"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sz="30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upon </a:t>
              </a:r>
              <a:r>
                <a:rPr lang="en-US" sz="3000" b="1" kern="0" dirty="0">
                  <a:solidFill>
                    <a:srgbClr val="FF0000"/>
                  </a:solidFill>
                  <a:latin typeface="Gill Sans MT" charset="0"/>
                  <a:ea typeface="Gill Sans MT" charset="0"/>
                  <a:cs typeface="Gill Sans MT" charset="0"/>
                </a:rPr>
                <a:t>failure</a:t>
              </a: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9438899" y="25732126"/>
              <a:ext cx="4627852" cy="1031664"/>
            </a:xfrm>
            <a:prstGeom prst="roundRect">
              <a:avLst/>
            </a:prstGeom>
            <a:solidFill>
              <a:srgbClr val="EBF1DE"/>
            </a:solidFill>
            <a:ln w="9525" cap="flat" cmpd="sng" algn="ctr">
              <a:solidFill>
                <a:srgbClr val="0099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sz="3000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Delay </a:t>
              </a:r>
              <a:r>
                <a:rPr lang="en-US" sz="3000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minimized</a:t>
              </a:r>
              <a:endParaRPr lang="en-US" sz="3000" b="1" kern="0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 rot="5400000">
              <a:off x="11312112" y="24792417"/>
              <a:ext cx="881425" cy="72030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31" indent="-476231" algn="ctr" defTabSz="761970">
                <a:buClr>
                  <a:srgbClr val="F07F09"/>
                </a:buClr>
                <a:buFont typeface="Courier New"/>
                <a:buChar char="o"/>
              </a:pPr>
              <a:endParaRPr lang="en-US" sz="3333" dirty="0">
                <a:solidFill>
                  <a:sysClr val="windowText" lastClr="000000"/>
                </a:solidFill>
                <a:latin typeface="Gill Sans MT"/>
              </a:endParaRP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261" y="13580912"/>
            <a:ext cx="6858383" cy="42363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536597" y="10229477"/>
            <a:ext cx="4185333" cy="7215252"/>
            <a:chOff x="29229727" y="8895750"/>
            <a:chExt cx="4627852" cy="8658302"/>
          </a:xfrm>
        </p:grpSpPr>
        <p:grpSp>
          <p:nvGrpSpPr>
            <p:cNvPr id="59" name="Group 58"/>
            <p:cNvGrpSpPr/>
            <p:nvPr/>
          </p:nvGrpSpPr>
          <p:grpSpPr>
            <a:xfrm>
              <a:off x="29229727" y="8895750"/>
              <a:ext cx="4627852" cy="8621346"/>
              <a:chOff x="29156575" y="8018257"/>
              <a:chExt cx="4627852" cy="920376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9156575" y="8018257"/>
                <a:ext cx="4627852" cy="6673340"/>
                <a:chOff x="29156575" y="8164562"/>
                <a:chExt cx="4627852" cy="6673339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9156575" y="8164562"/>
                  <a:ext cx="4627852" cy="4435564"/>
                  <a:chOff x="29156575" y="8164562"/>
                  <a:chExt cx="4627852" cy="4435564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29156575" y="8164562"/>
                    <a:ext cx="4627852" cy="3486734"/>
                    <a:chOff x="9438899" y="23472679"/>
                    <a:chExt cx="4627852" cy="3362486"/>
                  </a:xfrm>
                </p:grpSpPr>
                <p:sp>
                  <p:nvSpPr>
                    <p:cNvPr id="121" name="Rounded Rectangle 120"/>
                    <p:cNvSpPr/>
                    <p:nvPr/>
                  </p:nvSpPr>
                  <p:spPr>
                    <a:xfrm>
                      <a:off x="9438899" y="23472679"/>
                      <a:ext cx="4627852" cy="1247922"/>
                    </a:xfrm>
                    <a:prstGeom prst="round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009966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761970">
                        <a:defRPr/>
                      </a:pPr>
                      <a:r>
                        <a:rPr lang="en-US" sz="3000" b="1" kern="0" dirty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Overlap </a:t>
                      </a:r>
                      <a:r>
                        <a:rPr lang="en-US" sz="3000" kern="0" dirty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leaping </a:t>
                      </a:r>
                    </a:p>
                    <a:p>
                      <a:pPr algn="ctr" defTabSz="761970">
                        <a:defRPr/>
                      </a:pPr>
                      <a:r>
                        <a:rPr lang="en-US" sz="3000" kern="0" dirty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with recovery</a:t>
                      </a:r>
                      <a:endParaRPr lang="en-US" sz="3000" kern="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p:txBody>
                </p:sp>
                <p:sp>
                  <p:nvSpPr>
                    <p:cNvPr id="123" name="Rounded Rectangle 122"/>
                    <p:cNvSpPr/>
                    <p:nvPr/>
                  </p:nvSpPr>
                  <p:spPr>
                    <a:xfrm>
                      <a:off x="9438899" y="25696854"/>
                      <a:ext cx="4627852" cy="1138311"/>
                    </a:xfrm>
                    <a:prstGeom prst="round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 w="9525" cap="flat" cmpd="sng" algn="ctr">
                      <a:solidFill>
                        <a:srgbClr val="009966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761970">
                        <a:defRPr/>
                      </a:pPr>
                      <a:r>
                        <a:rPr lang="en-US" sz="3000" kern="0" dirty="0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F</a:t>
                      </a:r>
                      <a:r>
                        <a:rPr lang="en-US" sz="3000" kern="0" dirty="0" err="1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orward</a:t>
                      </a:r>
                      <a:r>
                        <a:rPr lang="en-US" sz="3000" kern="0" dirty="0">
                          <a:solidFill>
                            <a:sysClr val="windowText" lastClr="00000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 progress with </a:t>
                      </a:r>
                      <a:r>
                        <a:rPr lang="en-US" sz="2667" b="1" kern="0" dirty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minimized </a:t>
                      </a:r>
                      <a:r>
                        <a:rPr lang="en-US" sz="2667" b="1" kern="0" dirty="0">
                          <a:solidFill>
                            <a:srgbClr val="00B050"/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power</a:t>
                      </a:r>
                      <a:endParaRPr lang="en-US" sz="2667" b="1" kern="0" dirty="0">
                        <a:solidFill>
                          <a:srgbClr val="00B050"/>
                        </a:solidFill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p:txBody>
                </p:sp>
                <p:sp>
                  <p:nvSpPr>
                    <p:cNvPr id="124" name="Right Arrow 123"/>
                    <p:cNvSpPr/>
                    <p:nvPr/>
                  </p:nvSpPr>
                  <p:spPr>
                    <a:xfrm rot="5400000">
                      <a:off x="11312112" y="24862962"/>
                      <a:ext cx="881425" cy="720305"/>
                    </a:xfrm>
                    <a:prstGeom prst="rightArrow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476231" indent="-476231" algn="ctr" defTabSz="761970">
                        <a:buClr>
                          <a:srgbClr val="F07F09"/>
                        </a:buClr>
                        <a:buFont typeface="Courier New"/>
                        <a:buChar char="o"/>
                      </a:pPr>
                      <a:endParaRPr lang="en-US" sz="3333" dirty="0">
                        <a:solidFill>
                          <a:sysClr val="windowText" lastClr="000000"/>
                        </a:solidFill>
                        <a:latin typeface="Gill Sans MT"/>
                      </a:endParaRPr>
                    </a:p>
                  </p:txBody>
                </p:sp>
              </p:grpSp>
              <p:sp>
                <p:nvSpPr>
                  <p:cNvPr id="125" name="Right Arrow 124"/>
                  <p:cNvSpPr/>
                  <p:nvPr/>
                </p:nvSpPr>
                <p:spPr>
                  <a:xfrm rot="5400000">
                    <a:off x="31022149" y="11782976"/>
                    <a:ext cx="913995" cy="720305"/>
                  </a:xfrm>
                  <a:prstGeom prst="right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476231" indent="-476231" algn="ctr" defTabSz="761970">
                      <a:buClr>
                        <a:srgbClr val="F07F09"/>
                      </a:buClr>
                      <a:buFont typeface="Courier New"/>
                      <a:buChar char="o"/>
                    </a:pPr>
                    <a:endParaRPr lang="en-US" sz="3333" dirty="0">
                      <a:solidFill>
                        <a:sysClr val="windowText" lastClr="000000"/>
                      </a:solidFill>
                      <a:latin typeface="Gill Sans MT"/>
                    </a:endParaRPr>
                  </a:p>
                </p:txBody>
              </p:sp>
            </p:grpSp>
            <p:sp>
              <p:nvSpPr>
                <p:cNvPr id="126" name="Rounded Rectangle 125"/>
                <p:cNvSpPr/>
                <p:nvPr/>
              </p:nvSpPr>
              <p:spPr>
                <a:xfrm>
                  <a:off x="29156575" y="12605075"/>
                  <a:ext cx="4614886" cy="1277308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solidFill>
                    <a:srgbClr val="00996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761970">
                    <a:defRPr/>
                  </a:pPr>
                  <a:r>
                    <a:rPr lang="en-US" sz="3000" kern="0" dirty="0">
                      <a:solidFill>
                        <a:sysClr val="windowText" lastClr="000000"/>
                      </a:solidFill>
                      <a:latin typeface="Gill Sans MT" charset="0"/>
                      <a:ea typeface="Gill Sans MT" charset="0"/>
                      <a:cs typeface="Gill Sans MT" charset="0"/>
                    </a:rPr>
                    <a:t>Reduces main and shadow </a:t>
                  </a:r>
                  <a:r>
                    <a:rPr lang="en-US" sz="3000" b="1" kern="0" dirty="0">
                      <a:solidFill>
                        <a:srgbClr val="00B050"/>
                      </a:solidFill>
                      <a:latin typeface="Gill Sans MT" charset="0"/>
                      <a:ea typeface="Gill Sans MT" charset="0"/>
                      <a:cs typeface="Gill Sans MT" charset="0"/>
                    </a:rPr>
                    <a:t>distance </a:t>
                  </a:r>
                </a:p>
              </p:txBody>
            </p:sp>
            <p:sp>
              <p:nvSpPr>
                <p:cNvPr id="127" name="Right Arrow 126"/>
                <p:cNvSpPr/>
                <p:nvPr/>
              </p:nvSpPr>
              <p:spPr>
                <a:xfrm rot="5400000">
                  <a:off x="31790245" y="14020751"/>
                  <a:ext cx="913995" cy="720305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476231" indent="-476231" algn="ctr" defTabSz="761970">
                    <a:buClr>
                      <a:srgbClr val="F07F09"/>
                    </a:buClr>
                    <a:buFont typeface="Courier New"/>
                    <a:buChar char="o"/>
                  </a:pPr>
                  <a:endParaRPr lang="en-US" sz="3333" dirty="0">
                    <a:solidFill>
                      <a:sysClr val="windowText" lastClr="000000"/>
                    </a:solidFill>
                    <a:latin typeface="Gill Sans MT"/>
                  </a:endParaRPr>
                </a:p>
              </p:txBody>
            </p:sp>
          </p:grpSp>
          <p:sp>
            <p:nvSpPr>
              <p:cNvPr id="55" name="Snip Single Corner Rectangle 54"/>
              <p:cNvSpPr/>
              <p:nvPr/>
            </p:nvSpPr>
            <p:spPr>
              <a:xfrm rot="10800000">
                <a:off x="30941695" y="14711271"/>
                <a:ext cx="2771397" cy="2510746"/>
              </a:xfrm>
              <a:prstGeom prst="snip1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>
                <a:solidFill>
                  <a:srgbClr val="009966"/>
                </a:solidFill>
                <a:prstDash val="solid"/>
                <a:rou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marL="476231" indent="-476231" algn="ctr" defTabSz="761970">
                  <a:buClr>
                    <a:srgbClr val="F07F09"/>
                  </a:buClr>
                  <a:defRPr/>
                </a:pPr>
                <a:endParaRPr lang="en-US" sz="3333" dirty="0">
                  <a:solidFill>
                    <a:sysClr val="windowText" lastClr="000000"/>
                  </a:solidFill>
                  <a:latin typeface="Gill Sans MT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183499" y="15227262"/>
              <a:ext cx="2454903" cy="232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000" dirty="0">
                  <a:latin typeface="Gill Sans MT" charset="0"/>
                  <a:ea typeface="Gill Sans MT" charset="0"/>
                  <a:cs typeface="Gill Sans MT" charset="0"/>
                </a:rPr>
                <a:t>Minimizes  </a:t>
              </a:r>
            </a:p>
            <a:p>
              <a:pPr algn="r"/>
              <a:r>
                <a:rPr lang="en-US" sz="3000" dirty="0">
                  <a:latin typeface="Gill Sans MT" charset="0"/>
                  <a:ea typeface="Gill Sans MT" charset="0"/>
                  <a:cs typeface="Gill Sans MT" charset="0"/>
                </a:rPr>
                <a:t>subsequent </a:t>
              </a:r>
            </a:p>
            <a:p>
              <a:pPr algn="r"/>
              <a:r>
                <a:rPr lang="en-US" sz="3000" b="1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recovery </a:t>
              </a:r>
            </a:p>
            <a:p>
              <a:pPr algn="r"/>
              <a:r>
                <a:rPr lang="en-US" sz="3000" b="1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</a:t>
              </a:r>
              <a:r>
                <a:rPr lang="en-US" sz="3000" b="1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ime </a:t>
              </a:r>
              <a:endParaRPr lang="en-US" sz="3000" b="1" dirty="0">
                <a:solidFill>
                  <a:srgbClr val="00B05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788" y="22558359"/>
            <a:ext cx="5242303" cy="4289923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424" y="22562135"/>
            <a:ext cx="5237688" cy="4286147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>
            <a:off x="12993535" y="24136909"/>
            <a:ext cx="10228496" cy="4583238"/>
            <a:chOff x="404325" y="1624825"/>
            <a:chExt cx="8282477" cy="2882859"/>
          </a:xfrm>
        </p:grpSpPr>
        <p:sp>
          <p:nvSpPr>
            <p:cNvPr id="132" name="Rectangle 131"/>
            <p:cNvSpPr/>
            <p:nvPr/>
          </p:nvSpPr>
          <p:spPr>
            <a:xfrm>
              <a:off x="2497002" y="1624825"/>
              <a:ext cx="41148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Fault Tolerance</a:t>
              </a:r>
              <a:endParaRPr lang="en-US" sz="4000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4325" y="3501844"/>
              <a:ext cx="2286000" cy="1005840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3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</a:t>
              </a:r>
              <a:r>
                <a:rPr lang="en-US" sz="3333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oll-back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400802" y="3501844"/>
              <a:ext cx="2286000" cy="100241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>
                  <a:solidFill>
                    <a:schemeClr val="tx2">
                      <a:lumMod val="50000"/>
                    </a:schemeClr>
                  </a:solidFill>
                  <a:latin typeface="Gill Sans MT" charset="0"/>
                  <a:ea typeface="Gill Sans MT" charset="0"/>
                  <a:cs typeface="Gill Sans MT" charset="0"/>
                </a:rPr>
                <a:t>Replication</a:t>
              </a:r>
              <a:endParaRPr lang="en-US" sz="1667" dirty="0">
                <a:solidFill>
                  <a:schemeClr val="tx2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02563" y="3501844"/>
              <a:ext cx="2286000" cy="100241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3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Leaping</a:t>
              </a:r>
              <a:r>
                <a:rPr lang="zh-CN" altLang="en-US" sz="3333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3333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rPr>
                <a:t>Shadows</a:t>
              </a:r>
              <a:endParaRPr lang="en-US" sz="3333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cxnSp>
          <p:nvCxnSpPr>
            <p:cNvPr id="136" name="Straight Arrow Connector 135"/>
            <p:cNvCxnSpPr>
              <a:stCxn id="132" idx="2"/>
              <a:endCxn id="134" idx="0"/>
            </p:cNvCxnSpPr>
            <p:nvPr/>
          </p:nvCxnSpPr>
          <p:spPr>
            <a:xfrm>
              <a:off x="4554402" y="2630665"/>
              <a:ext cx="2989400" cy="871180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2" idx="2"/>
              <a:endCxn id="133" idx="0"/>
            </p:cNvCxnSpPr>
            <p:nvPr/>
          </p:nvCxnSpPr>
          <p:spPr>
            <a:xfrm flipH="1">
              <a:off x="1547325" y="2630665"/>
              <a:ext cx="3007077" cy="871180"/>
            </a:xfrm>
            <a:prstGeom prst="straightConnector1">
              <a:avLst/>
            </a:prstGeom>
            <a:ln w="63500">
              <a:solidFill>
                <a:schemeClr val="accent5">
                  <a:lumMod val="75000"/>
                </a:schemeClr>
              </a:solidFill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12935342" y="22984148"/>
            <a:ext cx="7919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The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Fault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Tolerance</a:t>
            </a:r>
            <a:r>
              <a:rPr lang="zh-CN" altLang="en-US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 </a:t>
            </a:r>
            <a:r>
              <a:rPr lang="en-US" altLang="zh-CN" sz="5000" dirty="0">
                <a:solidFill>
                  <a:schemeClr val="accent5">
                    <a:lumMod val="75000"/>
                  </a:schemeClr>
                </a:solidFill>
                <a:latin typeface="Gill Sans MT"/>
                <a:cs typeface="Gill Sans MT"/>
              </a:rPr>
              <a:t>Spectrum</a:t>
            </a:r>
            <a:endParaRPr lang="en-US" sz="5000" dirty="0">
              <a:solidFill>
                <a:schemeClr val="accent5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cxnSp>
        <p:nvCxnSpPr>
          <p:cNvPr id="139" name="Straight Arrow Connector 138"/>
          <p:cNvCxnSpPr>
            <a:stCxn id="132" idx="2"/>
            <a:endCxn id="135" idx="0"/>
          </p:cNvCxnSpPr>
          <p:nvPr/>
        </p:nvCxnSpPr>
        <p:spPr>
          <a:xfrm flipH="1">
            <a:off x="18107783" y="25736017"/>
            <a:ext cx="10915" cy="1385022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2993535" y="29051374"/>
            <a:ext cx="10228496" cy="1651653"/>
            <a:chOff x="15595134" y="28782908"/>
            <a:chExt cx="12274195" cy="1981984"/>
          </a:xfrm>
        </p:grpSpPr>
        <p:sp>
          <p:nvSpPr>
            <p:cNvPr id="144" name="Rounded Rectangle 143"/>
            <p:cNvSpPr/>
            <p:nvPr/>
          </p:nvSpPr>
          <p:spPr>
            <a:xfrm>
              <a:off x="15595134" y="2971082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4481597" y="29710820"/>
              <a:ext cx="3387732" cy="10316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0051464" y="28782908"/>
              <a:ext cx="3387732" cy="198198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61970">
                <a:defRPr/>
              </a:pP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Enables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b="1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trade-off</a:t>
              </a:r>
              <a:r>
                <a:rPr lang="zh-CN" altLang="en-US" sz="2667" kern="0" dirty="0">
                  <a:solidFill>
                    <a:srgbClr val="00B05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between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time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and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space</a:t>
              </a:r>
              <a:r>
                <a:rPr lang="zh-CN" altLang="en-US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 </a:t>
              </a:r>
              <a:r>
                <a:rPr lang="en-US" altLang="zh-CN" sz="2667" kern="0" dirty="0">
                  <a:solidFill>
                    <a:sysClr val="windowText" lastClr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redundancy</a:t>
              </a:r>
              <a:endParaRPr lang="en-US" sz="2667" kern="0" dirty="0">
                <a:solidFill>
                  <a:sysClr val="windowText" lastClr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4" y="8029383"/>
            <a:ext cx="11157677" cy="579774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178" y="9975839"/>
            <a:ext cx="6744443" cy="3479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4" y="2806169"/>
            <a:ext cx="3958557" cy="19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 cmpd="sng">
          <a:solidFill>
            <a:schemeClr val="bg1">
              <a:lumMod val="50000"/>
            </a:schemeClr>
          </a:solidFill>
          <a:prstDash val="dash"/>
          <a:round/>
        </a:ln>
        <a:effectLst/>
      </a:spPr>
      <a:bodyPr rtlCol="0" anchor="ctr"/>
      <a:lstStyle>
        <a:defPPr marL="571500" indent="-571500" defTabSz="914400">
          <a:buClr>
            <a:srgbClr val="F07F09"/>
          </a:buClr>
          <a:buFont typeface="Courier New"/>
          <a:buChar char="o"/>
          <a:defRPr sz="4000" dirty="0" smtClean="0">
            <a:solidFill>
              <a:sysClr val="windowText" lastClr="000000"/>
            </a:solidFill>
            <a:latin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17712</TotalTime>
  <Words>326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Courier New</vt:lpstr>
      <vt:lpstr>Gill Sans MT</vt:lpstr>
      <vt:lpstr>Times</vt:lpstr>
      <vt:lpstr>Wingdings</vt:lpstr>
      <vt:lpstr>宋体</vt:lpstr>
      <vt:lpstr>Arial</vt:lpstr>
      <vt:lpstr>Office Theme</vt:lpstr>
      <vt:lpstr>PowerPoint Presentation</vt:lpstr>
    </vt:vector>
  </TitlesOfParts>
  <Manager/>
  <Company>University of Pittsburgh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Xiaolong Cui</dc:creator>
  <cp:keywords/>
  <dc:description/>
  <cp:lastModifiedBy>Cui, Xiaolong</cp:lastModifiedBy>
  <cp:revision>586</cp:revision>
  <cp:lastPrinted>2016-03-08T19:58:03Z</cp:lastPrinted>
  <dcterms:created xsi:type="dcterms:W3CDTF">2015-05-12T01:29:16Z</dcterms:created>
  <dcterms:modified xsi:type="dcterms:W3CDTF">2016-03-09T16:35:40Z</dcterms:modified>
  <cp:category/>
</cp:coreProperties>
</file>