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2734F05-4185-4AD9-A4B5-7D86A94B861D}">
  <a:tblStyle styleName="Table_0" styleId="{92734F05-4185-4AD9-A4B5-7D86A94B861D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Start with a story about how busgazer was born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focus on passengers when talking about social network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global market sounds nice to business people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Our claim is backed by our techniques, product and user feedbacks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/>
          <p:nvPr/>
        </p:nvSpPr>
        <p:spPr>
          <a:xfrm>
            <a:off y="0" x="0"/>
            <a:ext cy="3518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y="3496604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4" name="Shape 34"/>
          <p:cNvSpPr/>
          <p:nvPr/>
        </p:nvSpPr>
        <p:spPr>
          <a:xfrm>
            <a:off y="0" x="4274"/>
            <a:ext cy="44063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y="4384371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08.png" Type="http://schemas.openxmlformats.org/officeDocument/2006/relationships/image" Id="rId3"/><Relationship Target="../media/image04.png" Type="http://schemas.openxmlformats.org/officeDocument/2006/relationships/image" Id="rId6"/><Relationship Target="../media/image06.png" Type="http://schemas.openxmlformats.org/officeDocument/2006/relationships/image" Id="rId5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09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3.png" Type="http://schemas.openxmlformats.org/officeDocument/2006/relationships/image" Id="rId3"/><Relationship Target="../media/image00.png" Type="http://schemas.openxmlformats.org/officeDocument/2006/relationships/image" Id="rId5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y="810150" x="2568400"/>
            <a:ext cy="1755900" cx="6334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9600"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Busgazer</a:t>
            </a:r>
            <a:r>
              <a:rPr sz="9600" lang="en">
                <a:solidFill>
                  <a:srgbClr val="184B9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695025" x="518900"/>
            <a:ext cy="1948650" cx="194865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 txBox="1"/>
          <p:nvPr/>
        </p:nvSpPr>
        <p:spPr>
          <a:xfrm>
            <a:off y="3668250" x="698100"/>
            <a:ext cy="1216200" cx="779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3600" lang="en">
                <a:latin typeface="Impact"/>
                <a:ea typeface="Impact"/>
                <a:cs typeface="Impact"/>
                <a:sym typeface="Impact"/>
              </a:rPr>
              <a:t>Revolutionary Public Transit Experience</a:t>
            </a:r>
          </a:p>
          <a:p>
            <a:pPr>
              <a:spcBef>
                <a:spcPts val="0"/>
              </a:spcBef>
              <a:buNone/>
            </a:pPr>
            <a:r>
              <a:rPr sz="3600" lang="en">
                <a:latin typeface="Impact"/>
                <a:ea typeface="Impact"/>
                <a:cs typeface="Impact"/>
                <a:sym typeface="Impact"/>
              </a:rPr>
              <a:t>Smarter City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sz="4400" lang="en">
                <a:latin typeface="Helvetica Neue"/>
                <a:ea typeface="Helvetica Neue"/>
                <a:cs typeface="Helvetica Neue"/>
                <a:sym typeface="Helvetica Neue"/>
              </a:rPr>
              <a:t>Team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828799" x="381000"/>
            <a:ext cy="1828800" cx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828800" x="7010400"/>
            <a:ext cy="1828799" cx="182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828799" x="4800600"/>
            <a:ext cy="1828800" cx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1828799" x="2590800"/>
            <a:ext cy="1828800" cx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y="3810000" x="304800"/>
            <a:ext cy="1295400" cx="198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b="1" lang="en"/>
              <a:t>Ouyang Jiannan</a:t>
            </a:r>
          </a:p>
          <a:p>
            <a:pPr algn="ctr" rtl="0">
              <a:spcBef>
                <a:spcPts val="0"/>
              </a:spcBef>
              <a:buNone/>
            </a:pPr>
            <a:r>
              <a:rPr sz="1200" lang="en"/>
              <a:t>PhD Student </a:t>
            </a:r>
          </a:p>
          <a:p>
            <a:pPr algn="ctr" rtl="0">
              <a:spcBef>
                <a:spcPts val="0"/>
              </a:spcBef>
              <a:buNone/>
            </a:pPr>
            <a:r>
              <a:rPr sz="1200" lang="en"/>
              <a:t>CS @ PITT</a:t>
            </a:r>
          </a:p>
          <a:p>
            <a:pPr algn="ctr">
              <a:spcBef>
                <a:spcPts val="0"/>
              </a:spcBef>
              <a:buNone/>
            </a:pPr>
            <a:r>
              <a:rPr sz="1200" lang="en"/>
              <a:t>Operating Systems</a:t>
            </a:r>
            <a:r>
              <a:rPr lang="en"/>
              <a:t>        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y="3810000" x="2057400"/>
            <a:ext cy="1295400" cx="2819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Xiangmin Fan</a:t>
            </a:r>
          </a:p>
          <a:p>
            <a:pPr algn="ctr" rtl="0">
              <a:spcBef>
                <a:spcPts val="0"/>
              </a:spcBef>
              <a:buNone/>
            </a:pPr>
            <a:r>
              <a:rPr sz="1200" lang="en"/>
              <a:t>PhD Student 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1200" lang="en"/>
              <a:t>CS @ PITT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1200" lang="en"/>
              <a:t>Human Computer Interaction</a:t>
            </a:r>
            <a:r>
              <a:rPr lang="en"/>
              <a:t>        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y="3810000" x="4572000"/>
            <a:ext cy="1295400" cx="2286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Lingjia Deng</a:t>
            </a:r>
          </a:p>
          <a:p>
            <a:pPr algn="ctr" rtl="0">
              <a:spcBef>
                <a:spcPts val="0"/>
              </a:spcBef>
              <a:buNone/>
            </a:pPr>
            <a:r>
              <a:rPr sz="1200" lang="en"/>
              <a:t>PhD Student 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1200" lang="en"/>
              <a:t>CS @ PITT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1200" lang="en"/>
              <a:t>Natural Language Processing</a:t>
            </a:r>
            <a:r>
              <a:rPr lang="en"/>
              <a:t>        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y="3810000" x="6934200"/>
            <a:ext cy="1295400" cx="198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Xiaolong Cui</a:t>
            </a:r>
          </a:p>
          <a:p>
            <a:pPr algn="ctr" rtl="0">
              <a:spcBef>
                <a:spcPts val="0"/>
              </a:spcBef>
              <a:buNone/>
            </a:pPr>
            <a:r>
              <a:rPr sz="1200" lang="en"/>
              <a:t>PhD Student 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1200" lang="en"/>
              <a:t>CS @ PITT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1200" lang="en"/>
              <a:t>Distributed systems</a:t>
            </a:r>
            <a:r>
              <a:rPr lang="en"/>
              <a:t>       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Backup Slides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sz="4400" lang="en">
                <a:latin typeface="Calibri"/>
                <a:ea typeface="Calibri"/>
                <a:cs typeface="Calibri"/>
                <a:sym typeface="Calibri"/>
              </a:rPr>
              <a:t>Pittsburgh Weather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1200150" x="7620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800"/>
              </a:spcBef>
              <a:buNone/>
            </a:pPr>
            <a:r>
              <a:rPr sz="3200" lang="en">
                <a:latin typeface="Helvetica Neue"/>
                <a:ea typeface="Helvetica Neue"/>
                <a:cs typeface="Helvetica Neue"/>
                <a:sym typeface="Helvetica Neue"/>
              </a:rPr>
              <a:t>Waiting for buses in the chilly is painful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None/>
            </a:pPr>
            <a:r>
              <a:t/>
            </a: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20" name="Shape 120"/>
          <p:cNvGraphicFramePr/>
          <p:nvPr/>
        </p:nvGraphicFramePr>
        <p:xfrm>
          <a:off y="2176625" x="8486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{92734F05-4185-4AD9-A4B5-7D86A94B861D}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Temperature/C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2014.11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2014.12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2015.01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2015.02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Below 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16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29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27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Below 10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18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Below 20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2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sp>
        <p:nvSpPr>
          <p:cNvPr id="121" name="Shape 121"/>
          <p:cNvSpPr txBox="1"/>
          <p:nvPr/>
        </p:nvSpPr>
        <p:spPr>
          <a:xfrm>
            <a:off y="4017100" x="1794600"/>
            <a:ext cy="717599" cx="555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/>
              <a:t>Pittsburgh Lowest Temperature (2014.11 - 2015.02) 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sz="4400" lang="en">
                <a:latin typeface="Calibri"/>
                <a:ea typeface="Calibri"/>
                <a:cs typeface="Calibri"/>
                <a:sym typeface="Calibri"/>
              </a:rPr>
              <a:t>Realtime Info Benefits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122007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lnSpc>
                <a:spcPct val="115000"/>
              </a:lnSpc>
              <a:spcBef>
                <a:spcPts val="80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Benefits of realtime bus arrival information</a:t>
            </a:r>
          </a:p>
          <a:p>
            <a:pPr rtl="0" lvl="0" indent="-342900" marL="457200">
              <a:lnSpc>
                <a:spcPct val="115000"/>
              </a:lnSpc>
              <a:spcBef>
                <a:spcPts val="7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Reduces waiting time</a:t>
            </a:r>
          </a:p>
          <a:p>
            <a:pPr rtl="0" lvl="0" indent="-342900" marL="457200">
              <a:lnSpc>
                <a:spcPct val="115000"/>
              </a:lnSpc>
              <a:spcBef>
                <a:spcPts val="7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Prevents people from missing their buses</a:t>
            </a:r>
          </a:p>
          <a:p>
            <a:pPr rtl="0" lvl="0" indent="-342900" marL="457200">
              <a:lnSpc>
                <a:spcPct val="115000"/>
              </a:lnSpc>
              <a:spcBef>
                <a:spcPts val="7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Increases satisfaction and eventually promotes ridership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y="4674202" x="457200"/>
            <a:ext cy="372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Downtown Pittsburgh 01/09/2015, By Jon Schmitz, Pittsburgh Post-Gazette</a:t>
            </a:r>
          </a:p>
        </p:txBody>
      </p:sp>
      <p:pic>
        <p:nvPicPr>
          <p:cNvPr id="48" name="Shape 48"/>
          <p:cNvPicPr preferRelativeResize="0"/>
          <p:nvPr/>
        </p:nvPicPr>
        <p:blipFill rotWithShape="1">
          <a:blip r:embed="rId3">
            <a:alphaModFix/>
          </a:blip>
          <a:srcRect t="0" b="5508" r="0" l="0"/>
          <a:stretch/>
        </p:blipFill>
        <p:spPr>
          <a:xfrm>
            <a:off y="-1139582" x="0"/>
            <a:ext cy="5760205" cx="914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sz="4400" lang="en">
                <a:latin typeface="Helvetica Neue"/>
                <a:ea typeface="Helvetica Neue"/>
                <a:cs typeface="Helvetica Neue"/>
                <a:sym typeface="Helvetica Neue"/>
              </a:rPr>
              <a:t>Problem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Waiting for buses in the chilly is painful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Disconnected passengers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Boring riding experience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sz="4400" lang="en">
                <a:latin typeface="Helvetica Neue"/>
                <a:ea typeface="Helvetica Neue"/>
                <a:cs typeface="Helvetica Neue"/>
                <a:sym typeface="Helvetica Neue"/>
              </a:rPr>
              <a:t>Solution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Busgazer: a </a:t>
            </a: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mobile platform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that provides</a:t>
            </a:r>
          </a:p>
          <a:p>
            <a:pPr rtl="0" lvl="0" indent="-381000" marL="45720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b="1" sz="2400" lang="en">
                <a:latin typeface="Helvetica Neue"/>
                <a:ea typeface="Helvetica Neue"/>
                <a:cs typeface="Helvetica Neue"/>
                <a:sym typeface="Helvetica Neue"/>
              </a:rPr>
              <a:t>social network</a:t>
            </a:r>
            <a:r>
              <a:rPr sz="2400" lang="en">
                <a:latin typeface="Helvetica Neue"/>
                <a:ea typeface="Helvetica Neue"/>
                <a:cs typeface="Helvetica Neue"/>
                <a:sym typeface="Helvetica Neue"/>
              </a:rPr>
              <a:t> that connects</a:t>
            </a:r>
          </a:p>
          <a:p>
            <a:pPr rtl="0" lvl="1" indent="-381000" marL="91440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bus drivers</a:t>
            </a:r>
          </a:p>
          <a:p>
            <a:pPr rtl="0" lvl="1" indent="-381000" marL="91440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local passengers</a:t>
            </a:r>
          </a:p>
          <a:p>
            <a:pPr rtl="0" lvl="1" indent="-381000" marL="91440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tourists</a:t>
            </a:r>
          </a:p>
          <a:p>
            <a:pPr rtl="0" lvl="1" indent="-381000" marL="91440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city news, events, restaurants, etc.</a:t>
            </a:r>
          </a:p>
          <a:p>
            <a:pPr rtl="0" lvl="0" indent="-419100" marL="45720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b="1" sz="2400" lang="en">
                <a:latin typeface="Helvetica Neue"/>
                <a:ea typeface="Helvetica Neue"/>
                <a:cs typeface="Helvetica Neue"/>
                <a:sym typeface="Helvetica Neue"/>
              </a:rPr>
              <a:t>realtime</a:t>
            </a:r>
            <a:r>
              <a:rPr sz="2400" lang="en">
                <a:latin typeface="Helvetica Neue"/>
                <a:ea typeface="Helvetica Neue"/>
                <a:cs typeface="Helvetica Neue"/>
                <a:sym typeface="Helvetica Neue"/>
              </a:rPr>
              <a:t> bus arrival information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sz="4400" lang="en">
                <a:latin typeface="Helvetica Neue"/>
                <a:ea typeface="Helvetica Neue"/>
                <a:cs typeface="Helvetica Neue"/>
                <a:sym typeface="Helvetica Neue"/>
              </a:rPr>
              <a:t>Market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828800" x="304800"/>
            <a:ext cy="32850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lnSpc>
                <a:spcPct val="115000"/>
              </a:lnSpc>
              <a:spcBef>
                <a:spcPts val="7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800"/>
          </a:p>
          <a:p>
            <a:pPr rtl="0" lvl="0">
              <a:lnSpc>
                <a:spcPct val="115000"/>
              </a:lnSpc>
              <a:spcBef>
                <a:spcPts val="7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/>
          </a:p>
          <a:p>
            <a:pPr rtl="0" lvl="0">
              <a:lnSpc>
                <a:spcPct val="115000"/>
              </a:lnSpc>
              <a:spcBef>
                <a:spcPts val="7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800"/>
          </a:p>
          <a:p>
            <a:pPr rtl="0" lvl="0">
              <a:lnSpc>
                <a:spcPct val="115000"/>
              </a:lnSpc>
              <a:spcBef>
                <a:spcPts val="70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sz="2800" lang="en"/>
              <a:t>      </a:t>
            </a:r>
            <a:r>
              <a:rPr sz="1200" lang="en">
                <a:latin typeface="Helvetica Neue"/>
                <a:ea typeface="Helvetica Neue"/>
                <a:cs typeface="Helvetica Neue"/>
                <a:sym typeface="Helvetica Neue"/>
              </a:rPr>
              <a:t>TOTAL PASSENGERS*                            DAILY PASSENGERS*                PITTSBURGH POPULATION</a:t>
            </a:r>
          </a:p>
          <a:p>
            <a:pPr rtl="0" lvl="0">
              <a:lnSpc>
                <a:spcPct val="115000"/>
              </a:lnSpc>
              <a:spcBef>
                <a:spcPts val="7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sz="1200" lang="en">
                <a:latin typeface="Calibri"/>
                <a:ea typeface="Calibri"/>
                <a:cs typeface="Calibri"/>
                <a:sym typeface="Calibri"/>
              </a:rPr>
              <a:t>*Port Authority of Allegheny County 2013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05000" x="533400"/>
            <a:ext cy="2390775" cx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590800" x="3657599"/>
            <a:ext cy="1676399" cx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286000" x="5867400"/>
            <a:ext cy="2057400" cx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y="1328725" x="523350"/>
            <a:ext cy="425099" cx="8097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n">
                <a:latin typeface="Helvetica Neue"/>
                <a:ea typeface="Helvetica Neue"/>
                <a:cs typeface="Helvetica Neue"/>
                <a:sym typeface="Helvetica Neue"/>
              </a:rPr>
              <a:t>Start with Pittsburgh, target all cities around the world.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sz="4400" lang="en">
                <a:latin typeface="Helvetica Neue"/>
                <a:ea typeface="Helvetica Neue"/>
                <a:cs typeface="Helvetica Neue"/>
                <a:sym typeface="Helvetica Neue"/>
              </a:rPr>
              <a:t>Competitors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Transit, moovit, ezRide, Tiramisu, PAT …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Our core competency</a:t>
            </a:r>
          </a:p>
          <a:p>
            <a:pPr rtl="0" lvl="1" indent="-4191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3000" lang="en">
                <a:latin typeface="Helvetica Neue"/>
                <a:ea typeface="Helvetica Neue"/>
                <a:cs typeface="Helvetica Neue"/>
                <a:sym typeface="Helvetica Neue"/>
              </a:rPr>
              <a:t>Accuracy</a:t>
            </a:r>
          </a:p>
          <a:p>
            <a:pPr rtl="0" lvl="1" indent="-4191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3000" lang="en">
                <a:latin typeface="Helvetica Neue"/>
                <a:ea typeface="Helvetica Neue"/>
                <a:cs typeface="Helvetica Neue"/>
                <a:sym typeface="Helvetica Neue"/>
              </a:rPr>
              <a:t>User friendly interface</a:t>
            </a:r>
          </a:p>
          <a:p>
            <a:pPr lvl="1" indent="-4191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3000" lang="en">
                <a:latin typeface="Helvetica Neue"/>
                <a:ea typeface="Helvetica Neue"/>
                <a:cs typeface="Helvetica Neue"/>
                <a:sym typeface="Helvetica Neue"/>
              </a:rPr>
              <a:t>Social &amp; Interactivity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sz="4400" lang="en">
                <a:latin typeface="Helvetica Neue"/>
                <a:ea typeface="Helvetica Neue"/>
                <a:cs typeface="Helvetica Neue"/>
                <a:sym typeface="Helvetica Neue"/>
              </a:rPr>
              <a:t>Revenue Model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Personalized Ads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Location based Ads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User sponsored buses and bus stops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sz="4400" lang="en">
                <a:latin typeface="Helvetica Neue"/>
                <a:ea typeface="Helvetica Neue"/>
                <a:cs typeface="Helvetica Neue"/>
                <a:sym typeface="Helvetica Neue"/>
              </a:rPr>
              <a:t>Our Users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y="2077625" x="3962400"/>
            <a:ext cy="1875300" cx="4811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>
                <a:latin typeface="Helvetica Neue"/>
                <a:ea typeface="Helvetica Neue"/>
                <a:cs typeface="Helvetica Neue"/>
                <a:sym typeface="Helvetica Neue"/>
              </a:rPr>
              <a:t>Launch Time: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sz="1800" lang="en">
                <a:latin typeface="Helvetica Neue"/>
                <a:ea typeface="Helvetica Neue"/>
                <a:cs typeface="Helvetica Neue"/>
                <a:sym typeface="Helvetica Neue"/>
              </a:rPr>
              <a:t>Apple App Store: Nov 8th, 2014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sz="1800" lang="en">
                <a:latin typeface="Helvetica Neue"/>
                <a:ea typeface="Helvetica Neue"/>
                <a:cs typeface="Helvetica Neue"/>
                <a:sym typeface="Helvetica Neue"/>
              </a:rPr>
              <a:t>Google Play: Dec 4th, 2014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64450" x="610774"/>
            <a:ext cy="3721749" cx="30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sz="4400" lang="en">
                <a:latin typeface="Helvetica Neue"/>
                <a:ea typeface="Helvetica Neue"/>
                <a:cs typeface="Helvetica Neue"/>
                <a:sym typeface="Helvetica Neue"/>
              </a:rPr>
              <a:t>User Feedbacks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“FANTASTIC APP!!!...”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“I even uninstalled my other transit app because yours is superior. HAIL PITT!”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“I love this app soooo much that I was practically depressed without it.”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