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6pPr>
    <a:lvl7pPr marL="1316736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138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009966"/>
    <a:srgbClr val="FFCC00"/>
    <a:srgbClr val="FA6E4A"/>
    <a:srgbClr val="FA6E86"/>
    <a:srgbClr val="97EC71"/>
    <a:srgbClr val="4FB3C7"/>
    <a:srgbClr val="3366CC"/>
    <a:srgbClr val="3853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0420" autoAdjust="0"/>
    <p:restoredTop sz="99497" autoAdjust="0"/>
  </p:normalViewPr>
  <p:slideViewPr>
    <p:cSldViewPr snapToGrid="0" snapToObjects="1">
      <p:cViewPr>
        <p:scale>
          <a:sx n="35" d="100"/>
          <a:sy n="35" d="100"/>
        </p:scale>
        <p:origin x="144" y="240"/>
      </p:cViewPr>
      <p:guideLst>
        <p:guide orient="horz" pos="10368"/>
        <p:guide pos="138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47378C-A678-CA45-9706-151C76D086D1}" type="datetime1">
              <a:rPr lang="en-US" smtClean="0"/>
              <a:t>3/8/16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51B233-E61D-1C44-B855-D3D4A3583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73348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BAADAE-F06B-A24F-848F-CB40EC90EB76}" type="datetime1">
              <a:rPr lang="en-US" smtClean="0"/>
              <a:t>3/8/16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D16EF5-E090-1D45-AA57-C6542E132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96671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9395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10226042"/>
            <a:ext cx="37307520" cy="7056120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680" y="18653760"/>
            <a:ext cx="30723840" cy="8412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583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778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538F5-FACD-354B-B614-5B0AA09E8511}" type="datetime1">
              <a:rPr lang="en-US" smtClean="0"/>
              <a:t>3/8/16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C0EC3-327B-E245-B573-EA3E5AD25C1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033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E00F0-3E84-3541-B76C-5CC59D0E4AA8}" type="datetime1">
              <a:rPr lang="en-US" smtClean="0"/>
              <a:t>3/8/16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C0EC3-327B-E245-B573-EA3E5AD25C1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264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2742905" y="6324600"/>
            <a:ext cx="47404018" cy="134820662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0843" y="6324600"/>
            <a:ext cx="141480542" cy="134820662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87D6F-D964-BB4C-A07E-B83C735C4BC9}" type="datetime1">
              <a:rPr lang="en-US" smtClean="0"/>
              <a:t>3/8/16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C0EC3-327B-E245-B573-EA3E5AD25C1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688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50BE9-73CE-A84B-8FED-55DF93E2183C}" type="datetime1">
              <a:rPr lang="en-US" smtClean="0"/>
              <a:t>3/8/16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C0EC3-327B-E245-B573-EA3E5AD25C1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2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2" y="21153122"/>
            <a:ext cx="37307520" cy="6537960"/>
          </a:xfrm>
        </p:spPr>
        <p:txBody>
          <a:bodyPr anchor="t"/>
          <a:lstStyle>
            <a:lvl1pPr algn="l">
              <a:defRPr sz="19200" b="1" cap="all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2" y="13952225"/>
            <a:ext cx="37307520" cy="7200898"/>
          </a:xfrm>
        </p:spPr>
        <p:txBody>
          <a:bodyPr anchor="b"/>
          <a:lstStyle>
            <a:lvl1pPr marL="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1pPr>
            <a:lvl2pPr marL="2194560" indent="0">
              <a:buNone/>
              <a:defRPr sz="8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49A9C-B0B0-7347-B5B6-8AF3A89FD1B4}" type="datetime1">
              <a:rPr lang="en-US" smtClean="0"/>
              <a:t>3/8/16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C0EC3-327B-E245-B573-EA3E5AD25C1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206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530842" y="36865560"/>
            <a:ext cx="94442280" cy="10427970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5704642" y="36865560"/>
            <a:ext cx="94442280" cy="10427970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DF427-BB19-684D-8483-AAC555965719}" type="datetime1">
              <a:rPr lang="en-US" smtClean="0"/>
              <a:t>3/8/16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C0EC3-327B-E245-B573-EA3E5AD25C1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695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0" y="1318262"/>
            <a:ext cx="39502080" cy="54864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368542"/>
            <a:ext cx="19392902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560" y="10439400"/>
            <a:ext cx="19392902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122" y="7368542"/>
            <a:ext cx="19400520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122" y="10439400"/>
            <a:ext cx="19400520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66A7D-5D08-9747-839F-B35EDB75C311}" type="datetime1">
              <a:rPr lang="en-US" smtClean="0"/>
              <a:t>3/8/16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C0EC3-327B-E245-B573-EA3E5AD25C1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630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1706B-3406-CE4E-95F9-29EC94B22D28}" type="datetime1">
              <a:rPr lang="en-US" smtClean="0"/>
              <a:t>3/8/16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C0EC3-327B-E245-B573-EA3E5AD25C1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147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0AEE6-03F9-F14C-915D-1E27D8DA1473}" type="datetime1">
              <a:rPr lang="en-US" smtClean="0"/>
              <a:t>3/8/16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C0EC3-327B-E245-B573-EA3E5AD25C1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805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3" y="1310640"/>
            <a:ext cx="14439902" cy="5577840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240" y="1310643"/>
            <a:ext cx="24536400" cy="28094942"/>
          </a:xfrm>
        </p:spPr>
        <p:txBody>
          <a:bodyPr/>
          <a:lstStyle>
            <a:lvl1pPr>
              <a:defRPr sz="15400"/>
            </a:lvl1pPr>
            <a:lvl2pPr>
              <a:defRPr sz="13400"/>
            </a:lvl2pPr>
            <a:lvl3pPr>
              <a:defRPr sz="1150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3" y="6888483"/>
            <a:ext cx="14439902" cy="22517102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90C25-7C1D-9A4F-887F-8D727E29C0F6}" type="datetime1">
              <a:rPr lang="en-US" smtClean="0"/>
              <a:t>3/8/16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C0EC3-327B-E245-B573-EA3E5AD25C1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972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982" y="23042880"/>
            <a:ext cx="26334720" cy="2720342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982" y="2941320"/>
            <a:ext cx="26334720" cy="19751040"/>
          </a:xfrm>
        </p:spPr>
        <p:txBody>
          <a:bodyPr/>
          <a:lstStyle>
            <a:lvl1pPr marL="0" indent="0">
              <a:buNone/>
              <a:defRPr sz="15400"/>
            </a:lvl1pPr>
            <a:lvl2pPr marL="2194560" indent="0">
              <a:buNone/>
              <a:defRPr sz="13400"/>
            </a:lvl2pPr>
            <a:lvl3pPr marL="4389120" indent="0">
              <a:buNone/>
              <a:defRPr sz="1150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982" y="25763222"/>
            <a:ext cx="26334720" cy="3863338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EDABA-CCFC-4340-9F61-4CCCB56E6B33}" type="datetime1">
              <a:rPr lang="en-US" smtClean="0"/>
              <a:t>3/8/16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C0EC3-327B-E245-B573-EA3E5AD25C1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805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4560" y="1318262"/>
            <a:ext cx="39502080" cy="5486400"/>
          </a:xfrm>
          <a:prstGeom prst="rect">
            <a:avLst/>
          </a:prstGeom>
        </p:spPr>
        <p:txBody>
          <a:bodyPr vert="horz" lIns="438912" tIns="219456" rIns="438912" bIns="219456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680963"/>
            <a:ext cx="39502080" cy="21724622"/>
          </a:xfrm>
          <a:prstGeom prst="rect">
            <a:avLst/>
          </a:prstGeom>
        </p:spPr>
        <p:txBody>
          <a:bodyPr vert="horz" lIns="438912" tIns="219456" rIns="438912" bIns="219456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94560" y="30510482"/>
            <a:ext cx="102412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l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DC264B-F0AB-BC4C-8546-797CBE8BDD6A}" type="datetime1">
              <a:rPr lang="en-US" smtClean="0"/>
              <a:t>3/8/16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96160" y="30510482"/>
            <a:ext cx="138988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ct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455360" y="30510482"/>
            <a:ext cx="102412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DC0EC3-327B-E245-B573-EA3E5AD25C1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190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2194560" rtl="0" eaLnBrk="1" latinLnBrk="0" hangingPunct="1">
        <a:spcBef>
          <a:spcPct val="0"/>
        </a:spcBef>
        <a:buNone/>
        <a:defRPr sz="21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45920" indent="-1645920" algn="l" defTabSz="2194560" rtl="0" eaLnBrk="1" latinLnBrk="0" hangingPunct="1">
        <a:spcBef>
          <a:spcPct val="20000"/>
        </a:spcBef>
        <a:buFont typeface="Arial"/>
        <a:buChar char="•"/>
        <a:defRPr sz="15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6160" indent="-1371600" algn="l" defTabSz="2194560" rtl="0" eaLnBrk="1" latinLnBrk="0" hangingPunct="1">
        <a:spcBef>
          <a:spcPct val="20000"/>
        </a:spcBef>
        <a:buFont typeface="Arial"/>
        <a:buChar char="–"/>
        <a:defRPr sz="134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2194560" rtl="0" eaLnBrk="1" latinLnBrk="0" hangingPunct="1">
        <a:spcBef>
          <a:spcPct val="20000"/>
        </a:spcBef>
        <a:buFont typeface="Arial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2194560" rtl="0" eaLnBrk="1" latinLnBrk="0" hangingPunct="1">
        <a:spcBef>
          <a:spcPct val="20000"/>
        </a:spcBef>
        <a:buFont typeface="Arial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2194560" rtl="0" eaLnBrk="1" latinLnBrk="0" hangingPunct="1">
        <a:spcBef>
          <a:spcPct val="20000"/>
        </a:spcBef>
        <a:buFont typeface="Arial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9.png"/><Relationship Id="rId12" Type="http://schemas.openxmlformats.org/officeDocument/2006/relationships/image" Target="../media/image10.png"/><Relationship Id="rId13" Type="http://schemas.openxmlformats.org/officeDocument/2006/relationships/image" Target="../media/image11.png"/><Relationship Id="rId14" Type="http://schemas.openxmlformats.org/officeDocument/2006/relationships/image" Target="../media/image12.png"/><Relationship Id="rId15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3159" y="2352989"/>
            <a:ext cx="2889796" cy="288979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11619" y="14125001"/>
            <a:ext cx="17203313" cy="8995612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417" y="26762784"/>
            <a:ext cx="8498226" cy="5139867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8454" y="22663690"/>
            <a:ext cx="7331278" cy="463702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49292" y="517848"/>
            <a:ext cx="6908095" cy="4587407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1261147" y="19468804"/>
            <a:ext cx="1283828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ts val="6000"/>
              </a:lnSpc>
              <a:buClr>
                <a:srgbClr val="009966"/>
              </a:buClr>
              <a:buFont typeface="Wingdings" charset="2"/>
              <a:buChar char="v"/>
            </a:pPr>
            <a:r>
              <a:rPr lang="en-US" sz="4000" dirty="0" smtClean="0">
                <a:solidFill>
                  <a:sysClr val="windowText" lastClr="000000"/>
                </a:solidFill>
                <a:latin typeface="Gill Sans MT"/>
              </a:rPr>
              <a:t>Each process is associated with a “</a:t>
            </a:r>
            <a:r>
              <a:rPr lang="en-US" sz="4000" b="1" dirty="0" smtClean="0">
                <a:solidFill>
                  <a:srgbClr val="00B050"/>
                </a:solidFill>
                <a:latin typeface="Gill Sans MT"/>
              </a:rPr>
              <a:t>shadow</a:t>
            </a:r>
            <a:r>
              <a:rPr lang="en-US" sz="4000" dirty="0" smtClean="0">
                <a:solidFill>
                  <a:sysClr val="windowText" lastClr="000000"/>
                </a:solidFill>
                <a:latin typeface="Gill Sans MT"/>
              </a:rPr>
              <a:t>”</a:t>
            </a:r>
          </a:p>
          <a:p>
            <a:pPr marL="571500" indent="-571500">
              <a:lnSpc>
                <a:spcPts val="6000"/>
              </a:lnSpc>
              <a:buClr>
                <a:srgbClr val="009966"/>
              </a:buClr>
              <a:buFont typeface="Wingdings" charset="2"/>
              <a:buChar char="v"/>
            </a:pPr>
            <a:r>
              <a:rPr lang="en-US" sz="4000" dirty="0" smtClean="0">
                <a:solidFill>
                  <a:sysClr val="windowText" lastClr="000000"/>
                </a:solidFill>
                <a:latin typeface="Gill Sans MT"/>
              </a:rPr>
              <a:t>Shadow processes initially execute at </a:t>
            </a:r>
            <a:r>
              <a:rPr lang="en-US" sz="4000" dirty="0" smtClean="0">
                <a:solidFill>
                  <a:srgbClr val="00B050"/>
                </a:solidFill>
                <a:latin typeface="Gill Sans MT"/>
              </a:rPr>
              <a:t>reduced rate</a:t>
            </a:r>
          </a:p>
          <a:p>
            <a:pPr marL="571500" indent="-571500">
              <a:lnSpc>
                <a:spcPts val="6000"/>
              </a:lnSpc>
              <a:buClr>
                <a:srgbClr val="009966"/>
              </a:buClr>
              <a:buFont typeface="Wingdings" charset="2"/>
              <a:buChar char="v"/>
            </a:pPr>
            <a:r>
              <a:rPr lang="en-US" sz="4000" dirty="0" smtClean="0">
                <a:solidFill>
                  <a:sysClr val="windowText" lastClr="000000"/>
                </a:solidFill>
                <a:latin typeface="Gill Sans MT"/>
              </a:rPr>
              <a:t>Upon failure of a main process, its shadow process increases execution rate to recover and complete task</a:t>
            </a:r>
          </a:p>
        </p:txBody>
      </p:sp>
      <p:sp>
        <p:nvSpPr>
          <p:cNvPr id="18" name="Title 59"/>
          <p:cNvSpPr txBox="1">
            <a:spLocks/>
          </p:cNvSpPr>
          <p:nvPr/>
        </p:nvSpPr>
        <p:spPr>
          <a:xfrm>
            <a:off x="5295733" y="558304"/>
            <a:ext cx="32009976" cy="1447800"/>
          </a:xfrm>
          <a:prstGeom prst="rect">
            <a:avLst/>
          </a:prstGeom>
        </p:spPr>
        <p:txBody>
          <a:bodyPr lIns="91436" tIns="45717" rIns="91436" bIns="45717" anchor="ctr" anchorCtr="0"/>
          <a:lstStyle/>
          <a:p>
            <a:pPr lvl="0" algn="ctr" defTabSz="4388900">
              <a:spcBef>
                <a:spcPct val="0"/>
              </a:spcBef>
              <a:defRPr/>
            </a:pPr>
            <a:r>
              <a:rPr lang="en-US" sz="8800" b="1" dirty="0" smtClean="0">
                <a:latin typeface="Gill Sans MT" charset="0"/>
                <a:ea typeface="Gill Sans MT" charset="0"/>
                <a:cs typeface="Gill Sans MT" charset="0"/>
              </a:rPr>
              <a:t>Leaping Shadows: Adaptive and Power-aware </a:t>
            </a:r>
          </a:p>
          <a:p>
            <a:pPr lvl="0" algn="ctr" defTabSz="4388900">
              <a:spcBef>
                <a:spcPct val="0"/>
              </a:spcBef>
              <a:defRPr/>
            </a:pPr>
            <a:r>
              <a:rPr lang="en-US" sz="8800" b="1" dirty="0" smtClean="0">
                <a:latin typeface="Gill Sans MT" charset="0"/>
                <a:ea typeface="Gill Sans MT" charset="0"/>
                <a:cs typeface="Gill Sans MT" charset="0"/>
              </a:rPr>
              <a:t>Resilience for Extreme-scale Systems</a:t>
            </a:r>
            <a:endParaRPr kumimoji="0" lang="en-US" sz="8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Gill Sans MT" charset="0"/>
              <a:ea typeface="Gill Sans MT" charset="0"/>
              <a:cs typeface="Gill Sans MT" charset="0"/>
            </a:endParaRPr>
          </a:p>
        </p:txBody>
      </p:sp>
      <p:sp>
        <p:nvSpPr>
          <p:cNvPr id="19" name="Text Placeholder 113"/>
          <p:cNvSpPr txBox="1">
            <a:spLocks/>
          </p:cNvSpPr>
          <p:nvPr/>
        </p:nvSpPr>
        <p:spPr>
          <a:xfrm>
            <a:off x="5366081" y="2665405"/>
            <a:ext cx="31998968" cy="3005612"/>
          </a:xfrm>
          <a:prstGeom prst="rect">
            <a:avLst/>
          </a:prstGeom>
        </p:spPr>
        <p:txBody>
          <a:bodyPr/>
          <a:lstStyle/>
          <a:p>
            <a:pPr marL="1645838" indent="-1645838" algn="ctr" defTabSz="4388900">
              <a:lnSpc>
                <a:spcPts val="4500"/>
              </a:lnSpc>
              <a:spcBef>
                <a:spcPct val="20000"/>
              </a:spcBef>
              <a:defRPr/>
            </a:pPr>
            <a:r>
              <a:rPr lang="en-US" sz="4400" dirty="0" err="1" smtClean="0">
                <a:latin typeface="Gill Sans MT" charset="0"/>
                <a:ea typeface="Gill Sans MT" charset="0"/>
                <a:cs typeface="Gill Sans MT" charset="0"/>
              </a:rPr>
              <a:t>Xiaolong</a:t>
            </a:r>
            <a:r>
              <a:rPr lang="en-US" sz="4400" dirty="0" smtClean="0">
                <a:latin typeface="Gill Sans MT" charset="0"/>
                <a:ea typeface="Gill Sans MT" charset="0"/>
                <a:cs typeface="Gill Sans MT" charset="0"/>
              </a:rPr>
              <a:t> </a:t>
            </a:r>
            <a:r>
              <a:rPr lang="en-US" sz="4400" dirty="0">
                <a:latin typeface="Gill Sans MT" charset="0"/>
                <a:ea typeface="Gill Sans MT" charset="0"/>
                <a:cs typeface="Gill Sans MT" charset="0"/>
              </a:rPr>
              <a:t>Cui</a:t>
            </a:r>
            <a:r>
              <a:rPr lang="en-US" sz="4400" baseline="30000" dirty="0">
                <a:latin typeface="Gill Sans MT" charset="0"/>
                <a:ea typeface="Gill Sans MT" charset="0"/>
                <a:cs typeface="Gill Sans MT" charset="0"/>
              </a:rPr>
              <a:t>1</a:t>
            </a:r>
            <a:r>
              <a:rPr lang="en-US" sz="4400" dirty="0">
                <a:latin typeface="Gill Sans MT" charset="0"/>
                <a:ea typeface="Gill Sans MT" charset="0"/>
                <a:cs typeface="Gill Sans MT" charset="0"/>
              </a:rPr>
              <a:t>, Tariq Alturkestani</a:t>
            </a:r>
            <a:r>
              <a:rPr lang="en-US" sz="4400" baseline="30000" dirty="0">
                <a:latin typeface="Gill Sans MT" charset="0"/>
                <a:ea typeface="Gill Sans MT" charset="0"/>
                <a:cs typeface="Gill Sans MT" charset="0"/>
              </a:rPr>
              <a:t>2</a:t>
            </a:r>
            <a:r>
              <a:rPr lang="en-US" sz="4400" dirty="0">
                <a:latin typeface="Gill Sans MT" charset="0"/>
                <a:ea typeface="Gill Sans MT" charset="0"/>
                <a:cs typeface="Gill Sans MT" charset="0"/>
              </a:rPr>
              <a:t>, </a:t>
            </a:r>
            <a:r>
              <a:rPr lang="en-US" sz="4400" dirty="0"/>
              <a:t>Esteban Meneses</a:t>
            </a:r>
            <a:r>
              <a:rPr lang="en-US" sz="4400" baseline="30000" dirty="0"/>
              <a:t>3</a:t>
            </a:r>
            <a:r>
              <a:rPr lang="en-US" sz="4400" dirty="0"/>
              <a:t>, </a:t>
            </a:r>
            <a:r>
              <a:rPr lang="en-US" sz="4400" dirty="0" err="1">
                <a:latin typeface="Gill Sans MT" charset="0"/>
                <a:ea typeface="Gill Sans MT" charset="0"/>
                <a:cs typeface="Gill Sans MT" charset="0"/>
              </a:rPr>
              <a:t>Taieb</a:t>
            </a:r>
            <a:r>
              <a:rPr lang="en-US" sz="4400" dirty="0">
                <a:latin typeface="Gill Sans MT" charset="0"/>
                <a:ea typeface="Gill Sans MT" charset="0"/>
                <a:cs typeface="Gill Sans MT" charset="0"/>
              </a:rPr>
              <a:t> Znati</a:t>
            </a:r>
            <a:r>
              <a:rPr lang="en-US" sz="4400" baseline="30000" dirty="0">
                <a:latin typeface="Gill Sans MT" charset="0"/>
                <a:ea typeface="Gill Sans MT" charset="0"/>
                <a:cs typeface="Gill Sans MT" charset="0"/>
              </a:rPr>
              <a:t>1</a:t>
            </a:r>
            <a:r>
              <a:rPr lang="en-US" sz="4400" dirty="0">
                <a:latin typeface="Gill Sans MT" charset="0"/>
                <a:ea typeface="Gill Sans MT" charset="0"/>
                <a:cs typeface="Gill Sans MT" charset="0"/>
              </a:rPr>
              <a:t>, Rami Melhem</a:t>
            </a:r>
            <a:r>
              <a:rPr lang="en-US" sz="4400" baseline="30000" dirty="0">
                <a:latin typeface="Gill Sans MT" charset="0"/>
                <a:ea typeface="Gill Sans MT" charset="0"/>
                <a:cs typeface="Gill Sans MT" charset="0"/>
              </a:rPr>
              <a:t>1</a:t>
            </a:r>
            <a:endParaRPr lang="en-US" sz="4400" dirty="0">
              <a:latin typeface="Gill Sans MT" charset="0"/>
              <a:ea typeface="Gill Sans MT" charset="0"/>
              <a:cs typeface="Gill Sans MT" charset="0"/>
            </a:endParaRPr>
          </a:p>
          <a:p>
            <a:pPr marL="1645838" lvl="0" indent="-1645838" algn="ctr" defTabSz="4388900">
              <a:lnSpc>
                <a:spcPts val="4500"/>
              </a:lnSpc>
              <a:spcBef>
                <a:spcPct val="20000"/>
              </a:spcBef>
              <a:defRPr/>
            </a:pPr>
            <a:r>
              <a:rPr lang="en-US" altLang="zh-CN" sz="4400" baseline="30000" dirty="0" smtClean="0">
                <a:latin typeface="Gill Sans MT" charset="0"/>
                <a:ea typeface="Gill Sans MT" charset="0"/>
                <a:cs typeface="Gill Sans MT" charset="0"/>
              </a:rPr>
              <a:t>1</a:t>
            </a:r>
            <a:r>
              <a:rPr lang="en-US" altLang="zh-CN" sz="4400" dirty="0" smtClean="0">
                <a:latin typeface="Gill Sans MT" charset="0"/>
                <a:ea typeface="Gill Sans MT" charset="0"/>
                <a:cs typeface="Gill Sans MT" charset="0"/>
              </a:rPr>
              <a:t>Computer </a:t>
            </a:r>
            <a:r>
              <a:rPr lang="en-US" altLang="zh-CN" sz="4400" dirty="0" smtClean="0">
                <a:latin typeface="Gill Sans MT" charset="0"/>
                <a:ea typeface="Gill Sans MT" charset="0"/>
                <a:cs typeface="Gill Sans MT" charset="0"/>
              </a:rPr>
              <a:t>Science, </a:t>
            </a:r>
            <a:r>
              <a:rPr lang="en-US" sz="4400" dirty="0" smtClean="0">
                <a:latin typeface="Gill Sans MT" charset="0"/>
                <a:ea typeface="Gill Sans MT" charset="0"/>
                <a:cs typeface="Gill Sans MT" charset="0"/>
              </a:rPr>
              <a:t>U</a:t>
            </a:r>
            <a:r>
              <a:rPr lang="en-US" altLang="zh-CN" sz="4400" dirty="0" smtClean="0">
                <a:latin typeface="Gill Sans MT" charset="0"/>
                <a:ea typeface="Gill Sans MT" charset="0"/>
                <a:cs typeface="Gill Sans MT" charset="0"/>
              </a:rPr>
              <a:t>niversity </a:t>
            </a:r>
            <a:r>
              <a:rPr lang="en-US" altLang="zh-CN" sz="4400" dirty="0">
                <a:latin typeface="Gill Sans MT" charset="0"/>
                <a:ea typeface="Gill Sans MT" charset="0"/>
                <a:cs typeface="Gill Sans MT" charset="0"/>
              </a:rPr>
              <a:t>of </a:t>
            </a:r>
            <a:r>
              <a:rPr lang="en-US" altLang="zh-CN" sz="4400" dirty="0" smtClean="0">
                <a:latin typeface="Gill Sans MT" charset="0"/>
                <a:ea typeface="Gill Sans MT" charset="0"/>
                <a:cs typeface="Gill Sans MT" charset="0"/>
              </a:rPr>
              <a:t>Pittsburgh, USA</a:t>
            </a:r>
          </a:p>
          <a:p>
            <a:pPr marL="1645838" indent="-1645838" algn="ctr" defTabSz="4388900">
              <a:lnSpc>
                <a:spcPts val="4500"/>
              </a:lnSpc>
              <a:spcBef>
                <a:spcPct val="20000"/>
              </a:spcBef>
              <a:defRPr/>
            </a:pPr>
            <a:r>
              <a:rPr lang="en-US" sz="4400" baseline="30000" dirty="0" smtClean="0">
                <a:latin typeface="Gill Sans MT" charset="0"/>
                <a:ea typeface="Gill Sans MT" charset="0"/>
                <a:cs typeface="Gill Sans MT" charset="0"/>
              </a:rPr>
              <a:t>2</a:t>
            </a:r>
            <a:r>
              <a:rPr lang="en-US" sz="4400" dirty="0" smtClean="0">
                <a:latin typeface="Gill Sans MT" charset="0"/>
                <a:ea typeface="Gill Sans MT" charset="0"/>
                <a:cs typeface="Gill Sans MT" charset="0"/>
              </a:rPr>
              <a:t>King </a:t>
            </a:r>
            <a:r>
              <a:rPr lang="en-US" sz="4400" dirty="0">
                <a:latin typeface="Gill Sans MT" charset="0"/>
                <a:ea typeface="Gill Sans MT" charset="0"/>
                <a:cs typeface="Gill Sans MT" charset="0"/>
              </a:rPr>
              <a:t>Abdullah University of Science and Technology, </a:t>
            </a:r>
            <a:r>
              <a:rPr lang="en-US" sz="4400" dirty="0" err="1">
                <a:latin typeface="Gill Sans MT" charset="0"/>
                <a:ea typeface="Gill Sans MT" charset="0"/>
                <a:cs typeface="Gill Sans MT" charset="0"/>
              </a:rPr>
              <a:t>Thuwal</a:t>
            </a:r>
            <a:r>
              <a:rPr lang="en-US" sz="4400" dirty="0">
                <a:latin typeface="Gill Sans MT" charset="0"/>
                <a:ea typeface="Gill Sans MT" charset="0"/>
                <a:cs typeface="Gill Sans MT" charset="0"/>
              </a:rPr>
              <a:t>, Saudi </a:t>
            </a:r>
            <a:r>
              <a:rPr lang="en-US" sz="4400" dirty="0" smtClean="0">
                <a:latin typeface="Gill Sans MT" charset="0"/>
                <a:ea typeface="Gill Sans MT" charset="0"/>
                <a:cs typeface="Gill Sans MT" charset="0"/>
              </a:rPr>
              <a:t>Arabia</a:t>
            </a:r>
          </a:p>
          <a:p>
            <a:pPr algn="ctr">
              <a:lnSpc>
                <a:spcPts val="4500"/>
              </a:lnSpc>
            </a:pPr>
            <a:r>
              <a:rPr lang="en-US" sz="4400" baseline="30000" dirty="0" smtClean="0">
                <a:latin typeface="Gill Sans MT" charset="0"/>
                <a:ea typeface="Gill Sans MT" charset="0"/>
                <a:cs typeface="Gill Sans MT" charset="0"/>
              </a:rPr>
              <a:t>3</a:t>
            </a:r>
            <a:r>
              <a:rPr lang="en-US" sz="4400" dirty="0" smtClean="0">
                <a:latin typeface="Gill Sans MT" charset="0"/>
                <a:ea typeface="Gill Sans MT" charset="0"/>
                <a:cs typeface="Gill Sans MT" charset="0"/>
              </a:rPr>
              <a:t>School </a:t>
            </a:r>
            <a:r>
              <a:rPr lang="en-US" sz="4400" dirty="0">
                <a:latin typeface="Gill Sans MT" charset="0"/>
                <a:ea typeface="Gill Sans MT" charset="0"/>
                <a:cs typeface="Gill Sans MT" charset="0"/>
              </a:rPr>
              <a:t>of </a:t>
            </a:r>
            <a:r>
              <a:rPr lang="en-US" sz="4400" dirty="0" smtClean="0">
                <a:latin typeface="Gill Sans MT" charset="0"/>
                <a:ea typeface="Gill Sans MT" charset="0"/>
                <a:cs typeface="Gill Sans MT" charset="0"/>
              </a:rPr>
              <a:t>Computing, Costa </a:t>
            </a:r>
            <a:r>
              <a:rPr lang="en-US" sz="4400" dirty="0">
                <a:latin typeface="Gill Sans MT" charset="0"/>
                <a:ea typeface="Gill Sans MT" charset="0"/>
                <a:cs typeface="Gill Sans MT" charset="0"/>
              </a:rPr>
              <a:t>Rica Institute of </a:t>
            </a:r>
            <a:r>
              <a:rPr lang="en-US" sz="4400" dirty="0" smtClean="0">
                <a:latin typeface="Gill Sans MT" charset="0"/>
                <a:ea typeface="Gill Sans MT" charset="0"/>
                <a:cs typeface="Gill Sans MT" charset="0"/>
              </a:rPr>
              <a:t>Technology, </a:t>
            </a:r>
            <a:r>
              <a:rPr lang="en-US" sz="4400" dirty="0">
                <a:latin typeface="Gill Sans MT" charset="0"/>
                <a:ea typeface="Gill Sans MT" charset="0"/>
                <a:cs typeface="Gill Sans MT" charset="0"/>
              </a:rPr>
              <a:t>Costa Rica</a:t>
            </a:r>
            <a:r>
              <a:rPr lang="en-US" sz="4400" dirty="0" smtClean="0">
                <a:latin typeface="Gill Sans MT" charset="0"/>
                <a:ea typeface="Gill Sans MT" charset="0"/>
                <a:cs typeface="Gill Sans MT" charset="0"/>
              </a:rPr>
              <a:t> </a:t>
            </a:r>
            <a:endParaRPr lang="en-US" sz="4400" dirty="0">
              <a:latin typeface="Gill Sans MT" charset="0"/>
              <a:ea typeface="Gill Sans MT" charset="0"/>
              <a:cs typeface="Gill Sans MT" charset="0"/>
            </a:endParaRPr>
          </a:p>
          <a:p>
            <a:pPr marL="1645838" lvl="0" indent="-1645838" algn="ctr" defTabSz="4388900">
              <a:lnSpc>
                <a:spcPts val="4500"/>
              </a:lnSpc>
              <a:spcBef>
                <a:spcPct val="20000"/>
              </a:spcBef>
              <a:defRPr/>
            </a:pPr>
            <a:endParaRPr lang="en-US" altLang="zh-CN" sz="4400" dirty="0" smtClean="0">
              <a:latin typeface="Gill Sans MT" charset="0"/>
              <a:ea typeface="Gill Sans MT" charset="0"/>
              <a:cs typeface="Gill Sans MT" charset="0"/>
            </a:endParaRPr>
          </a:p>
          <a:p>
            <a:pPr marL="1645838" lvl="0" indent="-1645838" algn="ctr" defTabSz="4388900">
              <a:lnSpc>
                <a:spcPts val="4500"/>
              </a:lnSpc>
              <a:spcBef>
                <a:spcPct val="20000"/>
              </a:spcBef>
              <a:defRPr/>
            </a:pPr>
            <a:endParaRPr kumimoji="0" lang="en-US" sz="4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Gill Sans MT" charset="0"/>
              <a:ea typeface="Gill Sans MT" charset="0"/>
              <a:cs typeface="Gill Sans MT" charset="0"/>
            </a:endParaRPr>
          </a:p>
        </p:txBody>
      </p:sp>
      <p:sp>
        <p:nvSpPr>
          <p:cNvPr id="20" name="Text Placeholder 114"/>
          <p:cNvSpPr txBox="1">
            <a:spLocks/>
          </p:cNvSpPr>
          <p:nvPr/>
        </p:nvSpPr>
        <p:spPr>
          <a:xfrm>
            <a:off x="5441198" y="2648649"/>
            <a:ext cx="31998968" cy="821181"/>
          </a:xfrm>
          <a:prstGeom prst="rect">
            <a:avLst/>
          </a:prstGeom>
        </p:spPr>
        <p:txBody>
          <a:bodyPr/>
          <a:lstStyle/>
          <a:p>
            <a:pPr marL="1645838" lvl="0" indent="-1645838" algn="ctr" defTabSz="4388900">
              <a:spcBef>
                <a:spcPct val="20000"/>
              </a:spcBef>
              <a:defRPr/>
            </a:pPr>
            <a:endParaRPr kumimoji="0" lang="en-US" sz="4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Gill Sans MT" charset="0"/>
              <a:ea typeface="Gill Sans MT" charset="0"/>
              <a:cs typeface="Gill Sans MT" charset="0"/>
            </a:endParaRPr>
          </a:p>
        </p:txBody>
      </p:sp>
      <p:pic>
        <p:nvPicPr>
          <p:cNvPr id="40" name="Picture 39" descr="pitt-logal-2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55470" y="558304"/>
            <a:ext cx="2602510" cy="2594933"/>
          </a:xfrm>
          <a:prstGeom prst="rect">
            <a:avLst/>
          </a:prstGeom>
        </p:spPr>
      </p:pic>
      <p:sp>
        <p:nvSpPr>
          <p:cNvPr id="24" name="Snip Single Corner Rectangle 23"/>
          <p:cNvSpPr/>
          <p:nvPr/>
        </p:nvSpPr>
        <p:spPr>
          <a:xfrm>
            <a:off x="904185" y="18597545"/>
            <a:ext cx="13791732" cy="13330657"/>
          </a:xfrm>
          <a:prstGeom prst="snip1Rect">
            <a:avLst>
              <a:gd name="adj" fmla="val 24666"/>
            </a:avLst>
          </a:prstGeom>
          <a:noFill/>
          <a:ln w="50800" cap="flat" cmpd="sng">
            <a:solidFill>
              <a:srgbClr val="009966"/>
            </a:solidFill>
            <a:prstDash val="dash"/>
            <a:rou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71500" indent="-571500" algn="ctr" defTabSz="914400">
              <a:buClr>
                <a:srgbClr val="F07F09"/>
              </a:buClr>
              <a:buFont typeface="Courier New"/>
              <a:buChar char="o"/>
            </a:pPr>
            <a:endParaRPr lang="en-US" sz="4000" dirty="0" smtClean="0">
              <a:solidFill>
                <a:sysClr val="windowText" lastClr="000000"/>
              </a:solidFill>
              <a:latin typeface="Gill Sans MT"/>
            </a:endParaRPr>
          </a:p>
        </p:txBody>
      </p:sp>
      <p:sp>
        <p:nvSpPr>
          <p:cNvPr id="84" name="Snip Single Corner Rectangle 83"/>
          <p:cNvSpPr/>
          <p:nvPr/>
        </p:nvSpPr>
        <p:spPr>
          <a:xfrm rot="16200000" flipH="1" flipV="1">
            <a:off x="1549910" y="4795838"/>
            <a:ext cx="12500273" cy="13791731"/>
          </a:xfrm>
          <a:prstGeom prst="snip1Rect">
            <a:avLst>
              <a:gd name="adj" fmla="val 26484"/>
            </a:avLst>
          </a:prstGeom>
          <a:noFill/>
          <a:ln w="50800" cap="flat" cmpd="sng">
            <a:solidFill>
              <a:srgbClr val="FF0000"/>
            </a:solidFill>
            <a:prstDash val="dash"/>
            <a:rou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71500" indent="-571500" algn="ctr" defTabSz="914400">
              <a:buClr>
                <a:srgbClr val="F07F09"/>
              </a:buClr>
              <a:buFont typeface="Courier New"/>
              <a:buChar char="o"/>
            </a:pPr>
            <a:endParaRPr lang="en-US" sz="4000" dirty="0" smtClean="0">
              <a:ln>
                <a:solidFill>
                  <a:srgbClr val="FF6600"/>
                </a:solidFill>
              </a:ln>
              <a:solidFill>
                <a:sysClr val="windowText" lastClr="000000"/>
              </a:solidFill>
              <a:latin typeface="Gill Sans MT"/>
            </a:endParaRPr>
          </a:p>
        </p:txBody>
      </p:sp>
      <p:sp>
        <p:nvSpPr>
          <p:cNvPr id="85" name="Snip Single Corner Rectangle 84"/>
          <p:cNvSpPr/>
          <p:nvPr/>
        </p:nvSpPr>
        <p:spPr>
          <a:xfrm flipH="1">
            <a:off x="28667202" y="18529341"/>
            <a:ext cx="14455333" cy="13398861"/>
          </a:xfrm>
          <a:prstGeom prst="snip1Rect">
            <a:avLst>
              <a:gd name="adj" fmla="val 24666"/>
            </a:avLst>
          </a:prstGeom>
          <a:noFill/>
          <a:ln w="50800" cap="flat" cmpd="sng">
            <a:solidFill>
              <a:schemeClr val="accent6">
                <a:lumMod val="75000"/>
              </a:schemeClr>
            </a:solidFill>
            <a:prstDash val="dash"/>
            <a:rou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71500" indent="-571500" algn="ctr" defTabSz="914400">
              <a:buClr>
                <a:srgbClr val="F07F09"/>
              </a:buClr>
              <a:buFont typeface="Courier New"/>
              <a:buChar char="o"/>
            </a:pPr>
            <a:endParaRPr lang="en-US" sz="4000" dirty="0" smtClean="0">
              <a:solidFill>
                <a:sysClr val="windowText" lastClr="000000"/>
              </a:solidFill>
              <a:latin typeface="Gill Sans MT"/>
            </a:endParaRPr>
          </a:p>
        </p:txBody>
      </p:sp>
      <p:sp>
        <p:nvSpPr>
          <p:cNvPr id="86" name="Snip Single Corner Rectangle 85"/>
          <p:cNvSpPr/>
          <p:nvPr/>
        </p:nvSpPr>
        <p:spPr>
          <a:xfrm rot="5400000" flipV="1">
            <a:off x="29644735" y="4464038"/>
            <a:ext cx="12500272" cy="14455332"/>
          </a:xfrm>
          <a:prstGeom prst="snip1Rect">
            <a:avLst>
              <a:gd name="adj" fmla="val 25858"/>
            </a:avLst>
          </a:prstGeom>
          <a:noFill/>
          <a:ln w="50800" cap="flat" cmpd="sng">
            <a:solidFill>
              <a:srgbClr val="0000FF"/>
            </a:solidFill>
            <a:prstDash val="dash"/>
            <a:rou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71500" indent="-571500" algn="ctr" defTabSz="914400">
              <a:buClr>
                <a:srgbClr val="F07F09"/>
              </a:buClr>
              <a:buFont typeface="Courier New"/>
              <a:buChar char="o"/>
            </a:pPr>
            <a:endParaRPr lang="en-US" sz="4000" dirty="0" smtClean="0">
              <a:solidFill>
                <a:sysClr val="windowText" lastClr="000000"/>
              </a:solidFill>
              <a:latin typeface="Gill Sans MT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17656" y="5489450"/>
            <a:ext cx="407752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dirty="0" smtClean="0">
                <a:solidFill>
                  <a:srgbClr val="FF0000"/>
                </a:solidFill>
                <a:latin typeface="Gill Sans MT"/>
                <a:cs typeface="Gill Sans MT"/>
              </a:rPr>
              <a:t>Introduction</a:t>
            </a:r>
            <a:endParaRPr lang="en-US" sz="4800" dirty="0">
              <a:solidFill>
                <a:srgbClr val="FF0000"/>
              </a:solidFill>
              <a:latin typeface="Gill Sans MT"/>
              <a:cs typeface="Gill Sans MT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940762" y="18632971"/>
            <a:ext cx="507170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dirty="0" smtClean="0">
                <a:solidFill>
                  <a:srgbClr val="009966"/>
                </a:solidFill>
                <a:latin typeface="Gill Sans MT"/>
                <a:cs typeface="Gill Sans MT"/>
              </a:rPr>
              <a:t>Lazy Shadowing</a:t>
            </a:r>
            <a:endParaRPr lang="en-US" sz="6000" dirty="0">
              <a:solidFill>
                <a:srgbClr val="009966"/>
              </a:solidFill>
              <a:latin typeface="Gill Sans MT"/>
              <a:cs typeface="Gill Sans MT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37797971" y="5489450"/>
            <a:ext cx="516096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dirty="0" smtClean="0">
                <a:solidFill>
                  <a:srgbClr val="0000FF"/>
                </a:solidFill>
                <a:latin typeface="Gill Sans MT"/>
                <a:cs typeface="Gill Sans MT"/>
              </a:rPr>
              <a:t>Shadow Leaping</a:t>
            </a:r>
            <a:endParaRPr lang="en-US" sz="6000" dirty="0">
              <a:solidFill>
                <a:srgbClr val="0000FF"/>
              </a:solidFill>
              <a:latin typeface="Gill Sans MT"/>
              <a:cs typeface="Gill Sans MT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36588462" y="18597545"/>
            <a:ext cx="645721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dirty="0" smtClean="0">
                <a:solidFill>
                  <a:schemeClr val="accent6">
                    <a:lumMod val="75000"/>
                  </a:schemeClr>
                </a:solidFill>
                <a:latin typeface="Gill Sans MT"/>
                <a:cs typeface="Gill Sans MT"/>
              </a:rPr>
              <a:t>MPI Implementation</a:t>
            </a:r>
            <a:endParaRPr lang="en-US" sz="6000" dirty="0">
              <a:solidFill>
                <a:schemeClr val="accent6">
                  <a:lumMod val="75000"/>
                </a:schemeClr>
              </a:solidFill>
              <a:latin typeface="Gill Sans MT"/>
              <a:cs typeface="Gill Sans MT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9679336" y="31948583"/>
            <a:ext cx="134432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400" i="1" dirty="0" smtClean="0">
                <a:latin typeface="Times"/>
                <a:cs typeface="Times"/>
              </a:rPr>
              <a:t>This poster is supported by US DoE funding.</a:t>
            </a:r>
            <a:endParaRPr lang="en-US" sz="5400" i="1" dirty="0">
              <a:latin typeface="Times"/>
              <a:cs typeface="Times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360856" y="6392543"/>
            <a:ext cx="134424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Clr>
                <a:srgbClr val="FF0000"/>
              </a:buClr>
              <a:buFont typeface="Wingdings" charset="2"/>
              <a:buChar char="v"/>
            </a:pPr>
            <a:r>
              <a:rPr lang="en-US" sz="4400" dirty="0" smtClean="0">
                <a:latin typeface="Gill Sans MT"/>
                <a:cs typeface="Gill Sans MT"/>
              </a:rPr>
              <a:t>System scale keeps growing for both HPC and Cloud.</a:t>
            </a:r>
            <a:endParaRPr lang="en-US" sz="4400" dirty="0">
              <a:latin typeface="Gill Sans MT"/>
              <a:cs typeface="Gill Sans M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128835" y="5441566"/>
            <a:ext cx="13120702" cy="9269252"/>
          </a:xfrm>
          <a:prstGeom prst="rect">
            <a:avLst/>
          </a:prstGeom>
          <a:noFill/>
          <a:ln w="50800" cap="flat" cmpd="sng">
            <a:solidFill>
              <a:schemeClr val="bg1">
                <a:lumMod val="50000"/>
              </a:schemeClr>
            </a:solidFill>
            <a:prstDash val="dash"/>
            <a:rou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71500" indent="-571500" algn="ctr" defTabSz="914400">
              <a:buClr>
                <a:srgbClr val="F07F09"/>
              </a:buClr>
              <a:buFont typeface="Courier New"/>
              <a:buChar char="o"/>
            </a:pPr>
            <a:endParaRPr lang="en-US" sz="4000" dirty="0" smtClean="0">
              <a:solidFill>
                <a:sysClr val="windowText" lastClr="000000"/>
              </a:solidFill>
              <a:latin typeface="Gill Sans MT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5201986" y="5489450"/>
            <a:ext cx="645830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 MT"/>
                <a:cs typeface="Gill Sans MT"/>
              </a:rPr>
              <a:t>Shadow Collocation</a:t>
            </a:r>
            <a:endParaRPr lang="en-US" sz="4000" dirty="0">
              <a:solidFill>
                <a:schemeClr val="tx1">
                  <a:lumMod val="65000"/>
                  <a:lumOff val="35000"/>
                </a:schemeClr>
              </a:solidFill>
              <a:latin typeface="Gill Sans MT"/>
              <a:cs typeface="Gill Sans MT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5522410" y="6392543"/>
            <a:ext cx="1296861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Clr>
                <a:schemeClr val="tx1">
                  <a:lumMod val="65000"/>
                  <a:lumOff val="35000"/>
                </a:schemeClr>
              </a:buClr>
              <a:buFont typeface="Wingdings" charset="2"/>
              <a:buChar char="v"/>
            </a:pPr>
            <a:r>
              <a:rPr lang="en-US" altLang="zh-CN" sz="4400" dirty="0" smtClean="0">
                <a:solidFill>
                  <a:sysClr val="windowText" lastClr="000000"/>
                </a:solidFill>
                <a:latin typeface="Gill Sans MT" charset="0"/>
                <a:ea typeface="Gill Sans MT" charset="0"/>
                <a:cs typeface="Gill Sans MT" charset="0"/>
              </a:rPr>
              <a:t>Collocate</a:t>
            </a:r>
            <a:r>
              <a:rPr lang="zh-CN" altLang="en-US" sz="4400" dirty="0" smtClean="0">
                <a:solidFill>
                  <a:sysClr val="windowText" lastClr="000000"/>
                </a:solidFill>
                <a:latin typeface="Gill Sans MT" charset="0"/>
                <a:ea typeface="Gill Sans MT" charset="0"/>
                <a:cs typeface="Gill Sans MT" charset="0"/>
              </a:rPr>
              <a:t> </a:t>
            </a:r>
            <a:r>
              <a:rPr lang="en-US" altLang="zh-CN" sz="4400" dirty="0" smtClean="0">
                <a:solidFill>
                  <a:sysClr val="windowText" lastClr="000000"/>
                </a:solidFill>
                <a:latin typeface="Gill Sans MT" charset="0"/>
                <a:ea typeface="Gill Sans MT" charset="0"/>
                <a:cs typeface="Gill Sans MT" charset="0"/>
              </a:rPr>
              <a:t>multiple</a:t>
            </a:r>
            <a:r>
              <a:rPr lang="zh-CN" altLang="en-US" sz="4400" dirty="0" smtClean="0">
                <a:solidFill>
                  <a:sysClr val="windowText" lastClr="000000"/>
                </a:solidFill>
                <a:latin typeface="Gill Sans MT" charset="0"/>
                <a:ea typeface="Gill Sans MT" charset="0"/>
                <a:cs typeface="Gill Sans MT" charset="0"/>
              </a:rPr>
              <a:t> </a:t>
            </a:r>
            <a:r>
              <a:rPr lang="en-US" altLang="zh-CN" sz="4400" dirty="0" smtClean="0">
                <a:solidFill>
                  <a:sysClr val="windowText" lastClr="000000"/>
                </a:solidFill>
                <a:latin typeface="Gill Sans MT" charset="0"/>
                <a:ea typeface="Gill Sans MT" charset="0"/>
                <a:cs typeface="Gill Sans MT" charset="0"/>
              </a:rPr>
              <a:t>shadow</a:t>
            </a:r>
            <a:r>
              <a:rPr lang="zh-CN" altLang="en-US" sz="4400" dirty="0" smtClean="0">
                <a:solidFill>
                  <a:sysClr val="windowText" lastClr="000000"/>
                </a:solidFill>
                <a:latin typeface="Gill Sans MT" charset="0"/>
                <a:ea typeface="Gill Sans MT" charset="0"/>
                <a:cs typeface="Gill Sans MT" charset="0"/>
              </a:rPr>
              <a:t> </a:t>
            </a:r>
            <a:r>
              <a:rPr lang="en-US" altLang="zh-CN" sz="4400" dirty="0" smtClean="0">
                <a:solidFill>
                  <a:sysClr val="windowText" lastClr="000000"/>
                </a:solidFill>
                <a:latin typeface="Gill Sans MT" charset="0"/>
                <a:ea typeface="Gill Sans MT" charset="0"/>
                <a:cs typeface="Gill Sans MT" charset="0"/>
              </a:rPr>
              <a:t>processes</a:t>
            </a:r>
            <a:r>
              <a:rPr lang="zh-CN" altLang="en-US" sz="4400" dirty="0" smtClean="0">
                <a:solidFill>
                  <a:sysClr val="windowText" lastClr="000000"/>
                </a:solidFill>
                <a:latin typeface="Gill Sans MT" charset="0"/>
                <a:ea typeface="Gill Sans MT" charset="0"/>
                <a:cs typeface="Gill Sans MT" charset="0"/>
              </a:rPr>
              <a:t> </a:t>
            </a:r>
            <a:r>
              <a:rPr lang="en-US" altLang="zh-CN" sz="4400" dirty="0" smtClean="0">
                <a:solidFill>
                  <a:sysClr val="windowText" lastClr="000000"/>
                </a:solidFill>
                <a:latin typeface="Gill Sans MT" charset="0"/>
                <a:ea typeface="Gill Sans MT" charset="0"/>
                <a:cs typeface="Gill Sans MT" charset="0"/>
              </a:rPr>
              <a:t>on</a:t>
            </a:r>
            <a:r>
              <a:rPr lang="zh-CN" altLang="en-US" sz="4400" dirty="0" smtClean="0">
                <a:solidFill>
                  <a:sysClr val="windowText" lastClr="000000"/>
                </a:solidFill>
                <a:latin typeface="Gill Sans MT" charset="0"/>
                <a:ea typeface="Gill Sans MT" charset="0"/>
                <a:cs typeface="Gill Sans MT" charset="0"/>
              </a:rPr>
              <a:t> </a:t>
            </a:r>
            <a:r>
              <a:rPr lang="en-US" altLang="zh-CN" sz="4400" dirty="0" smtClean="0">
                <a:solidFill>
                  <a:sysClr val="windowText" lastClr="000000"/>
                </a:solidFill>
                <a:latin typeface="Gill Sans MT" charset="0"/>
                <a:ea typeface="Gill Sans MT" charset="0"/>
                <a:cs typeface="Gill Sans MT" charset="0"/>
              </a:rPr>
              <a:t>each</a:t>
            </a:r>
            <a:r>
              <a:rPr lang="zh-CN" altLang="en-US" sz="4400" dirty="0" smtClean="0">
                <a:solidFill>
                  <a:sysClr val="windowText" lastClr="000000"/>
                </a:solidFill>
                <a:latin typeface="Gill Sans MT" charset="0"/>
                <a:ea typeface="Gill Sans MT" charset="0"/>
                <a:cs typeface="Gill Sans MT" charset="0"/>
              </a:rPr>
              <a:t> </a:t>
            </a:r>
            <a:r>
              <a:rPr lang="en-US" altLang="zh-CN" sz="4400" dirty="0" smtClean="0">
                <a:solidFill>
                  <a:sysClr val="windowText" lastClr="000000"/>
                </a:solidFill>
                <a:latin typeface="Gill Sans MT" charset="0"/>
                <a:ea typeface="Gill Sans MT" charset="0"/>
                <a:cs typeface="Gill Sans MT" charset="0"/>
              </a:rPr>
              <a:t>node</a:t>
            </a:r>
          </a:p>
          <a:p>
            <a:pPr marL="1341438" lvl="1" indent="-508000">
              <a:buClr>
                <a:schemeClr val="tx1">
                  <a:lumMod val="65000"/>
                  <a:lumOff val="35000"/>
                </a:schemeClr>
              </a:buClr>
              <a:buFont typeface="Wingdings" charset="2"/>
              <a:buChar char="v"/>
            </a:pPr>
            <a:r>
              <a:rPr lang="en-US" altLang="zh-CN" sz="4400" dirty="0">
                <a:solidFill>
                  <a:sysClr val="windowText" lastClr="000000"/>
                </a:solidFill>
                <a:latin typeface="Gill Sans MT" charset="0"/>
                <a:ea typeface="Gill Sans MT" charset="0"/>
                <a:cs typeface="Gill Sans MT" charset="0"/>
              </a:rPr>
              <a:t>Reduces</a:t>
            </a:r>
            <a:r>
              <a:rPr lang="zh-CN" altLang="en-US" sz="4400" dirty="0">
                <a:solidFill>
                  <a:sysClr val="windowText" lastClr="000000"/>
                </a:solidFill>
                <a:latin typeface="Gill Sans MT" charset="0"/>
                <a:ea typeface="Gill Sans MT" charset="0"/>
                <a:cs typeface="Gill Sans MT" charset="0"/>
              </a:rPr>
              <a:t> </a:t>
            </a:r>
            <a:r>
              <a:rPr lang="en-US" altLang="zh-CN" sz="4400" dirty="0">
                <a:solidFill>
                  <a:sysClr val="windowText" lastClr="000000"/>
                </a:solidFill>
                <a:latin typeface="Gill Sans MT" charset="0"/>
                <a:ea typeface="Gill Sans MT" charset="0"/>
                <a:cs typeface="Gill Sans MT" charset="0"/>
              </a:rPr>
              <a:t>shadow</a:t>
            </a:r>
            <a:r>
              <a:rPr lang="zh-CN" altLang="en-US" sz="4400" dirty="0">
                <a:solidFill>
                  <a:sysClr val="windowText" lastClr="000000"/>
                </a:solidFill>
                <a:latin typeface="Gill Sans MT" charset="0"/>
                <a:ea typeface="Gill Sans MT" charset="0"/>
                <a:cs typeface="Gill Sans MT" charset="0"/>
              </a:rPr>
              <a:t> </a:t>
            </a:r>
            <a:r>
              <a:rPr lang="en-US" altLang="zh-CN" sz="4400" dirty="0">
                <a:solidFill>
                  <a:sysClr val="windowText" lastClr="000000"/>
                </a:solidFill>
                <a:latin typeface="Gill Sans MT" charset="0"/>
                <a:ea typeface="Gill Sans MT" charset="0"/>
                <a:cs typeface="Gill Sans MT" charset="0"/>
              </a:rPr>
              <a:t>processes’</a:t>
            </a:r>
            <a:r>
              <a:rPr lang="zh-CN" altLang="en-US" sz="4400" dirty="0">
                <a:solidFill>
                  <a:sysClr val="windowText" lastClr="000000"/>
                </a:solidFill>
                <a:latin typeface="Gill Sans MT" charset="0"/>
                <a:ea typeface="Gill Sans MT" charset="0"/>
                <a:cs typeface="Gill Sans MT" charset="0"/>
              </a:rPr>
              <a:t> </a:t>
            </a:r>
            <a:r>
              <a:rPr lang="en-US" altLang="zh-CN" sz="4400" dirty="0">
                <a:solidFill>
                  <a:sysClr val="windowText" lastClr="000000"/>
                </a:solidFill>
                <a:latin typeface="Gill Sans MT" charset="0"/>
                <a:ea typeface="Gill Sans MT" charset="0"/>
                <a:cs typeface="Gill Sans MT" charset="0"/>
              </a:rPr>
              <a:t>execution</a:t>
            </a:r>
            <a:r>
              <a:rPr lang="zh-CN" altLang="en-US" sz="4400" dirty="0">
                <a:solidFill>
                  <a:sysClr val="windowText" lastClr="000000"/>
                </a:solidFill>
                <a:latin typeface="Gill Sans MT" charset="0"/>
                <a:ea typeface="Gill Sans MT" charset="0"/>
                <a:cs typeface="Gill Sans MT" charset="0"/>
              </a:rPr>
              <a:t> </a:t>
            </a:r>
            <a:r>
              <a:rPr lang="en-US" altLang="zh-CN" sz="4400" dirty="0" smtClean="0">
                <a:solidFill>
                  <a:sysClr val="windowText" lastClr="000000"/>
                </a:solidFill>
                <a:latin typeface="Gill Sans MT" charset="0"/>
                <a:ea typeface="Gill Sans MT" charset="0"/>
                <a:cs typeface="Gill Sans MT" charset="0"/>
              </a:rPr>
              <a:t>rate</a:t>
            </a:r>
          </a:p>
          <a:p>
            <a:pPr marL="1341438" lvl="1" indent="-508000">
              <a:buClr>
                <a:schemeClr val="tx1">
                  <a:lumMod val="65000"/>
                  <a:lumOff val="35000"/>
                </a:schemeClr>
              </a:buClr>
              <a:buFont typeface="Wingdings" charset="2"/>
              <a:buChar char="v"/>
            </a:pPr>
            <a:r>
              <a:rPr lang="en-US" altLang="zh-CN" sz="4400" dirty="0" smtClean="0">
                <a:solidFill>
                  <a:sysClr val="windowText" lastClr="000000"/>
                </a:solidFill>
                <a:latin typeface="Gill Sans MT" charset="0"/>
                <a:ea typeface="Gill Sans MT" charset="0"/>
                <a:cs typeface="Gill Sans MT" charset="0"/>
              </a:rPr>
              <a:t>Reduces </a:t>
            </a:r>
            <a:r>
              <a:rPr lang="en-US" altLang="zh-CN" sz="4400" b="1" dirty="0" smtClean="0">
                <a:solidFill>
                  <a:srgbClr val="00B050"/>
                </a:solidFill>
                <a:latin typeface="Gill Sans MT" charset="0"/>
                <a:ea typeface="Gill Sans MT" charset="0"/>
                <a:cs typeface="Gill Sans MT" charset="0"/>
              </a:rPr>
              <a:t>hardware</a:t>
            </a:r>
            <a:r>
              <a:rPr lang="en-US" altLang="zh-CN" sz="4400" dirty="0" smtClean="0">
                <a:solidFill>
                  <a:sysClr val="windowText" lastClr="000000"/>
                </a:solidFill>
                <a:latin typeface="Gill Sans MT" charset="0"/>
                <a:ea typeface="Gill Sans MT" charset="0"/>
                <a:cs typeface="Gill Sans MT" charset="0"/>
              </a:rPr>
              <a:t> and </a:t>
            </a:r>
            <a:r>
              <a:rPr lang="en-US" altLang="zh-CN" sz="4400" b="1" dirty="0" smtClean="0">
                <a:solidFill>
                  <a:srgbClr val="00B050"/>
                </a:solidFill>
                <a:latin typeface="Gill Sans MT" charset="0"/>
                <a:ea typeface="Gill Sans MT" charset="0"/>
                <a:cs typeface="Gill Sans MT" charset="0"/>
              </a:rPr>
              <a:t>power</a:t>
            </a:r>
            <a:r>
              <a:rPr lang="en-US" altLang="zh-CN" sz="4400" dirty="0" smtClean="0">
                <a:solidFill>
                  <a:sysClr val="windowText" lastClr="000000"/>
                </a:solidFill>
                <a:latin typeface="Gill Sans MT" charset="0"/>
                <a:ea typeface="Gill Sans MT" charset="0"/>
                <a:cs typeface="Gill Sans MT" charset="0"/>
              </a:rPr>
              <a:t> requirement</a:t>
            </a:r>
            <a:endParaRPr lang="en-US" altLang="zh-CN" sz="4400" dirty="0">
              <a:solidFill>
                <a:sysClr val="windowText" lastClr="000000"/>
              </a:solidFill>
              <a:latin typeface="Gill Sans MT" charset="0"/>
              <a:ea typeface="Gill Sans MT" charset="0"/>
              <a:cs typeface="Gill Sans MT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5128835" y="23712340"/>
            <a:ext cx="13120702" cy="8215861"/>
          </a:xfrm>
          <a:prstGeom prst="rect">
            <a:avLst/>
          </a:prstGeom>
          <a:noFill/>
          <a:ln w="50800" cap="flat" cmpd="sng">
            <a:solidFill>
              <a:schemeClr val="accent5">
                <a:lumMod val="75000"/>
              </a:schemeClr>
            </a:solidFill>
            <a:prstDash val="dash"/>
            <a:rou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71500" indent="-571500" algn="ctr" defTabSz="914400">
              <a:buClr>
                <a:srgbClr val="F07F09"/>
              </a:buClr>
              <a:buFont typeface="Courier New"/>
              <a:buChar char="o"/>
            </a:pPr>
            <a:endParaRPr lang="en-US" sz="4000" dirty="0" smtClean="0">
              <a:solidFill>
                <a:sysClr val="windowText" lastClr="000000"/>
              </a:solidFill>
              <a:latin typeface="Gill Sans MT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1573120" y="19572894"/>
            <a:ext cx="1160294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Clr>
                <a:schemeClr val="accent6"/>
              </a:buClr>
              <a:buFont typeface="Wingdings" charset="2"/>
              <a:buChar char="v"/>
            </a:pPr>
            <a:r>
              <a:rPr lang="en-US" sz="4000" dirty="0" smtClean="0">
                <a:solidFill>
                  <a:sysClr val="windowText" lastClr="000000"/>
                </a:solidFill>
                <a:latin typeface="Gill Sans MT"/>
              </a:rPr>
              <a:t>A library (</a:t>
            </a:r>
            <a:r>
              <a:rPr lang="en-US" sz="4000" dirty="0" err="1" smtClean="0">
                <a:solidFill>
                  <a:sysClr val="windowText" lastClr="000000"/>
                </a:solidFill>
                <a:latin typeface="Gill Sans MT"/>
              </a:rPr>
              <a:t>lsMPI</a:t>
            </a:r>
            <a:r>
              <a:rPr lang="en-US" sz="4000" dirty="0" smtClean="0">
                <a:solidFill>
                  <a:sysClr val="windowText" lastClr="000000"/>
                </a:solidFill>
                <a:latin typeface="Gill Sans MT"/>
              </a:rPr>
              <a:t>) is inserted between application and MPI that transparently supports Leaping Shadows</a:t>
            </a:r>
            <a:endParaRPr lang="en-US" sz="4000" dirty="0">
              <a:solidFill>
                <a:sysClr val="windowText" lastClr="000000"/>
              </a:solidFill>
              <a:latin typeface="Gill Sans MT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29223894" y="27865207"/>
            <a:ext cx="1363349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Clr>
                <a:schemeClr val="accent6"/>
              </a:buClr>
              <a:buFont typeface="Wingdings" charset="2"/>
              <a:buChar char="v"/>
            </a:pPr>
            <a:r>
              <a:rPr lang="en-US" sz="4000" dirty="0" smtClean="0">
                <a:solidFill>
                  <a:sysClr val="windowText" lastClr="000000"/>
                </a:solidFill>
                <a:latin typeface="Gill Sans MT"/>
              </a:rPr>
              <a:t>Main process duplicates each message</a:t>
            </a:r>
          </a:p>
          <a:p>
            <a:pPr marL="571500" indent="-571500">
              <a:buClr>
                <a:schemeClr val="accent6"/>
              </a:buClr>
              <a:buFont typeface="Wingdings" charset="2"/>
              <a:buChar char="v"/>
            </a:pPr>
            <a:r>
              <a:rPr lang="en-US" sz="4000" dirty="0" smtClean="0">
                <a:solidFill>
                  <a:sysClr val="windowText" lastClr="000000"/>
                </a:solidFill>
                <a:latin typeface="Gill Sans MT"/>
              </a:rPr>
              <a:t>ACK/NAK is used to guarantee consistent promotion of </a:t>
            </a:r>
            <a:r>
              <a:rPr lang="en-US" altLang="zh-CN" sz="4000" dirty="0" smtClean="0">
                <a:solidFill>
                  <a:sysClr val="windowText" lastClr="000000"/>
                </a:solidFill>
                <a:latin typeface="Gill Sans MT"/>
              </a:rPr>
              <a:t>a</a:t>
            </a:r>
            <a:r>
              <a:rPr lang="zh-CN" altLang="en-US" sz="4000" dirty="0" smtClean="0">
                <a:solidFill>
                  <a:sysClr val="windowText" lastClr="000000"/>
                </a:solidFill>
                <a:latin typeface="Gill Sans MT"/>
              </a:rPr>
              <a:t> </a:t>
            </a:r>
            <a:r>
              <a:rPr lang="en-US" sz="4000" dirty="0" smtClean="0">
                <a:solidFill>
                  <a:sysClr val="windowText" lastClr="000000"/>
                </a:solidFill>
                <a:latin typeface="Gill Sans MT"/>
              </a:rPr>
              <a:t>shadow</a:t>
            </a:r>
            <a:r>
              <a:rPr lang="zh-CN" altLang="en-US" sz="4000" dirty="0" smtClean="0">
                <a:solidFill>
                  <a:sysClr val="windowText" lastClr="000000"/>
                </a:solidFill>
                <a:latin typeface="Gill Sans MT"/>
              </a:rPr>
              <a:t> </a:t>
            </a:r>
            <a:r>
              <a:rPr lang="en-US" altLang="zh-CN" sz="4000" smtClean="0">
                <a:solidFill>
                  <a:sysClr val="windowText" lastClr="000000"/>
                </a:solidFill>
                <a:latin typeface="Gill Sans MT"/>
              </a:rPr>
              <a:t>process</a:t>
            </a:r>
            <a:r>
              <a:rPr lang="en-US" sz="4000" smtClean="0">
                <a:solidFill>
                  <a:sysClr val="windowText" lastClr="000000"/>
                </a:solidFill>
                <a:latin typeface="Gill Sans MT"/>
              </a:rPr>
              <a:t> </a:t>
            </a:r>
            <a:r>
              <a:rPr lang="en-US" sz="4000" dirty="0" smtClean="0">
                <a:solidFill>
                  <a:sysClr val="windowText" lastClr="000000"/>
                </a:solidFill>
                <a:latin typeface="Gill Sans MT"/>
              </a:rPr>
              <a:t>in the case of a failure</a:t>
            </a:r>
          </a:p>
          <a:p>
            <a:pPr marL="571500" indent="-571500">
              <a:buClr>
                <a:schemeClr val="accent6"/>
              </a:buClr>
              <a:buFont typeface="Wingdings" charset="2"/>
              <a:buChar char="v"/>
            </a:pPr>
            <a:r>
              <a:rPr lang="en-US" sz="4000" dirty="0" smtClean="0">
                <a:solidFill>
                  <a:sysClr val="windowText" lastClr="000000"/>
                </a:solidFill>
                <a:latin typeface="Gill Sans MT"/>
              </a:rPr>
              <a:t>Main </a:t>
            </a:r>
            <a:r>
              <a:rPr lang="en-US" sz="4000" dirty="0">
                <a:solidFill>
                  <a:sysClr val="windowText" lastClr="000000"/>
                </a:solidFill>
                <a:latin typeface="Gill Sans MT"/>
              </a:rPr>
              <a:t>process is responsible for resolving </a:t>
            </a:r>
            <a:r>
              <a:rPr lang="en-US" sz="4000" dirty="0" smtClean="0">
                <a:solidFill>
                  <a:sysClr val="windowText" lastClr="000000"/>
                </a:solidFill>
                <a:latin typeface="Gill Sans MT"/>
              </a:rPr>
              <a:t>non-determinism, such as MPI_ANY_SOURCE receive, </a:t>
            </a:r>
            <a:r>
              <a:rPr lang="en-US" sz="4000" dirty="0" err="1" smtClean="0">
                <a:solidFill>
                  <a:sysClr val="windowText" lastClr="000000"/>
                </a:solidFill>
                <a:latin typeface="Gill Sans MT"/>
              </a:rPr>
              <a:t>MPI_Wtime</a:t>
            </a:r>
            <a:r>
              <a:rPr lang="en-US" sz="4000" dirty="0" smtClean="0">
                <a:solidFill>
                  <a:sysClr val="windowText" lastClr="000000"/>
                </a:solidFill>
                <a:latin typeface="Gill Sans MT"/>
              </a:rPr>
              <a:t>( )</a:t>
            </a:r>
            <a:endParaRPr lang="en-US" sz="4000" dirty="0">
              <a:solidFill>
                <a:sysClr val="windowText" lastClr="000000"/>
              </a:solidFill>
              <a:latin typeface="Gill Sans MT"/>
            </a:endParaRPr>
          </a:p>
          <a:p>
            <a:pPr marL="571500" indent="-571500">
              <a:buClr>
                <a:schemeClr val="accent6"/>
              </a:buClr>
              <a:buFont typeface="Wingdings" charset="2"/>
              <a:buChar char="v"/>
            </a:pPr>
            <a:r>
              <a:rPr lang="en-US" sz="4000" dirty="0" smtClean="0">
                <a:solidFill>
                  <a:sysClr val="windowText" lastClr="000000"/>
                </a:solidFill>
                <a:latin typeface="Gill Sans MT"/>
              </a:rPr>
              <a:t>Collectives use </a:t>
            </a:r>
            <a:r>
              <a:rPr lang="en-US" sz="4000" dirty="0" err="1" smtClean="0">
                <a:solidFill>
                  <a:sysClr val="windowText" lastClr="000000"/>
                </a:solidFill>
                <a:latin typeface="Gill Sans MT"/>
              </a:rPr>
              <a:t>lsMPI</a:t>
            </a:r>
            <a:r>
              <a:rPr lang="en-US" sz="4000" dirty="0" smtClean="0">
                <a:solidFill>
                  <a:sysClr val="windowText" lastClr="000000"/>
                </a:solidFill>
                <a:latin typeface="Gill Sans MT"/>
              </a:rPr>
              <a:t> internal point-to-point communications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904185" y="31961776"/>
            <a:ext cx="134432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i="1" dirty="0" smtClean="0">
                <a:latin typeface="Times"/>
                <a:cs typeface="Times"/>
              </a:rPr>
              <a:t>CONTACT: Xiaolong Cui xic51@pitt.edu</a:t>
            </a:r>
            <a:endParaRPr lang="en-US" sz="5400" i="1" dirty="0">
              <a:latin typeface="Times"/>
              <a:cs typeface="Times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9438899" y="23137623"/>
            <a:ext cx="4627852" cy="3270567"/>
            <a:chOff x="9438899" y="23493223"/>
            <a:chExt cx="4627852" cy="3270567"/>
          </a:xfrm>
        </p:grpSpPr>
        <p:sp>
          <p:nvSpPr>
            <p:cNvPr id="94" name="Rounded Rectangle 93"/>
            <p:cNvSpPr/>
            <p:nvPr/>
          </p:nvSpPr>
          <p:spPr>
            <a:xfrm>
              <a:off x="9438899" y="23493223"/>
              <a:ext cx="4627852" cy="1031664"/>
            </a:xfrm>
            <a:prstGeom prst="roundRect">
              <a:avLst/>
            </a:prstGeom>
            <a:solidFill>
              <a:srgbClr val="EBF1DE"/>
            </a:solidFill>
            <a:ln w="9525" cap="flat" cmpd="sng" algn="ctr">
              <a:solidFill>
                <a:srgbClr val="009966"/>
              </a:solidFill>
              <a:prstDash val="solid"/>
            </a:ln>
            <a:effectLst/>
          </p:spPr>
          <p:txBody>
            <a:bodyPr rtlCol="0" anchor="ctr"/>
            <a:lstStyle/>
            <a:p>
              <a:pPr lvl="0" algn="ctr" defTabSz="914400">
                <a:defRPr/>
              </a:pPr>
              <a:r>
                <a:rPr lang="en-US" sz="3200" b="1" kern="0" dirty="0" smtClean="0">
                  <a:solidFill>
                    <a:srgbClr val="00B050"/>
                  </a:solidFill>
                  <a:latin typeface="Gill Sans MT" charset="0"/>
                  <a:ea typeface="Gill Sans MT" charset="0"/>
                  <a:cs typeface="Gill Sans MT" charset="0"/>
                </a:rPr>
                <a:t>Reduced</a:t>
              </a:r>
              <a:r>
                <a:rPr lang="en-US" sz="3200" kern="0" dirty="0" smtClean="0">
                  <a:solidFill>
                    <a:srgbClr val="00B050"/>
                  </a:solidFill>
                  <a:latin typeface="Gill Sans MT" charset="0"/>
                  <a:ea typeface="Gill Sans MT" charset="0"/>
                  <a:cs typeface="Gill Sans MT" charset="0"/>
                </a:rPr>
                <a:t> </a:t>
              </a:r>
              <a:r>
                <a:rPr lang="en-US" sz="3200" kern="0" dirty="0" smtClean="0">
                  <a:solidFill>
                    <a:sysClr val="windowText" lastClr="000000"/>
                  </a:solidFill>
                  <a:latin typeface="Gill Sans MT" charset="0"/>
                  <a:ea typeface="Gill Sans MT" charset="0"/>
                  <a:cs typeface="Gill Sans MT" charset="0"/>
                </a:rPr>
                <a:t>execution rate</a:t>
              </a:r>
              <a:endParaRPr lang="en-US" sz="3200" kern="0" dirty="0">
                <a:solidFill>
                  <a:sysClr val="windowText" lastClr="000000"/>
                </a:solidFill>
                <a:latin typeface="Gill Sans MT" charset="0"/>
                <a:ea typeface="Gill Sans MT" charset="0"/>
                <a:cs typeface="Gill Sans MT" charset="0"/>
              </a:endParaRPr>
            </a:p>
          </p:txBody>
        </p:sp>
        <p:sp>
          <p:nvSpPr>
            <p:cNvPr id="99" name="Rounded Rectangle 98"/>
            <p:cNvSpPr/>
            <p:nvPr/>
          </p:nvSpPr>
          <p:spPr>
            <a:xfrm>
              <a:off x="9438899" y="25732126"/>
              <a:ext cx="4627852" cy="1031664"/>
            </a:xfrm>
            <a:prstGeom prst="roundRect">
              <a:avLst/>
            </a:prstGeom>
            <a:solidFill>
              <a:srgbClr val="EBF1DE"/>
            </a:solidFill>
            <a:ln w="9525" cap="flat" cmpd="sng" algn="ctr">
              <a:solidFill>
                <a:srgbClr val="009966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6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Gill Sans MT" charset="0"/>
                  <a:ea typeface="Gill Sans MT" charset="0"/>
                  <a:cs typeface="Gill Sans MT" charset="0"/>
                </a:rPr>
                <a:t>Power/Energy </a:t>
              </a:r>
              <a:r>
                <a:rPr kumimoji="0" lang="en-US" sz="36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Gill Sans MT" charset="0"/>
                  <a:ea typeface="Gill Sans MT" charset="0"/>
                  <a:cs typeface="Gill Sans MT" charset="0"/>
                </a:rPr>
                <a:t>savings</a:t>
              </a:r>
              <a:endPara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Gill Sans MT" charset="0"/>
                <a:ea typeface="Gill Sans MT" charset="0"/>
                <a:cs typeface="Gill Sans MT" charset="0"/>
              </a:endParaRPr>
            </a:p>
          </p:txBody>
        </p:sp>
        <p:sp>
          <p:nvSpPr>
            <p:cNvPr id="107" name="Right Arrow 106"/>
            <p:cNvSpPr/>
            <p:nvPr/>
          </p:nvSpPr>
          <p:spPr>
            <a:xfrm rot="5400000">
              <a:off x="11312112" y="24792417"/>
              <a:ext cx="881425" cy="720305"/>
            </a:xfrm>
            <a:prstGeom prst="right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571500" indent="-571500" algn="ctr" defTabSz="914400">
                <a:buClr>
                  <a:srgbClr val="F07F09"/>
                </a:buClr>
                <a:buFont typeface="Courier New"/>
                <a:buChar char="o"/>
              </a:pPr>
              <a:endParaRPr lang="en-US" sz="4000" dirty="0" smtClean="0">
                <a:solidFill>
                  <a:sysClr val="windowText" lastClr="000000"/>
                </a:solidFill>
                <a:latin typeface="Gill Sans MT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0152218" y="20967806"/>
            <a:ext cx="131780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Clr>
                <a:schemeClr val="accent6"/>
              </a:buClr>
              <a:buFont typeface="Wingdings" charset="2"/>
              <a:buChar char="v"/>
            </a:pPr>
            <a:r>
              <a:rPr lang="en-US" sz="4000" dirty="0" smtClean="0">
                <a:solidFill>
                  <a:sysClr val="windowText" lastClr="000000"/>
                </a:solidFill>
                <a:latin typeface="Gill Sans MT"/>
              </a:rPr>
              <a:t>Failure detection is delegated to User Level Fault Mitigation</a:t>
            </a:r>
          </a:p>
        </p:txBody>
      </p:sp>
      <p:sp>
        <p:nvSpPr>
          <p:cNvPr id="115" name="Rectangle 114"/>
          <p:cNvSpPr/>
          <p:nvPr/>
        </p:nvSpPr>
        <p:spPr>
          <a:xfrm>
            <a:off x="29223894" y="6415813"/>
            <a:ext cx="13877091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Clr>
                <a:srgbClr val="0000FF"/>
              </a:buClr>
              <a:buFont typeface="Wingdings" charset="2"/>
              <a:buChar char="v"/>
            </a:pPr>
            <a:r>
              <a:rPr lang="en-US" sz="4400" dirty="0" smtClean="0">
                <a:solidFill>
                  <a:sysClr val="windowText" lastClr="000000"/>
                </a:solidFill>
                <a:latin typeface="Gill Sans MT"/>
              </a:rPr>
              <a:t>The lagging shadow processes can benefit from the faster execution of the main processes</a:t>
            </a:r>
          </a:p>
          <a:p>
            <a:pPr marL="571500" indent="-571500">
              <a:buClr>
                <a:srgbClr val="0000FF"/>
              </a:buClr>
              <a:buFont typeface="Wingdings" charset="2"/>
              <a:buChar char="v"/>
            </a:pPr>
            <a:r>
              <a:rPr lang="en-US" sz="4400" dirty="0" smtClean="0">
                <a:solidFill>
                  <a:sysClr val="windowText" lastClr="000000"/>
                </a:solidFill>
                <a:latin typeface="Gill Sans MT"/>
              </a:rPr>
              <a:t>Sync states from the main processes to the shadows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5073833" y="20843612"/>
            <a:ext cx="13311015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 smtClean="0">
                <a:latin typeface="Gill Sans MT" charset="0"/>
                <a:ea typeface="Gill Sans MT" charset="0"/>
                <a:cs typeface="Gill Sans MT" charset="0"/>
              </a:rPr>
              <a:t>World’s #1 Open Science Supercomputer</a:t>
            </a:r>
          </a:p>
          <a:p>
            <a:pPr algn="ctr"/>
            <a:r>
              <a:rPr lang="en-US" sz="3200" dirty="0" smtClean="0">
                <a:latin typeface="Gill Sans MT" charset="0"/>
                <a:ea typeface="Gill Sans MT" charset="0"/>
                <a:cs typeface="Gill Sans MT" charset="0"/>
              </a:rPr>
              <a:t>Flagship accelerated computing system | 200-cabinet Cray XK7 supercomputer</a:t>
            </a:r>
          </a:p>
          <a:p>
            <a:pPr algn="ctr"/>
            <a:r>
              <a:rPr lang="en-US" sz="3200" dirty="0" smtClean="0">
                <a:latin typeface="Gill Sans MT" charset="0"/>
                <a:ea typeface="Gill Sans MT" charset="0"/>
                <a:cs typeface="Gill Sans MT" charset="0"/>
              </a:rPr>
              <a:t>18,688 nodes (AMD 16-core Opteron + NVIDIA Tesla K20 GPU)</a:t>
            </a:r>
          </a:p>
          <a:p>
            <a:pPr algn="ctr"/>
            <a:r>
              <a:rPr lang="en-US" sz="3200" dirty="0" smtClean="0">
                <a:latin typeface="Gill Sans MT" charset="0"/>
                <a:ea typeface="Gill Sans MT" charset="0"/>
                <a:cs typeface="Gill Sans MT" charset="0"/>
              </a:rPr>
              <a:t>CPUs/GPUs working together – GPU accelerates | 20+ </a:t>
            </a:r>
            <a:r>
              <a:rPr lang="en-US" sz="3200" dirty="0" err="1" smtClean="0">
                <a:latin typeface="Gill Sans MT" charset="0"/>
                <a:ea typeface="Gill Sans MT" charset="0"/>
                <a:cs typeface="Gill Sans MT" charset="0"/>
              </a:rPr>
              <a:t>Petaflops</a:t>
            </a:r>
            <a:endParaRPr lang="en-US" sz="3200" dirty="0">
              <a:latin typeface="Gill Sans MT" charset="0"/>
              <a:ea typeface="Gill Sans MT" charset="0"/>
              <a:cs typeface="Gill Sans MT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1360856" y="13972032"/>
            <a:ext cx="12464871" cy="3624842"/>
            <a:chOff x="1360856" y="12805714"/>
            <a:chExt cx="12464871" cy="4791162"/>
          </a:xfrm>
        </p:grpSpPr>
        <p:grpSp>
          <p:nvGrpSpPr>
            <p:cNvPr id="2" name="Group 1"/>
            <p:cNvGrpSpPr/>
            <p:nvPr/>
          </p:nvGrpSpPr>
          <p:grpSpPr>
            <a:xfrm>
              <a:off x="1360856" y="12805714"/>
              <a:ext cx="12464871" cy="3164071"/>
              <a:chOff x="1221043" y="9663975"/>
              <a:chExt cx="11821578" cy="3106446"/>
            </a:xfrm>
          </p:grpSpPr>
          <p:sp>
            <p:nvSpPr>
              <p:cNvPr id="36" name="Rounded Rectangle 35"/>
              <p:cNvSpPr/>
              <p:nvPr/>
            </p:nvSpPr>
            <p:spPr>
              <a:xfrm>
                <a:off x="1221043" y="9663975"/>
                <a:ext cx="11821578" cy="1395425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 cap="flat" cmpd="sng" algn="ctr">
                <a:solidFill>
                  <a:srgbClr val="FF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6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Gill Sans MT" charset="0"/>
                    <a:ea typeface="Gill Sans MT" charset="0"/>
                    <a:cs typeface="Gill Sans MT" charset="0"/>
                  </a:rPr>
                  <a:t>System level </a:t>
                </a:r>
                <a:r>
                  <a:rPr kumimoji="0" lang="en-US" sz="36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Gill Sans MT" charset="0"/>
                    <a:ea typeface="Gill Sans MT" charset="0"/>
                    <a:cs typeface="Gill Sans MT" charset="0"/>
                  </a:rPr>
                  <a:t>failure rate </a:t>
                </a:r>
                <a:r>
                  <a:rPr kumimoji="0" lang="en-US" sz="36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Gill Sans MT" charset="0"/>
                    <a:ea typeface="Gill Sans MT" charset="0"/>
                    <a:cs typeface="Gill Sans MT" charset="0"/>
                  </a:rPr>
                  <a:t>will</a:t>
                </a:r>
                <a:r>
                  <a:rPr lang="en-US" sz="3600" kern="0" dirty="0" smtClean="0">
                    <a:solidFill>
                      <a:sysClr val="windowText" lastClr="000000"/>
                    </a:solidFill>
                    <a:latin typeface="Gill Sans MT" charset="0"/>
                    <a:ea typeface="Gill Sans MT" charset="0"/>
                    <a:cs typeface="Gill Sans MT" charset="0"/>
                  </a:rPr>
                  <a:t> increase by orders of magnitude</a:t>
                </a:r>
                <a:r>
                  <a:rPr kumimoji="0" lang="en-US" sz="36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Gill Sans MT" charset="0"/>
                    <a:ea typeface="Gill Sans MT" charset="0"/>
                    <a:cs typeface="Gill Sans MT" charset="0"/>
                  </a:rPr>
                  <a:t> </a:t>
                </a:r>
                <a:endParaRPr kumimoji="0" lang="en-US" sz="36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Gill Sans MT" charset="0"/>
                  <a:ea typeface="Gill Sans MT" charset="0"/>
                  <a:cs typeface="Gill Sans MT" charset="0"/>
                </a:endParaRPr>
              </a:p>
            </p:txBody>
          </p:sp>
          <p:sp>
            <p:nvSpPr>
              <p:cNvPr id="38" name="Rounded Rectangle 37"/>
              <p:cNvSpPr/>
              <p:nvPr/>
            </p:nvSpPr>
            <p:spPr>
              <a:xfrm>
                <a:off x="1221043" y="11374996"/>
                <a:ext cx="10457951" cy="1395425"/>
              </a:xfrm>
              <a:prstGeom prst="roundRect">
                <a:avLst/>
              </a:prstGeom>
              <a:solidFill>
                <a:srgbClr val="FDEADA"/>
              </a:solidFill>
              <a:ln w="9525" cap="flat" cmpd="sng" algn="ctr">
                <a:solidFill>
                  <a:srgbClr val="FF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>
                  <a:defRPr/>
                </a:pPr>
                <a:r>
                  <a:rPr lang="en-US" sz="3600" b="1" kern="0" dirty="0">
                    <a:solidFill>
                      <a:srgbClr val="FF0000"/>
                    </a:solidFill>
                    <a:latin typeface="Gill Sans MT" charset="0"/>
                    <a:ea typeface="Gill Sans MT" charset="0"/>
                    <a:cs typeface="Gill Sans MT" charset="0"/>
                  </a:rPr>
                  <a:t>Power/energy</a:t>
                </a:r>
                <a:r>
                  <a:rPr lang="en-US" sz="3600" kern="0" dirty="0">
                    <a:solidFill>
                      <a:sysClr val="windowText" lastClr="000000"/>
                    </a:solidFill>
                    <a:latin typeface="Gill Sans MT" charset="0"/>
                    <a:ea typeface="Gill Sans MT" charset="0"/>
                    <a:cs typeface="Gill Sans MT" charset="0"/>
                  </a:rPr>
                  <a:t> </a:t>
                </a:r>
                <a:r>
                  <a:rPr lang="en-US" sz="3600" kern="0" dirty="0" smtClean="0">
                    <a:solidFill>
                      <a:sysClr val="windowText" lastClr="000000"/>
                    </a:solidFill>
                    <a:latin typeface="Gill Sans MT" charset="0"/>
                    <a:ea typeface="Gill Sans MT" charset="0"/>
                    <a:cs typeface="Gill Sans MT" charset="0"/>
                  </a:rPr>
                  <a:t>consumption will </a:t>
                </a:r>
                <a:r>
                  <a:rPr lang="en-US" sz="3600" kern="0" dirty="0">
                    <a:solidFill>
                      <a:sysClr val="windowText" lastClr="000000"/>
                    </a:solidFill>
                    <a:latin typeface="Gill Sans MT" charset="0"/>
                    <a:ea typeface="Gill Sans MT" charset="0"/>
                    <a:cs typeface="Gill Sans MT" charset="0"/>
                  </a:rPr>
                  <a:t>dominate </a:t>
                </a:r>
                <a:r>
                  <a:rPr lang="en-US" sz="3600" kern="0" dirty="0" smtClean="0">
                    <a:solidFill>
                      <a:sysClr val="windowText" lastClr="000000"/>
                    </a:solidFill>
                    <a:latin typeface="Gill Sans MT" charset="0"/>
                    <a:ea typeface="Gill Sans MT" charset="0"/>
                    <a:cs typeface="Gill Sans MT" charset="0"/>
                  </a:rPr>
                  <a:t>CAPEX</a:t>
                </a:r>
                <a:endParaRPr lang="en-US" sz="3600" i="1" kern="0" dirty="0">
                  <a:solidFill>
                    <a:sysClr val="windowText" lastClr="000000"/>
                  </a:solidFill>
                  <a:latin typeface="Gill Sans MT" charset="0"/>
                  <a:ea typeface="Gill Sans MT" charset="0"/>
                  <a:cs typeface="Gill Sans MT" charset="0"/>
                </a:endParaRPr>
              </a:p>
            </p:txBody>
          </p:sp>
        </p:grpSp>
        <p:sp>
          <p:nvSpPr>
            <p:cNvPr id="91" name="Rounded Rectangle 90"/>
            <p:cNvSpPr/>
            <p:nvPr/>
          </p:nvSpPr>
          <p:spPr>
            <a:xfrm>
              <a:off x="1360856" y="16329819"/>
              <a:ext cx="10031816" cy="1267057"/>
            </a:xfrm>
            <a:prstGeom prst="roundRect">
              <a:avLst/>
            </a:prstGeom>
            <a:solidFill>
              <a:srgbClr val="FDEADA"/>
            </a:solidFill>
            <a:ln w="9525" cap="flat" cmpd="sng" algn="ctr">
              <a:solidFill>
                <a:srgbClr val="FF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4800" b="1" kern="0" dirty="0" smtClean="0">
                  <a:solidFill>
                    <a:srgbClr val="FF0000"/>
                  </a:solidFill>
                  <a:latin typeface="Gill Sans MT" charset="0"/>
                  <a:ea typeface="Gill Sans MT" charset="0"/>
                  <a:cs typeface="Gill Sans MT" charset="0"/>
                </a:rPr>
                <a:t>Low efficiency </a:t>
              </a:r>
              <a:r>
                <a:rPr lang="en-US" sz="4800" kern="0" dirty="0" smtClean="0">
                  <a:latin typeface="Gill Sans MT" charset="0"/>
                  <a:ea typeface="Gill Sans MT" charset="0"/>
                  <a:cs typeface="Gill Sans MT" charset="0"/>
                </a:rPr>
                <a:t>+ </a:t>
              </a:r>
              <a:r>
                <a:rPr lang="en-US" sz="4800" b="1" kern="0" dirty="0" smtClean="0">
                  <a:solidFill>
                    <a:srgbClr val="FF0000"/>
                  </a:solidFill>
                  <a:latin typeface="Gill Sans MT" charset="0"/>
                  <a:ea typeface="Gill Sans MT" charset="0"/>
                  <a:cs typeface="Gill Sans MT" charset="0"/>
                </a:rPr>
                <a:t>high cost</a:t>
              </a:r>
              <a:endParaRPr kumimoji="0" lang="en-US" sz="4800" b="1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ill Sans MT" charset="0"/>
                <a:ea typeface="Gill Sans MT" charset="0"/>
                <a:cs typeface="Gill Sans MT" charset="0"/>
              </a:endParaRPr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9472847" y="27834854"/>
            <a:ext cx="4627852" cy="3625161"/>
            <a:chOff x="9438899" y="23138629"/>
            <a:chExt cx="4627852" cy="3625161"/>
          </a:xfrm>
        </p:grpSpPr>
        <p:sp>
          <p:nvSpPr>
            <p:cNvPr id="108" name="Rounded Rectangle 107"/>
            <p:cNvSpPr/>
            <p:nvPr/>
          </p:nvSpPr>
          <p:spPr>
            <a:xfrm>
              <a:off x="9438899" y="23138629"/>
              <a:ext cx="4627852" cy="1386258"/>
            </a:xfrm>
            <a:prstGeom prst="roundRect">
              <a:avLst/>
            </a:prstGeom>
            <a:solidFill>
              <a:srgbClr val="EBF1DE"/>
            </a:solidFill>
            <a:ln w="9525" cap="flat" cmpd="sng" algn="ctr">
              <a:solidFill>
                <a:srgbClr val="009966"/>
              </a:solidFill>
              <a:prstDash val="solid"/>
            </a:ln>
            <a:effectLst/>
          </p:spPr>
          <p:txBody>
            <a:bodyPr rtlCol="0" anchor="ctr"/>
            <a:lstStyle/>
            <a:p>
              <a:pPr lvl="0" algn="ctr" defTabSz="914400">
                <a:defRPr/>
              </a:pPr>
              <a:r>
                <a:rPr lang="en-US" sz="3600" b="1" kern="0" dirty="0" smtClean="0">
                  <a:solidFill>
                    <a:srgbClr val="00B050"/>
                  </a:solidFill>
                  <a:latin typeface="Gill Sans MT" charset="0"/>
                  <a:ea typeface="Gill Sans MT" charset="0"/>
                  <a:cs typeface="Gill Sans MT" charset="0"/>
                </a:rPr>
                <a:t>Dynamic </a:t>
              </a:r>
              <a:r>
                <a:rPr lang="en-US" sz="3600" kern="0" dirty="0" smtClean="0">
                  <a:latin typeface="Gill Sans MT" charset="0"/>
                  <a:ea typeface="Gill Sans MT" charset="0"/>
                  <a:cs typeface="Gill Sans MT" charset="0"/>
                </a:rPr>
                <a:t>increase of rate</a:t>
              </a:r>
              <a:r>
                <a:rPr lang="en-US" sz="3600" kern="0" dirty="0">
                  <a:latin typeface="Gill Sans MT" charset="0"/>
                  <a:ea typeface="Gill Sans MT" charset="0"/>
                  <a:cs typeface="Gill Sans MT" charset="0"/>
                </a:rPr>
                <a:t> </a:t>
              </a:r>
              <a:r>
                <a:rPr lang="en-US" sz="3600" kern="0" dirty="0" smtClean="0">
                  <a:solidFill>
                    <a:sysClr val="windowText" lastClr="000000"/>
                  </a:solidFill>
                  <a:latin typeface="Gill Sans MT" charset="0"/>
                  <a:ea typeface="Gill Sans MT" charset="0"/>
                  <a:cs typeface="Gill Sans MT" charset="0"/>
                </a:rPr>
                <a:t>upon </a:t>
              </a:r>
              <a:r>
                <a:rPr lang="en-US" sz="3600" b="1" kern="0" dirty="0" smtClean="0">
                  <a:solidFill>
                    <a:srgbClr val="FF0000"/>
                  </a:solidFill>
                  <a:latin typeface="Gill Sans MT" charset="0"/>
                  <a:ea typeface="Gill Sans MT" charset="0"/>
                  <a:cs typeface="Gill Sans MT" charset="0"/>
                </a:rPr>
                <a:t>failure</a:t>
              </a:r>
            </a:p>
          </p:txBody>
        </p:sp>
        <p:sp>
          <p:nvSpPr>
            <p:cNvPr id="109" name="Rounded Rectangle 108"/>
            <p:cNvSpPr/>
            <p:nvPr/>
          </p:nvSpPr>
          <p:spPr>
            <a:xfrm>
              <a:off x="9438899" y="25732126"/>
              <a:ext cx="4627852" cy="1031664"/>
            </a:xfrm>
            <a:prstGeom prst="roundRect">
              <a:avLst/>
            </a:prstGeom>
            <a:solidFill>
              <a:srgbClr val="EBF1DE"/>
            </a:solidFill>
            <a:ln w="9525" cap="flat" cmpd="sng" algn="ctr">
              <a:solidFill>
                <a:srgbClr val="009966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6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Gill Sans MT" charset="0"/>
                  <a:ea typeface="Gill Sans MT" charset="0"/>
                  <a:cs typeface="Gill Sans MT" charset="0"/>
                </a:rPr>
                <a:t>Delay </a:t>
              </a:r>
              <a:r>
                <a:rPr kumimoji="0" lang="en-US" sz="36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Gill Sans MT" charset="0"/>
                  <a:ea typeface="Gill Sans MT" charset="0"/>
                  <a:cs typeface="Gill Sans MT" charset="0"/>
                </a:rPr>
                <a:t>minimized</a:t>
              </a:r>
              <a:endPara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Gill Sans MT" charset="0"/>
                <a:ea typeface="Gill Sans MT" charset="0"/>
                <a:cs typeface="Gill Sans MT" charset="0"/>
              </a:endParaRPr>
            </a:p>
          </p:txBody>
        </p:sp>
        <p:sp>
          <p:nvSpPr>
            <p:cNvPr id="112" name="Right Arrow 111"/>
            <p:cNvSpPr/>
            <p:nvPr/>
          </p:nvSpPr>
          <p:spPr>
            <a:xfrm rot="5400000">
              <a:off x="11312112" y="24792417"/>
              <a:ext cx="881425" cy="720305"/>
            </a:xfrm>
            <a:prstGeom prst="right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571500" indent="-571500" algn="ctr" defTabSz="914400">
                <a:buClr>
                  <a:srgbClr val="F07F09"/>
                </a:buClr>
                <a:buFont typeface="Courier New"/>
                <a:buChar char="o"/>
              </a:pPr>
              <a:endParaRPr lang="en-US" sz="4000" dirty="0" smtClean="0">
                <a:solidFill>
                  <a:sysClr val="windowText" lastClr="000000"/>
                </a:solidFill>
                <a:latin typeface="Gill Sans MT"/>
              </a:endParaRPr>
            </a:p>
          </p:txBody>
        </p:sp>
      </p:grpSp>
      <p:pic>
        <p:nvPicPr>
          <p:cNvPr id="50" name="Picture 4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87110" y="12785798"/>
            <a:ext cx="8230060" cy="5083635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29229727" y="8895750"/>
            <a:ext cx="4695171" cy="8621346"/>
            <a:chOff x="29229727" y="8895750"/>
            <a:chExt cx="4695171" cy="8621346"/>
          </a:xfrm>
        </p:grpSpPr>
        <p:grpSp>
          <p:nvGrpSpPr>
            <p:cNvPr id="59" name="Group 58"/>
            <p:cNvGrpSpPr/>
            <p:nvPr/>
          </p:nvGrpSpPr>
          <p:grpSpPr>
            <a:xfrm>
              <a:off x="29229727" y="8895750"/>
              <a:ext cx="4695171" cy="8621346"/>
              <a:chOff x="29156575" y="8018257"/>
              <a:chExt cx="4695171" cy="9203760"/>
            </a:xfrm>
          </p:grpSpPr>
          <p:grpSp>
            <p:nvGrpSpPr>
              <p:cNvPr id="54" name="Group 53"/>
              <p:cNvGrpSpPr/>
              <p:nvPr/>
            </p:nvGrpSpPr>
            <p:grpSpPr>
              <a:xfrm>
                <a:off x="29156575" y="8018257"/>
                <a:ext cx="4695171" cy="6673340"/>
                <a:chOff x="29156575" y="8164562"/>
                <a:chExt cx="4695171" cy="6673339"/>
              </a:xfrm>
            </p:grpSpPr>
            <p:grpSp>
              <p:nvGrpSpPr>
                <p:cNvPr id="53" name="Group 52"/>
                <p:cNvGrpSpPr/>
                <p:nvPr/>
              </p:nvGrpSpPr>
              <p:grpSpPr>
                <a:xfrm>
                  <a:off x="29156575" y="8164562"/>
                  <a:ext cx="4627852" cy="4435564"/>
                  <a:chOff x="29156575" y="8164562"/>
                  <a:chExt cx="4627852" cy="4435564"/>
                </a:xfrm>
              </p:grpSpPr>
              <p:grpSp>
                <p:nvGrpSpPr>
                  <p:cNvPr id="120" name="Group 119"/>
                  <p:cNvGrpSpPr/>
                  <p:nvPr/>
                </p:nvGrpSpPr>
                <p:grpSpPr>
                  <a:xfrm>
                    <a:off x="29156575" y="8164562"/>
                    <a:ext cx="4627852" cy="3486734"/>
                    <a:chOff x="9438899" y="23472679"/>
                    <a:chExt cx="4627852" cy="3362486"/>
                  </a:xfrm>
                </p:grpSpPr>
                <p:sp>
                  <p:nvSpPr>
                    <p:cNvPr id="121" name="Rounded Rectangle 120"/>
                    <p:cNvSpPr/>
                    <p:nvPr/>
                  </p:nvSpPr>
                  <p:spPr>
                    <a:xfrm>
                      <a:off x="9438899" y="23472679"/>
                      <a:ext cx="4627852" cy="1247922"/>
                    </a:xfrm>
                    <a:prstGeom prst="roundRect">
                      <a:avLst/>
                    </a:prstGeom>
                    <a:solidFill>
                      <a:schemeClr val="tx2">
                        <a:lumMod val="20000"/>
                        <a:lumOff val="80000"/>
                      </a:schemeClr>
                    </a:solidFill>
                    <a:ln w="9525" cap="flat" cmpd="sng" algn="ctr">
                      <a:solidFill>
                        <a:srgbClr val="009966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lvl="0" algn="ctr" defTabSz="914400">
                        <a:defRPr/>
                      </a:pPr>
                      <a:r>
                        <a:rPr lang="en-US" sz="3600" b="1" kern="0" dirty="0" smtClean="0">
                          <a:solidFill>
                            <a:srgbClr val="00B050"/>
                          </a:solidFill>
                          <a:latin typeface="Gill Sans MT" charset="0"/>
                          <a:ea typeface="Gill Sans MT" charset="0"/>
                          <a:cs typeface="Gill Sans MT" charset="0"/>
                        </a:rPr>
                        <a:t>Overlap </a:t>
                      </a:r>
                      <a:r>
                        <a:rPr lang="en-US" sz="3600" kern="0" dirty="0" smtClean="0">
                          <a:latin typeface="Gill Sans MT" charset="0"/>
                          <a:ea typeface="Gill Sans MT" charset="0"/>
                          <a:cs typeface="Gill Sans MT" charset="0"/>
                        </a:rPr>
                        <a:t>leaping </a:t>
                      </a:r>
                    </a:p>
                    <a:p>
                      <a:pPr lvl="0" algn="ctr" defTabSz="914400">
                        <a:defRPr/>
                      </a:pPr>
                      <a:r>
                        <a:rPr lang="en-US" sz="3600" kern="0" dirty="0" smtClean="0">
                          <a:latin typeface="Gill Sans MT" charset="0"/>
                          <a:ea typeface="Gill Sans MT" charset="0"/>
                          <a:cs typeface="Gill Sans MT" charset="0"/>
                        </a:rPr>
                        <a:t>with recovery</a:t>
                      </a:r>
                      <a:endParaRPr lang="en-US" sz="3600" kern="0" dirty="0">
                        <a:latin typeface="Gill Sans MT" charset="0"/>
                        <a:ea typeface="Gill Sans MT" charset="0"/>
                        <a:cs typeface="Gill Sans MT" charset="0"/>
                      </a:endParaRPr>
                    </a:p>
                  </p:txBody>
                </p:sp>
                <p:sp>
                  <p:nvSpPr>
                    <p:cNvPr id="123" name="Rounded Rectangle 122"/>
                    <p:cNvSpPr/>
                    <p:nvPr/>
                  </p:nvSpPr>
                  <p:spPr>
                    <a:xfrm>
                      <a:off x="9438899" y="25696854"/>
                      <a:ext cx="4627852" cy="1138311"/>
                    </a:xfrm>
                    <a:prstGeom prst="roundRect">
                      <a:avLst/>
                    </a:prstGeom>
                    <a:solidFill>
                      <a:schemeClr val="tx2">
                        <a:lumMod val="20000"/>
                        <a:lumOff val="80000"/>
                      </a:schemeClr>
                    </a:solidFill>
                    <a:ln w="9525" cap="flat" cmpd="sng" algn="ctr">
                      <a:solidFill>
                        <a:srgbClr val="009966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kern="0" dirty="0">
                          <a:solidFill>
                            <a:sysClr val="windowText" lastClr="000000"/>
                          </a:solidFill>
                          <a:latin typeface="Gill Sans MT" charset="0"/>
                          <a:ea typeface="Gill Sans MT" charset="0"/>
                          <a:cs typeface="Gill Sans MT" charset="0"/>
                        </a:rPr>
                        <a:t>F</a:t>
                      </a:r>
                      <a:r>
                        <a:rPr kumimoji="0" lang="en-US" sz="3600" b="0" i="0" u="none" strike="noStrike" kern="0" cap="none" spc="0" normalizeH="0" baseline="0" noProof="0" dirty="0" err="1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Gill Sans MT" charset="0"/>
                          <a:ea typeface="Gill Sans MT" charset="0"/>
                          <a:cs typeface="Gill Sans MT" charset="0"/>
                        </a:rPr>
                        <a:t>orward</a:t>
                      </a:r>
                      <a:r>
                        <a:rPr kumimoji="0" lang="en-US" sz="3600" b="0" i="0" u="none" strike="noStrike" kern="0" cap="none" spc="0" normalizeH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Gill Sans MT" charset="0"/>
                          <a:ea typeface="Gill Sans MT" charset="0"/>
                          <a:cs typeface="Gill Sans MT" charset="0"/>
                        </a:rPr>
                        <a:t> progress with </a:t>
                      </a:r>
                      <a:r>
                        <a:rPr lang="en-US" sz="3200" b="1" kern="0" dirty="0">
                          <a:solidFill>
                            <a:srgbClr val="00B050"/>
                          </a:solidFill>
                          <a:latin typeface="Gill Sans MT" charset="0"/>
                          <a:ea typeface="Gill Sans MT" charset="0"/>
                          <a:cs typeface="Gill Sans MT" charset="0"/>
                        </a:rPr>
                        <a:t>minimized </a:t>
                      </a:r>
                      <a:r>
                        <a:rPr lang="en-US" sz="3200" b="1" kern="0" dirty="0" smtClean="0">
                          <a:solidFill>
                            <a:srgbClr val="00B050"/>
                          </a:solidFill>
                          <a:latin typeface="Gill Sans MT" charset="0"/>
                          <a:ea typeface="Gill Sans MT" charset="0"/>
                          <a:cs typeface="Gill Sans MT" charset="0"/>
                        </a:rPr>
                        <a:t>power</a:t>
                      </a:r>
                      <a:endParaRPr lang="en-US" sz="3200" b="1" kern="0" dirty="0">
                        <a:solidFill>
                          <a:srgbClr val="00B050"/>
                        </a:solidFill>
                        <a:latin typeface="Gill Sans MT" charset="0"/>
                        <a:ea typeface="Gill Sans MT" charset="0"/>
                        <a:cs typeface="Gill Sans MT" charset="0"/>
                      </a:endParaRPr>
                    </a:p>
                  </p:txBody>
                </p:sp>
                <p:sp>
                  <p:nvSpPr>
                    <p:cNvPr id="124" name="Right Arrow 123"/>
                    <p:cNvSpPr/>
                    <p:nvPr/>
                  </p:nvSpPr>
                  <p:spPr>
                    <a:xfrm rot="5400000">
                      <a:off x="11312112" y="24862962"/>
                      <a:ext cx="881425" cy="720305"/>
                    </a:xfrm>
                    <a:prstGeom prst="rightArrow">
                      <a:avLst/>
                    </a:prstGeom>
                    <a:solidFill>
                      <a:schemeClr val="accent6">
                        <a:lumMod val="60000"/>
                        <a:lumOff val="40000"/>
                      </a:schemeClr>
                    </a:solidFill>
                    <a:ln/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571500" indent="-571500" algn="ctr" defTabSz="914400">
                        <a:buClr>
                          <a:srgbClr val="F07F09"/>
                        </a:buClr>
                        <a:buFont typeface="Courier New"/>
                        <a:buChar char="o"/>
                      </a:pPr>
                      <a:endParaRPr lang="en-US" sz="4000" dirty="0" smtClean="0">
                        <a:solidFill>
                          <a:sysClr val="windowText" lastClr="000000"/>
                        </a:solidFill>
                        <a:latin typeface="Gill Sans MT"/>
                      </a:endParaRPr>
                    </a:p>
                  </p:txBody>
                </p:sp>
              </p:grpSp>
              <p:sp>
                <p:nvSpPr>
                  <p:cNvPr id="125" name="Right Arrow 124"/>
                  <p:cNvSpPr/>
                  <p:nvPr/>
                </p:nvSpPr>
                <p:spPr>
                  <a:xfrm rot="5400000">
                    <a:off x="31022149" y="11782976"/>
                    <a:ext cx="913995" cy="720305"/>
                  </a:xfrm>
                  <a:prstGeom prst="rightArrow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/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571500" indent="-571500" algn="ctr" defTabSz="914400">
                      <a:buClr>
                        <a:srgbClr val="F07F09"/>
                      </a:buClr>
                      <a:buFont typeface="Courier New"/>
                      <a:buChar char="o"/>
                    </a:pPr>
                    <a:endParaRPr lang="en-US" sz="4000" dirty="0" smtClean="0">
                      <a:solidFill>
                        <a:sysClr val="windowText" lastClr="000000"/>
                      </a:solidFill>
                      <a:latin typeface="Gill Sans MT"/>
                    </a:endParaRPr>
                  </a:p>
                </p:txBody>
              </p:sp>
            </p:grpSp>
            <p:sp>
              <p:nvSpPr>
                <p:cNvPr id="126" name="Rounded Rectangle 125"/>
                <p:cNvSpPr/>
                <p:nvPr/>
              </p:nvSpPr>
              <p:spPr>
                <a:xfrm>
                  <a:off x="29223894" y="12605075"/>
                  <a:ext cx="4627852" cy="1277308"/>
                </a:xfrm>
                <a:prstGeom prst="round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9525" cap="flat" cmpd="sng" algn="ctr">
                  <a:solidFill>
                    <a:srgbClr val="009966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lvl="0" algn="ctr" defTabSz="914400">
                    <a:defRPr/>
                  </a:pPr>
                  <a:r>
                    <a:rPr lang="en-US" sz="3600" kern="0" dirty="0" smtClean="0">
                      <a:solidFill>
                        <a:sysClr val="windowText" lastClr="000000"/>
                      </a:solidFill>
                      <a:latin typeface="Gill Sans MT" charset="0"/>
                      <a:ea typeface="Gill Sans MT" charset="0"/>
                      <a:cs typeface="Gill Sans MT" charset="0"/>
                    </a:rPr>
                    <a:t>Reduces main and shadow </a:t>
                  </a:r>
                  <a:r>
                    <a:rPr lang="en-US" sz="3600" b="1" kern="0" dirty="0">
                      <a:solidFill>
                        <a:srgbClr val="00B050"/>
                      </a:solidFill>
                      <a:latin typeface="Gill Sans MT" charset="0"/>
                      <a:ea typeface="Gill Sans MT" charset="0"/>
                      <a:cs typeface="Gill Sans MT" charset="0"/>
                    </a:rPr>
                    <a:t>distance </a:t>
                  </a:r>
                  <a:endParaRPr kumimoji="0" lang="en-US" sz="36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Gill Sans MT" charset="0"/>
                    <a:ea typeface="Gill Sans MT" charset="0"/>
                    <a:cs typeface="Gill Sans MT" charset="0"/>
                  </a:endParaRPr>
                </a:p>
              </p:txBody>
            </p:sp>
            <p:sp>
              <p:nvSpPr>
                <p:cNvPr id="127" name="Right Arrow 126"/>
                <p:cNvSpPr/>
                <p:nvPr/>
              </p:nvSpPr>
              <p:spPr>
                <a:xfrm rot="5400000">
                  <a:off x="31790245" y="14020751"/>
                  <a:ext cx="913995" cy="720305"/>
                </a:xfrm>
                <a:prstGeom prst="rightArrow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/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71500" indent="-571500" algn="ctr" defTabSz="914400">
                    <a:buClr>
                      <a:srgbClr val="F07F09"/>
                    </a:buClr>
                    <a:buFont typeface="Courier New"/>
                    <a:buChar char="o"/>
                  </a:pPr>
                  <a:endParaRPr lang="en-US" sz="4000" dirty="0" smtClean="0">
                    <a:solidFill>
                      <a:sysClr val="windowText" lastClr="000000"/>
                    </a:solidFill>
                    <a:latin typeface="Gill Sans MT"/>
                  </a:endParaRPr>
                </a:p>
              </p:txBody>
            </p:sp>
          </p:grpSp>
          <p:sp>
            <p:nvSpPr>
              <p:cNvPr id="55" name="Snip Single Corner Rectangle 54"/>
              <p:cNvSpPr/>
              <p:nvPr/>
            </p:nvSpPr>
            <p:spPr>
              <a:xfrm rot="10800000">
                <a:off x="30641780" y="14711271"/>
                <a:ext cx="3152198" cy="2510746"/>
              </a:xfrm>
              <a:prstGeom prst="snip1Rect">
                <a:avLst>
                  <a:gd name="adj" fmla="val 50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>
                <a:solidFill>
                  <a:srgbClr val="009966"/>
                </a:solidFill>
                <a:prstDash val="solid"/>
                <a:round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marL="571500" marR="0" lvl="0" indent="-57150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07F09"/>
                  </a:buClr>
                  <a:buSzTx/>
                  <a:buFont typeface="Courier New"/>
                  <a:buNone/>
                  <a:tabLst/>
                  <a:defRPr/>
                </a:pPr>
                <a:endParaRPr lang="en-US" sz="4000" dirty="0" smtClean="0">
                  <a:solidFill>
                    <a:sysClr val="windowText" lastClr="000000"/>
                  </a:solidFill>
                  <a:latin typeface="Gill Sans MT"/>
                </a:endParaRPr>
              </a:p>
            </p:txBody>
          </p:sp>
        </p:grpSp>
        <p:sp>
          <p:nvSpPr>
            <p:cNvPr id="58" name="TextBox 57"/>
            <p:cNvSpPr txBox="1"/>
            <p:nvPr/>
          </p:nvSpPr>
          <p:spPr>
            <a:xfrm>
              <a:off x="31289732" y="15182138"/>
              <a:ext cx="2419252" cy="23083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3600" dirty="0" smtClean="0">
                  <a:latin typeface="Gill Sans MT" charset="0"/>
                  <a:ea typeface="Gill Sans MT" charset="0"/>
                  <a:cs typeface="Gill Sans MT" charset="0"/>
                </a:rPr>
                <a:t>Minimizes  </a:t>
              </a:r>
            </a:p>
            <a:p>
              <a:pPr algn="r"/>
              <a:r>
                <a:rPr lang="en-US" sz="3600" dirty="0" smtClean="0">
                  <a:latin typeface="Gill Sans MT" charset="0"/>
                  <a:ea typeface="Gill Sans MT" charset="0"/>
                  <a:cs typeface="Gill Sans MT" charset="0"/>
                </a:rPr>
                <a:t>subsequent </a:t>
              </a:r>
            </a:p>
            <a:p>
              <a:pPr algn="r"/>
              <a:r>
                <a:rPr lang="en-US" sz="3600" b="1" dirty="0" smtClean="0">
                  <a:solidFill>
                    <a:srgbClr val="00B050"/>
                  </a:solidFill>
                  <a:latin typeface="Gill Sans MT" charset="0"/>
                  <a:ea typeface="Gill Sans MT" charset="0"/>
                  <a:cs typeface="Gill Sans MT" charset="0"/>
                </a:rPr>
                <a:t>recovery </a:t>
              </a:r>
            </a:p>
            <a:p>
              <a:pPr algn="r"/>
              <a:r>
                <a:rPr lang="en-US" sz="3600" b="1" dirty="0">
                  <a:solidFill>
                    <a:srgbClr val="00B050"/>
                  </a:solidFill>
                  <a:latin typeface="Gill Sans MT" charset="0"/>
                  <a:ea typeface="Gill Sans MT" charset="0"/>
                  <a:cs typeface="Gill Sans MT" charset="0"/>
                </a:rPr>
                <a:t>t</a:t>
              </a:r>
              <a:r>
                <a:rPr lang="en-US" sz="3600" b="1" dirty="0" smtClean="0">
                  <a:solidFill>
                    <a:srgbClr val="00B050"/>
                  </a:solidFill>
                  <a:latin typeface="Gill Sans MT" charset="0"/>
                  <a:ea typeface="Gill Sans MT" charset="0"/>
                  <a:cs typeface="Gill Sans MT" charset="0"/>
                </a:rPr>
                <a:t>ime </a:t>
              </a:r>
              <a:endParaRPr lang="en-US" sz="3600" b="1" dirty="0">
                <a:solidFill>
                  <a:srgbClr val="00B050"/>
                </a:solidFill>
                <a:latin typeface="Gill Sans MT" charset="0"/>
                <a:ea typeface="Gill Sans MT" charset="0"/>
                <a:cs typeface="Gill Sans MT" charset="0"/>
              </a:endParaRPr>
            </a:p>
          </p:txBody>
        </p:sp>
      </p:grpSp>
      <p:pic>
        <p:nvPicPr>
          <p:cNvPr id="60" name="Picture 5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30545" y="22198107"/>
            <a:ext cx="6290764" cy="5147908"/>
          </a:xfrm>
          <a:prstGeom prst="rect">
            <a:avLst/>
          </a:prstGeom>
        </p:spPr>
      </p:pic>
      <p:pic>
        <p:nvPicPr>
          <p:cNvPr id="130" name="Picture 129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79309" y="22202639"/>
            <a:ext cx="6285225" cy="5143376"/>
          </a:xfrm>
          <a:prstGeom prst="rect">
            <a:avLst/>
          </a:prstGeom>
        </p:spPr>
      </p:pic>
      <p:grpSp>
        <p:nvGrpSpPr>
          <p:cNvPr id="131" name="Group 130"/>
          <p:cNvGrpSpPr/>
          <p:nvPr/>
        </p:nvGrpSpPr>
        <p:grpSpPr>
          <a:xfrm>
            <a:off x="15592246" y="25233988"/>
            <a:ext cx="12274190" cy="3918051"/>
            <a:chOff x="404327" y="1624825"/>
            <a:chExt cx="8282473" cy="2643853"/>
          </a:xfrm>
        </p:grpSpPr>
        <p:sp>
          <p:nvSpPr>
            <p:cNvPr id="132" name="Rectangle 131"/>
            <p:cNvSpPr/>
            <p:nvPr/>
          </p:nvSpPr>
          <p:spPr>
            <a:xfrm>
              <a:off x="2497002" y="1624825"/>
              <a:ext cx="4114800" cy="1005840"/>
            </a:xfrm>
            <a:prstGeom prst="rect">
              <a:avLst/>
            </a:prstGeom>
            <a:gradFill>
              <a:gsLst>
                <a:gs pos="0">
                  <a:schemeClr val="tx2">
                    <a:lumMod val="60000"/>
                    <a:lumOff val="40000"/>
                  </a:schemeClr>
                </a:gs>
                <a:gs pos="53000">
                  <a:srgbClr val="D4DEFF"/>
                </a:gs>
                <a:gs pos="83000">
                  <a:srgbClr val="D4DEFF"/>
                </a:gs>
                <a:gs pos="100000">
                  <a:srgbClr val="96AB94"/>
                </a:gs>
              </a:gsLst>
              <a:lin ang="16200000" scaled="0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solidFill>
                    <a:schemeClr val="tx2">
                      <a:lumMod val="50000"/>
                    </a:schemeClr>
                  </a:solidFill>
                  <a:latin typeface="Gill Sans MT" charset="0"/>
                  <a:ea typeface="Gill Sans MT" charset="0"/>
                  <a:cs typeface="Gill Sans MT" charset="0"/>
                </a:rPr>
                <a:t>Fault Tolerance</a:t>
              </a:r>
              <a:endParaRPr lang="en-US" sz="4800" dirty="0">
                <a:solidFill>
                  <a:schemeClr val="tx2">
                    <a:lumMod val="50000"/>
                  </a:schemeClr>
                </a:solidFill>
                <a:latin typeface="Gill Sans MT" charset="0"/>
                <a:ea typeface="Gill Sans MT" charset="0"/>
                <a:cs typeface="Gill Sans MT" charset="0"/>
              </a:endParaRPr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404327" y="3237290"/>
              <a:ext cx="2286000" cy="1005840"/>
            </a:xfrm>
            <a:prstGeom prst="rect">
              <a:avLst/>
            </a:prstGeom>
            <a:gradFill>
              <a:gsLst>
                <a:gs pos="0">
                  <a:schemeClr val="tx2">
                    <a:lumMod val="60000"/>
                    <a:lumOff val="40000"/>
                  </a:schemeClr>
                </a:gs>
                <a:gs pos="53000">
                  <a:srgbClr val="D4DEFF"/>
                </a:gs>
                <a:gs pos="83000">
                  <a:srgbClr val="D4DEFF"/>
                </a:gs>
                <a:gs pos="100000">
                  <a:srgbClr val="96AB94"/>
                </a:gs>
              </a:gsLst>
              <a:lin ang="16200000" scaled="0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dirty="0">
                  <a:solidFill>
                    <a:schemeClr val="tx2">
                      <a:lumMod val="50000"/>
                    </a:schemeClr>
                  </a:solidFill>
                  <a:latin typeface="Gill Sans MT" charset="0"/>
                  <a:ea typeface="Gill Sans MT" charset="0"/>
                  <a:cs typeface="Gill Sans MT" charset="0"/>
                </a:rPr>
                <a:t>R</a:t>
              </a:r>
              <a:r>
                <a:rPr lang="en-US" sz="4000" dirty="0" smtClean="0">
                  <a:solidFill>
                    <a:schemeClr val="tx2">
                      <a:lumMod val="50000"/>
                    </a:schemeClr>
                  </a:solidFill>
                  <a:latin typeface="Gill Sans MT" charset="0"/>
                  <a:ea typeface="Gill Sans MT" charset="0"/>
                  <a:cs typeface="Gill Sans MT" charset="0"/>
                </a:rPr>
                <a:t>oll-back</a:t>
              </a:r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6400800" y="3262838"/>
              <a:ext cx="2286000" cy="980292"/>
            </a:xfrm>
            <a:prstGeom prst="rect">
              <a:avLst/>
            </a:prstGeom>
            <a:gradFill>
              <a:gsLst>
                <a:gs pos="0">
                  <a:schemeClr val="tx2">
                    <a:lumMod val="60000"/>
                    <a:lumOff val="40000"/>
                  </a:schemeClr>
                </a:gs>
                <a:gs pos="53000">
                  <a:srgbClr val="D4DEFF"/>
                </a:gs>
                <a:gs pos="83000">
                  <a:srgbClr val="D4DEFF"/>
                </a:gs>
                <a:gs pos="100000">
                  <a:srgbClr val="96AB94"/>
                </a:gs>
              </a:gsLst>
              <a:lin ang="16200000" scaled="0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 smtClean="0">
                  <a:solidFill>
                    <a:schemeClr val="tx2">
                      <a:lumMod val="50000"/>
                    </a:schemeClr>
                  </a:solidFill>
                  <a:latin typeface="Gill Sans MT" charset="0"/>
                  <a:ea typeface="Gill Sans MT" charset="0"/>
                  <a:cs typeface="Gill Sans MT" charset="0"/>
                </a:rPr>
                <a:t>Replication</a:t>
              </a:r>
              <a:endParaRPr lang="en-US" sz="2000" dirty="0">
                <a:solidFill>
                  <a:schemeClr val="tx2">
                    <a:lumMod val="50000"/>
                  </a:schemeClr>
                </a:solidFill>
                <a:latin typeface="Gill Sans MT" charset="0"/>
                <a:ea typeface="Gill Sans MT" charset="0"/>
                <a:cs typeface="Gill Sans MT" charset="0"/>
              </a:endParaRPr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3402563" y="3262838"/>
              <a:ext cx="2286000" cy="1005840"/>
            </a:xfrm>
            <a:prstGeom prst="rect">
              <a:avLst/>
            </a:prstGeom>
            <a:gradFill>
              <a:gsLst>
                <a:gs pos="0">
                  <a:schemeClr val="tx2">
                    <a:lumMod val="60000"/>
                    <a:lumOff val="40000"/>
                  </a:schemeClr>
                </a:gs>
                <a:gs pos="53000">
                  <a:srgbClr val="D4DEFF"/>
                </a:gs>
                <a:gs pos="83000">
                  <a:srgbClr val="D4DEFF"/>
                </a:gs>
                <a:gs pos="100000">
                  <a:srgbClr val="96AB94"/>
                </a:gs>
              </a:gsLst>
              <a:lin ang="16200000" scaled="0"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dirty="0" smtClean="0">
                  <a:solidFill>
                    <a:schemeClr val="tx1"/>
                  </a:solidFill>
                  <a:latin typeface="Gill Sans MT" charset="0"/>
                  <a:ea typeface="Gill Sans MT" charset="0"/>
                  <a:cs typeface="Gill Sans MT" charset="0"/>
                </a:rPr>
                <a:t>Leaping</a:t>
              </a:r>
              <a:r>
                <a:rPr lang="zh-CN" altLang="en-US" sz="4000" dirty="0" smtClean="0">
                  <a:solidFill>
                    <a:schemeClr val="tx1"/>
                  </a:solidFill>
                  <a:latin typeface="Gill Sans MT" charset="0"/>
                  <a:ea typeface="Gill Sans MT" charset="0"/>
                  <a:cs typeface="Gill Sans MT" charset="0"/>
                </a:rPr>
                <a:t> </a:t>
              </a:r>
              <a:r>
                <a:rPr lang="en-US" altLang="zh-CN" sz="4000" dirty="0" smtClean="0">
                  <a:solidFill>
                    <a:schemeClr val="tx1"/>
                  </a:solidFill>
                  <a:latin typeface="Gill Sans MT" charset="0"/>
                  <a:ea typeface="Gill Sans MT" charset="0"/>
                  <a:cs typeface="Gill Sans MT" charset="0"/>
                </a:rPr>
                <a:t>Shadows</a:t>
              </a:r>
              <a:endParaRPr lang="en-US" sz="4000" dirty="0" smtClean="0"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endParaRPr>
            </a:p>
          </p:txBody>
        </p:sp>
        <p:cxnSp>
          <p:nvCxnSpPr>
            <p:cNvPr id="136" name="Straight Arrow Connector 135"/>
            <p:cNvCxnSpPr>
              <a:stCxn id="132" idx="2"/>
              <a:endCxn id="134" idx="0"/>
            </p:cNvCxnSpPr>
            <p:nvPr/>
          </p:nvCxnSpPr>
          <p:spPr>
            <a:xfrm>
              <a:off x="4554402" y="2630665"/>
              <a:ext cx="2989398" cy="632173"/>
            </a:xfrm>
            <a:prstGeom prst="straightConnector1">
              <a:avLst/>
            </a:prstGeom>
            <a:ln w="63500">
              <a:solidFill>
                <a:schemeClr val="accent5">
                  <a:lumMod val="75000"/>
                </a:schemeClr>
              </a:solidFill>
              <a:tailEnd type="oval" w="med" len="me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Arrow Connector 136"/>
            <p:cNvCxnSpPr>
              <a:stCxn id="132" idx="2"/>
              <a:endCxn id="133" idx="0"/>
            </p:cNvCxnSpPr>
            <p:nvPr/>
          </p:nvCxnSpPr>
          <p:spPr>
            <a:xfrm flipH="1">
              <a:off x="1547327" y="2630665"/>
              <a:ext cx="3007075" cy="606625"/>
            </a:xfrm>
            <a:prstGeom prst="straightConnector1">
              <a:avLst/>
            </a:prstGeom>
            <a:ln w="63500">
              <a:solidFill>
                <a:schemeClr val="accent5">
                  <a:lumMod val="75000"/>
                </a:schemeClr>
              </a:solidFill>
              <a:tailEnd type="oval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8" name="TextBox 137"/>
          <p:cNvSpPr txBox="1"/>
          <p:nvPr/>
        </p:nvSpPr>
        <p:spPr>
          <a:xfrm>
            <a:off x="15293289" y="23757382"/>
            <a:ext cx="946201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dirty="0" smtClean="0">
                <a:solidFill>
                  <a:schemeClr val="accent5">
                    <a:lumMod val="75000"/>
                  </a:schemeClr>
                </a:solidFill>
                <a:latin typeface="Gill Sans MT"/>
                <a:cs typeface="Gill Sans MT"/>
              </a:rPr>
              <a:t>The</a:t>
            </a:r>
            <a:r>
              <a:rPr lang="zh-CN" altLang="en-US" sz="6000" dirty="0" smtClean="0">
                <a:solidFill>
                  <a:schemeClr val="accent5">
                    <a:lumMod val="75000"/>
                  </a:schemeClr>
                </a:solidFill>
                <a:latin typeface="Gill Sans MT"/>
                <a:cs typeface="Gill Sans MT"/>
              </a:rPr>
              <a:t> </a:t>
            </a:r>
            <a:r>
              <a:rPr lang="en-US" altLang="zh-CN" sz="6000" dirty="0" smtClean="0">
                <a:solidFill>
                  <a:schemeClr val="accent5">
                    <a:lumMod val="75000"/>
                  </a:schemeClr>
                </a:solidFill>
                <a:latin typeface="Gill Sans MT"/>
                <a:cs typeface="Gill Sans MT"/>
              </a:rPr>
              <a:t>Fault</a:t>
            </a:r>
            <a:r>
              <a:rPr lang="zh-CN" altLang="en-US" sz="6000" dirty="0" smtClean="0">
                <a:solidFill>
                  <a:schemeClr val="accent5">
                    <a:lumMod val="75000"/>
                  </a:schemeClr>
                </a:solidFill>
                <a:latin typeface="Gill Sans MT"/>
                <a:cs typeface="Gill Sans MT"/>
              </a:rPr>
              <a:t> </a:t>
            </a:r>
            <a:r>
              <a:rPr lang="en-US" altLang="zh-CN" sz="6000" dirty="0" smtClean="0">
                <a:solidFill>
                  <a:schemeClr val="accent5">
                    <a:lumMod val="75000"/>
                  </a:schemeClr>
                </a:solidFill>
                <a:latin typeface="Gill Sans MT"/>
                <a:cs typeface="Gill Sans MT"/>
              </a:rPr>
              <a:t>Tolerance</a:t>
            </a:r>
            <a:r>
              <a:rPr lang="zh-CN" altLang="en-US" sz="6000" dirty="0" smtClean="0">
                <a:solidFill>
                  <a:schemeClr val="accent5">
                    <a:lumMod val="75000"/>
                  </a:schemeClr>
                </a:solidFill>
                <a:latin typeface="Gill Sans MT"/>
                <a:cs typeface="Gill Sans MT"/>
              </a:rPr>
              <a:t> </a:t>
            </a:r>
            <a:r>
              <a:rPr lang="en-US" altLang="zh-CN" sz="6000" dirty="0" smtClean="0">
                <a:solidFill>
                  <a:schemeClr val="accent5">
                    <a:lumMod val="75000"/>
                  </a:schemeClr>
                </a:solidFill>
                <a:latin typeface="Gill Sans MT"/>
                <a:cs typeface="Gill Sans MT"/>
              </a:rPr>
              <a:t>Spectrum</a:t>
            </a:r>
            <a:endParaRPr lang="en-US" sz="6000" dirty="0">
              <a:solidFill>
                <a:schemeClr val="accent5">
                  <a:lumMod val="75000"/>
                </a:schemeClr>
              </a:solidFill>
              <a:latin typeface="Gill Sans MT"/>
              <a:cs typeface="Gill Sans MT"/>
            </a:endParaRPr>
          </a:p>
        </p:txBody>
      </p:sp>
      <p:cxnSp>
        <p:nvCxnSpPr>
          <p:cNvPr id="139" name="Straight Arrow Connector 138"/>
          <p:cNvCxnSpPr>
            <a:stCxn id="132" idx="2"/>
            <a:endCxn id="135" idx="0"/>
          </p:cNvCxnSpPr>
          <p:nvPr/>
        </p:nvCxnSpPr>
        <p:spPr>
          <a:xfrm flipH="1">
            <a:off x="21729340" y="26724590"/>
            <a:ext cx="13099" cy="936847"/>
          </a:xfrm>
          <a:prstGeom prst="straightConnector1">
            <a:avLst/>
          </a:prstGeom>
          <a:ln w="63500">
            <a:solidFill>
              <a:schemeClr val="accent5">
                <a:lumMod val="75000"/>
              </a:schemeClr>
            </a:solidFill>
            <a:tailEnd type="oval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7" name="Group 146"/>
          <p:cNvGrpSpPr/>
          <p:nvPr/>
        </p:nvGrpSpPr>
        <p:grpSpPr>
          <a:xfrm>
            <a:off x="15415476" y="29765984"/>
            <a:ext cx="12560687" cy="1981984"/>
            <a:chOff x="15415476" y="28705280"/>
            <a:chExt cx="12560687" cy="1981984"/>
          </a:xfrm>
        </p:grpSpPr>
        <p:sp>
          <p:nvSpPr>
            <p:cNvPr id="144" name="Rounded Rectangle 143"/>
            <p:cNvSpPr/>
            <p:nvPr/>
          </p:nvSpPr>
          <p:spPr>
            <a:xfrm>
              <a:off x="15415476" y="29180440"/>
              <a:ext cx="3387732" cy="1031664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 cap="flat" cmpd="sng" algn="ctr">
              <a:solidFill>
                <a:schemeClr val="accent5">
                  <a:lumMod val="75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lvl="0" algn="ctr" defTabSz="914400">
                <a:defRPr/>
              </a:pPr>
              <a:r>
                <a:rPr lang="en-US" altLang="zh-CN" sz="3200" kern="0" dirty="0" smtClean="0">
                  <a:solidFill>
                    <a:sysClr val="windowText" lastClr="000000"/>
                  </a:solidFill>
                  <a:latin typeface="Gill Sans MT" charset="0"/>
                  <a:ea typeface="Gill Sans MT" charset="0"/>
                  <a:cs typeface="Gill Sans MT" charset="0"/>
                </a:rPr>
                <a:t>Time</a:t>
              </a:r>
              <a:r>
                <a:rPr lang="zh-CN" altLang="en-US" sz="3200" kern="0" dirty="0" smtClean="0">
                  <a:solidFill>
                    <a:sysClr val="windowText" lastClr="000000"/>
                  </a:solidFill>
                  <a:latin typeface="Gill Sans MT" charset="0"/>
                  <a:ea typeface="Gill Sans MT" charset="0"/>
                  <a:cs typeface="Gill Sans MT" charset="0"/>
                </a:rPr>
                <a:t> </a:t>
              </a:r>
              <a:r>
                <a:rPr lang="en-US" altLang="zh-CN" sz="3200" kern="0" dirty="0" smtClean="0">
                  <a:solidFill>
                    <a:sysClr val="windowText" lastClr="000000"/>
                  </a:solidFill>
                  <a:latin typeface="Gill Sans MT" charset="0"/>
                  <a:ea typeface="Gill Sans MT" charset="0"/>
                  <a:cs typeface="Gill Sans MT" charset="0"/>
                </a:rPr>
                <a:t>redundancy</a:t>
              </a:r>
              <a:endParaRPr lang="en-US" sz="3200" kern="0" dirty="0">
                <a:solidFill>
                  <a:sysClr val="windowText" lastClr="000000"/>
                </a:solidFill>
                <a:latin typeface="Gill Sans MT" charset="0"/>
                <a:ea typeface="Gill Sans MT" charset="0"/>
                <a:cs typeface="Gill Sans MT" charset="0"/>
              </a:endParaRPr>
            </a:p>
          </p:txBody>
        </p:sp>
        <p:sp>
          <p:nvSpPr>
            <p:cNvPr id="145" name="Rounded Rectangle 144"/>
            <p:cNvSpPr/>
            <p:nvPr/>
          </p:nvSpPr>
          <p:spPr>
            <a:xfrm>
              <a:off x="24588431" y="29180440"/>
              <a:ext cx="3387732" cy="1031664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 cap="flat" cmpd="sng" algn="ctr">
              <a:solidFill>
                <a:schemeClr val="accent5">
                  <a:lumMod val="75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lvl="0" algn="ctr" defTabSz="914400">
                <a:defRPr/>
              </a:pPr>
              <a:r>
                <a:rPr lang="en-US" altLang="zh-CN" sz="3200" kern="0" dirty="0" smtClean="0">
                  <a:solidFill>
                    <a:sysClr val="windowText" lastClr="000000"/>
                  </a:solidFill>
                  <a:latin typeface="Gill Sans MT" charset="0"/>
                  <a:ea typeface="Gill Sans MT" charset="0"/>
                  <a:cs typeface="Gill Sans MT" charset="0"/>
                </a:rPr>
                <a:t>Space</a:t>
              </a:r>
              <a:r>
                <a:rPr lang="zh-CN" altLang="en-US" sz="3200" kern="0" dirty="0" smtClean="0">
                  <a:solidFill>
                    <a:sysClr val="windowText" lastClr="000000"/>
                  </a:solidFill>
                  <a:latin typeface="Gill Sans MT" charset="0"/>
                  <a:ea typeface="Gill Sans MT" charset="0"/>
                  <a:cs typeface="Gill Sans MT" charset="0"/>
                </a:rPr>
                <a:t> </a:t>
              </a:r>
              <a:r>
                <a:rPr lang="en-US" altLang="zh-CN" sz="3200" kern="0" dirty="0" smtClean="0">
                  <a:solidFill>
                    <a:sysClr val="windowText" lastClr="000000"/>
                  </a:solidFill>
                  <a:latin typeface="Gill Sans MT" charset="0"/>
                  <a:ea typeface="Gill Sans MT" charset="0"/>
                  <a:cs typeface="Gill Sans MT" charset="0"/>
                </a:rPr>
                <a:t>redundancy</a:t>
              </a:r>
              <a:endParaRPr lang="en-US" sz="3200" kern="0" dirty="0">
                <a:solidFill>
                  <a:sysClr val="windowText" lastClr="000000"/>
                </a:solidFill>
                <a:latin typeface="Gill Sans MT" charset="0"/>
                <a:ea typeface="Gill Sans MT" charset="0"/>
                <a:cs typeface="Gill Sans MT" charset="0"/>
              </a:endParaRPr>
            </a:p>
          </p:txBody>
        </p:sp>
        <p:sp>
          <p:nvSpPr>
            <p:cNvPr id="146" name="Rounded Rectangle 145"/>
            <p:cNvSpPr/>
            <p:nvPr/>
          </p:nvSpPr>
          <p:spPr>
            <a:xfrm>
              <a:off x="20145752" y="28705280"/>
              <a:ext cx="3387732" cy="1981984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 cap="flat" cmpd="sng" algn="ctr">
              <a:solidFill>
                <a:schemeClr val="accent5">
                  <a:lumMod val="75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lvl="0" algn="ctr" defTabSz="914400">
                <a:defRPr/>
              </a:pPr>
              <a:r>
                <a:rPr lang="en-US" altLang="zh-CN" sz="3200" kern="0" dirty="0" smtClean="0">
                  <a:solidFill>
                    <a:sysClr val="windowText" lastClr="000000"/>
                  </a:solidFill>
                  <a:latin typeface="Gill Sans MT" charset="0"/>
                  <a:ea typeface="Gill Sans MT" charset="0"/>
                  <a:cs typeface="Gill Sans MT" charset="0"/>
                </a:rPr>
                <a:t>Enables</a:t>
              </a:r>
              <a:r>
                <a:rPr lang="zh-CN" altLang="en-US" sz="3200" kern="0" dirty="0" smtClean="0">
                  <a:solidFill>
                    <a:sysClr val="windowText" lastClr="000000"/>
                  </a:solidFill>
                  <a:latin typeface="Gill Sans MT" charset="0"/>
                  <a:ea typeface="Gill Sans MT" charset="0"/>
                  <a:cs typeface="Gill Sans MT" charset="0"/>
                </a:rPr>
                <a:t> </a:t>
              </a:r>
              <a:r>
                <a:rPr lang="en-US" altLang="zh-CN" sz="3200" b="1" kern="0" dirty="0" smtClean="0">
                  <a:solidFill>
                    <a:srgbClr val="00B050"/>
                  </a:solidFill>
                  <a:latin typeface="Gill Sans MT" charset="0"/>
                  <a:ea typeface="Gill Sans MT" charset="0"/>
                  <a:cs typeface="Gill Sans MT" charset="0"/>
                </a:rPr>
                <a:t>trade-off</a:t>
              </a:r>
              <a:r>
                <a:rPr lang="zh-CN" altLang="en-US" sz="3200" kern="0" dirty="0" smtClean="0">
                  <a:solidFill>
                    <a:srgbClr val="00B050"/>
                  </a:solidFill>
                  <a:latin typeface="Gill Sans MT" charset="0"/>
                  <a:ea typeface="Gill Sans MT" charset="0"/>
                  <a:cs typeface="Gill Sans MT" charset="0"/>
                </a:rPr>
                <a:t> </a:t>
              </a:r>
              <a:r>
                <a:rPr lang="en-US" altLang="zh-CN" sz="3200" kern="0" dirty="0" smtClean="0">
                  <a:solidFill>
                    <a:sysClr val="windowText" lastClr="000000"/>
                  </a:solidFill>
                  <a:latin typeface="Gill Sans MT" charset="0"/>
                  <a:ea typeface="Gill Sans MT" charset="0"/>
                  <a:cs typeface="Gill Sans MT" charset="0"/>
                </a:rPr>
                <a:t>between</a:t>
              </a:r>
              <a:r>
                <a:rPr lang="zh-CN" altLang="en-US" sz="3200" kern="0" dirty="0" smtClean="0">
                  <a:solidFill>
                    <a:sysClr val="windowText" lastClr="000000"/>
                  </a:solidFill>
                  <a:latin typeface="Gill Sans MT" charset="0"/>
                  <a:ea typeface="Gill Sans MT" charset="0"/>
                  <a:cs typeface="Gill Sans MT" charset="0"/>
                </a:rPr>
                <a:t> </a:t>
              </a:r>
              <a:r>
                <a:rPr lang="en-US" altLang="zh-CN" sz="3200" kern="0" dirty="0" smtClean="0">
                  <a:solidFill>
                    <a:sysClr val="windowText" lastClr="000000"/>
                  </a:solidFill>
                  <a:latin typeface="Gill Sans MT" charset="0"/>
                  <a:ea typeface="Gill Sans MT" charset="0"/>
                  <a:cs typeface="Gill Sans MT" charset="0"/>
                </a:rPr>
                <a:t>time</a:t>
              </a:r>
              <a:r>
                <a:rPr lang="zh-CN" altLang="en-US" sz="3200" kern="0" dirty="0" smtClean="0">
                  <a:solidFill>
                    <a:sysClr val="windowText" lastClr="000000"/>
                  </a:solidFill>
                  <a:latin typeface="Gill Sans MT" charset="0"/>
                  <a:ea typeface="Gill Sans MT" charset="0"/>
                  <a:cs typeface="Gill Sans MT" charset="0"/>
                </a:rPr>
                <a:t> </a:t>
              </a:r>
              <a:r>
                <a:rPr lang="en-US" altLang="zh-CN" sz="3200" kern="0" dirty="0" smtClean="0">
                  <a:solidFill>
                    <a:sysClr val="windowText" lastClr="000000"/>
                  </a:solidFill>
                  <a:latin typeface="Gill Sans MT" charset="0"/>
                  <a:ea typeface="Gill Sans MT" charset="0"/>
                  <a:cs typeface="Gill Sans MT" charset="0"/>
                </a:rPr>
                <a:t>and</a:t>
              </a:r>
              <a:r>
                <a:rPr lang="zh-CN" altLang="en-US" sz="3200" kern="0" dirty="0" smtClean="0">
                  <a:solidFill>
                    <a:sysClr val="windowText" lastClr="000000"/>
                  </a:solidFill>
                  <a:latin typeface="Gill Sans MT" charset="0"/>
                  <a:ea typeface="Gill Sans MT" charset="0"/>
                  <a:cs typeface="Gill Sans MT" charset="0"/>
                </a:rPr>
                <a:t> </a:t>
              </a:r>
              <a:r>
                <a:rPr lang="en-US" altLang="zh-CN" sz="3200" kern="0" dirty="0" smtClean="0">
                  <a:solidFill>
                    <a:sysClr val="windowText" lastClr="000000"/>
                  </a:solidFill>
                  <a:latin typeface="Gill Sans MT" charset="0"/>
                  <a:ea typeface="Gill Sans MT" charset="0"/>
                  <a:cs typeface="Gill Sans MT" charset="0"/>
                </a:rPr>
                <a:t>space</a:t>
              </a:r>
              <a:r>
                <a:rPr lang="zh-CN" altLang="en-US" sz="3200" kern="0" dirty="0" smtClean="0">
                  <a:solidFill>
                    <a:sysClr val="windowText" lastClr="000000"/>
                  </a:solidFill>
                  <a:latin typeface="Gill Sans MT" charset="0"/>
                  <a:ea typeface="Gill Sans MT" charset="0"/>
                  <a:cs typeface="Gill Sans MT" charset="0"/>
                </a:rPr>
                <a:t> </a:t>
              </a:r>
              <a:r>
                <a:rPr lang="en-US" altLang="zh-CN" sz="3200" kern="0" dirty="0" smtClean="0">
                  <a:solidFill>
                    <a:sysClr val="windowText" lastClr="000000"/>
                  </a:solidFill>
                  <a:latin typeface="Gill Sans MT" charset="0"/>
                  <a:ea typeface="Gill Sans MT" charset="0"/>
                  <a:cs typeface="Gill Sans MT" charset="0"/>
                </a:rPr>
                <a:t>redundancy</a:t>
              </a:r>
              <a:endParaRPr lang="en-US" sz="3200" kern="0" dirty="0">
                <a:solidFill>
                  <a:sysClr val="windowText" lastClr="000000"/>
                </a:solidFill>
                <a:latin typeface="Gill Sans MT" charset="0"/>
                <a:ea typeface="Gill Sans MT" charset="0"/>
                <a:cs typeface="Gill Sans MT" charset="0"/>
              </a:endParaRP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6032" y="8929393"/>
            <a:ext cx="12706616" cy="54562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519" y="7331520"/>
            <a:ext cx="13389212" cy="6412609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20101" y="8679167"/>
            <a:ext cx="8093332" cy="417493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693" y="2624764"/>
            <a:ext cx="4750268" cy="2398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065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50800" cap="flat" cmpd="sng">
          <a:solidFill>
            <a:schemeClr val="bg1">
              <a:lumMod val="50000"/>
            </a:schemeClr>
          </a:solidFill>
          <a:prstDash val="dash"/>
          <a:round/>
        </a:ln>
        <a:effectLst/>
      </a:spPr>
      <a:bodyPr rtlCol="0" anchor="ctr"/>
      <a:lstStyle>
        <a:defPPr marL="571500" indent="-571500" defTabSz="914400">
          <a:buClr>
            <a:srgbClr val="F07F09"/>
          </a:buClr>
          <a:buFont typeface="Courier New"/>
          <a:buChar char="o"/>
          <a:defRPr sz="4000" dirty="0" smtClean="0">
            <a:solidFill>
              <a:sysClr val="windowText" lastClr="000000"/>
            </a:solidFill>
            <a:latin typeface="Gill Sans MT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17631</TotalTime>
  <Words>342</Words>
  <Application>Microsoft Macintosh PowerPoint</Application>
  <PresentationFormat>Custom</PresentationFormat>
  <Paragraphs>55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Calibri</vt:lpstr>
      <vt:lpstr>Courier New</vt:lpstr>
      <vt:lpstr>Gill Sans MT</vt:lpstr>
      <vt:lpstr>Times</vt:lpstr>
      <vt:lpstr>Wingdings</vt:lpstr>
      <vt:lpstr>宋体</vt:lpstr>
      <vt:lpstr>Arial</vt:lpstr>
      <vt:lpstr>Office Theme</vt:lpstr>
      <vt:lpstr>PowerPoint Presentation</vt:lpstr>
    </vt:vector>
  </TitlesOfParts>
  <Company>University of Pittsburgh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Lingjia Deng</dc:creator>
  <cp:lastModifiedBy>Cui, Xiaolong</cp:lastModifiedBy>
  <cp:revision>577</cp:revision>
  <cp:lastPrinted>2016-03-08T19:58:03Z</cp:lastPrinted>
  <dcterms:created xsi:type="dcterms:W3CDTF">2015-05-12T01:29:16Z</dcterms:created>
  <dcterms:modified xsi:type="dcterms:W3CDTF">2016-03-08T20:02:33Z</dcterms:modified>
</cp:coreProperties>
</file>