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1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1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17.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notesSlides/notesSlide18.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notesSlides/notesSlide19.xml" ContentType="application/vnd.openxmlformats-officedocument.presentationml.notesSlide+xml"/>
  <Override PartName="/ppt/embeddings/oleObject46.bin" ContentType="application/vnd.openxmlformats-officedocument.oleObject"/>
  <Override PartName="/ppt/embeddings/oleObject47.bin" ContentType="application/vnd.openxmlformats-officedocument.oleObject"/>
  <Override PartName="/ppt/notesSlides/notesSlide20.xml" ContentType="application/vnd.openxmlformats-officedocument.presentationml.notesSlide+xml"/>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notesSlides/notesSlide21.xml" ContentType="application/vnd.openxmlformats-officedocument.presentationml.notesSlide+xml"/>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notesSlides/notesSlide22.xml" ContentType="application/vnd.openxmlformats-officedocument.presentationml.notesSlide+xml"/>
  <Override PartName="/ppt/embeddings/oleObject56.bin" ContentType="application/vnd.openxmlformats-officedocument.oleObject"/>
  <Override PartName="/ppt/embeddings/oleObject57.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embeddings/oleObject58.bin" ContentType="application/vnd.openxmlformats-officedocument.oleObject"/>
  <Override PartName="/ppt/notesSlides/notesSlide27.xml" ContentType="application/vnd.openxmlformats-officedocument.presentationml.notesSlide+xml"/>
  <Override PartName="/ppt/embeddings/oleObject5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63"/>
  </p:notesMasterIdLst>
  <p:handoutMasterIdLst>
    <p:handoutMasterId r:id="rId64"/>
  </p:handoutMasterIdLst>
  <p:sldIdLst>
    <p:sldId id="256" r:id="rId2"/>
    <p:sldId id="294" r:id="rId3"/>
    <p:sldId id="330" r:id="rId4"/>
    <p:sldId id="257" r:id="rId5"/>
    <p:sldId id="258" r:id="rId6"/>
    <p:sldId id="259" r:id="rId7"/>
    <p:sldId id="260" r:id="rId8"/>
    <p:sldId id="261" r:id="rId9"/>
    <p:sldId id="263" r:id="rId10"/>
    <p:sldId id="264" r:id="rId11"/>
    <p:sldId id="265" r:id="rId12"/>
    <p:sldId id="295" r:id="rId13"/>
    <p:sldId id="323" r:id="rId14"/>
    <p:sldId id="266" r:id="rId15"/>
    <p:sldId id="270" r:id="rId16"/>
    <p:sldId id="267" r:id="rId17"/>
    <p:sldId id="268" r:id="rId18"/>
    <p:sldId id="269" r:id="rId19"/>
    <p:sldId id="271" r:id="rId20"/>
    <p:sldId id="320" r:id="rId21"/>
    <p:sldId id="329" r:id="rId22"/>
    <p:sldId id="280" r:id="rId23"/>
    <p:sldId id="322" r:id="rId24"/>
    <p:sldId id="325" r:id="rId25"/>
    <p:sldId id="296" r:id="rId26"/>
    <p:sldId id="297" r:id="rId27"/>
    <p:sldId id="326" r:id="rId28"/>
    <p:sldId id="285" r:id="rId29"/>
    <p:sldId id="327" r:id="rId30"/>
    <p:sldId id="304" r:id="rId31"/>
    <p:sldId id="298" r:id="rId32"/>
    <p:sldId id="302" r:id="rId33"/>
    <p:sldId id="300" r:id="rId34"/>
    <p:sldId id="303" r:id="rId35"/>
    <p:sldId id="305" r:id="rId36"/>
    <p:sldId id="324" r:id="rId37"/>
    <p:sldId id="331" r:id="rId38"/>
    <p:sldId id="301" r:id="rId39"/>
    <p:sldId id="299" r:id="rId40"/>
    <p:sldId id="310" r:id="rId41"/>
    <p:sldId id="311" r:id="rId42"/>
    <p:sldId id="328" r:id="rId43"/>
    <p:sldId id="286" r:id="rId44"/>
    <p:sldId id="312" r:id="rId45"/>
    <p:sldId id="313" r:id="rId46"/>
    <p:sldId id="314" r:id="rId47"/>
    <p:sldId id="315" r:id="rId48"/>
    <p:sldId id="319" r:id="rId49"/>
    <p:sldId id="292" r:id="rId50"/>
    <p:sldId id="332" r:id="rId51"/>
    <p:sldId id="290" r:id="rId52"/>
    <p:sldId id="317" r:id="rId53"/>
    <p:sldId id="293" r:id="rId54"/>
    <p:sldId id="262" r:id="rId55"/>
    <p:sldId id="273" r:id="rId56"/>
    <p:sldId id="274" r:id="rId57"/>
    <p:sldId id="275" r:id="rId58"/>
    <p:sldId id="278" r:id="rId59"/>
    <p:sldId id="276" r:id="rId60"/>
    <p:sldId id="277" r:id="rId61"/>
    <p:sldId id="309"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6" autoAdjust="0"/>
    <p:restoredTop sz="94702" autoAdjust="0"/>
  </p:normalViewPr>
  <p:slideViewPr>
    <p:cSldViewPr snapToGrid="0" snapToObjects="1">
      <p:cViewPr>
        <p:scale>
          <a:sx n="94" d="100"/>
          <a:sy n="94" d="100"/>
        </p:scale>
        <p:origin x="-1400" y="-184"/>
      </p:cViewPr>
      <p:guideLst>
        <p:guide orient="horz" pos="2160"/>
        <p:guide pos="2880"/>
      </p:guideLst>
    </p:cSldViewPr>
  </p:slideViewPr>
  <p:outlineViewPr>
    <p:cViewPr>
      <p:scale>
        <a:sx n="33" d="100"/>
        <a:sy n="33" d="100"/>
      </p:scale>
      <p:origin x="0" y="2297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 Id="rId3"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 Id="rId2"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4.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 Type="http://schemas.openxmlformats.org/officeDocument/2006/relationships/image" Target="../media/image6.emf"/><Relationship Id="rId2"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4.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0" Type="http://schemas.openxmlformats.org/officeDocument/2006/relationships/image" Target="../media/image12.emf"/><Relationship Id="rId11" Type="http://schemas.openxmlformats.org/officeDocument/2006/relationships/image" Target="../media/image13.emf"/><Relationship Id="rId1" Type="http://schemas.openxmlformats.org/officeDocument/2006/relationships/image" Target="../media/image6.emf"/><Relationship Id="rId2"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4.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 Type="http://schemas.openxmlformats.org/officeDocument/2006/relationships/image" Target="../media/image6.emf"/><Relationship Id="rId2"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image" Target="../media/image6.emf"/><Relationship Id="rId2"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image" Target="../media/image23.emf"/><Relationship Id="rId1" Type="http://schemas.openxmlformats.org/officeDocument/2006/relationships/image" Target="../media/image19.emf"/><Relationship Id="rId2"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 Id="rId3"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41F023-2B0C-2F4E-8E02-52BCEB101D28}" type="datetimeFigureOut">
              <a:rPr lang="en-US" smtClean="0"/>
              <a:t>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551039-D720-604B-AD73-8C94C8B4C825}" type="slidenum">
              <a:rPr lang="en-US" smtClean="0"/>
              <a:t>‹#›</a:t>
            </a:fld>
            <a:endParaRPr lang="en-US"/>
          </a:p>
        </p:txBody>
      </p:sp>
    </p:spTree>
    <p:extLst>
      <p:ext uri="{BB962C8B-B14F-4D97-AF65-F5344CB8AC3E}">
        <p14:creationId xmlns:p14="http://schemas.microsoft.com/office/powerpoint/2010/main" val="4269851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4D5FD5-3349-6E40-BF89-1D1F83D00843}" type="datetimeFigureOut">
              <a:rPr lang="en-US" smtClean="0"/>
              <a:t>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76EFCA-EEAE-984F-9A1B-AC999A7D4C33}" type="slidenum">
              <a:rPr lang="en-US" smtClean="0"/>
              <a:t>‹#›</a:t>
            </a:fld>
            <a:endParaRPr lang="en-US"/>
          </a:p>
        </p:txBody>
      </p:sp>
    </p:spTree>
    <p:extLst>
      <p:ext uri="{BB962C8B-B14F-4D97-AF65-F5344CB8AC3E}">
        <p14:creationId xmlns:p14="http://schemas.microsoft.com/office/powerpoint/2010/main" val="7718168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76EFCA-EEAE-984F-9A1B-AC999A7D4C33}" type="slidenum">
              <a:rPr lang="en-US" smtClean="0"/>
              <a:t>1</a:t>
            </a:fld>
            <a:endParaRPr lang="en-US"/>
          </a:p>
        </p:txBody>
      </p:sp>
    </p:spTree>
    <p:extLst>
      <p:ext uri="{BB962C8B-B14F-4D97-AF65-F5344CB8AC3E}">
        <p14:creationId xmlns:p14="http://schemas.microsoft.com/office/powerpoint/2010/main" val="2669630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16</a:t>
            </a:fld>
            <a:endParaRPr lang="en-US"/>
          </a:p>
        </p:txBody>
      </p:sp>
    </p:spTree>
    <p:extLst>
      <p:ext uri="{BB962C8B-B14F-4D97-AF65-F5344CB8AC3E}">
        <p14:creationId xmlns:p14="http://schemas.microsoft.com/office/powerpoint/2010/main" val="1016214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Uncoordinated</a:t>
            </a:r>
            <a:r>
              <a:rPr lang="en-US" baseline="0" dirty="0" smtClean="0"/>
              <a:t> </a:t>
            </a:r>
            <a:r>
              <a:rPr lang="en-US" baseline="0" dirty="0" err="1" smtClean="0"/>
              <a:t>checkpointing</a:t>
            </a:r>
            <a:r>
              <a:rPr lang="en-US" baseline="0" dirty="0" smtClean="0"/>
              <a:t> requires a “sync” on failure only, but if failures are common we will be paying that cost a lot.</a:t>
            </a:r>
          </a:p>
          <a:p>
            <a:r>
              <a:rPr lang="en-US" baseline="0" dirty="0" smtClean="0"/>
              <a:t>Message logging will require lots of memory.</a:t>
            </a:r>
          </a:p>
          <a:p>
            <a:endParaRPr lang="en-US" baseline="0" dirty="0" smtClean="0"/>
          </a:p>
          <a:p>
            <a:r>
              <a:rPr lang="en-US" baseline="0" dirty="0" smtClean="0"/>
              <a:t>Reducing </a:t>
            </a:r>
            <a:r>
              <a:rPr lang="en-US" baseline="0" dirty="0" err="1" smtClean="0"/>
              <a:t>checkpointing</a:t>
            </a:r>
            <a:r>
              <a:rPr lang="en-US" baseline="0" dirty="0" smtClean="0"/>
              <a:t> time seems relevant regardless of rollback recovery method. However this is a loosing battle because as the number of nodes grow MTTI will increase thus forcing the checkpoint to be more efficient, eventually </a:t>
            </a:r>
            <a:r>
              <a:rPr lang="en-US" baseline="0" dirty="0" err="1" smtClean="0"/>
              <a:t>checkpointing</a:t>
            </a:r>
            <a:r>
              <a:rPr lang="en-US" baseline="0" dirty="0" smtClean="0"/>
              <a:t> time will exceed MTTI.</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18</a:t>
            </a:fld>
            <a:endParaRPr lang="en-US"/>
          </a:p>
        </p:txBody>
      </p:sp>
    </p:spTree>
    <p:extLst>
      <p:ext uri="{BB962C8B-B14F-4D97-AF65-F5344CB8AC3E}">
        <p14:creationId xmlns:p14="http://schemas.microsoft.com/office/powerpoint/2010/main" val="1591723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 might</a:t>
            </a:r>
            <a:r>
              <a:rPr lang="en-US" baseline="0" dirty="0" smtClean="0"/>
              <a:t> be a bigger concern now than processors</a:t>
            </a:r>
          </a:p>
          <a:p>
            <a:endParaRPr lang="en-US" baseline="0" dirty="0" smtClean="0"/>
          </a:p>
          <a:p>
            <a:r>
              <a:rPr lang="en-US" baseline="0" dirty="0" smtClean="0"/>
              <a:t>More importantly neither of these techniques address energy…</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19</a:t>
            </a:fld>
            <a:endParaRPr lang="en-US"/>
          </a:p>
        </p:txBody>
      </p:sp>
    </p:spTree>
    <p:extLst>
      <p:ext uri="{BB962C8B-B14F-4D97-AF65-F5344CB8AC3E}">
        <p14:creationId xmlns:p14="http://schemas.microsoft.com/office/powerpoint/2010/main" val="3958943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20</a:t>
            </a:fld>
            <a:endParaRPr lang="en-US"/>
          </a:p>
        </p:txBody>
      </p:sp>
    </p:spTree>
    <p:extLst>
      <p:ext uri="{BB962C8B-B14F-4D97-AF65-F5344CB8AC3E}">
        <p14:creationId xmlns:p14="http://schemas.microsoft.com/office/powerpoint/2010/main" val="3682590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Novel Idea…</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22</a:t>
            </a:fld>
            <a:endParaRPr lang="en-US"/>
          </a:p>
        </p:txBody>
      </p:sp>
    </p:spTree>
    <p:extLst>
      <p:ext uri="{BB962C8B-B14F-4D97-AF65-F5344CB8AC3E}">
        <p14:creationId xmlns:p14="http://schemas.microsoft.com/office/powerpoint/2010/main" val="359734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represents</a:t>
            </a:r>
            <a:r>
              <a:rPr lang="en-US" baseline="0" dirty="0" smtClean="0"/>
              <a:t> one individual task being executed by one main process and one shadow process. Goal is to see if this saves us energy.</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27</a:t>
            </a:fld>
            <a:endParaRPr lang="en-US"/>
          </a:p>
        </p:txBody>
      </p:sp>
    </p:spTree>
    <p:extLst>
      <p:ext uri="{BB962C8B-B14F-4D97-AF65-F5344CB8AC3E}">
        <p14:creationId xmlns:p14="http://schemas.microsoft.com/office/powerpoint/2010/main" val="4171836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represents</a:t>
            </a:r>
            <a:r>
              <a:rPr lang="en-US" baseline="0" dirty="0" smtClean="0"/>
              <a:t> one individual task being executed by one main process and one shadow process. This was developed to answer the question “does this save energy”?</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28</a:t>
            </a:fld>
            <a:endParaRPr lang="en-US"/>
          </a:p>
        </p:txBody>
      </p:sp>
    </p:spTree>
    <p:extLst>
      <p:ext uri="{BB962C8B-B14F-4D97-AF65-F5344CB8AC3E}">
        <p14:creationId xmlns:p14="http://schemas.microsoft.com/office/powerpoint/2010/main" val="4171836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each part of the</a:t>
            </a:r>
            <a:r>
              <a:rPr lang="en-US" baseline="0" dirty="0" smtClean="0"/>
              <a:t> formula, discuss how we “build” up the expected energy model.</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29</a:t>
            </a:fld>
            <a:endParaRPr lang="en-US"/>
          </a:p>
        </p:txBody>
      </p:sp>
    </p:spTree>
    <p:extLst>
      <p:ext uri="{BB962C8B-B14F-4D97-AF65-F5344CB8AC3E}">
        <p14:creationId xmlns:p14="http://schemas.microsoft.com/office/powerpoint/2010/main" val="4171836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Minimum work constraint becomes</a:t>
            </a:r>
            <a:r>
              <a:rPr lang="en-US" baseline="0" dirty="0" smtClean="0"/>
              <a:t> very important when applied to HPC</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32</a:t>
            </a:fld>
            <a:endParaRPr lang="en-US"/>
          </a:p>
        </p:txBody>
      </p:sp>
    </p:spTree>
    <p:extLst>
      <p:ext uri="{BB962C8B-B14F-4D97-AF65-F5344CB8AC3E}">
        <p14:creationId xmlns:p14="http://schemas.microsoft.com/office/powerpoint/2010/main" val="227721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last constant allows</a:t>
            </a:r>
            <a:r>
              <a:rPr lang="en-US" baseline="0" dirty="0" smtClean="0"/>
              <a:t> us to reduce the optimization problem to 2 variables, speed before and after failure.</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33</a:t>
            </a:fld>
            <a:endParaRPr lang="en-US"/>
          </a:p>
        </p:txBody>
      </p:sp>
    </p:spTree>
    <p:extLst>
      <p:ext uri="{BB962C8B-B14F-4D97-AF65-F5344CB8AC3E}">
        <p14:creationId xmlns:p14="http://schemas.microsoft.com/office/powerpoint/2010/main" val="140324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defined</a:t>
            </a:r>
            <a:r>
              <a:rPr lang="en-US" baseline="0" dirty="0" smtClean="0"/>
              <a:t> by </a:t>
            </a:r>
            <a:r>
              <a:rPr lang="en-US" sz="1200" kern="1200" dirty="0" err="1" smtClean="0">
                <a:solidFill>
                  <a:schemeClr val="tx1"/>
                </a:solidFill>
                <a:effectLst/>
                <a:latin typeface="+mn-lt"/>
                <a:ea typeface="+mn-ea"/>
                <a:cs typeface="+mn-cs"/>
              </a:rPr>
              <a:t>Exascale</a:t>
            </a:r>
            <a:r>
              <a:rPr lang="en-US" sz="1200" kern="1200" dirty="0" smtClean="0">
                <a:solidFill>
                  <a:schemeClr val="tx1"/>
                </a:solidFill>
                <a:effectLst/>
                <a:latin typeface="+mn-lt"/>
                <a:ea typeface="+mn-ea"/>
                <a:cs typeface="+mn-cs"/>
              </a:rPr>
              <a:t> Working Group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Reference</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4</a:t>
            </a:fld>
            <a:endParaRPr lang="en-US"/>
          </a:p>
        </p:txBody>
      </p:sp>
    </p:spTree>
    <p:extLst>
      <p:ext uri="{BB962C8B-B14F-4D97-AF65-F5344CB8AC3E}">
        <p14:creationId xmlns:p14="http://schemas.microsoft.com/office/powerpoint/2010/main" val="1093167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a:t>
            </a:r>
            <a:r>
              <a:rPr lang="en-US" baseline="0" dirty="0" smtClean="0"/>
              <a:t> further reduces the optimizations problem to 1 unknown variable, speed before failure.</a:t>
            </a:r>
          </a:p>
          <a:p>
            <a:endParaRPr lang="en-US" baseline="0" dirty="0" smtClean="0"/>
          </a:p>
          <a:p>
            <a:r>
              <a:rPr lang="en-US" baseline="0" dirty="0" smtClean="0"/>
              <a:t>For example if W=100 units, </a:t>
            </a:r>
            <a:r>
              <a:rPr lang="en-US" baseline="0" dirty="0" err="1" smtClean="0"/>
              <a:t>sigma_max</a:t>
            </a:r>
            <a:r>
              <a:rPr lang="en-US" baseline="0" dirty="0" smtClean="0"/>
              <a:t> = 1 units/sec and alpha = 1.25 then </a:t>
            </a:r>
            <a:r>
              <a:rPr lang="en-US" baseline="0" dirty="0" err="1" smtClean="0"/>
              <a:t>t_R</a:t>
            </a:r>
            <a:r>
              <a:rPr lang="en-US" baseline="0" dirty="0" smtClean="0"/>
              <a:t> = 125</a:t>
            </a:r>
          </a:p>
          <a:p>
            <a:endParaRPr lang="en-US" baseline="0" dirty="0" smtClean="0"/>
          </a:p>
          <a:p>
            <a:r>
              <a:rPr lang="en-US" baseline="0" dirty="0" smtClean="0"/>
              <a:t>Cost of fault tolerance</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34</a:t>
            </a:fld>
            <a:endParaRPr lang="en-US"/>
          </a:p>
        </p:txBody>
      </p:sp>
    </p:spTree>
    <p:extLst>
      <p:ext uri="{BB962C8B-B14F-4D97-AF65-F5344CB8AC3E}">
        <p14:creationId xmlns:p14="http://schemas.microsoft.com/office/powerpoint/2010/main" val="4258950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assuming this energy and failure model can derive a closed form solution for HPC</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35</a:t>
            </a:fld>
            <a:endParaRPr lang="en-US"/>
          </a:p>
        </p:txBody>
      </p:sp>
    </p:spTree>
    <p:extLst>
      <p:ext uri="{BB962C8B-B14F-4D97-AF65-F5344CB8AC3E}">
        <p14:creationId xmlns:p14="http://schemas.microsoft.com/office/powerpoint/2010/main" val="601672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 The solution in previous</a:t>
            </a:r>
            <a:r>
              <a:rPr lang="en-US" baseline="0" dirty="0" smtClean="0"/>
              <a:t> slide doesn’t account for the minimum work constraint. This places the following lower bound and needs to wrapped in a Minimum function.</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38</a:t>
            </a:fld>
            <a:endParaRPr lang="en-US"/>
          </a:p>
        </p:txBody>
      </p:sp>
    </p:spTree>
    <p:extLst>
      <p:ext uri="{BB962C8B-B14F-4D97-AF65-F5344CB8AC3E}">
        <p14:creationId xmlns:p14="http://schemas.microsoft.com/office/powerpoint/2010/main" val="2335766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 laxity factor</a:t>
            </a:r>
            <a:r>
              <a:rPr lang="en-US" baseline="0" dirty="0" smtClean="0"/>
              <a:t> one will save more energy.</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39</a:t>
            </a:fld>
            <a:endParaRPr lang="en-US"/>
          </a:p>
        </p:txBody>
      </p:sp>
    </p:spTree>
    <p:extLst>
      <p:ext uri="{BB962C8B-B14F-4D97-AF65-F5344CB8AC3E}">
        <p14:creationId xmlns:p14="http://schemas.microsoft.com/office/powerpoint/2010/main" val="3680083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the “min” savings shifts towards 10 days, why? Because if failure occurs early in our model then we still save energy, the worst case is if failure occurs near 10 days. This is not easy to see with smaller jobs. However energy savings are consistent.</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40</a:t>
            </a:fld>
            <a:endParaRPr lang="en-US"/>
          </a:p>
        </p:txBody>
      </p:sp>
    </p:spTree>
    <p:extLst>
      <p:ext uri="{BB962C8B-B14F-4D97-AF65-F5344CB8AC3E}">
        <p14:creationId xmlns:p14="http://schemas.microsoft.com/office/powerpoint/2010/main" val="3271711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Because </a:t>
            </a:r>
            <a:r>
              <a:rPr lang="en-US" baseline="0" dirty="0" err="1" smtClean="0"/>
              <a:t>checkpointing</a:t>
            </a:r>
            <a:r>
              <a:rPr lang="en-US" baseline="0" dirty="0" smtClean="0"/>
              <a:t> is #1 now so we should see when it crosses over and become worse than shadow computing.</a:t>
            </a:r>
            <a:endParaRPr lang="en-US" dirty="0" smtClean="0"/>
          </a:p>
          <a:p>
            <a:endParaRPr lang="en-US" dirty="0" smtClean="0"/>
          </a:p>
          <a:p>
            <a:r>
              <a:rPr lang="en-US" dirty="0" smtClean="0"/>
              <a:t>See where</a:t>
            </a:r>
            <a:r>
              <a:rPr lang="en-US" baseline="0" dirty="0" smtClean="0"/>
              <a:t> the cross point of shadow computing.</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47</a:t>
            </a:fld>
            <a:endParaRPr lang="en-US"/>
          </a:p>
        </p:txBody>
      </p:sp>
    </p:spTree>
    <p:extLst>
      <p:ext uri="{BB962C8B-B14F-4D97-AF65-F5344CB8AC3E}">
        <p14:creationId xmlns:p14="http://schemas.microsoft.com/office/powerpoint/2010/main" val="3693259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Hardware = replication</a:t>
            </a:r>
          </a:p>
          <a:p>
            <a:r>
              <a:rPr lang="en-US" dirty="0" smtClean="0"/>
              <a:t>Software</a:t>
            </a:r>
            <a:r>
              <a:rPr lang="en-US" baseline="0" dirty="0" smtClean="0"/>
              <a:t> = write the same “code” twice</a:t>
            </a:r>
          </a:p>
          <a:p>
            <a:r>
              <a:rPr lang="en-US" baseline="0" dirty="0" smtClean="0"/>
              <a:t>Information = Copy data, RAID</a:t>
            </a:r>
          </a:p>
          <a:p>
            <a:r>
              <a:rPr lang="en-US" baseline="0" dirty="0" smtClean="0"/>
              <a:t>Time = Rollback and Recovery</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48</a:t>
            </a:fld>
            <a:endParaRPr lang="en-US"/>
          </a:p>
        </p:txBody>
      </p:sp>
    </p:spTree>
    <p:extLst>
      <p:ext uri="{BB962C8B-B14F-4D97-AF65-F5344CB8AC3E}">
        <p14:creationId xmlns:p14="http://schemas.microsoft.com/office/powerpoint/2010/main" val="3479181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methodology </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61</a:t>
            </a:fld>
            <a:endParaRPr lang="en-US"/>
          </a:p>
        </p:txBody>
      </p:sp>
    </p:spTree>
    <p:extLst>
      <p:ext uri="{BB962C8B-B14F-4D97-AF65-F5344CB8AC3E}">
        <p14:creationId xmlns:p14="http://schemas.microsoft.com/office/powerpoint/2010/main" val="1167204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top 500 ( http://www.top500.org/)</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5</a:t>
            </a:fld>
            <a:endParaRPr lang="en-US"/>
          </a:p>
        </p:txBody>
      </p:sp>
    </p:spTree>
    <p:extLst>
      <p:ext uri="{BB962C8B-B14F-4D97-AF65-F5344CB8AC3E}">
        <p14:creationId xmlns:p14="http://schemas.microsoft.com/office/powerpoint/2010/main" val="367716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Hoover dam </a:t>
            </a:r>
            <a:r>
              <a:rPr lang="en-US" baseline="0" dirty="0" smtClean="0"/>
              <a:t>produces 2.08 </a:t>
            </a:r>
            <a:r>
              <a:rPr lang="en-US" baseline="0" dirty="0" err="1" smtClean="0"/>
              <a:t>Gigawatt</a:t>
            </a:r>
            <a:r>
              <a:rPr lang="en-US" baseline="0" dirty="0" smtClean="0"/>
              <a:t> when running a full capacity</a:t>
            </a:r>
          </a:p>
          <a:p>
            <a:endParaRPr lang="en-US" baseline="0" dirty="0" smtClean="0"/>
          </a:p>
          <a:p>
            <a:r>
              <a:rPr lang="en-US" baseline="0" dirty="0" smtClean="0"/>
              <a:t>animate</a:t>
            </a:r>
            <a:endParaRPr lang="en-US" dirty="0"/>
          </a:p>
        </p:txBody>
      </p:sp>
      <p:sp>
        <p:nvSpPr>
          <p:cNvPr id="4" name="Slide Number Placeholder 3"/>
          <p:cNvSpPr>
            <a:spLocks noGrp="1"/>
          </p:cNvSpPr>
          <p:nvPr>
            <p:ph type="sldNum" sz="quarter" idx="10"/>
          </p:nvPr>
        </p:nvSpPr>
        <p:spPr/>
        <p:txBody>
          <a:bodyPr/>
          <a:lstStyle/>
          <a:p>
            <a:fld id="{9D423713-6715-D044-9482-329227A12EB4}" type="slidenum">
              <a:rPr lang="en-US" smtClean="0"/>
              <a:t>9</a:t>
            </a:fld>
            <a:endParaRPr lang="en-US"/>
          </a:p>
        </p:txBody>
      </p:sp>
    </p:spTree>
    <p:extLst>
      <p:ext uri="{BB962C8B-B14F-4D97-AF65-F5344CB8AC3E}">
        <p14:creationId xmlns:p14="http://schemas.microsoft.com/office/powerpoint/2010/main" val="15497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Hoover dam </a:t>
            </a:r>
            <a:r>
              <a:rPr lang="en-US" baseline="0" dirty="0" smtClean="0"/>
              <a:t>produces 2.08 </a:t>
            </a:r>
            <a:r>
              <a:rPr lang="en-US" baseline="0" dirty="0" err="1" smtClean="0"/>
              <a:t>Gigawatt</a:t>
            </a:r>
            <a:r>
              <a:rPr lang="en-US" baseline="0" dirty="0" smtClean="0"/>
              <a:t> when running a full capacity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Requirement/constraint</a:t>
            </a:r>
            <a:endParaRPr lang="en-US" dirty="0" smtClean="0"/>
          </a:p>
        </p:txBody>
      </p:sp>
      <p:sp>
        <p:nvSpPr>
          <p:cNvPr id="4" name="Slide Number Placeholder 3"/>
          <p:cNvSpPr>
            <a:spLocks noGrp="1"/>
          </p:cNvSpPr>
          <p:nvPr>
            <p:ph type="sldNum" sz="quarter" idx="10"/>
          </p:nvPr>
        </p:nvSpPr>
        <p:spPr/>
        <p:txBody>
          <a:bodyPr/>
          <a:lstStyle/>
          <a:p>
            <a:fld id="{3D76EFCA-EEAE-984F-9A1B-AC999A7D4C33}" type="slidenum">
              <a:rPr lang="en-US" smtClean="0"/>
              <a:t>10</a:t>
            </a:fld>
            <a:endParaRPr lang="en-US"/>
          </a:p>
        </p:txBody>
      </p:sp>
    </p:spTree>
    <p:extLst>
      <p:ext uri="{BB962C8B-B14F-4D97-AF65-F5344CB8AC3E}">
        <p14:creationId xmlns:p14="http://schemas.microsoft.com/office/powerpoint/2010/main" val="3890900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MTTI </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11</a:t>
            </a:fld>
            <a:endParaRPr lang="en-US"/>
          </a:p>
        </p:txBody>
      </p:sp>
    </p:spTree>
    <p:extLst>
      <p:ext uri="{BB962C8B-B14F-4D97-AF65-F5344CB8AC3E}">
        <p14:creationId xmlns:p14="http://schemas.microsoft.com/office/powerpoint/2010/main" val="3359956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 of failure</a:t>
            </a:r>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12</a:t>
            </a:fld>
            <a:endParaRPr lang="en-US"/>
          </a:p>
        </p:txBody>
      </p:sp>
    </p:spTree>
    <p:extLst>
      <p:ext uri="{BB962C8B-B14F-4D97-AF65-F5344CB8AC3E}">
        <p14:creationId xmlns:p14="http://schemas.microsoft.com/office/powerpoint/2010/main" val="1888286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Hoover dam </a:t>
            </a:r>
            <a:r>
              <a:rPr lang="en-US" baseline="0" dirty="0" smtClean="0"/>
              <a:t>produces 2.08 </a:t>
            </a:r>
            <a:r>
              <a:rPr lang="en-US" baseline="0" dirty="0" err="1" smtClean="0"/>
              <a:t>Gigawatt</a:t>
            </a:r>
            <a:r>
              <a:rPr lang="en-US" baseline="0" dirty="0" smtClean="0"/>
              <a:t> when running a full capacity</a:t>
            </a:r>
          </a:p>
          <a:p>
            <a:endParaRPr lang="en-US" baseline="0" dirty="0" smtClean="0"/>
          </a:p>
          <a:p>
            <a:r>
              <a:rPr lang="en-US" baseline="0" dirty="0" smtClean="0"/>
              <a:t>animate</a:t>
            </a:r>
            <a:endParaRPr lang="en-US" dirty="0"/>
          </a:p>
        </p:txBody>
      </p:sp>
      <p:sp>
        <p:nvSpPr>
          <p:cNvPr id="4" name="Slide Number Placeholder 3"/>
          <p:cNvSpPr>
            <a:spLocks noGrp="1"/>
          </p:cNvSpPr>
          <p:nvPr>
            <p:ph type="sldNum" sz="quarter" idx="10"/>
          </p:nvPr>
        </p:nvSpPr>
        <p:spPr/>
        <p:txBody>
          <a:bodyPr/>
          <a:lstStyle/>
          <a:p>
            <a:fld id="{9D423713-6715-D044-9482-329227A12EB4}" type="slidenum">
              <a:rPr lang="en-US" smtClean="0"/>
              <a:t>13</a:t>
            </a:fld>
            <a:endParaRPr lang="en-US"/>
          </a:p>
        </p:txBody>
      </p:sp>
    </p:spTree>
    <p:extLst>
      <p:ext uri="{BB962C8B-B14F-4D97-AF65-F5344CB8AC3E}">
        <p14:creationId xmlns:p14="http://schemas.microsoft.com/office/powerpoint/2010/main" val="154971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6EFCA-EEAE-984F-9A1B-AC999A7D4C33}" type="slidenum">
              <a:rPr lang="en-US" smtClean="0"/>
              <a:t>14</a:t>
            </a:fld>
            <a:endParaRPr lang="en-US"/>
          </a:p>
        </p:txBody>
      </p:sp>
    </p:spTree>
    <p:extLst>
      <p:ext uri="{BB962C8B-B14F-4D97-AF65-F5344CB8AC3E}">
        <p14:creationId xmlns:p14="http://schemas.microsoft.com/office/powerpoint/2010/main" val="731594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C1775A-CA7F-C949-AE9C-A89F90F9728F}"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31592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C1775A-CA7F-C949-AE9C-A89F90F9728F}"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49D1-CB42-5A43-A263-FE63EA672DC2}" type="slidenum">
              <a:rPr lang="en-US" smtClean="0"/>
              <a:t>‹#›</a:t>
            </a:fld>
            <a:endParaRPr lang="en-US"/>
          </a:p>
        </p:txBody>
      </p:sp>
    </p:spTree>
    <p:extLst>
      <p:ext uri="{BB962C8B-B14F-4D97-AF65-F5344CB8AC3E}">
        <p14:creationId xmlns:p14="http://schemas.microsoft.com/office/powerpoint/2010/main" val="136014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C1775A-CA7F-C949-AE9C-A89F90F9728F}"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49D1-CB42-5A43-A263-FE63EA672DC2}" type="slidenum">
              <a:rPr lang="en-US" smtClean="0"/>
              <a:t>‹#›</a:t>
            </a:fld>
            <a:endParaRPr lang="en-US"/>
          </a:p>
        </p:txBody>
      </p:sp>
    </p:spTree>
    <p:extLst>
      <p:ext uri="{BB962C8B-B14F-4D97-AF65-F5344CB8AC3E}">
        <p14:creationId xmlns:p14="http://schemas.microsoft.com/office/powerpoint/2010/main" val="181893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dirty="0" smtClean="0"/>
              <a:t>April 5, 2013</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49D1-CB42-5A43-A263-FE63EA672DC2}" type="slidenum">
              <a:rPr lang="en-US" smtClean="0"/>
              <a:t>‹#›</a:t>
            </a:fld>
            <a:endParaRPr lang="en-US"/>
          </a:p>
        </p:txBody>
      </p:sp>
    </p:spTree>
    <p:extLst>
      <p:ext uri="{BB962C8B-B14F-4D97-AF65-F5344CB8AC3E}">
        <p14:creationId xmlns:p14="http://schemas.microsoft.com/office/powerpoint/2010/main" val="250404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C1775A-CA7F-C949-AE9C-A89F90F9728F}"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49D1-CB42-5A43-A263-FE63EA672DC2}" type="slidenum">
              <a:rPr lang="en-US" smtClean="0"/>
              <a:t>‹#›</a:t>
            </a:fld>
            <a:endParaRPr lang="en-US"/>
          </a:p>
        </p:txBody>
      </p:sp>
    </p:spTree>
    <p:extLst>
      <p:ext uri="{BB962C8B-B14F-4D97-AF65-F5344CB8AC3E}">
        <p14:creationId xmlns:p14="http://schemas.microsoft.com/office/powerpoint/2010/main" val="227859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C1775A-CA7F-C949-AE9C-A89F90F9728F}" type="datetimeFigureOut">
              <a:rPr lang="en-US" smtClean="0"/>
              <a:t>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349D1-CB42-5A43-A263-FE63EA672DC2}" type="slidenum">
              <a:rPr lang="en-US" smtClean="0"/>
              <a:t>‹#›</a:t>
            </a:fld>
            <a:endParaRPr lang="en-US"/>
          </a:p>
        </p:txBody>
      </p:sp>
    </p:spTree>
    <p:extLst>
      <p:ext uri="{BB962C8B-B14F-4D97-AF65-F5344CB8AC3E}">
        <p14:creationId xmlns:p14="http://schemas.microsoft.com/office/powerpoint/2010/main" val="49729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C1775A-CA7F-C949-AE9C-A89F90F9728F}" type="datetimeFigureOut">
              <a:rPr lang="en-US" smtClean="0"/>
              <a:t>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E349D1-CB42-5A43-A263-FE63EA672DC2}" type="slidenum">
              <a:rPr lang="en-US" smtClean="0"/>
              <a:t>‹#›</a:t>
            </a:fld>
            <a:endParaRPr lang="en-US"/>
          </a:p>
        </p:txBody>
      </p:sp>
    </p:spTree>
    <p:extLst>
      <p:ext uri="{BB962C8B-B14F-4D97-AF65-F5344CB8AC3E}">
        <p14:creationId xmlns:p14="http://schemas.microsoft.com/office/powerpoint/2010/main" val="175702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C1775A-CA7F-C949-AE9C-A89F90F9728F}" type="datetimeFigureOut">
              <a:rPr lang="en-US" smtClean="0"/>
              <a:t>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349D1-CB42-5A43-A263-FE63EA672DC2}" type="slidenum">
              <a:rPr lang="en-US" smtClean="0"/>
              <a:t>‹#›</a:t>
            </a:fld>
            <a:endParaRPr lang="en-US"/>
          </a:p>
        </p:txBody>
      </p:sp>
    </p:spTree>
    <p:extLst>
      <p:ext uri="{BB962C8B-B14F-4D97-AF65-F5344CB8AC3E}">
        <p14:creationId xmlns:p14="http://schemas.microsoft.com/office/powerpoint/2010/main" val="14950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1775A-CA7F-C949-AE9C-A89F90F9728F}" type="datetimeFigureOut">
              <a:rPr lang="en-US" smtClean="0"/>
              <a:t>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E349D1-CB42-5A43-A263-FE63EA672DC2}" type="slidenum">
              <a:rPr lang="en-US" smtClean="0"/>
              <a:t>‹#›</a:t>
            </a:fld>
            <a:endParaRPr lang="en-US"/>
          </a:p>
        </p:txBody>
      </p:sp>
    </p:spTree>
    <p:extLst>
      <p:ext uri="{BB962C8B-B14F-4D97-AF65-F5344CB8AC3E}">
        <p14:creationId xmlns:p14="http://schemas.microsoft.com/office/powerpoint/2010/main" val="1645293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1775A-CA7F-C949-AE9C-A89F90F9728F}" type="datetimeFigureOut">
              <a:rPr lang="en-US" smtClean="0"/>
              <a:t>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349D1-CB42-5A43-A263-FE63EA672DC2}" type="slidenum">
              <a:rPr lang="en-US" smtClean="0"/>
              <a:t>‹#›</a:t>
            </a:fld>
            <a:endParaRPr lang="en-US"/>
          </a:p>
        </p:txBody>
      </p:sp>
    </p:spTree>
    <p:extLst>
      <p:ext uri="{BB962C8B-B14F-4D97-AF65-F5344CB8AC3E}">
        <p14:creationId xmlns:p14="http://schemas.microsoft.com/office/powerpoint/2010/main" val="189468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1775A-CA7F-C949-AE9C-A89F90F9728F}" type="datetimeFigureOut">
              <a:rPr lang="en-US" smtClean="0"/>
              <a:t>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349D1-CB42-5A43-A263-FE63EA672DC2}" type="slidenum">
              <a:rPr lang="en-US" smtClean="0"/>
              <a:t>‹#›</a:t>
            </a:fld>
            <a:endParaRPr lang="en-US"/>
          </a:p>
        </p:txBody>
      </p:sp>
    </p:spTree>
    <p:extLst>
      <p:ext uri="{BB962C8B-B14F-4D97-AF65-F5344CB8AC3E}">
        <p14:creationId xmlns:p14="http://schemas.microsoft.com/office/powerpoint/2010/main" val="21632186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April 5, 2013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Bryan Mills – PhD Proposal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349D1-CB42-5A43-A263-FE63EA672DC2}" type="slidenum">
              <a:rPr lang="en-US" smtClean="0"/>
              <a:t>‹#›</a:t>
            </a:fld>
            <a:endParaRPr lang="en-US"/>
          </a:p>
        </p:txBody>
      </p:sp>
      <p:sp>
        <p:nvSpPr>
          <p:cNvPr id="7" name="TextBox 6"/>
          <p:cNvSpPr txBox="1"/>
          <p:nvPr userDrawn="1"/>
        </p:nvSpPr>
        <p:spPr>
          <a:xfrm>
            <a:off x="1016000" y="649705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93212976"/>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5" Type="http://schemas.openxmlformats.org/officeDocument/2006/relationships/oleObject" Target="../embeddings/oleObject2.bin"/><Relationship Id="rId6" Type="http://schemas.openxmlformats.org/officeDocument/2006/relationships/image" Target="../media/image4.emf"/><Relationship Id="rId7" Type="http://schemas.openxmlformats.org/officeDocument/2006/relationships/oleObject" Target="../embeddings/oleObject3.bin"/><Relationship Id="rId8" Type="http://schemas.openxmlformats.org/officeDocument/2006/relationships/image" Target="../media/image5.emf"/><Relationship Id="rId9" Type="http://schemas.openxmlformats.org/officeDocument/2006/relationships/oleObject" Target="../embeddings/oleObject4.bin"/><Relationship Id="rId10" Type="http://schemas.openxmlformats.org/officeDocument/2006/relationships/oleObject" Target="../embeddings/oleObject5.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9" Type="http://schemas.openxmlformats.org/officeDocument/2006/relationships/image" Target="../media/image5.emf"/><Relationship Id="rId20" Type="http://schemas.openxmlformats.org/officeDocument/2006/relationships/oleObject" Target="../embeddings/oleObject14.bin"/><Relationship Id="rId21" Type="http://schemas.openxmlformats.org/officeDocument/2006/relationships/image" Target="../media/image11.emf"/><Relationship Id="rId10" Type="http://schemas.openxmlformats.org/officeDocument/2006/relationships/oleObject" Target="../embeddings/oleObject9.bin"/><Relationship Id="rId11" Type="http://schemas.openxmlformats.org/officeDocument/2006/relationships/image" Target="../media/image4.emf"/><Relationship Id="rId12" Type="http://schemas.openxmlformats.org/officeDocument/2006/relationships/oleObject" Target="../embeddings/oleObject10.bin"/><Relationship Id="rId13" Type="http://schemas.openxmlformats.org/officeDocument/2006/relationships/image" Target="../media/image7.emf"/><Relationship Id="rId14" Type="http://schemas.openxmlformats.org/officeDocument/2006/relationships/oleObject" Target="../embeddings/oleObject11.bin"/><Relationship Id="rId15" Type="http://schemas.openxmlformats.org/officeDocument/2006/relationships/image" Target="../media/image8.emf"/><Relationship Id="rId16" Type="http://schemas.openxmlformats.org/officeDocument/2006/relationships/oleObject" Target="../embeddings/oleObject12.bin"/><Relationship Id="rId17" Type="http://schemas.openxmlformats.org/officeDocument/2006/relationships/image" Target="../media/image9.emf"/><Relationship Id="rId18" Type="http://schemas.openxmlformats.org/officeDocument/2006/relationships/oleObject" Target="../embeddings/oleObject13.bin"/><Relationship Id="rId19"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15.xml"/><Relationship Id="rId4" Type="http://schemas.openxmlformats.org/officeDocument/2006/relationships/oleObject" Target="../embeddings/oleObject6.bin"/><Relationship Id="rId5" Type="http://schemas.openxmlformats.org/officeDocument/2006/relationships/image" Target="../media/image6.emf"/><Relationship Id="rId6" Type="http://schemas.openxmlformats.org/officeDocument/2006/relationships/oleObject" Target="../embeddings/oleObject7.bin"/><Relationship Id="rId7" Type="http://schemas.openxmlformats.org/officeDocument/2006/relationships/image" Target="../media/image3.emf"/><Relationship Id="rId8"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9" Type="http://schemas.openxmlformats.org/officeDocument/2006/relationships/image" Target="../media/image5.emf"/><Relationship Id="rId20" Type="http://schemas.openxmlformats.org/officeDocument/2006/relationships/oleObject" Target="../embeddings/oleObject23.bin"/><Relationship Id="rId21" Type="http://schemas.openxmlformats.org/officeDocument/2006/relationships/image" Target="../media/image11.emf"/><Relationship Id="rId22" Type="http://schemas.openxmlformats.org/officeDocument/2006/relationships/oleObject" Target="../embeddings/oleObject24.bin"/><Relationship Id="rId23" Type="http://schemas.openxmlformats.org/officeDocument/2006/relationships/image" Target="../media/image12.emf"/><Relationship Id="rId24" Type="http://schemas.openxmlformats.org/officeDocument/2006/relationships/oleObject" Target="../embeddings/oleObject25.bin"/><Relationship Id="rId25" Type="http://schemas.openxmlformats.org/officeDocument/2006/relationships/image" Target="../media/image13.emf"/><Relationship Id="rId10" Type="http://schemas.openxmlformats.org/officeDocument/2006/relationships/oleObject" Target="../embeddings/oleObject18.bin"/><Relationship Id="rId11" Type="http://schemas.openxmlformats.org/officeDocument/2006/relationships/image" Target="../media/image4.emf"/><Relationship Id="rId12" Type="http://schemas.openxmlformats.org/officeDocument/2006/relationships/oleObject" Target="../embeddings/oleObject19.bin"/><Relationship Id="rId13" Type="http://schemas.openxmlformats.org/officeDocument/2006/relationships/image" Target="../media/image7.emf"/><Relationship Id="rId14" Type="http://schemas.openxmlformats.org/officeDocument/2006/relationships/oleObject" Target="../embeddings/oleObject20.bin"/><Relationship Id="rId15" Type="http://schemas.openxmlformats.org/officeDocument/2006/relationships/image" Target="../media/image8.emf"/><Relationship Id="rId16" Type="http://schemas.openxmlformats.org/officeDocument/2006/relationships/oleObject" Target="../embeddings/oleObject21.bin"/><Relationship Id="rId17" Type="http://schemas.openxmlformats.org/officeDocument/2006/relationships/image" Target="../media/image9.emf"/><Relationship Id="rId18" Type="http://schemas.openxmlformats.org/officeDocument/2006/relationships/oleObject" Target="../embeddings/oleObject22.bin"/><Relationship Id="rId19"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16.xml"/><Relationship Id="rId4" Type="http://schemas.openxmlformats.org/officeDocument/2006/relationships/oleObject" Target="../embeddings/oleObject15.bin"/><Relationship Id="rId5" Type="http://schemas.openxmlformats.org/officeDocument/2006/relationships/image" Target="../media/image6.emf"/><Relationship Id="rId6" Type="http://schemas.openxmlformats.org/officeDocument/2006/relationships/oleObject" Target="../embeddings/oleObject16.bin"/><Relationship Id="rId7" Type="http://schemas.openxmlformats.org/officeDocument/2006/relationships/image" Target="../media/image3.emf"/><Relationship Id="rId8"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9" Type="http://schemas.openxmlformats.org/officeDocument/2006/relationships/image" Target="../media/image5.emf"/><Relationship Id="rId20" Type="http://schemas.openxmlformats.org/officeDocument/2006/relationships/oleObject" Target="../embeddings/oleObject34.bin"/><Relationship Id="rId21" Type="http://schemas.openxmlformats.org/officeDocument/2006/relationships/image" Target="../media/image11.emf"/><Relationship Id="rId10" Type="http://schemas.openxmlformats.org/officeDocument/2006/relationships/oleObject" Target="../embeddings/oleObject29.bin"/><Relationship Id="rId11" Type="http://schemas.openxmlformats.org/officeDocument/2006/relationships/image" Target="../media/image4.emf"/><Relationship Id="rId12" Type="http://schemas.openxmlformats.org/officeDocument/2006/relationships/oleObject" Target="../embeddings/oleObject30.bin"/><Relationship Id="rId13" Type="http://schemas.openxmlformats.org/officeDocument/2006/relationships/image" Target="../media/image7.emf"/><Relationship Id="rId14" Type="http://schemas.openxmlformats.org/officeDocument/2006/relationships/oleObject" Target="../embeddings/oleObject31.bin"/><Relationship Id="rId15" Type="http://schemas.openxmlformats.org/officeDocument/2006/relationships/image" Target="../media/image8.emf"/><Relationship Id="rId16" Type="http://schemas.openxmlformats.org/officeDocument/2006/relationships/oleObject" Target="../embeddings/oleObject32.bin"/><Relationship Id="rId17" Type="http://schemas.openxmlformats.org/officeDocument/2006/relationships/image" Target="../media/image9.emf"/><Relationship Id="rId18" Type="http://schemas.openxmlformats.org/officeDocument/2006/relationships/oleObject" Target="../embeddings/oleObject33.bin"/><Relationship Id="rId19" Type="http://schemas.openxmlformats.org/officeDocument/2006/relationships/image" Target="../media/image10.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17.xml"/><Relationship Id="rId4" Type="http://schemas.openxmlformats.org/officeDocument/2006/relationships/oleObject" Target="../embeddings/oleObject26.bin"/><Relationship Id="rId5" Type="http://schemas.openxmlformats.org/officeDocument/2006/relationships/image" Target="../media/image6.emf"/><Relationship Id="rId6" Type="http://schemas.openxmlformats.org/officeDocument/2006/relationships/oleObject" Target="../embeddings/oleObject27.bin"/><Relationship Id="rId7" Type="http://schemas.openxmlformats.org/officeDocument/2006/relationships/image" Target="../media/image3.emf"/><Relationship Id="rId8"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14.emf"/><Relationship Id="rId5" Type="http://schemas.openxmlformats.org/officeDocument/2006/relationships/oleObject" Target="../embeddings/oleObject36.bin"/><Relationship Id="rId6" Type="http://schemas.openxmlformats.org/officeDocument/2006/relationships/image" Target="../media/image1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6.emf"/><Relationship Id="rId5" Type="http://schemas.openxmlformats.org/officeDocument/2006/relationships/oleObject" Target="../embeddings/oleObject38.bin"/><Relationship Id="rId6" Type="http://schemas.openxmlformats.org/officeDocument/2006/relationships/image" Target="../media/image16.emf"/><Relationship Id="rId7" Type="http://schemas.openxmlformats.org/officeDocument/2006/relationships/oleObject" Target="../embeddings/oleObject39.bin"/><Relationship Id="rId8" Type="http://schemas.openxmlformats.org/officeDocument/2006/relationships/image" Target="../media/image17.emf"/><Relationship Id="rId9" Type="http://schemas.openxmlformats.org/officeDocument/2006/relationships/oleObject" Target="../embeddings/oleObject40.bin"/><Relationship Id="rId10" Type="http://schemas.openxmlformats.org/officeDocument/2006/relationships/image" Target="../media/image1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oleObject" Target="../embeddings/oleObject45.bin"/><Relationship Id="rId13" Type="http://schemas.openxmlformats.org/officeDocument/2006/relationships/image" Target="../media/image23.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18.xml"/><Relationship Id="rId4" Type="http://schemas.openxmlformats.org/officeDocument/2006/relationships/oleObject" Target="../embeddings/oleObject41.bin"/><Relationship Id="rId5" Type="http://schemas.openxmlformats.org/officeDocument/2006/relationships/image" Target="../media/image19.emf"/><Relationship Id="rId6" Type="http://schemas.openxmlformats.org/officeDocument/2006/relationships/oleObject" Target="../embeddings/oleObject42.bin"/><Relationship Id="rId7" Type="http://schemas.openxmlformats.org/officeDocument/2006/relationships/image" Target="../media/image20.emf"/><Relationship Id="rId8" Type="http://schemas.openxmlformats.org/officeDocument/2006/relationships/oleObject" Target="../embeddings/oleObject43.bin"/><Relationship Id="rId9" Type="http://schemas.openxmlformats.org/officeDocument/2006/relationships/image" Target="../media/image21.emf"/><Relationship Id="rId10" Type="http://schemas.openxmlformats.org/officeDocument/2006/relationships/oleObject" Target="../embeddings/oleObject4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46.bin"/><Relationship Id="rId5" Type="http://schemas.openxmlformats.org/officeDocument/2006/relationships/image" Target="../media/image24.emf"/><Relationship Id="rId6" Type="http://schemas.openxmlformats.org/officeDocument/2006/relationships/oleObject" Target="../embeddings/oleObject47.bin"/><Relationship Id="rId7" Type="http://schemas.openxmlformats.org/officeDocument/2006/relationships/image" Target="../media/image25.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48.bin"/><Relationship Id="rId5" Type="http://schemas.openxmlformats.org/officeDocument/2006/relationships/image" Target="../media/image26.emf"/><Relationship Id="rId6" Type="http://schemas.openxmlformats.org/officeDocument/2006/relationships/oleObject" Target="../embeddings/oleObject49.bin"/><Relationship Id="rId7" Type="http://schemas.openxmlformats.org/officeDocument/2006/relationships/image" Target="../media/image27.emf"/><Relationship Id="rId8" Type="http://schemas.openxmlformats.org/officeDocument/2006/relationships/oleObject" Target="../embeddings/oleObject50.bin"/><Relationship Id="rId9" Type="http://schemas.openxmlformats.org/officeDocument/2006/relationships/image" Target="../media/image2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51.bin"/><Relationship Id="rId5" Type="http://schemas.openxmlformats.org/officeDocument/2006/relationships/image" Target="../media/image29.emf"/><Relationship Id="rId6" Type="http://schemas.openxmlformats.org/officeDocument/2006/relationships/oleObject" Target="../embeddings/oleObject52.bin"/><Relationship Id="rId7" Type="http://schemas.openxmlformats.org/officeDocument/2006/relationships/image" Target="../media/image30.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3.bin"/><Relationship Id="rId4" Type="http://schemas.openxmlformats.org/officeDocument/2006/relationships/image" Target="../media/image31.emf"/><Relationship Id="rId5" Type="http://schemas.openxmlformats.org/officeDocument/2006/relationships/oleObject" Target="../embeddings/oleObject54.bin"/><Relationship Id="rId6" Type="http://schemas.openxmlformats.org/officeDocument/2006/relationships/image" Target="../media/image32.emf"/><Relationship Id="rId7" Type="http://schemas.openxmlformats.org/officeDocument/2006/relationships/oleObject" Target="../embeddings/oleObject55.bin"/><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56.bin"/><Relationship Id="rId5" Type="http://schemas.openxmlformats.org/officeDocument/2006/relationships/image" Target="../media/image34.emf"/><Relationship Id="rId6" Type="http://schemas.openxmlformats.org/officeDocument/2006/relationships/oleObject" Target="../embeddings/oleObject57.bin"/><Relationship Id="rId7" Type="http://schemas.openxmlformats.org/officeDocument/2006/relationships/image" Target="../media/image35.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7.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8.bin"/><Relationship Id="rId4" Type="http://schemas.openxmlformats.org/officeDocument/2006/relationships/image" Target="../media/image38.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40.png"/><Relationship Id="rId5" Type="http://schemas.openxmlformats.org/officeDocument/2006/relationships/oleObject" Target="../embeddings/oleObject59.bin"/><Relationship Id="rId6" Type="http://schemas.openxmlformats.org/officeDocument/2006/relationships/image" Target="../media/image39.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www.maximumpc.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 Energy-Aware Resiliency Scheme for </a:t>
            </a:r>
            <a:r>
              <a:rPr lang="en-US" dirty="0" err="1"/>
              <a:t>Exascale</a:t>
            </a:r>
            <a:r>
              <a:rPr lang="en-US" dirty="0"/>
              <a:t> </a:t>
            </a:r>
            <a:r>
              <a:rPr lang="en-US" dirty="0" smtClean="0"/>
              <a:t>Computing</a:t>
            </a:r>
            <a:endParaRPr lang="en-US" dirty="0"/>
          </a:p>
        </p:txBody>
      </p:sp>
      <p:sp>
        <p:nvSpPr>
          <p:cNvPr id="3" name="Subtitle 2"/>
          <p:cNvSpPr>
            <a:spLocks noGrp="1"/>
          </p:cNvSpPr>
          <p:nvPr>
            <p:ph type="subTitle" idx="1"/>
          </p:nvPr>
        </p:nvSpPr>
        <p:spPr/>
        <p:txBody>
          <a:bodyPr/>
          <a:lstStyle/>
          <a:p>
            <a:r>
              <a:rPr lang="en-US" dirty="0" smtClean="0"/>
              <a:t>Bryan Mills</a:t>
            </a:r>
          </a:p>
          <a:p>
            <a:r>
              <a:rPr lang="en-US" dirty="0" smtClean="0"/>
              <a:t>PhD Proposal Presentation</a:t>
            </a:r>
          </a:p>
          <a:p>
            <a:r>
              <a:rPr lang="en-US" dirty="0" smtClean="0"/>
              <a:t>April 5, 2013</a:t>
            </a:r>
            <a:endParaRPr lang="en-US" dirty="0"/>
          </a:p>
        </p:txBody>
      </p:sp>
    </p:spTree>
    <p:extLst>
      <p:ext uri="{BB962C8B-B14F-4D97-AF65-F5344CB8AC3E}">
        <p14:creationId xmlns:p14="http://schemas.microsoft.com/office/powerpoint/2010/main" val="17635945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Challenge</a:t>
            </a:r>
            <a:endParaRPr lang="en-US" dirty="0"/>
          </a:p>
        </p:txBody>
      </p:sp>
      <p:sp>
        <p:nvSpPr>
          <p:cNvPr id="3" name="Content Placeholder 2"/>
          <p:cNvSpPr>
            <a:spLocks noGrp="1"/>
          </p:cNvSpPr>
          <p:nvPr>
            <p:ph idx="1"/>
          </p:nvPr>
        </p:nvSpPr>
        <p:spPr/>
        <p:txBody>
          <a:bodyPr/>
          <a:lstStyle/>
          <a:p>
            <a:r>
              <a:rPr lang="en-US" dirty="0" smtClean="0"/>
              <a:t>DoE has set an energy target of 20 megawatt  for </a:t>
            </a:r>
            <a:r>
              <a:rPr lang="en-US" dirty="0" err="1" smtClean="0"/>
              <a:t>exascale</a:t>
            </a:r>
            <a:r>
              <a:rPr lang="en-US" dirty="0" smtClean="0"/>
              <a:t> computing</a:t>
            </a:r>
          </a:p>
          <a:p>
            <a:pPr lvl="1"/>
            <a:r>
              <a:rPr lang="en-US" dirty="0" smtClean="0"/>
              <a:t>Requires a minimum of 23x reduction in energy!</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837363933"/>
              </p:ext>
            </p:extLst>
          </p:nvPr>
        </p:nvGraphicFramePr>
        <p:xfrm>
          <a:off x="1278964" y="3357768"/>
          <a:ext cx="6424704" cy="2926080"/>
        </p:xfrm>
        <a:graphic>
          <a:graphicData uri="http://schemas.openxmlformats.org/drawingml/2006/table">
            <a:tbl>
              <a:tblPr firstRow="1" bandRow="1">
                <a:tableStyleId>{5C22544A-7EE6-4342-B048-85BDC9FD1C3A}</a:tableStyleId>
              </a:tblPr>
              <a:tblGrid>
                <a:gridCol w="1501606"/>
                <a:gridCol w="1710746"/>
                <a:gridCol w="1606176"/>
                <a:gridCol w="1606176"/>
              </a:tblGrid>
              <a:tr h="210334">
                <a:tc>
                  <a:txBody>
                    <a:bodyPr/>
                    <a:lstStyle/>
                    <a:p>
                      <a:r>
                        <a:rPr lang="en-US" dirty="0" smtClean="0"/>
                        <a:t>Computer</a:t>
                      </a:r>
                      <a:endParaRPr lang="en-US" dirty="0"/>
                    </a:p>
                  </a:txBody>
                  <a:tcPr/>
                </a:tc>
                <a:tc>
                  <a:txBody>
                    <a:bodyPr/>
                    <a:lstStyle/>
                    <a:p>
                      <a:r>
                        <a:rPr lang="en-US" dirty="0" smtClean="0"/>
                        <a:t>Energy (MW)</a:t>
                      </a:r>
                      <a:endParaRPr lang="en-US" dirty="0"/>
                    </a:p>
                  </a:txBody>
                  <a:tcPr/>
                </a:tc>
                <a:tc>
                  <a:txBody>
                    <a:bodyPr/>
                    <a:lstStyle/>
                    <a:p>
                      <a:r>
                        <a:rPr lang="en-US" dirty="0" smtClean="0"/>
                        <a:t>Growth</a:t>
                      </a:r>
                      <a:endParaRPr lang="en-US" dirty="0"/>
                    </a:p>
                  </a:txBody>
                  <a:tcPr/>
                </a:tc>
                <a:tc>
                  <a:txBody>
                    <a:bodyPr/>
                    <a:lstStyle/>
                    <a:p>
                      <a:r>
                        <a:rPr lang="en-US" sz="1600" dirty="0" smtClean="0"/>
                        <a:t>Projected (MW)</a:t>
                      </a:r>
                      <a:endParaRPr lang="en-US" sz="1600" dirty="0"/>
                    </a:p>
                  </a:txBody>
                  <a:tcPr/>
                </a:tc>
              </a:tr>
              <a:tr h="210334">
                <a:tc>
                  <a:txBody>
                    <a:bodyPr/>
                    <a:lstStyle/>
                    <a:p>
                      <a:r>
                        <a:rPr lang="en-US" dirty="0" err="1" smtClean="0"/>
                        <a:t>Exascale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20</a:t>
                      </a:r>
                      <a:endParaRPr lang="en-US" dirty="0"/>
                    </a:p>
                  </a:txBody>
                  <a:tcPr/>
                </a:tc>
              </a:tr>
              <a:tr h="210334">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i="1" u="sng" dirty="0" err="1" smtClean="0"/>
                        <a:t>Exascale</a:t>
                      </a:r>
                      <a:r>
                        <a:rPr lang="en-US" b="1" i="1" u="sng" dirty="0" smtClean="0"/>
                        <a:t> GAP</a:t>
                      </a:r>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b="1" i="1" u="sng" dirty="0" smtClean="0"/>
                    </a:p>
                  </a:txBody>
                  <a:tcPr/>
                </a:tc>
                <a:tc hMerge="1">
                  <a:txBody>
                    <a:bodyPr/>
                    <a:lstStyle/>
                    <a:p>
                      <a:endParaRPr lang="en-US" dirty="0"/>
                    </a:p>
                  </a:txBody>
                  <a:tcPr/>
                </a:tc>
                <a:tc hMerge="1">
                  <a:txBody>
                    <a:bodyPr/>
                    <a:lstStyle/>
                    <a:p>
                      <a:endParaRPr lang="en-US" dirty="0"/>
                    </a:p>
                  </a:txBody>
                  <a:tcPr/>
                </a:tc>
              </a:tr>
              <a:tr h="210334">
                <a:tc>
                  <a:txBody>
                    <a:bodyPr/>
                    <a:lstStyle/>
                    <a:p>
                      <a:r>
                        <a:rPr lang="en-US" dirty="0" smtClean="0"/>
                        <a:t>Titan</a:t>
                      </a:r>
                      <a:endParaRPr lang="en-US" dirty="0"/>
                    </a:p>
                  </a:txBody>
                  <a:tcPr/>
                </a:tc>
                <a:tc>
                  <a:txBody>
                    <a:bodyPr/>
                    <a:lstStyle/>
                    <a:p>
                      <a:r>
                        <a:rPr lang="en-US" dirty="0" smtClean="0"/>
                        <a:t>8.20</a:t>
                      </a:r>
                      <a:endParaRPr lang="en-US" dirty="0"/>
                    </a:p>
                  </a:txBody>
                  <a:tcPr/>
                </a:tc>
                <a:tc>
                  <a:txBody>
                    <a:bodyPr/>
                    <a:lstStyle/>
                    <a:p>
                      <a:r>
                        <a:rPr lang="en-US" dirty="0" smtClean="0"/>
                        <a:t>58x</a:t>
                      </a:r>
                      <a:endParaRPr lang="en-US" dirty="0"/>
                    </a:p>
                  </a:txBody>
                  <a:tcPr/>
                </a:tc>
                <a:tc>
                  <a:txBody>
                    <a:bodyPr/>
                    <a:lstStyle/>
                    <a:p>
                      <a:r>
                        <a:rPr lang="en-US" dirty="0" smtClean="0"/>
                        <a:t>475.6</a:t>
                      </a:r>
                      <a:endParaRPr lang="en-US" dirty="0"/>
                    </a:p>
                  </a:txBody>
                  <a:tcPr/>
                </a:tc>
              </a:tr>
              <a:tr h="210334">
                <a:tc>
                  <a:txBody>
                    <a:bodyPr/>
                    <a:lstStyle/>
                    <a:p>
                      <a:r>
                        <a:rPr lang="en-US" dirty="0" smtClean="0"/>
                        <a:t>Sequoia</a:t>
                      </a:r>
                      <a:endParaRPr lang="en-US" dirty="0"/>
                    </a:p>
                  </a:txBody>
                  <a:tcPr/>
                </a:tc>
                <a:tc>
                  <a:txBody>
                    <a:bodyPr/>
                    <a:lstStyle/>
                    <a:p>
                      <a:r>
                        <a:rPr lang="en-US" dirty="0" smtClean="0"/>
                        <a:t>7.89</a:t>
                      </a:r>
                      <a:endParaRPr lang="en-US" dirty="0"/>
                    </a:p>
                  </a:txBody>
                  <a:tcPr/>
                </a:tc>
                <a:tc>
                  <a:txBody>
                    <a:bodyPr/>
                    <a:lstStyle/>
                    <a:p>
                      <a:r>
                        <a:rPr lang="en-US" dirty="0" smtClean="0"/>
                        <a:t>62x</a:t>
                      </a:r>
                      <a:endParaRPr lang="en-US" dirty="0"/>
                    </a:p>
                  </a:txBody>
                  <a:tcPr/>
                </a:tc>
                <a:tc>
                  <a:txBody>
                    <a:bodyPr/>
                    <a:lstStyle/>
                    <a:p>
                      <a:r>
                        <a:rPr lang="en-US" dirty="0" smtClean="0"/>
                        <a:t>489.2</a:t>
                      </a:r>
                      <a:endParaRPr lang="en-US" dirty="0"/>
                    </a:p>
                  </a:txBody>
                  <a:tcPr/>
                </a:tc>
              </a:tr>
              <a:tr h="210334">
                <a:tc>
                  <a:txBody>
                    <a:bodyPr/>
                    <a:lstStyle/>
                    <a:p>
                      <a:r>
                        <a:rPr lang="en-US" dirty="0" smtClean="0"/>
                        <a:t>K Computer</a:t>
                      </a:r>
                      <a:endParaRPr lang="en-US" dirty="0"/>
                    </a:p>
                  </a:txBody>
                  <a:tcPr/>
                </a:tc>
                <a:tc>
                  <a:txBody>
                    <a:bodyPr/>
                    <a:lstStyle/>
                    <a:p>
                      <a:r>
                        <a:rPr lang="en-US" dirty="0" smtClean="0"/>
                        <a:t>12.65</a:t>
                      </a:r>
                      <a:endParaRPr lang="en-US" dirty="0"/>
                    </a:p>
                  </a:txBody>
                  <a:tcPr/>
                </a:tc>
                <a:tc>
                  <a:txBody>
                    <a:bodyPr/>
                    <a:lstStyle/>
                    <a:p>
                      <a:r>
                        <a:rPr lang="en-US" dirty="0" smtClean="0"/>
                        <a:t>100x</a:t>
                      </a:r>
                      <a:endParaRPr lang="en-US" dirty="0"/>
                    </a:p>
                  </a:txBody>
                  <a:tcPr/>
                </a:tc>
                <a:tc>
                  <a:txBody>
                    <a:bodyPr/>
                    <a:lstStyle/>
                    <a:p>
                      <a:r>
                        <a:rPr lang="en-US" dirty="0" smtClean="0"/>
                        <a:t>1265.0</a:t>
                      </a:r>
                      <a:endParaRPr lang="en-US" dirty="0"/>
                    </a:p>
                  </a:txBody>
                  <a:tcPr/>
                </a:tc>
              </a:tr>
              <a:tr h="210334">
                <a:tc>
                  <a:txBody>
                    <a:bodyPr/>
                    <a:lstStyle/>
                    <a:p>
                      <a:r>
                        <a:rPr lang="en-US" dirty="0" smtClean="0"/>
                        <a:t>Mira</a:t>
                      </a:r>
                      <a:endParaRPr lang="en-US" dirty="0"/>
                    </a:p>
                  </a:txBody>
                  <a:tcPr/>
                </a:tc>
                <a:tc>
                  <a:txBody>
                    <a:bodyPr/>
                    <a:lstStyle/>
                    <a:p>
                      <a:r>
                        <a:rPr lang="en-US" dirty="0" smtClean="0"/>
                        <a:t>3.95</a:t>
                      </a:r>
                      <a:endParaRPr lang="en-US" dirty="0"/>
                    </a:p>
                  </a:txBody>
                  <a:tcPr/>
                </a:tc>
                <a:tc>
                  <a:txBody>
                    <a:bodyPr/>
                    <a:lstStyle/>
                    <a:p>
                      <a:r>
                        <a:rPr lang="en-US" dirty="0" smtClean="0"/>
                        <a:t>125x</a:t>
                      </a:r>
                      <a:endParaRPr lang="en-US" dirty="0"/>
                    </a:p>
                  </a:txBody>
                  <a:tcPr/>
                </a:tc>
                <a:tc>
                  <a:txBody>
                    <a:bodyPr/>
                    <a:lstStyle/>
                    <a:p>
                      <a:r>
                        <a:rPr lang="en-US" dirty="0" smtClean="0"/>
                        <a:t>493.8</a:t>
                      </a:r>
                      <a:endParaRPr lang="en-US" dirty="0"/>
                    </a:p>
                  </a:txBody>
                  <a:tcPr/>
                </a:tc>
              </a:tr>
              <a:tr h="210334">
                <a:tc>
                  <a:txBody>
                    <a:bodyPr/>
                    <a:lstStyle/>
                    <a:p>
                      <a:r>
                        <a:rPr lang="en-US" dirty="0" smtClean="0"/>
                        <a:t>JUQUEEN</a:t>
                      </a:r>
                      <a:endParaRPr lang="en-US" dirty="0"/>
                    </a:p>
                  </a:txBody>
                  <a:tcPr/>
                </a:tc>
                <a:tc>
                  <a:txBody>
                    <a:bodyPr/>
                    <a:lstStyle/>
                    <a:p>
                      <a:r>
                        <a:rPr lang="en-US" dirty="0" smtClean="0"/>
                        <a:t>1.97</a:t>
                      </a:r>
                      <a:endParaRPr lang="en-US" dirty="0"/>
                    </a:p>
                  </a:txBody>
                  <a:tcPr/>
                </a:tc>
                <a:tc>
                  <a:txBody>
                    <a:bodyPr/>
                    <a:lstStyle/>
                    <a:p>
                      <a:r>
                        <a:rPr lang="en-US" dirty="0" smtClean="0"/>
                        <a:t>250x</a:t>
                      </a:r>
                      <a:endParaRPr lang="en-US" dirty="0"/>
                    </a:p>
                  </a:txBody>
                  <a:tcPr/>
                </a:tc>
                <a:tc>
                  <a:txBody>
                    <a:bodyPr/>
                    <a:lstStyle/>
                    <a:p>
                      <a:r>
                        <a:rPr lang="en-US" dirty="0" smtClean="0"/>
                        <a:t>492.5</a:t>
                      </a:r>
                      <a:endParaRPr lang="en-US" dirty="0"/>
                    </a:p>
                  </a:txBody>
                  <a:tcPr/>
                </a:tc>
              </a:tr>
            </a:tbl>
          </a:graphicData>
        </a:graphic>
      </p:graphicFrame>
      <p:sp>
        <p:nvSpPr>
          <p:cNvPr id="5" name="Curved Left Arrow 4"/>
          <p:cNvSpPr/>
          <p:nvPr/>
        </p:nvSpPr>
        <p:spPr>
          <a:xfrm>
            <a:off x="7703668" y="3814072"/>
            <a:ext cx="822960" cy="1001058"/>
          </a:xfrm>
          <a:prstGeom prst="curvedLef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537851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Resiliency Challenge</a:t>
            </a:r>
            <a:endParaRPr lang="en-US" dirty="0"/>
          </a:p>
        </p:txBody>
      </p:sp>
      <p:sp>
        <p:nvSpPr>
          <p:cNvPr id="3" name="Content Placeholder 2"/>
          <p:cNvSpPr>
            <a:spLocks noGrp="1"/>
          </p:cNvSpPr>
          <p:nvPr>
            <p:ph idx="1"/>
          </p:nvPr>
        </p:nvSpPr>
        <p:spPr/>
        <p:txBody>
          <a:bodyPr/>
          <a:lstStyle/>
          <a:p>
            <a:r>
              <a:rPr lang="en-US" dirty="0" smtClean="0"/>
              <a:t>Mean time between failure (MTBF) projected to be 5-20 years per node</a:t>
            </a:r>
          </a:p>
          <a:p>
            <a:pPr lvl="1"/>
            <a:r>
              <a:rPr lang="en-US" dirty="0" smtClean="0"/>
              <a:t>At best we are looking at a node failure every 10 minutes if we simply scale todays technology</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947670696"/>
              </p:ext>
            </p:extLst>
          </p:nvPr>
        </p:nvGraphicFramePr>
        <p:xfrm>
          <a:off x="956171" y="3795539"/>
          <a:ext cx="7110386" cy="2194560"/>
        </p:xfrm>
        <a:graphic>
          <a:graphicData uri="http://schemas.openxmlformats.org/drawingml/2006/table">
            <a:tbl>
              <a:tblPr firstRow="1" bandRow="1">
                <a:tableStyleId>{5C22544A-7EE6-4342-B048-85BDC9FD1C3A}</a:tableStyleId>
              </a:tblPr>
              <a:tblGrid>
                <a:gridCol w="1329493"/>
                <a:gridCol w="1514662"/>
                <a:gridCol w="1422077"/>
                <a:gridCol w="1422077"/>
                <a:gridCol w="1422077"/>
              </a:tblGrid>
              <a:tr h="210334">
                <a:tc>
                  <a:txBody>
                    <a:bodyPr/>
                    <a:lstStyle/>
                    <a:p>
                      <a:r>
                        <a:rPr lang="en-US" dirty="0" smtClean="0"/>
                        <a:t>Computer</a:t>
                      </a:r>
                      <a:endParaRPr lang="en-US" dirty="0"/>
                    </a:p>
                  </a:txBody>
                  <a:tcPr/>
                </a:tc>
                <a:tc>
                  <a:txBody>
                    <a:bodyPr/>
                    <a:lstStyle/>
                    <a:p>
                      <a:r>
                        <a:rPr lang="en-US" dirty="0" smtClean="0"/>
                        <a:t># Nodes</a:t>
                      </a:r>
                      <a:endParaRPr lang="en-US" dirty="0"/>
                    </a:p>
                  </a:txBody>
                  <a:tcPr/>
                </a:tc>
                <a:tc>
                  <a:txBody>
                    <a:bodyPr/>
                    <a:lstStyle/>
                    <a:p>
                      <a:r>
                        <a:rPr lang="en-US" dirty="0" smtClean="0"/>
                        <a:t>Growth</a:t>
                      </a:r>
                      <a:endParaRPr lang="en-US" dirty="0"/>
                    </a:p>
                  </a:txBody>
                  <a:tcPr/>
                </a:tc>
                <a:tc>
                  <a:txBody>
                    <a:bodyPr/>
                    <a:lstStyle/>
                    <a:p>
                      <a:r>
                        <a:rPr lang="en-US" sz="1600" dirty="0" smtClean="0"/>
                        <a:t>Projected</a:t>
                      </a:r>
                      <a:endParaRPr lang="en-US" sz="1600" dirty="0"/>
                    </a:p>
                  </a:txBody>
                  <a:tcPr/>
                </a:tc>
                <a:tc>
                  <a:txBody>
                    <a:bodyPr/>
                    <a:lstStyle/>
                    <a:p>
                      <a:r>
                        <a:rPr lang="en-US" sz="1600" dirty="0" smtClean="0"/>
                        <a:t>MTBF (20yr)</a:t>
                      </a:r>
                      <a:endParaRPr lang="en-US" sz="1600" dirty="0"/>
                    </a:p>
                  </a:txBody>
                  <a:tcPr/>
                </a:tc>
              </a:tr>
              <a:tr h="210334">
                <a:tc>
                  <a:txBody>
                    <a:bodyPr/>
                    <a:lstStyle/>
                    <a:p>
                      <a:r>
                        <a:rPr lang="en-US" dirty="0" smtClean="0"/>
                        <a:t>Titan</a:t>
                      </a:r>
                      <a:endParaRPr lang="en-US" dirty="0"/>
                    </a:p>
                  </a:txBody>
                  <a:tcPr/>
                </a:tc>
                <a:tc>
                  <a:txBody>
                    <a:bodyPr/>
                    <a:lstStyle/>
                    <a:p>
                      <a:r>
                        <a:rPr lang="en-US" dirty="0" smtClean="0"/>
                        <a:t>18,688</a:t>
                      </a:r>
                      <a:endParaRPr lang="en-US" dirty="0"/>
                    </a:p>
                  </a:txBody>
                  <a:tcPr/>
                </a:tc>
                <a:tc>
                  <a:txBody>
                    <a:bodyPr/>
                    <a:lstStyle/>
                    <a:p>
                      <a:r>
                        <a:rPr lang="en-US" dirty="0" smtClean="0"/>
                        <a:t>58x</a:t>
                      </a:r>
                      <a:endParaRPr lang="en-US" dirty="0"/>
                    </a:p>
                  </a:txBody>
                  <a:tcPr/>
                </a:tc>
                <a:tc>
                  <a:txBody>
                    <a:bodyPr/>
                    <a:lstStyle/>
                    <a:p>
                      <a:r>
                        <a:rPr lang="en-US" dirty="0" smtClean="0"/>
                        <a:t>1,083,904</a:t>
                      </a:r>
                      <a:endParaRPr lang="en-US" dirty="0"/>
                    </a:p>
                  </a:txBody>
                  <a:tcPr/>
                </a:tc>
                <a:tc>
                  <a:txBody>
                    <a:bodyPr/>
                    <a:lstStyle/>
                    <a:p>
                      <a:r>
                        <a:rPr lang="en-US" dirty="0" smtClean="0"/>
                        <a:t>9.69</a:t>
                      </a:r>
                      <a:r>
                        <a:rPr lang="en-US" baseline="0" dirty="0" smtClean="0"/>
                        <a:t> minutes</a:t>
                      </a:r>
                      <a:endParaRPr lang="en-US" dirty="0"/>
                    </a:p>
                  </a:txBody>
                  <a:tcPr/>
                </a:tc>
              </a:tr>
              <a:tr h="210334">
                <a:tc>
                  <a:txBody>
                    <a:bodyPr/>
                    <a:lstStyle/>
                    <a:p>
                      <a:r>
                        <a:rPr lang="en-US" dirty="0" smtClean="0"/>
                        <a:t>Sequoia</a:t>
                      </a:r>
                      <a:endParaRPr lang="en-US" dirty="0"/>
                    </a:p>
                  </a:txBody>
                  <a:tcPr/>
                </a:tc>
                <a:tc>
                  <a:txBody>
                    <a:bodyPr/>
                    <a:lstStyle/>
                    <a:p>
                      <a:r>
                        <a:rPr lang="en-US" dirty="0" smtClean="0"/>
                        <a:t>98,304</a:t>
                      </a:r>
                      <a:endParaRPr lang="en-US" dirty="0"/>
                    </a:p>
                  </a:txBody>
                  <a:tcPr/>
                </a:tc>
                <a:tc>
                  <a:txBody>
                    <a:bodyPr/>
                    <a:lstStyle/>
                    <a:p>
                      <a:r>
                        <a:rPr lang="en-US" dirty="0" smtClean="0"/>
                        <a:t>62x</a:t>
                      </a:r>
                      <a:endParaRPr lang="en-US" dirty="0"/>
                    </a:p>
                  </a:txBody>
                  <a:tcPr/>
                </a:tc>
                <a:tc>
                  <a:txBody>
                    <a:bodyPr/>
                    <a:lstStyle/>
                    <a:p>
                      <a:r>
                        <a:rPr lang="en-US" dirty="0" smtClean="0"/>
                        <a:t>6,094,848</a:t>
                      </a:r>
                      <a:endParaRPr lang="en-US" dirty="0"/>
                    </a:p>
                  </a:txBody>
                  <a:tcPr/>
                </a:tc>
                <a:tc>
                  <a:txBody>
                    <a:bodyPr/>
                    <a:lstStyle/>
                    <a:p>
                      <a:r>
                        <a:rPr lang="en-US" dirty="0" smtClean="0"/>
                        <a:t>1.72 minutes</a:t>
                      </a:r>
                      <a:endParaRPr lang="en-US" dirty="0"/>
                    </a:p>
                  </a:txBody>
                  <a:tcPr/>
                </a:tc>
              </a:tr>
              <a:tr h="210334">
                <a:tc>
                  <a:txBody>
                    <a:bodyPr/>
                    <a:lstStyle/>
                    <a:p>
                      <a:r>
                        <a:rPr lang="en-US" dirty="0" smtClean="0"/>
                        <a:t>K Computer</a:t>
                      </a:r>
                      <a:endParaRPr lang="en-US" dirty="0"/>
                    </a:p>
                  </a:txBody>
                  <a:tcPr/>
                </a:tc>
                <a:tc>
                  <a:txBody>
                    <a:bodyPr/>
                    <a:lstStyle/>
                    <a:p>
                      <a:r>
                        <a:rPr lang="en-US" dirty="0" smtClean="0"/>
                        <a:t>80,000</a:t>
                      </a:r>
                      <a:endParaRPr lang="en-US" dirty="0"/>
                    </a:p>
                  </a:txBody>
                  <a:tcPr/>
                </a:tc>
                <a:tc>
                  <a:txBody>
                    <a:bodyPr/>
                    <a:lstStyle/>
                    <a:p>
                      <a:r>
                        <a:rPr lang="en-US" dirty="0" smtClean="0"/>
                        <a:t>100x</a:t>
                      </a:r>
                      <a:endParaRPr lang="en-US" dirty="0"/>
                    </a:p>
                  </a:txBody>
                  <a:tcPr/>
                </a:tc>
                <a:tc>
                  <a:txBody>
                    <a:bodyPr/>
                    <a:lstStyle/>
                    <a:p>
                      <a:r>
                        <a:rPr lang="en-US" dirty="0" smtClean="0"/>
                        <a:t>8,000,000</a:t>
                      </a:r>
                      <a:endParaRPr lang="en-US" dirty="0"/>
                    </a:p>
                  </a:txBody>
                  <a:tcPr/>
                </a:tc>
                <a:tc>
                  <a:txBody>
                    <a:bodyPr/>
                    <a:lstStyle/>
                    <a:p>
                      <a:r>
                        <a:rPr lang="en-US" dirty="0" smtClean="0"/>
                        <a:t>1.32</a:t>
                      </a:r>
                      <a:r>
                        <a:rPr lang="en-US" baseline="0" dirty="0" smtClean="0"/>
                        <a:t> minutes</a:t>
                      </a:r>
                      <a:endParaRPr lang="en-US" dirty="0"/>
                    </a:p>
                  </a:txBody>
                  <a:tcPr/>
                </a:tc>
              </a:tr>
              <a:tr h="210334">
                <a:tc>
                  <a:txBody>
                    <a:bodyPr/>
                    <a:lstStyle/>
                    <a:p>
                      <a:r>
                        <a:rPr lang="en-US" dirty="0" smtClean="0"/>
                        <a:t>Mira</a:t>
                      </a:r>
                      <a:endParaRPr lang="en-US" dirty="0"/>
                    </a:p>
                  </a:txBody>
                  <a:tcPr/>
                </a:tc>
                <a:tc>
                  <a:txBody>
                    <a:bodyPr/>
                    <a:lstStyle/>
                    <a:p>
                      <a:r>
                        <a:rPr lang="en-US" dirty="0" smtClean="0"/>
                        <a:t>49,152</a:t>
                      </a:r>
                      <a:endParaRPr lang="en-US" dirty="0"/>
                    </a:p>
                  </a:txBody>
                  <a:tcPr/>
                </a:tc>
                <a:tc>
                  <a:txBody>
                    <a:bodyPr/>
                    <a:lstStyle/>
                    <a:p>
                      <a:r>
                        <a:rPr lang="en-US" dirty="0" smtClean="0"/>
                        <a:t>125x</a:t>
                      </a:r>
                      <a:endParaRPr lang="en-US" dirty="0"/>
                    </a:p>
                  </a:txBody>
                  <a:tcPr/>
                </a:tc>
                <a:tc>
                  <a:txBody>
                    <a:bodyPr/>
                    <a:lstStyle/>
                    <a:p>
                      <a:r>
                        <a:rPr lang="en-US" dirty="0" smtClean="0"/>
                        <a:t>6,144,000</a:t>
                      </a:r>
                      <a:endParaRPr lang="en-US" dirty="0"/>
                    </a:p>
                  </a:txBody>
                  <a:tcPr/>
                </a:tc>
                <a:tc>
                  <a:txBody>
                    <a:bodyPr/>
                    <a:lstStyle/>
                    <a:p>
                      <a:r>
                        <a:rPr lang="en-US" dirty="0" smtClean="0"/>
                        <a:t>1.71 minutes</a:t>
                      </a:r>
                      <a:endParaRPr lang="en-US" dirty="0"/>
                    </a:p>
                  </a:txBody>
                  <a:tcPr/>
                </a:tc>
              </a:tr>
              <a:tr h="210334">
                <a:tc>
                  <a:txBody>
                    <a:bodyPr/>
                    <a:lstStyle/>
                    <a:p>
                      <a:r>
                        <a:rPr lang="en-US" dirty="0" smtClean="0"/>
                        <a:t>JUQUEEN</a:t>
                      </a:r>
                      <a:endParaRPr lang="en-US" dirty="0"/>
                    </a:p>
                  </a:txBody>
                  <a:tcPr/>
                </a:tc>
                <a:tc>
                  <a:txBody>
                    <a:bodyPr/>
                    <a:lstStyle/>
                    <a:p>
                      <a:r>
                        <a:rPr lang="en-US" dirty="0" smtClean="0"/>
                        <a:t>28,672</a:t>
                      </a:r>
                      <a:endParaRPr lang="en-US" dirty="0"/>
                    </a:p>
                  </a:txBody>
                  <a:tcPr/>
                </a:tc>
                <a:tc>
                  <a:txBody>
                    <a:bodyPr/>
                    <a:lstStyle/>
                    <a:p>
                      <a:r>
                        <a:rPr lang="en-US" dirty="0" smtClean="0"/>
                        <a:t>250x</a:t>
                      </a:r>
                      <a:endParaRPr lang="en-US" dirty="0"/>
                    </a:p>
                  </a:txBody>
                  <a:tcPr/>
                </a:tc>
                <a:tc>
                  <a:txBody>
                    <a:bodyPr/>
                    <a:lstStyle/>
                    <a:p>
                      <a:r>
                        <a:rPr lang="en-US" dirty="0" smtClean="0"/>
                        <a:t>7,168,000</a:t>
                      </a:r>
                      <a:endParaRPr lang="en-US" dirty="0"/>
                    </a:p>
                  </a:txBody>
                  <a:tcPr/>
                </a:tc>
                <a:tc>
                  <a:txBody>
                    <a:bodyPr/>
                    <a:lstStyle/>
                    <a:p>
                      <a:r>
                        <a:rPr lang="en-US" dirty="0" smtClean="0"/>
                        <a:t>1.46 minutes</a:t>
                      </a:r>
                      <a:endParaRPr lang="en-US" dirty="0"/>
                    </a:p>
                  </a:txBody>
                  <a:tcPr/>
                </a:tc>
              </a:tr>
            </a:tbl>
          </a:graphicData>
        </a:graphic>
      </p:graphicFrame>
    </p:spTree>
    <p:extLst>
      <p:ext uri="{BB962C8B-B14F-4D97-AF65-F5344CB8AC3E}">
        <p14:creationId xmlns:p14="http://schemas.microsoft.com/office/powerpoint/2010/main" val="34668016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Faults at </a:t>
            </a:r>
            <a:r>
              <a:rPr lang="en-US" dirty="0" err="1" smtClean="0"/>
              <a:t>Exascale</a:t>
            </a:r>
            <a:endParaRPr lang="en-US" dirty="0"/>
          </a:p>
        </p:txBody>
      </p:sp>
      <p:sp>
        <p:nvSpPr>
          <p:cNvPr id="3" name="Content Placeholder 2"/>
          <p:cNvSpPr>
            <a:spLocks noGrp="1"/>
          </p:cNvSpPr>
          <p:nvPr>
            <p:ph idx="1"/>
          </p:nvPr>
        </p:nvSpPr>
        <p:spPr/>
        <p:txBody>
          <a:bodyPr/>
          <a:lstStyle/>
          <a:p>
            <a:r>
              <a:rPr lang="en-US" dirty="0" smtClean="0"/>
              <a:t>Faults will no longer be exceptional events but part of normal operations</a:t>
            </a:r>
          </a:p>
          <a:p>
            <a:pPr lvl="1"/>
            <a:r>
              <a:rPr lang="en-US" dirty="0" smtClean="0"/>
              <a:t>Faults every 10 minutes!</a:t>
            </a:r>
          </a:p>
          <a:p>
            <a:r>
              <a:rPr lang="en-US" dirty="0"/>
              <a:t>Resiliency to faults </a:t>
            </a:r>
            <a:r>
              <a:rPr lang="en-US" dirty="0" smtClean="0"/>
              <a:t>are clearly a critical </a:t>
            </a:r>
            <a:r>
              <a:rPr lang="en-US" dirty="0"/>
              <a:t>component along the path to </a:t>
            </a:r>
            <a:r>
              <a:rPr lang="en-US" dirty="0" err="1"/>
              <a:t>exascale</a:t>
            </a:r>
            <a:endParaRPr lang="en-US" dirty="0"/>
          </a:p>
          <a:p>
            <a:pPr lvl="1"/>
            <a:endParaRPr lang="en-US" dirty="0" smtClean="0"/>
          </a:p>
          <a:p>
            <a:endParaRPr lang="en-US" dirty="0"/>
          </a:p>
        </p:txBody>
      </p:sp>
    </p:spTree>
    <p:extLst>
      <p:ext uri="{BB962C8B-B14F-4D97-AF65-F5344CB8AC3E}">
        <p14:creationId xmlns:p14="http://schemas.microsoft.com/office/powerpoint/2010/main" val="32201173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Challenges at Scale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3600" dirty="0"/>
              <a:t>Making the transition to exascale poses numerous unavoidable scientific and </a:t>
            </a:r>
            <a:r>
              <a:rPr lang="en-US" sz="3600" dirty="0" smtClean="0"/>
              <a:t>technological</a:t>
            </a:r>
            <a:r>
              <a:rPr lang="en-US" sz="3600" dirty="0"/>
              <a:t> </a:t>
            </a:r>
            <a:r>
              <a:rPr lang="en-US" sz="3600" dirty="0" smtClean="0"/>
              <a:t>challenges</a:t>
            </a:r>
          </a:p>
          <a:p>
            <a:pPr marL="0" indent="0">
              <a:buNone/>
            </a:pPr>
            <a:endParaRPr lang="en-US" dirty="0" smtClean="0"/>
          </a:p>
          <a:p>
            <a:r>
              <a:rPr lang="en-US" b="1" dirty="0"/>
              <a:t>Harnessing the Potential of Massive Parallelism</a:t>
            </a:r>
            <a:endParaRPr lang="en-US" dirty="0"/>
          </a:p>
          <a:p>
            <a:pPr lvl="1"/>
            <a:r>
              <a:rPr lang="en-US" dirty="0"/>
              <a:t>Effective use of unprecedented levels of concurrency requires new conceptual and programming paradigms </a:t>
            </a:r>
            <a:r>
              <a:rPr lang="en-US" dirty="0" smtClean="0"/>
              <a:t/>
            </a:r>
            <a:br>
              <a:rPr lang="en-US" dirty="0" smtClean="0"/>
            </a:br>
            <a:endParaRPr lang="en-US" dirty="0"/>
          </a:p>
          <a:p>
            <a:pPr lvl="1"/>
            <a:r>
              <a:rPr lang="en-US" b="1" dirty="0" smtClean="0"/>
              <a:t>Reducing Power Requirements</a:t>
            </a:r>
          </a:p>
          <a:p>
            <a:pPr lvl="2"/>
            <a:r>
              <a:rPr lang="en-US" dirty="0" smtClean="0"/>
              <a:t>Based </a:t>
            </a:r>
            <a:r>
              <a:rPr lang="en-US" dirty="0"/>
              <a:t>on current technology, scaling today’s systems to an </a:t>
            </a:r>
            <a:r>
              <a:rPr lang="en-US" dirty="0" err="1"/>
              <a:t>E</a:t>
            </a:r>
            <a:r>
              <a:rPr lang="en-US" dirty="0" err="1" smtClean="0"/>
              <a:t>xaflop</a:t>
            </a:r>
            <a:r>
              <a:rPr lang="en-US" dirty="0" smtClean="0"/>
              <a:t> </a:t>
            </a:r>
            <a:r>
              <a:rPr lang="en-US" dirty="0"/>
              <a:t>level would consume </a:t>
            </a:r>
            <a:r>
              <a:rPr lang="en-US" dirty="0" smtClean="0"/>
              <a:t>500 Megawatts of power</a:t>
            </a:r>
            <a:endParaRPr lang="en-US" dirty="0"/>
          </a:p>
          <a:p>
            <a:pPr lvl="1"/>
            <a:r>
              <a:rPr lang="en-US" b="1" dirty="0"/>
              <a:t>Resiliency to Failure</a:t>
            </a:r>
          </a:p>
          <a:p>
            <a:pPr lvl="2"/>
            <a:r>
              <a:rPr lang="en-US" dirty="0"/>
              <a:t>An immediate consequence of exascale computing is that the frequency of errors will increase </a:t>
            </a:r>
          </a:p>
          <a:p>
            <a:endParaRPr lang="en-US" dirty="0"/>
          </a:p>
        </p:txBody>
      </p:sp>
    </p:spTree>
    <p:extLst>
      <p:ext uri="{BB962C8B-B14F-4D97-AF65-F5344CB8AC3E}">
        <p14:creationId xmlns:p14="http://schemas.microsoft.com/office/powerpoint/2010/main" val="22251258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Two methods exist today</a:t>
            </a:r>
          </a:p>
          <a:p>
            <a:pPr lvl="1"/>
            <a:r>
              <a:rPr lang="en-US" dirty="0"/>
              <a:t>Replicated State Machine</a:t>
            </a:r>
          </a:p>
          <a:p>
            <a:pPr lvl="2"/>
            <a:r>
              <a:rPr lang="en-US" dirty="0"/>
              <a:t>Processes are replicated and executed in </a:t>
            </a:r>
            <a:r>
              <a:rPr lang="en-US" dirty="0" smtClean="0"/>
              <a:t>parallel</a:t>
            </a:r>
            <a:br>
              <a:rPr lang="en-US" dirty="0" smtClean="0"/>
            </a:br>
            <a:endParaRPr lang="en-US" dirty="0" smtClean="0"/>
          </a:p>
          <a:p>
            <a:pPr lvl="1"/>
            <a:r>
              <a:rPr lang="en-US" dirty="0" smtClean="0"/>
              <a:t>Checkpoint and Restart </a:t>
            </a:r>
          </a:p>
          <a:p>
            <a:pPr lvl="2"/>
            <a:r>
              <a:rPr lang="en-US" dirty="0" smtClean="0"/>
              <a:t>Periodic execution state information is written to stable storage and reloaded in the event of failure</a:t>
            </a:r>
          </a:p>
          <a:p>
            <a:pPr lvl="1"/>
            <a:endParaRPr lang="en-US" dirty="0"/>
          </a:p>
        </p:txBody>
      </p:sp>
    </p:spTree>
    <p:extLst>
      <p:ext uri="{BB962C8B-B14F-4D97-AF65-F5344CB8AC3E}">
        <p14:creationId xmlns:p14="http://schemas.microsoft.com/office/powerpoint/2010/main" val="2836885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Replication</a:t>
            </a:r>
            <a:endParaRPr lang="en-US" dirty="0"/>
          </a:p>
        </p:txBody>
      </p:sp>
      <p:sp>
        <p:nvSpPr>
          <p:cNvPr id="3" name="Content Placeholder 2"/>
          <p:cNvSpPr>
            <a:spLocks noGrp="1"/>
          </p:cNvSpPr>
          <p:nvPr>
            <p:ph idx="1"/>
          </p:nvPr>
        </p:nvSpPr>
        <p:spPr/>
        <p:txBody>
          <a:bodyPr/>
          <a:lstStyle/>
          <a:p>
            <a:r>
              <a:rPr lang="en-US" dirty="0" smtClean="0"/>
              <a:t>Processes are replicated and if one process fails a replica process will take over execution</a:t>
            </a:r>
          </a:p>
          <a:p>
            <a:pPr lvl="1"/>
            <a:r>
              <a:rPr lang="en-US" dirty="0" smtClean="0"/>
              <a:t>This requires at least 2x the resources</a:t>
            </a:r>
          </a:p>
          <a:p>
            <a:pPr lvl="1"/>
            <a:r>
              <a:rPr lang="en-US" dirty="0" smtClean="0"/>
              <a:t>Replica processes must coordinate to detect failures and ensure system consistency</a:t>
            </a:r>
          </a:p>
          <a:p>
            <a:pPr lvl="1"/>
            <a:r>
              <a:rPr lang="en-US" dirty="0" smtClean="0"/>
              <a:t>This technique is not currently used in high performance computing due to overhead</a:t>
            </a:r>
            <a:endParaRPr lang="en-US" dirty="0"/>
          </a:p>
        </p:txBody>
      </p:sp>
    </p:spTree>
    <p:extLst>
      <p:ext uri="{BB962C8B-B14F-4D97-AF65-F5344CB8AC3E}">
        <p14:creationId xmlns:p14="http://schemas.microsoft.com/office/powerpoint/2010/main" val="25536709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Checkpointing</a:t>
            </a:r>
            <a:endParaRPr lang="en-US" dirty="0"/>
          </a:p>
        </p:txBody>
      </p:sp>
      <p:sp>
        <p:nvSpPr>
          <p:cNvPr id="3" name="Content Placeholder 2"/>
          <p:cNvSpPr>
            <a:spLocks noGrp="1"/>
          </p:cNvSpPr>
          <p:nvPr>
            <p:ph idx="1"/>
          </p:nvPr>
        </p:nvSpPr>
        <p:spPr/>
        <p:txBody>
          <a:bodyPr>
            <a:normAutofit/>
          </a:bodyPr>
          <a:lstStyle/>
          <a:p>
            <a:r>
              <a:rPr lang="en-US" u="sng" dirty="0" smtClean="0"/>
              <a:t>Coordinate </a:t>
            </a:r>
            <a:r>
              <a:rPr lang="en-US" u="sng" dirty="0" err="1" smtClean="0"/>
              <a:t>checkpointing</a:t>
            </a:r>
            <a:r>
              <a:rPr lang="en-US" u="sng" dirty="0" smtClean="0"/>
              <a:t> </a:t>
            </a:r>
            <a:r>
              <a:rPr lang="en-US" dirty="0" smtClean="0"/>
              <a:t>requires all working nodes to pause execution and write state to stable storage</a:t>
            </a:r>
          </a:p>
          <a:p>
            <a:pPr lvl="1"/>
            <a:r>
              <a:rPr lang="en-US" dirty="0" smtClean="0"/>
              <a:t>This is the standard method of </a:t>
            </a:r>
            <a:r>
              <a:rPr lang="en-US" dirty="0" err="1" smtClean="0"/>
              <a:t>checkpointing</a:t>
            </a:r>
            <a:r>
              <a:rPr lang="en-US" dirty="0" smtClean="0"/>
              <a:t> today</a:t>
            </a:r>
          </a:p>
          <a:p>
            <a:pPr lvl="2"/>
            <a:r>
              <a:rPr lang="en-US" dirty="0" smtClean="0"/>
              <a:t>It takes at least 20 minutes to write a checkpoint </a:t>
            </a:r>
            <a:r>
              <a:rPr lang="en-US" sz="1200" dirty="0" smtClean="0"/>
              <a:t>[1]</a:t>
            </a:r>
          </a:p>
          <a:p>
            <a:pPr lvl="3"/>
            <a:r>
              <a:rPr lang="en-US" dirty="0" smtClean="0"/>
              <a:t>Recall faults occur every 10 minutes!</a:t>
            </a:r>
          </a:p>
          <a:p>
            <a:pPr lvl="2"/>
            <a:r>
              <a:rPr lang="en-US" dirty="0" smtClean="0"/>
              <a:t>Over 70% of the execution time will be wasted on writing checkpoints and recovering from failures</a:t>
            </a:r>
            <a:endParaRPr lang="en-US" dirty="0"/>
          </a:p>
        </p:txBody>
      </p:sp>
      <p:sp>
        <p:nvSpPr>
          <p:cNvPr id="4" name="TextBox 3"/>
          <p:cNvSpPr txBox="1"/>
          <p:nvPr/>
        </p:nvSpPr>
        <p:spPr>
          <a:xfrm>
            <a:off x="591478" y="6126163"/>
            <a:ext cx="7619637" cy="523220"/>
          </a:xfrm>
          <a:prstGeom prst="rect">
            <a:avLst/>
          </a:prstGeom>
          <a:noFill/>
        </p:spPr>
        <p:txBody>
          <a:bodyPr wrap="square" rtlCol="0">
            <a:spAutoFit/>
          </a:bodyPr>
          <a:lstStyle/>
          <a:p>
            <a:r>
              <a:rPr lang="en-US" sz="1400" dirty="0"/>
              <a:t>[1] Franck </a:t>
            </a:r>
            <a:r>
              <a:rPr lang="en-US" sz="1400" dirty="0" err="1" smtClean="0"/>
              <a:t>Cappello</a:t>
            </a:r>
            <a:r>
              <a:rPr lang="en-US" sz="1400" dirty="0"/>
              <a:t>. FAULT TOLERANCE IN PETASCALE</a:t>
            </a:r>
            <a:r>
              <a:rPr lang="en-US" sz="1400" dirty="0" smtClean="0"/>
              <a:t>/EXASCALE </a:t>
            </a:r>
            <a:r>
              <a:rPr lang="en-US" sz="1400" dirty="0"/>
              <a:t>SYSTEMS: CURRENT </a:t>
            </a:r>
            <a:r>
              <a:rPr lang="en-US" sz="1400" dirty="0" smtClean="0"/>
              <a:t>KNOWLEDGE</a:t>
            </a:r>
            <a:r>
              <a:rPr lang="en-US" sz="1400" dirty="0"/>
              <a:t>, CHALLENGES AND </a:t>
            </a:r>
            <a:r>
              <a:rPr lang="en-US" sz="1400" dirty="0" smtClean="0"/>
              <a:t>RESEARCH OPPORTUNITIES, 2009</a:t>
            </a:r>
            <a:endParaRPr lang="en-US" sz="1400" dirty="0"/>
          </a:p>
        </p:txBody>
      </p:sp>
    </p:spTree>
    <p:extLst>
      <p:ext uri="{BB962C8B-B14F-4D97-AF65-F5344CB8AC3E}">
        <p14:creationId xmlns:p14="http://schemas.microsoft.com/office/powerpoint/2010/main" val="22398591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Checkpointing Overhead*</a:t>
            </a:r>
            <a:endParaRPr lang="en-US" dirty="0"/>
          </a:p>
        </p:txBody>
      </p:sp>
      <p:pic>
        <p:nvPicPr>
          <p:cNvPr id="3" name="Picture 5" descr="percent_chk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938" y="1489189"/>
            <a:ext cx="6013938" cy="448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380892" y="6008022"/>
            <a:ext cx="3012831" cy="369332"/>
          </a:xfrm>
          <a:prstGeom prst="rect">
            <a:avLst/>
          </a:prstGeom>
          <a:noFill/>
        </p:spPr>
        <p:txBody>
          <a:bodyPr wrap="square" rtlCol="0">
            <a:spAutoFit/>
          </a:bodyPr>
          <a:lstStyle/>
          <a:p>
            <a:pPr algn="r"/>
            <a:r>
              <a:rPr lang="en-US" dirty="0"/>
              <a:t>*</a:t>
            </a:r>
            <a:r>
              <a:rPr lang="en-US" dirty="0" smtClean="0"/>
              <a:t>Sandia Report</a:t>
            </a:r>
            <a:endParaRPr lang="en-US" dirty="0"/>
          </a:p>
        </p:txBody>
      </p:sp>
    </p:spTree>
    <p:extLst>
      <p:ext uri="{BB962C8B-B14F-4D97-AF65-F5344CB8AC3E}">
        <p14:creationId xmlns:p14="http://schemas.microsoft.com/office/powerpoint/2010/main" val="37903478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t>
            </a:r>
            <a:r>
              <a:rPr lang="en-US" dirty="0" err="1" smtClean="0"/>
              <a:t>Checkpointing</a:t>
            </a:r>
            <a:r>
              <a:rPr lang="en-US" dirty="0" smtClean="0"/>
              <a:t> Scale?</a:t>
            </a:r>
            <a:endParaRPr lang="en-US" dirty="0"/>
          </a:p>
        </p:txBody>
      </p:sp>
      <p:sp>
        <p:nvSpPr>
          <p:cNvPr id="3" name="Content Placeholder 2"/>
          <p:cNvSpPr>
            <a:spLocks noGrp="1"/>
          </p:cNvSpPr>
          <p:nvPr>
            <p:ph idx="1"/>
          </p:nvPr>
        </p:nvSpPr>
        <p:spPr/>
        <p:txBody>
          <a:bodyPr>
            <a:normAutofit/>
          </a:bodyPr>
          <a:lstStyle/>
          <a:p>
            <a:r>
              <a:rPr lang="en-US" dirty="0" smtClean="0"/>
              <a:t>Strongly believed that </a:t>
            </a:r>
            <a:r>
              <a:rPr lang="en-US" dirty="0" err="1" smtClean="0"/>
              <a:t>checkpointing</a:t>
            </a:r>
            <a:r>
              <a:rPr lang="en-US" dirty="0" smtClean="0"/>
              <a:t> cannot provide efficient fault tolerance in </a:t>
            </a:r>
            <a:r>
              <a:rPr lang="en-US" dirty="0" err="1" smtClean="0"/>
              <a:t>exascale</a:t>
            </a:r>
            <a:r>
              <a:rPr lang="en-US" dirty="0" smtClean="0"/>
              <a:t> systems</a:t>
            </a:r>
          </a:p>
          <a:p>
            <a:pPr lvl="1"/>
            <a:r>
              <a:rPr lang="en-US" dirty="0" smtClean="0"/>
              <a:t>Other </a:t>
            </a:r>
            <a:r>
              <a:rPr lang="en-US" dirty="0" err="1" smtClean="0"/>
              <a:t>checkpointing</a:t>
            </a:r>
            <a:endParaRPr lang="en-US" dirty="0" smtClean="0"/>
          </a:p>
          <a:p>
            <a:pPr lvl="2"/>
            <a:r>
              <a:rPr lang="en-US" dirty="0" smtClean="0"/>
              <a:t>Uncoordinated </a:t>
            </a:r>
            <a:r>
              <a:rPr lang="en-US" dirty="0" err="1" smtClean="0"/>
              <a:t>checkpointing</a:t>
            </a:r>
            <a:endParaRPr lang="en-US" dirty="0" smtClean="0"/>
          </a:p>
          <a:p>
            <a:pPr lvl="2"/>
            <a:r>
              <a:rPr lang="en-US" dirty="0" smtClean="0"/>
              <a:t>Message Logging</a:t>
            </a:r>
          </a:p>
          <a:p>
            <a:pPr lvl="1"/>
            <a:r>
              <a:rPr lang="en-US" dirty="0" err="1" smtClean="0"/>
              <a:t>Checkpointing</a:t>
            </a:r>
            <a:r>
              <a:rPr lang="en-US" dirty="0" smtClean="0"/>
              <a:t> time can be reduced</a:t>
            </a:r>
          </a:p>
          <a:p>
            <a:pPr lvl="2"/>
            <a:r>
              <a:rPr lang="en-US" dirty="0" smtClean="0"/>
              <a:t>Copy on write</a:t>
            </a:r>
          </a:p>
          <a:p>
            <a:pPr lvl="2"/>
            <a:r>
              <a:rPr lang="en-US" dirty="0" smtClean="0"/>
              <a:t>Incremental Differences</a:t>
            </a:r>
          </a:p>
          <a:p>
            <a:pPr lvl="1"/>
            <a:endParaRPr lang="en-US" dirty="0"/>
          </a:p>
        </p:txBody>
      </p:sp>
    </p:spTree>
    <p:extLst>
      <p:ext uri="{BB962C8B-B14F-4D97-AF65-F5344CB8AC3E}">
        <p14:creationId xmlns:p14="http://schemas.microsoft.com/office/powerpoint/2010/main" val="2474086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Concerns</a:t>
            </a:r>
            <a:endParaRPr lang="en-US" dirty="0"/>
          </a:p>
        </p:txBody>
      </p:sp>
      <p:sp>
        <p:nvSpPr>
          <p:cNvPr id="3" name="Content Placeholder 2"/>
          <p:cNvSpPr>
            <a:spLocks noGrp="1"/>
          </p:cNvSpPr>
          <p:nvPr>
            <p:ph idx="1"/>
          </p:nvPr>
        </p:nvSpPr>
        <p:spPr/>
        <p:txBody>
          <a:bodyPr>
            <a:normAutofit/>
          </a:bodyPr>
          <a:lstStyle/>
          <a:p>
            <a:r>
              <a:rPr lang="en-US" dirty="0" smtClean="0"/>
              <a:t>Fault tolerant schemes fail to address the energy concerns</a:t>
            </a:r>
          </a:p>
          <a:p>
            <a:pPr lvl="1"/>
            <a:r>
              <a:rPr lang="en-US" dirty="0"/>
              <a:t>State replication </a:t>
            </a:r>
            <a:r>
              <a:rPr lang="en-US" dirty="0" smtClean="0"/>
              <a:t>increase energy by 2x</a:t>
            </a:r>
            <a:endParaRPr lang="en-US" dirty="0"/>
          </a:p>
          <a:p>
            <a:pPr lvl="2"/>
            <a:r>
              <a:rPr lang="en-US" dirty="0"/>
              <a:t>HPC community </a:t>
            </a:r>
            <a:r>
              <a:rPr lang="en-US" dirty="0" smtClean="0"/>
              <a:t>largely </a:t>
            </a:r>
            <a:r>
              <a:rPr lang="en-US" dirty="0"/>
              <a:t>dismisses this due to this </a:t>
            </a:r>
            <a:r>
              <a:rPr lang="en-US" dirty="0" smtClean="0"/>
              <a:t>fact</a:t>
            </a:r>
          </a:p>
          <a:p>
            <a:pPr lvl="2"/>
            <a:endParaRPr lang="en-US" dirty="0" smtClean="0"/>
          </a:p>
          <a:p>
            <a:pPr lvl="1"/>
            <a:r>
              <a:rPr lang="en-US" dirty="0" err="1" smtClean="0"/>
              <a:t>Checkpointing</a:t>
            </a:r>
            <a:r>
              <a:rPr lang="en-US" dirty="0" smtClean="0"/>
              <a:t> and energy is still being explored</a:t>
            </a:r>
          </a:p>
          <a:p>
            <a:endParaRPr lang="en-US" dirty="0" smtClean="0"/>
          </a:p>
          <a:p>
            <a:endParaRPr lang="en-US" dirty="0"/>
          </a:p>
        </p:txBody>
      </p:sp>
    </p:spTree>
    <p:extLst>
      <p:ext uri="{BB962C8B-B14F-4D97-AF65-F5344CB8AC3E}">
        <p14:creationId xmlns:p14="http://schemas.microsoft.com/office/powerpoint/2010/main" val="34314980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Background and Motivation</a:t>
            </a:r>
          </a:p>
          <a:p>
            <a:pPr lvl="1"/>
            <a:r>
              <a:rPr lang="en-US" dirty="0" err="1" smtClean="0"/>
              <a:t>Exascale</a:t>
            </a:r>
            <a:r>
              <a:rPr lang="en-US" dirty="0" smtClean="0"/>
              <a:t> Computing?</a:t>
            </a:r>
          </a:p>
          <a:p>
            <a:pPr lvl="1"/>
            <a:r>
              <a:rPr lang="en-US" dirty="0" smtClean="0"/>
              <a:t>Resiliency and Energy Challenges?</a:t>
            </a:r>
          </a:p>
          <a:p>
            <a:pPr lvl="1"/>
            <a:r>
              <a:rPr lang="en-US" dirty="0" smtClean="0"/>
              <a:t>Thesis Statement</a:t>
            </a:r>
          </a:p>
          <a:p>
            <a:r>
              <a:rPr lang="en-US" dirty="0" smtClean="0"/>
              <a:t>Preliminary Work</a:t>
            </a:r>
          </a:p>
          <a:p>
            <a:pPr lvl="1"/>
            <a:r>
              <a:rPr lang="en-US" dirty="0" smtClean="0"/>
              <a:t>Shadow Computing</a:t>
            </a:r>
          </a:p>
          <a:p>
            <a:pPr lvl="1"/>
            <a:r>
              <a:rPr lang="en-US" dirty="0" smtClean="0"/>
              <a:t>Analytical Model</a:t>
            </a:r>
          </a:p>
          <a:p>
            <a:r>
              <a:rPr lang="en-US" dirty="0" smtClean="0"/>
              <a:t>Proposed Work</a:t>
            </a:r>
          </a:p>
          <a:p>
            <a:pPr lvl="1"/>
            <a:r>
              <a:rPr lang="en-US" dirty="0" smtClean="0"/>
              <a:t>Simulation, Implementation, etc.</a:t>
            </a:r>
          </a:p>
          <a:p>
            <a:pPr lvl="1"/>
            <a:r>
              <a:rPr lang="en-US" dirty="0" smtClean="0"/>
              <a:t>What is the Contribution?</a:t>
            </a:r>
          </a:p>
          <a:p>
            <a:pPr lvl="1"/>
            <a:r>
              <a:rPr lang="en-US" dirty="0" smtClean="0"/>
              <a:t>Timeline</a:t>
            </a:r>
          </a:p>
          <a:p>
            <a:pPr marL="0" indent="0">
              <a:buNone/>
            </a:pPr>
            <a:endParaRPr lang="en-US" dirty="0"/>
          </a:p>
        </p:txBody>
      </p:sp>
    </p:spTree>
    <p:extLst>
      <p:ext uri="{BB962C8B-B14F-4D97-AF65-F5344CB8AC3E}">
        <p14:creationId xmlns:p14="http://schemas.microsoft.com/office/powerpoint/2010/main" val="8300435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Statement</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Is it possible to build a scalable, energy-aware fault tolerant </a:t>
            </a:r>
            <a:r>
              <a:rPr lang="en-US" dirty="0" err="1" smtClean="0"/>
              <a:t>exascale</a:t>
            </a:r>
            <a:r>
              <a:rPr lang="en-US" dirty="0" smtClean="0"/>
              <a:t> computing infrastructure?</a:t>
            </a:r>
          </a:p>
          <a:p>
            <a:pPr marL="0" indent="0" algn="ctr">
              <a:buNone/>
            </a:pPr>
            <a:endParaRPr lang="en-US" dirty="0"/>
          </a:p>
          <a:p>
            <a:pPr marL="0" indent="0" algn="ctr">
              <a:buNone/>
            </a:pPr>
            <a:r>
              <a:rPr lang="en-US" dirty="0" smtClean="0"/>
              <a:t>If so, how can we build such a system?</a:t>
            </a:r>
          </a:p>
          <a:p>
            <a:pPr marL="0" indent="0" algn="ctr">
              <a:buNone/>
            </a:pPr>
            <a:endParaRPr lang="en-US" dirty="0"/>
          </a:p>
          <a:p>
            <a:pPr marL="0" indent="0" algn="ctr">
              <a:buNone/>
            </a:pPr>
            <a:r>
              <a:rPr lang="en-US" dirty="0">
                <a:solidFill>
                  <a:srgbClr val="FF0000"/>
                </a:solidFill>
              </a:rPr>
              <a:t>Shadow Computing</a:t>
            </a:r>
            <a:r>
              <a:rPr lang="en-US" dirty="0" smtClean="0">
                <a:solidFill>
                  <a:srgbClr val="FF0000"/>
                </a:solidFill>
              </a:rPr>
              <a:t>?</a:t>
            </a:r>
            <a:endParaRPr lang="en-US" dirty="0" smtClean="0"/>
          </a:p>
          <a:p>
            <a:endParaRPr lang="en-US" dirty="0"/>
          </a:p>
        </p:txBody>
      </p:sp>
    </p:spTree>
    <p:extLst>
      <p:ext uri="{BB962C8B-B14F-4D97-AF65-F5344CB8AC3E}">
        <p14:creationId xmlns:p14="http://schemas.microsoft.com/office/powerpoint/2010/main" val="10471299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Work</a:t>
            </a:r>
            <a:br>
              <a:rPr lang="en-US" dirty="0" smtClean="0"/>
            </a:br>
            <a:endParaRPr lang="en-US" dirty="0"/>
          </a:p>
        </p:txBody>
      </p:sp>
      <p:sp>
        <p:nvSpPr>
          <p:cNvPr id="3" name="Text Placeholder 2"/>
          <p:cNvSpPr>
            <a:spLocks noGrp="1"/>
          </p:cNvSpPr>
          <p:nvPr>
            <p:ph type="body" idx="1"/>
          </p:nvPr>
        </p:nvSpPr>
        <p:spPr/>
        <p:txBody>
          <a:bodyPr/>
          <a:lstStyle/>
          <a:p>
            <a:r>
              <a:rPr lang="en-US" dirty="0" smtClean="0"/>
              <a:t>An Energy-Aware Resiliency Scheme for </a:t>
            </a:r>
            <a:r>
              <a:rPr lang="en-US" dirty="0" err="1" smtClean="0"/>
              <a:t>Exascale</a:t>
            </a:r>
            <a:r>
              <a:rPr lang="en-US" dirty="0" smtClean="0"/>
              <a:t> Computing</a:t>
            </a:r>
            <a:endParaRPr lang="en-US" dirty="0"/>
          </a:p>
        </p:txBody>
      </p:sp>
    </p:spTree>
    <p:extLst>
      <p:ext uri="{BB962C8B-B14F-4D97-AF65-F5344CB8AC3E}">
        <p14:creationId xmlns:p14="http://schemas.microsoft.com/office/powerpoint/2010/main" val="47231696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Computing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smtClean="0"/>
              <a:t>basic idea </a:t>
            </a:r>
            <a:r>
              <a:rPr lang="en-US" dirty="0"/>
              <a:t>of shadow computing is to associate a </a:t>
            </a:r>
            <a:r>
              <a:rPr lang="en-US" dirty="0" smtClean="0"/>
              <a:t>suite </a:t>
            </a:r>
            <a:r>
              <a:rPr lang="en-US" dirty="0"/>
              <a:t>of “shadow processes” with each main process. </a:t>
            </a:r>
            <a:endParaRPr lang="en-US" dirty="0" smtClean="0"/>
          </a:p>
          <a:p>
            <a:r>
              <a:rPr lang="en-US" dirty="0"/>
              <a:t>Shadow processes run </a:t>
            </a:r>
            <a:r>
              <a:rPr lang="en-US" dirty="0" smtClean="0"/>
              <a:t>at </a:t>
            </a:r>
            <a:r>
              <a:rPr lang="en-US" dirty="0"/>
              <a:t>lower processor speed than the speed of the primary process.  </a:t>
            </a:r>
          </a:p>
          <a:p>
            <a:pPr lvl="1"/>
            <a:r>
              <a:rPr lang="en-US" dirty="0"/>
              <a:t>The number of “shadow processes” associated with a primary process is determined based on the performance requirements of the </a:t>
            </a:r>
            <a:r>
              <a:rPr lang="en-US" dirty="0" smtClean="0"/>
              <a:t>applications, including response </a:t>
            </a:r>
            <a:r>
              <a:rPr lang="en-US" dirty="0"/>
              <a:t>time and energy constraints, and the propensity of the system to </a:t>
            </a:r>
            <a:r>
              <a:rPr lang="en-US" dirty="0" smtClean="0"/>
              <a:t>failures</a:t>
            </a:r>
          </a:p>
          <a:p>
            <a:r>
              <a:rPr lang="en-US" dirty="0" smtClean="0"/>
              <a:t>The </a:t>
            </a:r>
            <a:r>
              <a:rPr lang="en-US" dirty="0"/>
              <a:t>concept of a shadow process bears similarity with a “pure” process </a:t>
            </a:r>
            <a:r>
              <a:rPr lang="en-US" dirty="0" smtClean="0"/>
              <a:t>replication </a:t>
            </a:r>
          </a:p>
          <a:p>
            <a:pPr lvl="1"/>
            <a:r>
              <a:rPr lang="en-US" b="1" dirty="0" smtClean="0"/>
              <a:t>Shadow computing aims at saving energy, while maintaining same level of fault-tolerance</a:t>
            </a:r>
            <a:endParaRPr lang="en-US" dirty="0" smtClean="0"/>
          </a:p>
        </p:txBody>
      </p:sp>
    </p:spTree>
    <p:extLst>
      <p:ext uri="{BB962C8B-B14F-4D97-AF65-F5344CB8AC3E}">
        <p14:creationId xmlns:p14="http://schemas.microsoft.com/office/powerpoint/2010/main" val="56692449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Computing with Failure</a:t>
            </a:r>
            <a:endParaRPr lang="en-US" dirty="0"/>
          </a:p>
        </p:txBody>
      </p:sp>
      <p:cxnSp>
        <p:nvCxnSpPr>
          <p:cNvPr id="4" name="Straight Arrow Connector 3"/>
          <p:cNvCxnSpPr/>
          <p:nvPr/>
        </p:nvCxnSpPr>
        <p:spPr>
          <a:xfrm>
            <a:off x="1371600" y="5929587"/>
            <a:ext cx="7162800" cy="0"/>
          </a:xfrm>
          <a:prstGeom prst="straightConnector1">
            <a:avLst/>
          </a:prstGeom>
          <a:ln w="38100">
            <a:solidFill>
              <a:srgbClr val="26262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371600" y="2165625"/>
            <a:ext cx="0" cy="3763962"/>
          </a:xfrm>
          <a:prstGeom prst="line">
            <a:avLst/>
          </a:prstGeom>
          <a:ln w="38100">
            <a:solidFill>
              <a:schemeClr val="tx1">
                <a:lumMod val="85000"/>
                <a:lumOff val="1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371600" y="3252875"/>
            <a:ext cx="3603780" cy="2676714"/>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371600" y="5340282"/>
            <a:ext cx="3603780" cy="589305"/>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020683" y="2165625"/>
            <a:ext cx="0" cy="376396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975380" y="2330938"/>
            <a:ext cx="3235736" cy="3009344"/>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71600" y="4526750"/>
            <a:ext cx="1433505" cy="369332"/>
          </a:xfrm>
          <a:prstGeom prst="rect">
            <a:avLst/>
          </a:prstGeom>
          <a:noFill/>
        </p:spPr>
        <p:txBody>
          <a:bodyPr wrap="none" rtlCol="0">
            <a:spAutoFit/>
          </a:bodyPr>
          <a:lstStyle/>
          <a:p>
            <a:r>
              <a:rPr lang="en-US" dirty="0" smtClean="0"/>
              <a:t>Main Process</a:t>
            </a:r>
            <a:endParaRPr lang="en-US" dirty="0"/>
          </a:p>
        </p:txBody>
      </p:sp>
      <p:sp>
        <p:nvSpPr>
          <p:cNvPr id="22" name="TextBox 21"/>
          <p:cNvSpPr txBox="1"/>
          <p:nvPr/>
        </p:nvSpPr>
        <p:spPr>
          <a:xfrm>
            <a:off x="2602578" y="5057926"/>
            <a:ext cx="1697901" cy="369332"/>
          </a:xfrm>
          <a:prstGeom prst="rect">
            <a:avLst/>
          </a:prstGeom>
          <a:noFill/>
        </p:spPr>
        <p:txBody>
          <a:bodyPr wrap="none" rtlCol="0">
            <a:spAutoFit/>
          </a:bodyPr>
          <a:lstStyle/>
          <a:p>
            <a:r>
              <a:rPr lang="en-US" dirty="0" smtClean="0"/>
              <a:t>Shadow Process</a:t>
            </a:r>
            <a:endParaRPr lang="en-US" dirty="0"/>
          </a:p>
        </p:txBody>
      </p:sp>
      <p:sp>
        <p:nvSpPr>
          <p:cNvPr id="23" name="TextBox 22"/>
          <p:cNvSpPr txBox="1"/>
          <p:nvPr/>
        </p:nvSpPr>
        <p:spPr>
          <a:xfrm>
            <a:off x="5468821" y="4878617"/>
            <a:ext cx="1697901" cy="923330"/>
          </a:xfrm>
          <a:prstGeom prst="rect">
            <a:avLst/>
          </a:prstGeom>
          <a:noFill/>
        </p:spPr>
        <p:txBody>
          <a:bodyPr wrap="none" rtlCol="0">
            <a:spAutoFit/>
          </a:bodyPr>
          <a:lstStyle/>
          <a:p>
            <a:pPr algn="ctr"/>
            <a:r>
              <a:rPr lang="en-US" dirty="0" smtClean="0"/>
              <a:t>Shadow Process</a:t>
            </a:r>
          </a:p>
          <a:p>
            <a:pPr algn="ctr"/>
            <a:r>
              <a:rPr lang="en-US" dirty="0" smtClean="0"/>
              <a:t>Increases Speed</a:t>
            </a:r>
          </a:p>
          <a:p>
            <a:pPr algn="ctr"/>
            <a:r>
              <a:rPr lang="en-US" dirty="0" smtClean="0"/>
              <a:t>After Failure</a:t>
            </a:r>
            <a:endParaRPr lang="en-US" dirty="0"/>
          </a:p>
        </p:txBody>
      </p:sp>
      <p:sp>
        <p:nvSpPr>
          <p:cNvPr id="24" name="Explosion 1 23"/>
          <p:cNvSpPr/>
          <p:nvPr/>
        </p:nvSpPr>
        <p:spPr>
          <a:xfrm>
            <a:off x="4677783" y="2909975"/>
            <a:ext cx="685800" cy="685800"/>
          </a:xfrm>
          <a:prstGeom prst="irregularSeal1">
            <a:avLst/>
          </a:prstGeom>
          <a:solidFill>
            <a:srgbClr val="FF0000"/>
          </a:solidFill>
          <a:ln>
            <a:noFill/>
          </a:ln>
          <a:effectLst>
            <a:glow rad="635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304758" y="1519294"/>
            <a:ext cx="1433505" cy="646331"/>
          </a:xfrm>
          <a:prstGeom prst="rect">
            <a:avLst/>
          </a:prstGeom>
          <a:noFill/>
        </p:spPr>
        <p:txBody>
          <a:bodyPr wrap="none" rtlCol="0">
            <a:spAutoFit/>
          </a:bodyPr>
          <a:lstStyle/>
          <a:p>
            <a:pPr algn="ctr"/>
            <a:r>
              <a:rPr lang="en-US" dirty="0" smtClean="0"/>
              <a:t>Main Process</a:t>
            </a:r>
          </a:p>
          <a:p>
            <a:pPr algn="ctr"/>
            <a:r>
              <a:rPr lang="en-US" dirty="0" smtClean="0"/>
              <a:t>Fails</a:t>
            </a:r>
            <a:endParaRPr lang="en-US" dirty="0"/>
          </a:p>
        </p:txBody>
      </p:sp>
      <p:cxnSp>
        <p:nvCxnSpPr>
          <p:cNvPr id="26" name="Straight Connector 25"/>
          <p:cNvCxnSpPr/>
          <p:nvPr/>
        </p:nvCxnSpPr>
        <p:spPr>
          <a:xfrm flipV="1">
            <a:off x="8211116" y="2165625"/>
            <a:ext cx="0" cy="376396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81403" y="1703960"/>
            <a:ext cx="1659429" cy="369332"/>
          </a:xfrm>
          <a:prstGeom prst="rect">
            <a:avLst/>
          </a:prstGeom>
          <a:noFill/>
        </p:spPr>
        <p:txBody>
          <a:bodyPr wrap="none" rtlCol="0">
            <a:spAutoFit/>
          </a:bodyPr>
          <a:lstStyle/>
          <a:p>
            <a:pPr algn="ctr"/>
            <a:r>
              <a:rPr lang="en-US" dirty="0" smtClean="0"/>
              <a:t>Task Completes</a:t>
            </a:r>
            <a:endParaRPr lang="en-US" dirty="0"/>
          </a:p>
        </p:txBody>
      </p:sp>
      <p:sp>
        <p:nvSpPr>
          <p:cNvPr id="28" name="TextBox 27"/>
          <p:cNvSpPr txBox="1"/>
          <p:nvPr/>
        </p:nvSpPr>
        <p:spPr>
          <a:xfrm rot="16200000">
            <a:off x="296381" y="3619144"/>
            <a:ext cx="1781107" cy="369332"/>
          </a:xfrm>
          <a:prstGeom prst="rect">
            <a:avLst/>
          </a:prstGeom>
          <a:noFill/>
        </p:spPr>
        <p:txBody>
          <a:bodyPr wrap="none" rtlCol="0">
            <a:spAutoFit/>
          </a:bodyPr>
          <a:lstStyle/>
          <a:p>
            <a:r>
              <a:rPr lang="en-US" dirty="0" smtClean="0"/>
              <a:t>Work Completed</a:t>
            </a:r>
            <a:endParaRPr lang="en-US" dirty="0"/>
          </a:p>
        </p:txBody>
      </p:sp>
      <p:sp>
        <p:nvSpPr>
          <p:cNvPr id="30" name="TextBox 29"/>
          <p:cNvSpPr txBox="1"/>
          <p:nvPr/>
        </p:nvSpPr>
        <p:spPr>
          <a:xfrm>
            <a:off x="7663402" y="5963624"/>
            <a:ext cx="649374"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34623292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0"/>
                                        <p:tgtEl>
                                          <p:spTgt spid="11"/>
                                        </p:tgtEl>
                                      </p:cBhvr>
                                    </p:animEffect>
                                  </p:childTnLst>
                                </p:cTn>
                              </p:par>
                            </p:childTnLst>
                          </p:cTn>
                        </p:par>
                        <p:par>
                          <p:cTn id="17" fill="hold">
                            <p:stCondLst>
                              <p:cond delay="5000"/>
                            </p:stCondLst>
                            <p:childTnLst>
                              <p:par>
                                <p:cTn id="18" presetID="1"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p:stCondLst>
                              <p:cond delay="5000"/>
                            </p:stCondLst>
                            <p:childTnLst>
                              <p:par>
                                <p:cTn id="21" presetID="45" presetClass="entr" presetSubtype="0" fill="hold" grpId="1"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2000"/>
                                        <p:tgtEl>
                                          <p:spTgt spid="24"/>
                                        </p:tgtEl>
                                      </p:cBhvr>
                                    </p:animEffect>
                                    <p:anim calcmode="lin" valueType="num">
                                      <p:cBhvr>
                                        <p:cTn id="24" dur="2000" fill="hold"/>
                                        <p:tgtEl>
                                          <p:spTgt spid="24"/>
                                        </p:tgtEl>
                                        <p:attrNameLst>
                                          <p:attrName>ppt_w</p:attrName>
                                        </p:attrNameLst>
                                      </p:cBhvr>
                                      <p:tavLst>
                                        <p:tav tm="0" fmla="#ppt_w*sin(2.5*pi*$)">
                                          <p:val>
                                            <p:fltVal val="0"/>
                                          </p:val>
                                        </p:tav>
                                        <p:tav tm="100000">
                                          <p:val>
                                            <p:fltVal val="1"/>
                                          </p:val>
                                        </p:tav>
                                      </p:tavLst>
                                    </p:anim>
                                    <p:anim calcmode="lin" valueType="num">
                                      <p:cBhvr>
                                        <p:cTn id="25" dur="2000" fill="hold"/>
                                        <p:tgtEl>
                                          <p:spTgt spid="24"/>
                                        </p:tgtEl>
                                        <p:attrNameLst>
                                          <p:attrName>ppt_h</p:attrName>
                                        </p:attrNameLst>
                                      </p:cBhvr>
                                      <p:tavLst>
                                        <p:tav tm="0">
                                          <p:val>
                                            <p:strVal val="#ppt_h"/>
                                          </p:val>
                                        </p:tav>
                                        <p:tav tm="100000">
                                          <p:val>
                                            <p:strVal val="#ppt_h"/>
                                          </p:val>
                                        </p:tav>
                                      </p:tavLst>
                                    </p:anim>
                                  </p:childTnLst>
                                </p:cTn>
                              </p:par>
                            </p:childTnLst>
                          </p:cTn>
                        </p:par>
                        <p:par>
                          <p:cTn id="26" fill="hold">
                            <p:stCondLst>
                              <p:cond delay="7000"/>
                            </p:stCondLst>
                            <p:childTnLst>
                              <p:par>
                                <p:cTn id="27" presetID="1"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par>
                          <p:cTn id="29" fill="hold">
                            <p:stCondLst>
                              <p:cond delay="7000"/>
                            </p:stCondLst>
                            <p:childTnLst>
                              <p:par>
                                <p:cTn id="30" presetID="2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0"/>
                                        <p:tgtEl>
                                          <p:spTgt spid="16"/>
                                        </p:tgtEl>
                                      </p:cBhvr>
                                    </p:animEffect>
                                  </p:childTnLst>
                                </p:cTn>
                              </p:par>
                            </p:childTnLst>
                          </p:cTn>
                        </p:par>
                        <p:par>
                          <p:cTn id="33" fill="hold">
                            <p:stCondLst>
                              <p:cond delay="12000"/>
                            </p:stCondLst>
                            <p:childTnLst>
                              <p:par>
                                <p:cTn id="34" presetID="1"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1" animBg="1"/>
      <p:bldP spid="25"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Computing without Failure</a:t>
            </a:r>
            <a:endParaRPr lang="en-US" dirty="0"/>
          </a:p>
        </p:txBody>
      </p:sp>
      <p:cxnSp>
        <p:nvCxnSpPr>
          <p:cNvPr id="4" name="Straight Arrow Connector 3"/>
          <p:cNvCxnSpPr/>
          <p:nvPr/>
        </p:nvCxnSpPr>
        <p:spPr>
          <a:xfrm>
            <a:off x="1371600" y="5929587"/>
            <a:ext cx="7162800" cy="0"/>
          </a:xfrm>
          <a:prstGeom prst="straightConnector1">
            <a:avLst/>
          </a:prstGeom>
          <a:ln w="38100">
            <a:solidFill>
              <a:srgbClr val="26262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371600" y="2165625"/>
            <a:ext cx="0" cy="3763962"/>
          </a:xfrm>
          <a:prstGeom prst="line">
            <a:avLst/>
          </a:prstGeom>
          <a:ln w="38100">
            <a:solidFill>
              <a:schemeClr val="tx1">
                <a:lumMod val="85000"/>
                <a:lumOff val="1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371600" y="2165625"/>
            <a:ext cx="6839516" cy="3763964"/>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371600" y="5057926"/>
            <a:ext cx="6839516" cy="871662"/>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62956" y="4631120"/>
            <a:ext cx="1433505" cy="369332"/>
          </a:xfrm>
          <a:prstGeom prst="rect">
            <a:avLst/>
          </a:prstGeom>
          <a:noFill/>
        </p:spPr>
        <p:txBody>
          <a:bodyPr wrap="none" rtlCol="0">
            <a:spAutoFit/>
          </a:bodyPr>
          <a:lstStyle/>
          <a:p>
            <a:r>
              <a:rPr lang="en-US" dirty="0" smtClean="0"/>
              <a:t>Main Process</a:t>
            </a:r>
            <a:endParaRPr lang="en-US" dirty="0"/>
          </a:p>
        </p:txBody>
      </p:sp>
      <p:sp>
        <p:nvSpPr>
          <p:cNvPr id="22" name="TextBox 21"/>
          <p:cNvSpPr txBox="1"/>
          <p:nvPr/>
        </p:nvSpPr>
        <p:spPr>
          <a:xfrm>
            <a:off x="2805105" y="5152903"/>
            <a:ext cx="1697901" cy="369332"/>
          </a:xfrm>
          <a:prstGeom prst="rect">
            <a:avLst/>
          </a:prstGeom>
          <a:noFill/>
        </p:spPr>
        <p:txBody>
          <a:bodyPr wrap="none" rtlCol="0">
            <a:spAutoFit/>
          </a:bodyPr>
          <a:lstStyle/>
          <a:p>
            <a:r>
              <a:rPr lang="en-US" dirty="0" smtClean="0"/>
              <a:t>Shadow Process</a:t>
            </a:r>
            <a:endParaRPr lang="en-US" dirty="0"/>
          </a:p>
        </p:txBody>
      </p:sp>
      <p:sp>
        <p:nvSpPr>
          <p:cNvPr id="23" name="TextBox 22"/>
          <p:cNvSpPr txBox="1"/>
          <p:nvPr/>
        </p:nvSpPr>
        <p:spPr>
          <a:xfrm>
            <a:off x="6513215" y="4423632"/>
            <a:ext cx="1697901" cy="646331"/>
          </a:xfrm>
          <a:prstGeom prst="rect">
            <a:avLst/>
          </a:prstGeom>
          <a:noFill/>
        </p:spPr>
        <p:txBody>
          <a:bodyPr wrap="none" rtlCol="0">
            <a:spAutoFit/>
          </a:bodyPr>
          <a:lstStyle/>
          <a:p>
            <a:pPr algn="ctr"/>
            <a:r>
              <a:rPr lang="en-US" dirty="0" smtClean="0"/>
              <a:t>Shadow Process</a:t>
            </a:r>
          </a:p>
          <a:p>
            <a:pPr algn="ctr"/>
            <a:r>
              <a:rPr lang="en-US" dirty="0" smtClean="0"/>
              <a:t>Terminates</a:t>
            </a:r>
          </a:p>
        </p:txBody>
      </p:sp>
      <p:cxnSp>
        <p:nvCxnSpPr>
          <p:cNvPr id="26" name="Straight Connector 25"/>
          <p:cNvCxnSpPr/>
          <p:nvPr/>
        </p:nvCxnSpPr>
        <p:spPr>
          <a:xfrm flipV="1">
            <a:off x="8211116" y="2165625"/>
            <a:ext cx="0" cy="376396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81403" y="1703960"/>
            <a:ext cx="1659429" cy="369332"/>
          </a:xfrm>
          <a:prstGeom prst="rect">
            <a:avLst/>
          </a:prstGeom>
          <a:noFill/>
        </p:spPr>
        <p:txBody>
          <a:bodyPr wrap="none" rtlCol="0">
            <a:spAutoFit/>
          </a:bodyPr>
          <a:lstStyle/>
          <a:p>
            <a:pPr algn="ctr"/>
            <a:r>
              <a:rPr lang="en-US" dirty="0" smtClean="0"/>
              <a:t>Task Completes</a:t>
            </a:r>
            <a:endParaRPr lang="en-US" dirty="0"/>
          </a:p>
        </p:txBody>
      </p:sp>
      <p:sp>
        <p:nvSpPr>
          <p:cNvPr id="28" name="TextBox 27"/>
          <p:cNvSpPr txBox="1"/>
          <p:nvPr/>
        </p:nvSpPr>
        <p:spPr>
          <a:xfrm rot="16200000">
            <a:off x="296381" y="3619144"/>
            <a:ext cx="1781107" cy="369332"/>
          </a:xfrm>
          <a:prstGeom prst="rect">
            <a:avLst/>
          </a:prstGeom>
          <a:noFill/>
        </p:spPr>
        <p:txBody>
          <a:bodyPr wrap="none" rtlCol="0">
            <a:spAutoFit/>
          </a:bodyPr>
          <a:lstStyle/>
          <a:p>
            <a:r>
              <a:rPr lang="en-US" dirty="0" smtClean="0"/>
              <a:t>Work Completed</a:t>
            </a:r>
            <a:endParaRPr lang="en-US" dirty="0"/>
          </a:p>
        </p:txBody>
      </p:sp>
      <p:sp>
        <p:nvSpPr>
          <p:cNvPr id="30" name="TextBox 29"/>
          <p:cNvSpPr txBox="1"/>
          <p:nvPr/>
        </p:nvSpPr>
        <p:spPr>
          <a:xfrm>
            <a:off x="7663402" y="5963624"/>
            <a:ext cx="649374"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123438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0"/>
                                        <p:tgtEl>
                                          <p:spTgt spid="11"/>
                                        </p:tgtEl>
                                      </p:cBhvr>
                                    </p:animEffect>
                                  </p:childTnLst>
                                </p:cTn>
                              </p:par>
                            </p:childTnLst>
                          </p:cTn>
                        </p:par>
                        <p:par>
                          <p:cTn id="17" fill="hold">
                            <p:stCondLst>
                              <p:cond delay="5000"/>
                            </p:stCondLst>
                            <p:childTnLst>
                              <p:par>
                                <p:cTn id="18" presetID="1"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par>
                          <p:cTn id="20" fill="hold">
                            <p:stCondLst>
                              <p:cond delay="5000"/>
                            </p:stCondLst>
                            <p:childTnLst>
                              <p:par>
                                <p:cTn id="21" presetID="1"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1"/>
          <p:cNvSpPr>
            <a:spLocks noChangeShapeType="1"/>
          </p:cNvSpPr>
          <p:nvPr/>
        </p:nvSpPr>
        <p:spPr bwMode="auto">
          <a:xfrm rot="10800000" flipH="1">
            <a:off x="7502772" y="1885131"/>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 name="Line 6"/>
          <p:cNvSpPr>
            <a:spLocks noChangeShapeType="1"/>
          </p:cNvSpPr>
          <p:nvPr/>
        </p:nvSpPr>
        <p:spPr bwMode="auto">
          <a:xfrm rot="10800000" flipH="1">
            <a:off x="1628503" y="2534183"/>
            <a:ext cx="2282501" cy="0"/>
          </a:xfrm>
          <a:prstGeom prst="line">
            <a:avLst/>
          </a:prstGeom>
          <a:noFill/>
          <a:ln w="635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Line 8"/>
          <p:cNvSpPr>
            <a:spLocks noChangeShapeType="1"/>
          </p:cNvSpPr>
          <p:nvPr/>
        </p:nvSpPr>
        <p:spPr bwMode="auto">
          <a:xfrm rot="10800000" flipH="1">
            <a:off x="3911003" y="3591963"/>
            <a:ext cx="3591767" cy="0"/>
          </a:xfrm>
          <a:prstGeom prst="line">
            <a:avLst/>
          </a:prstGeom>
          <a:noFill/>
          <a:ln w="63500" cap="flat">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Line 10"/>
          <p:cNvSpPr>
            <a:spLocks noChangeShapeType="1"/>
          </p:cNvSpPr>
          <p:nvPr/>
        </p:nvSpPr>
        <p:spPr bwMode="auto">
          <a:xfrm flipH="1">
            <a:off x="2813672" y="2710413"/>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Line 20"/>
          <p:cNvSpPr>
            <a:spLocks noChangeShapeType="1"/>
          </p:cNvSpPr>
          <p:nvPr/>
        </p:nvSpPr>
        <p:spPr bwMode="auto">
          <a:xfrm rot="10800000" flipH="1">
            <a:off x="1632019" y="1885131"/>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 name="Line 17"/>
          <p:cNvSpPr>
            <a:spLocks noChangeShapeType="1"/>
          </p:cNvSpPr>
          <p:nvPr/>
        </p:nvSpPr>
        <p:spPr bwMode="auto">
          <a:xfrm rot="10800000" flipH="1">
            <a:off x="3911004" y="1869418"/>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5" name="Rectangle 12"/>
          <p:cNvSpPr>
            <a:spLocks/>
          </p:cNvSpPr>
          <p:nvPr/>
        </p:nvSpPr>
        <p:spPr bwMode="auto">
          <a:xfrm>
            <a:off x="3681540" y="1893353"/>
            <a:ext cx="47924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7200" dirty="0" smtClean="0">
                <a:solidFill>
                  <a:srgbClr val="FF2712"/>
                </a:solidFill>
                <a:ea typeface="ＭＳ Ｐゴシック" charset="0"/>
                <a:cs typeface="Gill Sans" charset="0"/>
              </a:rPr>
              <a:t>X</a:t>
            </a:r>
            <a:endParaRPr lang="en-US" sz="7200" dirty="0">
              <a:solidFill>
                <a:srgbClr val="FF2712"/>
              </a:solidFill>
              <a:ea typeface="ＭＳ Ｐゴシック" charset="0"/>
              <a:cs typeface="Gill Sans" charset="0"/>
            </a:endParaRPr>
          </a:p>
        </p:txBody>
      </p:sp>
      <p:sp>
        <p:nvSpPr>
          <p:cNvPr id="18" name="Line 15"/>
          <p:cNvSpPr>
            <a:spLocks noChangeShapeType="1"/>
          </p:cNvSpPr>
          <p:nvPr/>
        </p:nvSpPr>
        <p:spPr bwMode="auto">
          <a:xfrm flipH="1">
            <a:off x="5666989" y="3764130"/>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dirty="0" smtClean="0"/>
              <a:t>Shadow Computing</a:t>
            </a:r>
            <a:endParaRPr lang="en-US" dirty="0"/>
          </a:p>
        </p:txBody>
      </p:sp>
      <p:sp>
        <p:nvSpPr>
          <p:cNvPr id="33" name="TextBox 32"/>
          <p:cNvSpPr txBox="1"/>
          <p:nvPr/>
        </p:nvSpPr>
        <p:spPr>
          <a:xfrm>
            <a:off x="556801" y="4368800"/>
            <a:ext cx="8128000" cy="2246769"/>
          </a:xfrm>
          <a:prstGeom prst="rect">
            <a:avLst/>
          </a:prstGeom>
          <a:noFill/>
        </p:spPr>
        <p:txBody>
          <a:bodyPr wrap="square" rtlCol="0">
            <a:spAutoFit/>
          </a:bodyPr>
          <a:lstStyle/>
          <a:p>
            <a:pPr marL="285750" indent="-285750">
              <a:buFont typeface="Arial"/>
              <a:buChar char="•"/>
            </a:pPr>
            <a:r>
              <a:rPr lang="en-US" sz="2800" dirty="0" smtClean="0"/>
              <a:t>Shadow process runs along side of the main process but unlike replication it runs at two different execution speeds, one before failure and one after</a:t>
            </a:r>
          </a:p>
          <a:p>
            <a:pPr marL="742950" lvl="1" indent="-285750">
              <a:buFont typeface="Arial"/>
              <a:buChar char="•"/>
            </a:pPr>
            <a:r>
              <a:rPr lang="en-US" sz="2800" dirty="0" smtClean="0"/>
              <a:t>       Speed of shadow before failure</a:t>
            </a:r>
          </a:p>
          <a:p>
            <a:pPr marL="742950" lvl="1" indent="-285750">
              <a:buFont typeface="Arial"/>
              <a:buChar char="•"/>
            </a:pPr>
            <a:r>
              <a:rPr lang="en-US" sz="2800" dirty="0" smtClean="0"/>
              <a:t>       Speed of shadow after failure</a:t>
            </a:r>
          </a:p>
        </p:txBody>
      </p:sp>
      <p:sp>
        <p:nvSpPr>
          <p:cNvPr id="35" name="TextBox 34"/>
          <p:cNvSpPr txBox="1"/>
          <p:nvPr/>
        </p:nvSpPr>
        <p:spPr>
          <a:xfrm>
            <a:off x="457200" y="2211018"/>
            <a:ext cx="902811" cy="646331"/>
          </a:xfrm>
          <a:prstGeom prst="rect">
            <a:avLst/>
          </a:prstGeom>
          <a:noFill/>
        </p:spPr>
        <p:txBody>
          <a:bodyPr wrap="none" rtlCol="0">
            <a:spAutoFit/>
          </a:bodyPr>
          <a:lstStyle/>
          <a:p>
            <a:pPr algn="ctr"/>
            <a:r>
              <a:rPr lang="en-US" dirty="0" smtClean="0"/>
              <a:t>Main</a:t>
            </a:r>
            <a:endParaRPr lang="en-US" dirty="0"/>
          </a:p>
          <a:p>
            <a:pPr algn="ctr"/>
            <a:r>
              <a:rPr lang="en-US" dirty="0" smtClean="0"/>
              <a:t>Process</a:t>
            </a:r>
            <a:endParaRPr lang="en-US" dirty="0"/>
          </a:p>
        </p:txBody>
      </p:sp>
      <p:sp>
        <p:nvSpPr>
          <p:cNvPr id="36" name="TextBox 35"/>
          <p:cNvSpPr txBox="1"/>
          <p:nvPr/>
        </p:nvSpPr>
        <p:spPr>
          <a:xfrm>
            <a:off x="429423" y="3224635"/>
            <a:ext cx="930588" cy="646331"/>
          </a:xfrm>
          <a:prstGeom prst="rect">
            <a:avLst/>
          </a:prstGeom>
          <a:noFill/>
        </p:spPr>
        <p:txBody>
          <a:bodyPr wrap="none" rtlCol="0">
            <a:spAutoFit/>
          </a:bodyPr>
          <a:lstStyle/>
          <a:p>
            <a:pPr algn="ctr"/>
            <a:r>
              <a:rPr lang="en-US" dirty="0" smtClean="0"/>
              <a:t>Shadow</a:t>
            </a:r>
          </a:p>
          <a:p>
            <a:pPr algn="ctr"/>
            <a:r>
              <a:rPr lang="en-US" dirty="0" smtClean="0"/>
              <a:t>Process</a:t>
            </a:r>
            <a:endParaRPr lang="en-US" dirty="0"/>
          </a:p>
        </p:txBody>
      </p:sp>
      <p:sp>
        <p:nvSpPr>
          <p:cNvPr id="25" name="Line 6"/>
          <p:cNvSpPr>
            <a:spLocks noChangeShapeType="1"/>
          </p:cNvSpPr>
          <p:nvPr/>
        </p:nvSpPr>
        <p:spPr bwMode="auto">
          <a:xfrm rot="10800000" flipH="1">
            <a:off x="1628503" y="3587900"/>
            <a:ext cx="2282501" cy="0"/>
          </a:xfrm>
          <a:prstGeom prst="line">
            <a:avLst/>
          </a:prstGeom>
          <a:noFill/>
          <a:ln w="635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 name="Line 10"/>
          <p:cNvSpPr>
            <a:spLocks noChangeShapeType="1"/>
          </p:cNvSpPr>
          <p:nvPr/>
        </p:nvSpPr>
        <p:spPr bwMode="auto">
          <a:xfrm flipH="1">
            <a:off x="2813672" y="3764130"/>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 name="TextBox 2"/>
          <p:cNvSpPr txBox="1"/>
          <p:nvPr/>
        </p:nvSpPr>
        <p:spPr>
          <a:xfrm>
            <a:off x="1268673" y="1231473"/>
            <a:ext cx="726694" cy="646331"/>
          </a:xfrm>
          <a:prstGeom prst="rect">
            <a:avLst/>
          </a:prstGeom>
          <a:noFill/>
        </p:spPr>
        <p:txBody>
          <a:bodyPr wrap="none" rtlCol="0">
            <a:spAutoFit/>
          </a:bodyPr>
          <a:lstStyle/>
          <a:p>
            <a:pPr algn="ctr"/>
            <a:r>
              <a:rPr lang="en-US" dirty="0" smtClean="0"/>
              <a:t>Task</a:t>
            </a:r>
          </a:p>
          <a:p>
            <a:pPr algn="ctr"/>
            <a:r>
              <a:rPr lang="en-US" dirty="0" smtClean="0"/>
              <a:t>Starts</a:t>
            </a:r>
            <a:endParaRPr lang="en-US" dirty="0"/>
          </a:p>
        </p:txBody>
      </p:sp>
      <p:sp>
        <p:nvSpPr>
          <p:cNvPr id="30" name="TextBox 29"/>
          <p:cNvSpPr txBox="1"/>
          <p:nvPr/>
        </p:nvSpPr>
        <p:spPr>
          <a:xfrm>
            <a:off x="3577582" y="1247022"/>
            <a:ext cx="666844" cy="646331"/>
          </a:xfrm>
          <a:prstGeom prst="rect">
            <a:avLst/>
          </a:prstGeom>
          <a:noFill/>
        </p:spPr>
        <p:txBody>
          <a:bodyPr wrap="none" rtlCol="0">
            <a:spAutoFit/>
          </a:bodyPr>
          <a:lstStyle/>
          <a:p>
            <a:pPr algn="ctr"/>
            <a:r>
              <a:rPr lang="en-US" dirty="0" smtClean="0"/>
              <a:t>Main</a:t>
            </a:r>
          </a:p>
          <a:p>
            <a:pPr algn="ctr"/>
            <a:r>
              <a:rPr lang="en-US" dirty="0" smtClean="0"/>
              <a:t>Fails</a:t>
            </a:r>
          </a:p>
        </p:txBody>
      </p:sp>
      <p:sp>
        <p:nvSpPr>
          <p:cNvPr id="40" name="TextBox 39"/>
          <p:cNvSpPr txBox="1"/>
          <p:nvPr/>
        </p:nvSpPr>
        <p:spPr>
          <a:xfrm>
            <a:off x="6910061" y="1223087"/>
            <a:ext cx="1185428" cy="646331"/>
          </a:xfrm>
          <a:prstGeom prst="rect">
            <a:avLst/>
          </a:prstGeom>
          <a:noFill/>
        </p:spPr>
        <p:txBody>
          <a:bodyPr wrap="none" rtlCol="0">
            <a:spAutoFit/>
          </a:bodyPr>
          <a:lstStyle/>
          <a:p>
            <a:pPr algn="ctr"/>
            <a:r>
              <a:rPr lang="en-US" dirty="0" smtClean="0"/>
              <a:t>Task</a:t>
            </a:r>
          </a:p>
          <a:p>
            <a:pPr algn="ctr"/>
            <a:r>
              <a:rPr lang="en-US" dirty="0" smtClean="0"/>
              <a:t>Completes</a:t>
            </a:r>
          </a:p>
        </p:txBody>
      </p:sp>
      <p:graphicFrame>
        <p:nvGraphicFramePr>
          <p:cNvPr id="44" name="Object 43"/>
          <p:cNvGraphicFramePr>
            <a:graphicFrameLocks noChangeAspect="1"/>
          </p:cNvGraphicFramePr>
          <p:nvPr>
            <p:extLst>
              <p:ext uri="{D42A27DB-BD31-4B8C-83A1-F6EECF244321}">
                <p14:modId xmlns:p14="http://schemas.microsoft.com/office/powerpoint/2010/main" val="2937842671"/>
              </p:ext>
            </p:extLst>
          </p:nvPr>
        </p:nvGraphicFramePr>
        <p:xfrm>
          <a:off x="2365997" y="2534183"/>
          <a:ext cx="447675" cy="447675"/>
        </p:xfrm>
        <a:graphic>
          <a:graphicData uri="http://schemas.openxmlformats.org/presentationml/2006/ole">
            <mc:AlternateContent xmlns:mc="http://schemas.openxmlformats.org/markup-compatibility/2006">
              <mc:Choice xmlns:v="urn:schemas-microsoft-com:vml" Requires="v">
                <p:oleObj spid="_x0000_s2156" name="Equation" r:id="rId3" imgW="215900" imgH="215900" progId="Equation.3">
                  <p:embed/>
                </p:oleObj>
              </mc:Choice>
              <mc:Fallback>
                <p:oleObj name="Equation" r:id="rId3" imgW="215900" imgH="215900" progId="Equation.3">
                  <p:embed/>
                  <p:pic>
                    <p:nvPicPr>
                      <p:cNvPr id="0" name=""/>
                      <p:cNvPicPr/>
                      <p:nvPr/>
                    </p:nvPicPr>
                    <p:blipFill>
                      <a:blip r:embed="rId4"/>
                      <a:stretch>
                        <a:fillRect/>
                      </a:stretch>
                    </p:blipFill>
                    <p:spPr>
                      <a:xfrm>
                        <a:off x="2365997" y="2534183"/>
                        <a:ext cx="447675" cy="447675"/>
                      </a:xfrm>
                      <a:prstGeom prst="rect">
                        <a:avLst/>
                      </a:prstGeom>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1119435789"/>
              </p:ext>
            </p:extLst>
          </p:nvPr>
        </p:nvGraphicFramePr>
        <p:xfrm>
          <a:off x="2288210" y="3565194"/>
          <a:ext cx="525462" cy="447675"/>
        </p:xfrm>
        <a:graphic>
          <a:graphicData uri="http://schemas.openxmlformats.org/presentationml/2006/ole">
            <mc:AlternateContent xmlns:mc="http://schemas.openxmlformats.org/markup-compatibility/2006">
              <mc:Choice xmlns:v="urn:schemas-microsoft-com:vml" Requires="v">
                <p:oleObj spid="_x0000_s2157" name="Equation" r:id="rId5" imgW="254000" imgH="215900" progId="Equation.3">
                  <p:embed/>
                </p:oleObj>
              </mc:Choice>
              <mc:Fallback>
                <p:oleObj name="Equation" r:id="rId5" imgW="254000" imgH="215900" progId="Equation.3">
                  <p:embed/>
                  <p:pic>
                    <p:nvPicPr>
                      <p:cNvPr id="0" name=""/>
                      <p:cNvPicPr/>
                      <p:nvPr/>
                    </p:nvPicPr>
                    <p:blipFill>
                      <a:blip r:embed="rId6"/>
                      <a:stretch>
                        <a:fillRect/>
                      </a:stretch>
                    </p:blipFill>
                    <p:spPr>
                      <a:xfrm>
                        <a:off x="2288210" y="3565194"/>
                        <a:ext cx="525462" cy="447675"/>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34364873"/>
              </p:ext>
            </p:extLst>
          </p:nvPr>
        </p:nvGraphicFramePr>
        <p:xfrm>
          <a:off x="5139939" y="3540292"/>
          <a:ext cx="527050" cy="447675"/>
        </p:xfrm>
        <a:graphic>
          <a:graphicData uri="http://schemas.openxmlformats.org/presentationml/2006/ole">
            <mc:AlternateContent xmlns:mc="http://schemas.openxmlformats.org/markup-compatibility/2006">
              <mc:Choice xmlns:v="urn:schemas-microsoft-com:vml" Requires="v">
                <p:oleObj spid="_x0000_s2158" name="Equation" r:id="rId7" imgW="254000" imgH="215900" progId="Equation.3">
                  <p:embed/>
                </p:oleObj>
              </mc:Choice>
              <mc:Fallback>
                <p:oleObj name="Equation" r:id="rId7" imgW="254000" imgH="215900" progId="Equation.3">
                  <p:embed/>
                  <p:pic>
                    <p:nvPicPr>
                      <p:cNvPr id="0" name=""/>
                      <p:cNvPicPr/>
                      <p:nvPr/>
                    </p:nvPicPr>
                    <p:blipFill>
                      <a:blip r:embed="rId8"/>
                      <a:stretch>
                        <a:fillRect/>
                      </a:stretch>
                    </p:blipFill>
                    <p:spPr>
                      <a:xfrm>
                        <a:off x="5139939" y="3540292"/>
                        <a:ext cx="527050" cy="447675"/>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3168947314"/>
              </p:ext>
            </p:extLst>
          </p:nvPr>
        </p:nvGraphicFramePr>
        <p:xfrm>
          <a:off x="1368803" y="6167894"/>
          <a:ext cx="527050" cy="447675"/>
        </p:xfrm>
        <a:graphic>
          <a:graphicData uri="http://schemas.openxmlformats.org/presentationml/2006/ole">
            <mc:AlternateContent xmlns:mc="http://schemas.openxmlformats.org/markup-compatibility/2006">
              <mc:Choice xmlns:v="urn:schemas-microsoft-com:vml" Requires="v">
                <p:oleObj spid="_x0000_s2159" name="Equation" r:id="rId9" imgW="254000" imgH="215900" progId="Equation.3">
                  <p:embed/>
                </p:oleObj>
              </mc:Choice>
              <mc:Fallback>
                <p:oleObj name="Equation" r:id="rId9" imgW="254000" imgH="215900" progId="Equation.3">
                  <p:embed/>
                  <p:pic>
                    <p:nvPicPr>
                      <p:cNvPr id="0" name=""/>
                      <p:cNvPicPr/>
                      <p:nvPr/>
                    </p:nvPicPr>
                    <p:blipFill>
                      <a:blip r:embed="rId8"/>
                      <a:stretch>
                        <a:fillRect/>
                      </a:stretch>
                    </p:blipFill>
                    <p:spPr>
                      <a:xfrm>
                        <a:off x="1368803" y="6167894"/>
                        <a:ext cx="527050" cy="447675"/>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3240199804"/>
              </p:ext>
            </p:extLst>
          </p:nvPr>
        </p:nvGraphicFramePr>
        <p:xfrm>
          <a:off x="1370391" y="5720219"/>
          <a:ext cx="525462" cy="447675"/>
        </p:xfrm>
        <a:graphic>
          <a:graphicData uri="http://schemas.openxmlformats.org/presentationml/2006/ole">
            <mc:AlternateContent xmlns:mc="http://schemas.openxmlformats.org/markup-compatibility/2006">
              <mc:Choice xmlns:v="urn:schemas-microsoft-com:vml" Requires="v">
                <p:oleObj spid="_x0000_s2160" name="Equation" r:id="rId10" imgW="254000" imgH="215900" progId="Equation.3">
                  <p:embed/>
                </p:oleObj>
              </mc:Choice>
              <mc:Fallback>
                <p:oleObj name="Equation" r:id="rId10" imgW="254000" imgH="215900" progId="Equation.3">
                  <p:embed/>
                  <p:pic>
                    <p:nvPicPr>
                      <p:cNvPr id="0" name=""/>
                      <p:cNvPicPr/>
                      <p:nvPr/>
                    </p:nvPicPr>
                    <p:blipFill>
                      <a:blip r:embed="rId6"/>
                      <a:stretch>
                        <a:fillRect/>
                      </a:stretch>
                    </p:blipFill>
                    <p:spPr>
                      <a:xfrm>
                        <a:off x="1370391" y="5720219"/>
                        <a:ext cx="525462" cy="447675"/>
                      </a:xfrm>
                      <a:prstGeom prst="rect">
                        <a:avLst/>
                      </a:prstGeom>
                    </p:spPr>
                  </p:pic>
                </p:oleObj>
              </mc:Fallback>
            </mc:AlternateContent>
          </a:graphicData>
        </a:graphic>
      </p:graphicFrame>
    </p:spTree>
    <p:extLst>
      <p:ext uri="{BB962C8B-B14F-4D97-AF65-F5344CB8AC3E}">
        <p14:creationId xmlns:p14="http://schemas.microsoft.com/office/powerpoint/2010/main" val="251556323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Research Questions</a:t>
            </a:r>
            <a:endParaRPr lang="en-US" dirty="0"/>
          </a:p>
        </p:txBody>
      </p:sp>
      <p:sp>
        <p:nvSpPr>
          <p:cNvPr id="3" name="Content Placeholder 2"/>
          <p:cNvSpPr>
            <a:spLocks noGrp="1"/>
          </p:cNvSpPr>
          <p:nvPr>
            <p:ph idx="1"/>
          </p:nvPr>
        </p:nvSpPr>
        <p:spPr/>
        <p:txBody>
          <a:bodyPr/>
          <a:lstStyle/>
          <a:p>
            <a:r>
              <a:rPr lang="en-US" dirty="0" smtClean="0"/>
              <a:t>Is it possible to save energy using shadow computing while meeting application requirements?</a:t>
            </a:r>
          </a:p>
          <a:p>
            <a:r>
              <a:rPr lang="en-US" dirty="0" smtClean="0"/>
              <a:t>How would one determine energy optimal execution speeds for the shadow process?</a:t>
            </a:r>
          </a:p>
          <a:p>
            <a:endParaRPr lang="en-US" dirty="0"/>
          </a:p>
          <a:p>
            <a:pPr marL="0" indent="0">
              <a:buNone/>
            </a:pPr>
            <a:r>
              <a:rPr lang="en-US" u="sng" dirty="0" smtClean="0"/>
              <a:t>Answer: Develop and Study an Analytical Model</a:t>
            </a:r>
          </a:p>
        </p:txBody>
      </p:sp>
    </p:spTree>
    <p:extLst>
      <p:ext uri="{BB962C8B-B14F-4D97-AF65-F5344CB8AC3E}">
        <p14:creationId xmlns:p14="http://schemas.microsoft.com/office/powerpoint/2010/main" val="2383328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481263" y="5668204"/>
            <a:ext cx="9986210" cy="1136316"/>
          </a:xfrm>
          <a:prstGeom prst="rect">
            <a:avLst/>
          </a:prstGeom>
          <a:solidFill>
            <a:schemeClr val="accent3">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4" name="Rectangle 33"/>
          <p:cNvSpPr/>
          <p:nvPr/>
        </p:nvSpPr>
        <p:spPr>
          <a:xfrm>
            <a:off x="-481263" y="3716362"/>
            <a:ext cx="9986210" cy="1951842"/>
          </a:xfrm>
          <a:prstGeom prst="rect">
            <a:avLst/>
          </a:prstGeom>
          <a:solidFill>
            <a:schemeClr val="accent2">
              <a:lumMod val="60000"/>
              <a:lumOff val="40000"/>
            </a:schemeClr>
          </a:soli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166506"/>
            <a:ext cx="8229600" cy="1143000"/>
          </a:xfrm>
        </p:spPr>
        <p:txBody>
          <a:bodyPr/>
          <a:lstStyle/>
          <a:p>
            <a:r>
              <a:rPr lang="en-US" dirty="0" smtClean="0"/>
              <a:t>Expected Energy Model</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64919493"/>
              </p:ext>
            </p:extLst>
          </p:nvPr>
        </p:nvGraphicFramePr>
        <p:xfrm>
          <a:off x="3556000" y="3678238"/>
          <a:ext cx="5126038" cy="3059112"/>
        </p:xfrm>
        <a:graphic>
          <a:graphicData uri="http://schemas.openxmlformats.org/presentationml/2006/ole">
            <mc:AlternateContent xmlns:mc="http://schemas.openxmlformats.org/markup-compatibility/2006">
              <mc:Choice xmlns:v="urn:schemas-microsoft-com:vml" Requires="v">
                <p:oleObj spid="_x0000_s18524" name="Equation" r:id="rId4" imgW="2514600" imgH="1498600" progId="Equation.3">
                  <p:embed/>
                </p:oleObj>
              </mc:Choice>
              <mc:Fallback>
                <p:oleObj name="Equation" r:id="rId4" imgW="2514600" imgH="1498600" progId="Equation.3">
                  <p:embed/>
                  <p:pic>
                    <p:nvPicPr>
                      <p:cNvPr id="0" name=""/>
                      <p:cNvPicPr/>
                      <p:nvPr/>
                    </p:nvPicPr>
                    <p:blipFill>
                      <a:blip r:embed="rId5"/>
                      <a:stretch>
                        <a:fillRect/>
                      </a:stretch>
                    </p:blipFill>
                    <p:spPr>
                      <a:xfrm>
                        <a:off x="3556000" y="3678238"/>
                        <a:ext cx="5126038" cy="3059112"/>
                      </a:xfrm>
                      <a:prstGeom prst="rect">
                        <a:avLst/>
                      </a:prstGeom>
                    </p:spPr>
                  </p:pic>
                </p:oleObj>
              </mc:Fallback>
            </mc:AlternateContent>
          </a:graphicData>
        </a:graphic>
      </p:graphicFrame>
      <p:sp>
        <p:nvSpPr>
          <p:cNvPr id="5" name="TextBox 4"/>
          <p:cNvSpPr txBox="1"/>
          <p:nvPr/>
        </p:nvSpPr>
        <p:spPr>
          <a:xfrm>
            <a:off x="213893" y="3809940"/>
            <a:ext cx="3101475" cy="369332"/>
          </a:xfrm>
          <a:prstGeom prst="rect">
            <a:avLst/>
          </a:prstGeom>
          <a:noFill/>
        </p:spPr>
        <p:txBody>
          <a:bodyPr wrap="square" rtlCol="0">
            <a:spAutoFit/>
          </a:bodyPr>
          <a:lstStyle/>
          <a:p>
            <a:pPr algn="just"/>
            <a:r>
              <a:rPr lang="en-US" dirty="0" smtClean="0"/>
              <a:t>If Failure</a:t>
            </a:r>
          </a:p>
        </p:txBody>
      </p:sp>
      <p:sp>
        <p:nvSpPr>
          <p:cNvPr id="7" name="TextBox 6"/>
          <p:cNvSpPr txBox="1"/>
          <p:nvPr/>
        </p:nvSpPr>
        <p:spPr>
          <a:xfrm>
            <a:off x="213893" y="5760988"/>
            <a:ext cx="3101475" cy="369332"/>
          </a:xfrm>
          <a:prstGeom prst="rect">
            <a:avLst/>
          </a:prstGeom>
          <a:noFill/>
        </p:spPr>
        <p:txBody>
          <a:bodyPr wrap="square" rtlCol="0">
            <a:spAutoFit/>
          </a:bodyPr>
          <a:lstStyle/>
          <a:p>
            <a:pPr algn="just"/>
            <a:r>
              <a:rPr lang="en-US" dirty="0" smtClean="0"/>
              <a:t>No Failure</a:t>
            </a:r>
            <a:endParaRPr lang="en-US" dirty="0"/>
          </a:p>
        </p:txBody>
      </p:sp>
      <p:grpSp>
        <p:nvGrpSpPr>
          <p:cNvPr id="6" name="Group 5"/>
          <p:cNvGrpSpPr/>
          <p:nvPr/>
        </p:nvGrpSpPr>
        <p:grpSpPr>
          <a:xfrm>
            <a:off x="792992" y="912813"/>
            <a:ext cx="7286138" cy="2544349"/>
            <a:chOff x="792992" y="912813"/>
            <a:chExt cx="7286138" cy="2544349"/>
          </a:xfrm>
        </p:grpSpPr>
        <p:sp>
          <p:nvSpPr>
            <p:cNvPr id="8" name="Line 6"/>
            <p:cNvSpPr>
              <a:spLocks noChangeShapeType="1"/>
            </p:cNvSpPr>
            <p:nvPr/>
          </p:nvSpPr>
          <p:spPr bwMode="auto">
            <a:xfrm rot="10800000" flipH="1" flipV="1">
              <a:off x="4338791" y="1991055"/>
              <a:ext cx="1220607" cy="0"/>
            </a:xfrm>
            <a:prstGeom prst="line">
              <a:avLst/>
            </a:prstGeom>
            <a:ln w="38100" cmpd="sng">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txBody>
            <a:bodyPr lIns="0" tIns="0" rIns="0" bIns="0"/>
            <a:lstStyle/>
            <a:p>
              <a:endParaRPr lang="en-US">
                <a:ln>
                  <a:solidFill>
                    <a:schemeClr val="tx1"/>
                  </a:solidFill>
                  <a:prstDash val="sysDash"/>
                </a:ln>
              </a:endParaRPr>
            </a:p>
          </p:txBody>
        </p:sp>
        <p:sp>
          <p:nvSpPr>
            <p:cNvPr id="9" name="Line 1"/>
            <p:cNvSpPr>
              <a:spLocks noChangeShapeType="1"/>
            </p:cNvSpPr>
            <p:nvPr/>
          </p:nvSpPr>
          <p:spPr bwMode="auto">
            <a:xfrm rot="10800000" flipH="1">
              <a:off x="7930558" y="1354493"/>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Line 6"/>
            <p:cNvSpPr>
              <a:spLocks noChangeShapeType="1"/>
            </p:cNvSpPr>
            <p:nvPr/>
          </p:nvSpPr>
          <p:spPr bwMode="auto">
            <a:xfrm rot="10800000" flipH="1">
              <a:off x="2056289" y="2003545"/>
              <a:ext cx="2282501" cy="0"/>
            </a:xfrm>
            <a:prstGeom prst="line">
              <a:avLst/>
            </a:prstGeom>
            <a:noFill/>
            <a:ln w="635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Line 8"/>
            <p:cNvSpPr>
              <a:spLocks noChangeShapeType="1"/>
            </p:cNvSpPr>
            <p:nvPr/>
          </p:nvSpPr>
          <p:spPr bwMode="auto">
            <a:xfrm rot="10800000" flipH="1">
              <a:off x="4338789" y="3061325"/>
              <a:ext cx="3079165" cy="0"/>
            </a:xfrm>
            <a:prstGeom prst="line">
              <a:avLst/>
            </a:prstGeom>
            <a:noFill/>
            <a:ln w="63500" cap="flat">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Line 10"/>
            <p:cNvSpPr>
              <a:spLocks noChangeShapeType="1"/>
            </p:cNvSpPr>
            <p:nvPr/>
          </p:nvSpPr>
          <p:spPr bwMode="auto">
            <a:xfrm flipH="1">
              <a:off x="3241458" y="2179775"/>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Line 20"/>
            <p:cNvSpPr>
              <a:spLocks noChangeShapeType="1"/>
            </p:cNvSpPr>
            <p:nvPr/>
          </p:nvSpPr>
          <p:spPr bwMode="auto">
            <a:xfrm rot="10800000" flipH="1">
              <a:off x="2059805" y="1354493"/>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4" name="Line 17"/>
            <p:cNvSpPr>
              <a:spLocks noChangeShapeType="1"/>
            </p:cNvSpPr>
            <p:nvPr/>
          </p:nvSpPr>
          <p:spPr bwMode="auto">
            <a:xfrm rot="10800000" flipH="1">
              <a:off x="4338790" y="1338780"/>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5" name="Rectangle 12"/>
            <p:cNvSpPr>
              <a:spLocks/>
            </p:cNvSpPr>
            <p:nvPr/>
          </p:nvSpPr>
          <p:spPr bwMode="auto">
            <a:xfrm>
              <a:off x="4109326" y="1362715"/>
              <a:ext cx="47924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7200" dirty="0" smtClean="0">
                  <a:solidFill>
                    <a:srgbClr val="FF2712"/>
                  </a:solidFill>
                  <a:ea typeface="ＭＳ Ｐゴシック" charset="0"/>
                  <a:cs typeface="Gill Sans" charset="0"/>
                </a:rPr>
                <a:t>X</a:t>
              </a:r>
              <a:endParaRPr lang="en-US" sz="7200" dirty="0">
                <a:solidFill>
                  <a:srgbClr val="FF2712"/>
                </a:solidFill>
                <a:ea typeface="ＭＳ Ｐゴシック" charset="0"/>
                <a:cs typeface="Gill Sans" charset="0"/>
              </a:endParaRPr>
            </a:p>
          </p:txBody>
        </p:sp>
        <p:sp>
          <p:nvSpPr>
            <p:cNvPr id="16" name="Line 15"/>
            <p:cNvSpPr>
              <a:spLocks noChangeShapeType="1"/>
            </p:cNvSpPr>
            <p:nvPr/>
          </p:nvSpPr>
          <p:spPr bwMode="auto">
            <a:xfrm flipH="1">
              <a:off x="6094775" y="3233492"/>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4230191053"/>
                </p:ext>
              </p:extLst>
            </p:nvPr>
          </p:nvGraphicFramePr>
          <p:xfrm>
            <a:off x="2816974" y="1955387"/>
            <a:ext cx="447675" cy="447675"/>
          </p:xfrm>
          <a:graphic>
            <a:graphicData uri="http://schemas.openxmlformats.org/presentationml/2006/ole">
              <mc:AlternateContent xmlns:mc="http://schemas.openxmlformats.org/markup-compatibility/2006">
                <mc:Choice xmlns:v="urn:schemas-microsoft-com:vml" Requires="v">
                  <p:oleObj spid="_x0000_s18525" name="Equation" r:id="rId6" imgW="215900" imgH="215900" progId="Equation.3">
                    <p:embed/>
                  </p:oleObj>
                </mc:Choice>
                <mc:Fallback>
                  <p:oleObj name="Equation" r:id="rId6" imgW="215900" imgH="215900" progId="Equation.3">
                    <p:embed/>
                    <p:pic>
                      <p:nvPicPr>
                        <p:cNvPr id="0" name=""/>
                        <p:cNvPicPr/>
                        <p:nvPr/>
                      </p:nvPicPr>
                      <p:blipFill>
                        <a:blip r:embed="rId7"/>
                        <a:stretch>
                          <a:fillRect/>
                        </a:stretch>
                      </p:blipFill>
                      <p:spPr>
                        <a:xfrm>
                          <a:off x="2816974" y="1955387"/>
                          <a:ext cx="447675" cy="447675"/>
                        </a:xfrm>
                        <a:prstGeom prst="rect">
                          <a:avLst/>
                        </a:prstGeom>
                      </p:spPr>
                    </p:pic>
                  </p:oleObj>
                </mc:Fallback>
              </mc:AlternateContent>
            </a:graphicData>
          </a:graphic>
        </p:graphicFrame>
        <p:sp>
          <p:nvSpPr>
            <p:cNvPr id="18" name="TextBox 17"/>
            <p:cNvSpPr txBox="1"/>
            <p:nvPr/>
          </p:nvSpPr>
          <p:spPr>
            <a:xfrm>
              <a:off x="884986" y="1680379"/>
              <a:ext cx="902811" cy="646331"/>
            </a:xfrm>
            <a:prstGeom prst="rect">
              <a:avLst/>
            </a:prstGeom>
            <a:noFill/>
          </p:spPr>
          <p:txBody>
            <a:bodyPr wrap="none" rtlCol="0">
              <a:spAutoFit/>
            </a:bodyPr>
            <a:lstStyle/>
            <a:p>
              <a:pPr algn="ctr"/>
              <a:r>
                <a:rPr lang="en-US" dirty="0" smtClean="0"/>
                <a:t>Main</a:t>
              </a:r>
            </a:p>
            <a:p>
              <a:pPr algn="ctr"/>
              <a:r>
                <a:rPr lang="en-US" dirty="0" smtClean="0"/>
                <a:t>Process</a:t>
              </a:r>
              <a:endParaRPr lang="en-US" dirty="0"/>
            </a:p>
          </p:txBody>
        </p:sp>
        <p:sp>
          <p:nvSpPr>
            <p:cNvPr id="19" name="TextBox 18"/>
            <p:cNvSpPr txBox="1"/>
            <p:nvPr/>
          </p:nvSpPr>
          <p:spPr>
            <a:xfrm>
              <a:off x="792992" y="2734096"/>
              <a:ext cx="930588" cy="646331"/>
            </a:xfrm>
            <a:prstGeom prst="rect">
              <a:avLst/>
            </a:prstGeom>
            <a:noFill/>
          </p:spPr>
          <p:txBody>
            <a:bodyPr wrap="none" rtlCol="0">
              <a:spAutoFit/>
            </a:bodyPr>
            <a:lstStyle/>
            <a:p>
              <a:r>
                <a:rPr lang="en-US" dirty="0" smtClean="0"/>
                <a:t>Shadow</a:t>
              </a:r>
            </a:p>
            <a:p>
              <a:r>
                <a:rPr lang="en-US" dirty="0" smtClean="0"/>
                <a:t>Process</a:t>
              </a:r>
              <a:endParaRPr lang="en-US" dirty="0"/>
            </a:p>
          </p:txBody>
        </p:sp>
        <p:graphicFrame>
          <p:nvGraphicFramePr>
            <p:cNvPr id="20" name="Object 19"/>
            <p:cNvGraphicFramePr>
              <a:graphicFrameLocks noChangeAspect="1"/>
            </p:cNvGraphicFramePr>
            <p:nvPr>
              <p:extLst>
                <p:ext uri="{D42A27DB-BD31-4B8C-83A1-F6EECF244321}">
                  <p14:modId xmlns:p14="http://schemas.microsoft.com/office/powerpoint/2010/main" val="392673746"/>
                </p:ext>
              </p:extLst>
            </p:nvPr>
          </p:nvGraphicFramePr>
          <p:xfrm>
            <a:off x="5559398" y="3009015"/>
            <a:ext cx="527050" cy="447675"/>
          </p:xfrm>
          <a:graphic>
            <a:graphicData uri="http://schemas.openxmlformats.org/presentationml/2006/ole">
              <mc:AlternateContent xmlns:mc="http://schemas.openxmlformats.org/markup-compatibility/2006">
                <mc:Choice xmlns:v="urn:schemas-microsoft-com:vml" Requires="v">
                  <p:oleObj spid="_x0000_s18526" name="Equation" r:id="rId8" imgW="254000" imgH="215900" progId="Equation.3">
                    <p:embed/>
                  </p:oleObj>
                </mc:Choice>
                <mc:Fallback>
                  <p:oleObj name="Equation" r:id="rId8" imgW="254000" imgH="215900" progId="Equation.3">
                    <p:embed/>
                    <p:pic>
                      <p:nvPicPr>
                        <p:cNvPr id="0" name=""/>
                        <p:cNvPicPr/>
                        <p:nvPr/>
                      </p:nvPicPr>
                      <p:blipFill>
                        <a:blip r:embed="rId9"/>
                        <a:stretch>
                          <a:fillRect/>
                        </a:stretch>
                      </p:blipFill>
                      <p:spPr>
                        <a:xfrm>
                          <a:off x="5559398" y="3009015"/>
                          <a:ext cx="527050" cy="447675"/>
                        </a:xfrm>
                        <a:prstGeom prst="rect">
                          <a:avLst/>
                        </a:prstGeom>
                      </p:spPr>
                    </p:pic>
                  </p:oleObj>
                </mc:Fallback>
              </mc:AlternateContent>
            </a:graphicData>
          </a:graphic>
        </p:graphicFrame>
        <p:sp>
          <p:nvSpPr>
            <p:cNvPr id="21" name="Line 6"/>
            <p:cNvSpPr>
              <a:spLocks noChangeShapeType="1"/>
            </p:cNvSpPr>
            <p:nvPr/>
          </p:nvSpPr>
          <p:spPr bwMode="auto">
            <a:xfrm rot="10800000" flipH="1">
              <a:off x="2056289" y="3057262"/>
              <a:ext cx="2282501" cy="0"/>
            </a:xfrm>
            <a:prstGeom prst="line">
              <a:avLst/>
            </a:prstGeom>
            <a:noFill/>
            <a:ln w="635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Line 10"/>
            <p:cNvSpPr>
              <a:spLocks noChangeShapeType="1"/>
            </p:cNvSpPr>
            <p:nvPr/>
          </p:nvSpPr>
          <p:spPr bwMode="auto">
            <a:xfrm flipH="1">
              <a:off x="3241458" y="3233492"/>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23" name="Object 22"/>
            <p:cNvGraphicFramePr>
              <a:graphicFrameLocks noChangeAspect="1"/>
            </p:cNvGraphicFramePr>
            <p:nvPr>
              <p:extLst>
                <p:ext uri="{D42A27DB-BD31-4B8C-83A1-F6EECF244321}">
                  <p14:modId xmlns:p14="http://schemas.microsoft.com/office/powerpoint/2010/main" val="470449834"/>
                </p:ext>
              </p:extLst>
            </p:nvPr>
          </p:nvGraphicFramePr>
          <p:xfrm>
            <a:off x="2709604" y="3009487"/>
            <a:ext cx="525462" cy="447675"/>
          </p:xfrm>
          <a:graphic>
            <a:graphicData uri="http://schemas.openxmlformats.org/presentationml/2006/ole">
              <mc:AlternateContent xmlns:mc="http://schemas.openxmlformats.org/markup-compatibility/2006">
                <mc:Choice xmlns:v="urn:schemas-microsoft-com:vml" Requires="v">
                  <p:oleObj spid="_x0000_s18527" name="Equation" r:id="rId10" imgW="254000" imgH="215900" progId="Equation.3">
                    <p:embed/>
                  </p:oleObj>
                </mc:Choice>
                <mc:Fallback>
                  <p:oleObj name="Equation" r:id="rId10" imgW="254000" imgH="215900" progId="Equation.3">
                    <p:embed/>
                    <p:pic>
                      <p:nvPicPr>
                        <p:cNvPr id="0" name=""/>
                        <p:cNvPicPr/>
                        <p:nvPr/>
                      </p:nvPicPr>
                      <p:blipFill>
                        <a:blip r:embed="rId11"/>
                        <a:stretch>
                          <a:fillRect/>
                        </a:stretch>
                      </p:blipFill>
                      <p:spPr>
                        <a:xfrm>
                          <a:off x="2709604" y="3009487"/>
                          <a:ext cx="525462" cy="447675"/>
                        </a:xfrm>
                        <a:prstGeom prst="rect">
                          <a:avLst/>
                        </a:prstGeom>
                      </p:spPr>
                    </p:pic>
                  </p:oleObj>
                </mc:Fallback>
              </mc:AlternateContent>
            </a:graphicData>
          </a:graphic>
        </p:graphicFrame>
        <p:sp>
          <p:nvSpPr>
            <p:cNvPr id="24" name="Line 17"/>
            <p:cNvSpPr>
              <a:spLocks noChangeShapeType="1"/>
            </p:cNvSpPr>
            <p:nvPr/>
          </p:nvSpPr>
          <p:spPr bwMode="auto">
            <a:xfrm rot="10800000" flipH="1">
              <a:off x="5535896" y="1354493"/>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2970440214"/>
                </p:ext>
              </p:extLst>
            </p:nvPr>
          </p:nvGraphicFramePr>
          <p:xfrm>
            <a:off x="4046703" y="912813"/>
            <a:ext cx="717550" cy="460375"/>
          </p:xfrm>
          <a:graphic>
            <a:graphicData uri="http://schemas.openxmlformats.org/presentationml/2006/ole">
              <mc:AlternateContent xmlns:mc="http://schemas.openxmlformats.org/markup-compatibility/2006">
                <mc:Choice xmlns:v="urn:schemas-microsoft-com:vml" Requires="v">
                  <p:oleObj spid="_x0000_s18528" name="Equation" r:id="rId12" imgW="355600" imgH="228600" progId="Equation.3">
                    <p:embed/>
                  </p:oleObj>
                </mc:Choice>
                <mc:Fallback>
                  <p:oleObj name="Equation" r:id="rId12" imgW="355600" imgH="228600" progId="Equation.3">
                    <p:embed/>
                    <p:pic>
                      <p:nvPicPr>
                        <p:cNvPr id="0" name=""/>
                        <p:cNvPicPr/>
                        <p:nvPr/>
                      </p:nvPicPr>
                      <p:blipFill>
                        <a:blip r:embed="rId13"/>
                        <a:stretch>
                          <a:fillRect/>
                        </a:stretch>
                      </p:blipFill>
                      <p:spPr>
                        <a:xfrm>
                          <a:off x="4046703" y="912813"/>
                          <a:ext cx="717550" cy="460375"/>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94011339"/>
                </p:ext>
              </p:extLst>
            </p:nvPr>
          </p:nvGraphicFramePr>
          <p:xfrm>
            <a:off x="7772743" y="922816"/>
            <a:ext cx="306387" cy="409575"/>
          </p:xfrm>
          <a:graphic>
            <a:graphicData uri="http://schemas.openxmlformats.org/presentationml/2006/ole">
              <mc:AlternateContent xmlns:mc="http://schemas.openxmlformats.org/markup-compatibility/2006">
                <mc:Choice xmlns:v="urn:schemas-microsoft-com:vml" Requires="v">
                  <p:oleObj spid="_x0000_s18529" name="Equation" r:id="rId14" imgW="152400" imgH="203200" progId="Equation.3">
                    <p:embed/>
                  </p:oleObj>
                </mc:Choice>
                <mc:Fallback>
                  <p:oleObj name="Equation" r:id="rId14" imgW="152400" imgH="203200" progId="Equation.3">
                    <p:embed/>
                    <p:pic>
                      <p:nvPicPr>
                        <p:cNvPr id="0" name=""/>
                        <p:cNvPicPr/>
                        <p:nvPr/>
                      </p:nvPicPr>
                      <p:blipFill>
                        <a:blip r:embed="rId15"/>
                        <a:stretch>
                          <a:fillRect/>
                        </a:stretch>
                      </p:blipFill>
                      <p:spPr>
                        <a:xfrm>
                          <a:off x="7772743" y="922816"/>
                          <a:ext cx="306387" cy="409575"/>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08927953"/>
                </p:ext>
              </p:extLst>
            </p:nvPr>
          </p:nvGraphicFramePr>
          <p:xfrm>
            <a:off x="1918517" y="944713"/>
            <a:ext cx="282575" cy="434975"/>
          </p:xfrm>
          <a:graphic>
            <a:graphicData uri="http://schemas.openxmlformats.org/presentationml/2006/ole">
              <mc:AlternateContent xmlns:mc="http://schemas.openxmlformats.org/markup-compatibility/2006">
                <mc:Choice xmlns:v="urn:schemas-microsoft-com:vml" Requires="v">
                  <p:oleObj spid="_x0000_s18530" name="Equation" r:id="rId16" imgW="139700" imgH="215900" progId="Equation.3">
                    <p:embed/>
                  </p:oleObj>
                </mc:Choice>
                <mc:Fallback>
                  <p:oleObj name="Equation" r:id="rId16" imgW="139700" imgH="215900" progId="Equation.3">
                    <p:embed/>
                    <p:pic>
                      <p:nvPicPr>
                        <p:cNvPr id="0" name=""/>
                        <p:cNvPicPr/>
                        <p:nvPr/>
                      </p:nvPicPr>
                      <p:blipFill>
                        <a:blip r:embed="rId17"/>
                        <a:stretch>
                          <a:fillRect/>
                        </a:stretch>
                      </p:blipFill>
                      <p:spPr>
                        <a:xfrm>
                          <a:off x="1918517" y="944713"/>
                          <a:ext cx="282575" cy="434975"/>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3502708614"/>
                </p:ext>
              </p:extLst>
            </p:nvPr>
          </p:nvGraphicFramePr>
          <p:xfrm>
            <a:off x="5395088" y="940585"/>
            <a:ext cx="282575" cy="434975"/>
          </p:xfrm>
          <a:graphic>
            <a:graphicData uri="http://schemas.openxmlformats.org/presentationml/2006/ole">
              <mc:AlternateContent xmlns:mc="http://schemas.openxmlformats.org/markup-compatibility/2006">
                <mc:Choice xmlns:v="urn:schemas-microsoft-com:vml" Requires="v">
                  <p:oleObj spid="_x0000_s18531" name="Equation" r:id="rId18" imgW="139700" imgH="215900" progId="Equation.3">
                    <p:embed/>
                  </p:oleObj>
                </mc:Choice>
                <mc:Fallback>
                  <p:oleObj name="Equation" r:id="rId18" imgW="139700" imgH="215900" progId="Equation.3">
                    <p:embed/>
                    <p:pic>
                      <p:nvPicPr>
                        <p:cNvPr id="0" name=""/>
                        <p:cNvPicPr/>
                        <p:nvPr/>
                      </p:nvPicPr>
                      <p:blipFill>
                        <a:blip r:embed="rId19"/>
                        <a:stretch>
                          <a:fillRect/>
                        </a:stretch>
                      </p:blipFill>
                      <p:spPr>
                        <a:xfrm>
                          <a:off x="5395088" y="940585"/>
                          <a:ext cx="282575" cy="434975"/>
                        </a:xfrm>
                        <a:prstGeom prst="rect">
                          <a:avLst/>
                        </a:prstGeom>
                      </p:spPr>
                    </p:pic>
                  </p:oleObj>
                </mc:Fallback>
              </mc:AlternateContent>
            </a:graphicData>
          </a:graphic>
        </p:graphicFrame>
        <p:sp>
          <p:nvSpPr>
            <p:cNvPr id="29" name="Line 1"/>
            <p:cNvSpPr>
              <a:spLocks noChangeShapeType="1"/>
            </p:cNvSpPr>
            <p:nvPr/>
          </p:nvSpPr>
          <p:spPr bwMode="auto">
            <a:xfrm rot="10800000" flipH="1">
              <a:off x="7417954" y="1356637"/>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1033348676"/>
                </p:ext>
              </p:extLst>
            </p:nvPr>
          </p:nvGraphicFramePr>
          <p:xfrm>
            <a:off x="7285038" y="925513"/>
            <a:ext cx="255587" cy="409575"/>
          </p:xfrm>
          <a:graphic>
            <a:graphicData uri="http://schemas.openxmlformats.org/presentationml/2006/ole">
              <mc:AlternateContent xmlns:mc="http://schemas.openxmlformats.org/markup-compatibility/2006">
                <mc:Choice xmlns:v="urn:schemas-microsoft-com:vml" Requires="v">
                  <p:oleObj spid="_x0000_s18532" name="Equation" r:id="rId20" imgW="127000" imgH="203200" progId="Equation.3">
                    <p:embed/>
                  </p:oleObj>
                </mc:Choice>
                <mc:Fallback>
                  <p:oleObj name="Equation" r:id="rId20" imgW="127000" imgH="203200" progId="Equation.3">
                    <p:embed/>
                    <p:pic>
                      <p:nvPicPr>
                        <p:cNvPr id="0" name=""/>
                        <p:cNvPicPr/>
                        <p:nvPr/>
                      </p:nvPicPr>
                      <p:blipFill>
                        <a:blip r:embed="rId21"/>
                        <a:stretch>
                          <a:fillRect/>
                        </a:stretch>
                      </p:blipFill>
                      <p:spPr>
                        <a:xfrm>
                          <a:off x="7285038" y="925513"/>
                          <a:ext cx="255587" cy="409575"/>
                        </a:xfrm>
                        <a:prstGeom prst="rect">
                          <a:avLst/>
                        </a:prstGeom>
                      </p:spPr>
                    </p:pic>
                  </p:oleObj>
                </mc:Fallback>
              </mc:AlternateContent>
            </a:graphicData>
          </a:graphic>
        </p:graphicFrame>
      </p:grpSp>
      <p:sp>
        <p:nvSpPr>
          <p:cNvPr id="3" name="TextBox 2"/>
          <p:cNvSpPr txBox="1"/>
          <p:nvPr/>
        </p:nvSpPr>
        <p:spPr>
          <a:xfrm>
            <a:off x="1551830" y="3995736"/>
            <a:ext cx="1605841" cy="369332"/>
          </a:xfrm>
          <a:prstGeom prst="rect">
            <a:avLst/>
          </a:prstGeom>
          <a:noFill/>
        </p:spPr>
        <p:txBody>
          <a:bodyPr wrap="none" rtlCol="0">
            <a:spAutoFit/>
          </a:bodyPr>
          <a:lstStyle/>
          <a:p>
            <a:r>
              <a:rPr lang="en-US" dirty="0" smtClean="0"/>
              <a:t>Energy of Main</a:t>
            </a:r>
            <a:endParaRPr lang="en-US" dirty="0"/>
          </a:p>
        </p:txBody>
      </p:sp>
      <p:sp>
        <p:nvSpPr>
          <p:cNvPr id="37" name="TextBox 36"/>
          <p:cNvSpPr txBox="1"/>
          <p:nvPr/>
        </p:nvSpPr>
        <p:spPr>
          <a:xfrm>
            <a:off x="1459836" y="5000425"/>
            <a:ext cx="1869585" cy="369332"/>
          </a:xfrm>
          <a:prstGeom prst="rect">
            <a:avLst/>
          </a:prstGeom>
          <a:noFill/>
        </p:spPr>
        <p:txBody>
          <a:bodyPr wrap="none" rtlCol="0">
            <a:spAutoFit/>
          </a:bodyPr>
          <a:lstStyle/>
          <a:p>
            <a:r>
              <a:rPr lang="en-US" dirty="0" smtClean="0"/>
              <a:t>Energy of Shadow</a:t>
            </a:r>
            <a:endParaRPr lang="en-US" dirty="0"/>
          </a:p>
        </p:txBody>
      </p:sp>
      <p:sp>
        <p:nvSpPr>
          <p:cNvPr id="38" name="TextBox 37"/>
          <p:cNvSpPr txBox="1"/>
          <p:nvPr/>
        </p:nvSpPr>
        <p:spPr>
          <a:xfrm>
            <a:off x="1612236" y="6043104"/>
            <a:ext cx="1605841" cy="369332"/>
          </a:xfrm>
          <a:prstGeom prst="rect">
            <a:avLst/>
          </a:prstGeom>
          <a:noFill/>
        </p:spPr>
        <p:txBody>
          <a:bodyPr wrap="none" rtlCol="0">
            <a:spAutoFit/>
          </a:bodyPr>
          <a:lstStyle/>
          <a:p>
            <a:r>
              <a:rPr lang="en-US" dirty="0" smtClean="0"/>
              <a:t>Energy of Main</a:t>
            </a:r>
            <a:endParaRPr lang="en-US" dirty="0"/>
          </a:p>
        </p:txBody>
      </p:sp>
      <p:sp>
        <p:nvSpPr>
          <p:cNvPr id="41" name="Rectangular Callout 40"/>
          <p:cNvSpPr/>
          <p:nvPr/>
        </p:nvSpPr>
        <p:spPr>
          <a:xfrm>
            <a:off x="2050343" y="1680379"/>
            <a:ext cx="2177394" cy="1053717"/>
          </a:xfrm>
          <a:prstGeom prst="wedgeRectCallout">
            <a:avLst>
              <a:gd name="adj1" fmla="val 104020"/>
              <a:gd name="adj2" fmla="val -991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Competition time of main process without failure</a:t>
            </a:r>
            <a:endParaRPr lang="en-US" dirty="0">
              <a:solidFill>
                <a:srgbClr val="000000"/>
              </a:solidFill>
            </a:endParaRPr>
          </a:p>
        </p:txBody>
      </p:sp>
      <p:sp>
        <p:nvSpPr>
          <p:cNvPr id="42" name="Rectangular Callout 41"/>
          <p:cNvSpPr/>
          <p:nvPr/>
        </p:nvSpPr>
        <p:spPr>
          <a:xfrm>
            <a:off x="4811779" y="2482628"/>
            <a:ext cx="2177394" cy="1053717"/>
          </a:xfrm>
          <a:prstGeom prst="wedgeRectCallout">
            <a:avLst>
              <a:gd name="adj1" fmla="val 86215"/>
              <a:gd name="adj2" fmla="val -1663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Targeted Response time of the task</a:t>
            </a:r>
            <a:endParaRPr lang="en-US" dirty="0">
              <a:solidFill>
                <a:srgbClr val="000000"/>
              </a:solidFill>
            </a:endParaRPr>
          </a:p>
        </p:txBody>
      </p:sp>
    </p:spTree>
    <p:extLst>
      <p:ext uri="{BB962C8B-B14F-4D97-AF65-F5344CB8AC3E}">
        <p14:creationId xmlns:p14="http://schemas.microsoft.com/office/powerpoint/2010/main" val="3087166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481263" y="5668204"/>
            <a:ext cx="9986210" cy="1136316"/>
          </a:xfrm>
          <a:prstGeom prst="rect">
            <a:avLst/>
          </a:prstGeom>
          <a:solidFill>
            <a:schemeClr val="accent3">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4" name="Rectangle 33"/>
          <p:cNvSpPr/>
          <p:nvPr/>
        </p:nvSpPr>
        <p:spPr>
          <a:xfrm>
            <a:off x="-481263" y="3716362"/>
            <a:ext cx="9986210" cy="1951842"/>
          </a:xfrm>
          <a:prstGeom prst="rect">
            <a:avLst/>
          </a:prstGeom>
          <a:solidFill>
            <a:schemeClr val="accent2">
              <a:lumMod val="60000"/>
              <a:lumOff val="40000"/>
            </a:schemeClr>
          </a:soli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166506"/>
            <a:ext cx="8229600" cy="1143000"/>
          </a:xfrm>
        </p:spPr>
        <p:txBody>
          <a:bodyPr/>
          <a:lstStyle/>
          <a:p>
            <a:r>
              <a:rPr lang="en-US" dirty="0" smtClean="0"/>
              <a:t>Expected Energy Model</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98342141"/>
              </p:ext>
            </p:extLst>
          </p:nvPr>
        </p:nvGraphicFramePr>
        <p:xfrm>
          <a:off x="3556000" y="3678238"/>
          <a:ext cx="5126038" cy="3059112"/>
        </p:xfrm>
        <a:graphic>
          <a:graphicData uri="http://schemas.openxmlformats.org/presentationml/2006/ole">
            <mc:AlternateContent xmlns:mc="http://schemas.openxmlformats.org/markup-compatibility/2006">
              <mc:Choice xmlns:v="urn:schemas-microsoft-com:vml" Requires="v">
                <p:oleObj spid="_x0000_s1389" name="Equation" r:id="rId4" imgW="2514600" imgH="1498600" progId="Equation.3">
                  <p:embed/>
                </p:oleObj>
              </mc:Choice>
              <mc:Fallback>
                <p:oleObj name="Equation" r:id="rId4" imgW="2514600" imgH="1498600" progId="Equation.3">
                  <p:embed/>
                  <p:pic>
                    <p:nvPicPr>
                      <p:cNvPr id="0" name=""/>
                      <p:cNvPicPr/>
                      <p:nvPr/>
                    </p:nvPicPr>
                    <p:blipFill>
                      <a:blip r:embed="rId5"/>
                      <a:stretch>
                        <a:fillRect/>
                      </a:stretch>
                    </p:blipFill>
                    <p:spPr>
                      <a:xfrm>
                        <a:off x="3556000" y="3678238"/>
                        <a:ext cx="5126038" cy="3059112"/>
                      </a:xfrm>
                      <a:prstGeom prst="rect">
                        <a:avLst/>
                      </a:prstGeom>
                    </p:spPr>
                  </p:pic>
                </p:oleObj>
              </mc:Fallback>
            </mc:AlternateContent>
          </a:graphicData>
        </a:graphic>
      </p:graphicFrame>
      <p:sp>
        <p:nvSpPr>
          <p:cNvPr id="5" name="TextBox 4"/>
          <p:cNvSpPr txBox="1"/>
          <p:nvPr/>
        </p:nvSpPr>
        <p:spPr>
          <a:xfrm>
            <a:off x="213893" y="3809940"/>
            <a:ext cx="3101475" cy="369332"/>
          </a:xfrm>
          <a:prstGeom prst="rect">
            <a:avLst/>
          </a:prstGeom>
          <a:noFill/>
        </p:spPr>
        <p:txBody>
          <a:bodyPr wrap="square" rtlCol="0">
            <a:spAutoFit/>
          </a:bodyPr>
          <a:lstStyle/>
          <a:p>
            <a:pPr algn="just"/>
            <a:r>
              <a:rPr lang="en-US" dirty="0" smtClean="0"/>
              <a:t>If Failure</a:t>
            </a:r>
          </a:p>
        </p:txBody>
      </p:sp>
      <p:sp>
        <p:nvSpPr>
          <p:cNvPr id="7" name="TextBox 6"/>
          <p:cNvSpPr txBox="1"/>
          <p:nvPr/>
        </p:nvSpPr>
        <p:spPr>
          <a:xfrm>
            <a:off x="213893" y="5760988"/>
            <a:ext cx="3101475" cy="369332"/>
          </a:xfrm>
          <a:prstGeom prst="rect">
            <a:avLst/>
          </a:prstGeom>
          <a:noFill/>
        </p:spPr>
        <p:txBody>
          <a:bodyPr wrap="square" rtlCol="0">
            <a:spAutoFit/>
          </a:bodyPr>
          <a:lstStyle/>
          <a:p>
            <a:pPr algn="just"/>
            <a:r>
              <a:rPr lang="en-US" dirty="0" smtClean="0"/>
              <a:t>No Failure</a:t>
            </a:r>
            <a:endParaRPr lang="en-US" dirty="0"/>
          </a:p>
        </p:txBody>
      </p:sp>
      <p:grpSp>
        <p:nvGrpSpPr>
          <p:cNvPr id="6" name="Group 5"/>
          <p:cNvGrpSpPr/>
          <p:nvPr/>
        </p:nvGrpSpPr>
        <p:grpSpPr>
          <a:xfrm>
            <a:off x="792992" y="912813"/>
            <a:ext cx="7286138" cy="2544349"/>
            <a:chOff x="792992" y="912813"/>
            <a:chExt cx="7286138" cy="2544349"/>
          </a:xfrm>
        </p:grpSpPr>
        <p:sp>
          <p:nvSpPr>
            <p:cNvPr id="8" name="Line 6"/>
            <p:cNvSpPr>
              <a:spLocks noChangeShapeType="1"/>
            </p:cNvSpPr>
            <p:nvPr/>
          </p:nvSpPr>
          <p:spPr bwMode="auto">
            <a:xfrm rot="10800000" flipH="1" flipV="1">
              <a:off x="4338791" y="1991055"/>
              <a:ext cx="1220607" cy="0"/>
            </a:xfrm>
            <a:prstGeom prst="line">
              <a:avLst/>
            </a:prstGeom>
            <a:ln w="38100" cmpd="sng">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txBody>
            <a:bodyPr lIns="0" tIns="0" rIns="0" bIns="0"/>
            <a:lstStyle/>
            <a:p>
              <a:endParaRPr lang="en-US">
                <a:ln>
                  <a:solidFill>
                    <a:schemeClr val="tx1"/>
                  </a:solidFill>
                  <a:prstDash val="sysDash"/>
                </a:ln>
              </a:endParaRPr>
            </a:p>
          </p:txBody>
        </p:sp>
        <p:sp>
          <p:nvSpPr>
            <p:cNvPr id="9" name="Line 1"/>
            <p:cNvSpPr>
              <a:spLocks noChangeShapeType="1"/>
            </p:cNvSpPr>
            <p:nvPr/>
          </p:nvSpPr>
          <p:spPr bwMode="auto">
            <a:xfrm rot="10800000" flipH="1">
              <a:off x="7930558" y="1354493"/>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Line 6"/>
            <p:cNvSpPr>
              <a:spLocks noChangeShapeType="1"/>
            </p:cNvSpPr>
            <p:nvPr/>
          </p:nvSpPr>
          <p:spPr bwMode="auto">
            <a:xfrm rot="10800000" flipH="1">
              <a:off x="2056289" y="2003545"/>
              <a:ext cx="2282501" cy="0"/>
            </a:xfrm>
            <a:prstGeom prst="line">
              <a:avLst/>
            </a:prstGeom>
            <a:noFill/>
            <a:ln w="635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Line 8"/>
            <p:cNvSpPr>
              <a:spLocks noChangeShapeType="1"/>
            </p:cNvSpPr>
            <p:nvPr/>
          </p:nvSpPr>
          <p:spPr bwMode="auto">
            <a:xfrm rot="10800000" flipH="1">
              <a:off x="4338789" y="3061325"/>
              <a:ext cx="3079165" cy="0"/>
            </a:xfrm>
            <a:prstGeom prst="line">
              <a:avLst/>
            </a:prstGeom>
            <a:noFill/>
            <a:ln w="63500" cap="flat">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Line 10"/>
            <p:cNvSpPr>
              <a:spLocks noChangeShapeType="1"/>
            </p:cNvSpPr>
            <p:nvPr/>
          </p:nvSpPr>
          <p:spPr bwMode="auto">
            <a:xfrm flipH="1">
              <a:off x="3241458" y="2179775"/>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Line 20"/>
            <p:cNvSpPr>
              <a:spLocks noChangeShapeType="1"/>
            </p:cNvSpPr>
            <p:nvPr/>
          </p:nvSpPr>
          <p:spPr bwMode="auto">
            <a:xfrm rot="10800000" flipH="1">
              <a:off x="2059805" y="1354493"/>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4" name="Line 17"/>
            <p:cNvSpPr>
              <a:spLocks noChangeShapeType="1"/>
            </p:cNvSpPr>
            <p:nvPr/>
          </p:nvSpPr>
          <p:spPr bwMode="auto">
            <a:xfrm rot="10800000" flipH="1">
              <a:off x="4338790" y="1338780"/>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5" name="Rectangle 12"/>
            <p:cNvSpPr>
              <a:spLocks/>
            </p:cNvSpPr>
            <p:nvPr/>
          </p:nvSpPr>
          <p:spPr bwMode="auto">
            <a:xfrm>
              <a:off x="4109326" y="1362715"/>
              <a:ext cx="47924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7200" dirty="0" smtClean="0">
                  <a:solidFill>
                    <a:srgbClr val="FF2712"/>
                  </a:solidFill>
                  <a:ea typeface="ＭＳ Ｐゴシック" charset="0"/>
                  <a:cs typeface="Gill Sans" charset="0"/>
                </a:rPr>
                <a:t>X</a:t>
              </a:r>
              <a:endParaRPr lang="en-US" sz="7200" dirty="0">
                <a:solidFill>
                  <a:srgbClr val="FF2712"/>
                </a:solidFill>
                <a:ea typeface="ＭＳ Ｐゴシック" charset="0"/>
                <a:cs typeface="Gill Sans" charset="0"/>
              </a:endParaRPr>
            </a:p>
          </p:txBody>
        </p:sp>
        <p:sp>
          <p:nvSpPr>
            <p:cNvPr id="16" name="Line 15"/>
            <p:cNvSpPr>
              <a:spLocks noChangeShapeType="1"/>
            </p:cNvSpPr>
            <p:nvPr/>
          </p:nvSpPr>
          <p:spPr bwMode="auto">
            <a:xfrm flipH="1">
              <a:off x="6094775" y="3233492"/>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1767624087"/>
                </p:ext>
              </p:extLst>
            </p:nvPr>
          </p:nvGraphicFramePr>
          <p:xfrm>
            <a:off x="2816974" y="1955387"/>
            <a:ext cx="447675" cy="447675"/>
          </p:xfrm>
          <a:graphic>
            <a:graphicData uri="http://schemas.openxmlformats.org/presentationml/2006/ole">
              <mc:AlternateContent xmlns:mc="http://schemas.openxmlformats.org/markup-compatibility/2006">
                <mc:Choice xmlns:v="urn:schemas-microsoft-com:vml" Requires="v">
                  <p:oleObj spid="_x0000_s1390" name="Equation" r:id="rId6" imgW="215900" imgH="215900" progId="Equation.3">
                    <p:embed/>
                  </p:oleObj>
                </mc:Choice>
                <mc:Fallback>
                  <p:oleObj name="Equation" r:id="rId6" imgW="215900" imgH="215900" progId="Equation.3">
                    <p:embed/>
                    <p:pic>
                      <p:nvPicPr>
                        <p:cNvPr id="0" name=""/>
                        <p:cNvPicPr/>
                        <p:nvPr/>
                      </p:nvPicPr>
                      <p:blipFill>
                        <a:blip r:embed="rId7"/>
                        <a:stretch>
                          <a:fillRect/>
                        </a:stretch>
                      </p:blipFill>
                      <p:spPr>
                        <a:xfrm>
                          <a:off x="2816974" y="1955387"/>
                          <a:ext cx="447675" cy="447675"/>
                        </a:xfrm>
                        <a:prstGeom prst="rect">
                          <a:avLst/>
                        </a:prstGeom>
                      </p:spPr>
                    </p:pic>
                  </p:oleObj>
                </mc:Fallback>
              </mc:AlternateContent>
            </a:graphicData>
          </a:graphic>
        </p:graphicFrame>
        <p:sp>
          <p:nvSpPr>
            <p:cNvPr id="18" name="TextBox 17"/>
            <p:cNvSpPr txBox="1"/>
            <p:nvPr/>
          </p:nvSpPr>
          <p:spPr>
            <a:xfrm>
              <a:off x="884986" y="1680379"/>
              <a:ext cx="902811" cy="646331"/>
            </a:xfrm>
            <a:prstGeom prst="rect">
              <a:avLst/>
            </a:prstGeom>
            <a:noFill/>
          </p:spPr>
          <p:txBody>
            <a:bodyPr wrap="none" rtlCol="0">
              <a:spAutoFit/>
            </a:bodyPr>
            <a:lstStyle/>
            <a:p>
              <a:pPr algn="ctr"/>
              <a:r>
                <a:rPr lang="en-US" dirty="0" smtClean="0"/>
                <a:t>Main</a:t>
              </a:r>
            </a:p>
            <a:p>
              <a:pPr algn="ctr"/>
              <a:r>
                <a:rPr lang="en-US" dirty="0" smtClean="0"/>
                <a:t>Process</a:t>
              </a:r>
              <a:endParaRPr lang="en-US" dirty="0"/>
            </a:p>
          </p:txBody>
        </p:sp>
        <p:sp>
          <p:nvSpPr>
            <p:cNvPr id="19" name="TextBox 18"/>
            <p:cNvSpPr txBox="1"/>
            <p:nvPr/>
          </p:nvSpPr>
          <p:spPr>
            <a:xfrm>
              <a:off x="792992" y="2734096"/>
              <a:ext cx="930588" cy="646331"/>
            </a:xfrm>
            <a:prstGeom prst="rect">
              <a:avLst/>
            </a:prstGeom>
            <a:noFill/>
          </p:spPr>
          <p:txBody>
            <a:bodyPr wrap="none" rtlCol="0">
              <a:spAutoFit/>
            </a:bodyPr>
            <a:lstStyle/>
            <a:p>
              <a:r>
                <a:rPr lang="en-US" dirty="0" smtClean="0"/>
                <a:t>Shadow</a:t>
              </a:r>
            </a:p>
            <a:p>
              <a:r>
                <a:rPr lang="en-US" dirty="0" smtClean="0"/>
                <a:t>Process</a:t>
              </a:r>
              <a:endParaRPr lang="en-US" dirty="0"/>
            </a:p>
          </p:txBody>
        </p:sp>
        <p:graphicFrame>
          <p:nvGraphicFramePr>
            <p:cNvPr id="20" name="Object 19"/>
            <p:cNvGraphicFramePr>
              <a:graphicFrameLocks noChangeAspect="1"/>
            </p:cNvGraphicFramePr>
            <p:nvPr>
              <p:extLst>
                <p:ext uri="{D42A27DB-BD31-4B8C-83A1-F6EECF244321}">
                  <p14:modId xmlns:p14="http://schemas.microsoft.com/office/powerpoint/2010/main" val="1173069343"/>
                </p:ext>
              </p:extLst>
            </p:nvPr>
          </p:nvGraphicFramePr>
          <p:xfrm>
            <a:off x="5559398" y="3009015"/>
            <a:ext cx="527050" cy="447675"/>
          </p:xfrm>
          <a:graphic>
            <a:graphicData uri="http://schemas.openxmlformats.org/presentationml/2006/ole">
              <mc:AlternateContent xmlns:mc="http://schemas.openxmlformats.org/markup-compatibility/2006">
                <mc:Choice xmlns:v="urn:schemas-microsoft-com:vml" Requires="v">
                  <p:oleObj spid="_x0000_s1391" name="Equation" r:id="rId8" imgW="254000" imgH="215900" progId="Equation.3">
                    <p:embed/>
                  </p:oleObj>
                </mc:Choice>
                <mc:Fallback>
                  <p:oleObj name="Equation" r:id="rId8" imgW="254000" imgH="215900" progId="Equation.3">
                    <p:embed/>
                    <p:pic>
                      <p:nvPicPr>
                        <p:cNvPr id="0" name=""/>
                        <p:cNvPicPr/>
                        <p:nvPr/>
                      </p:nvPicPr>
                      <p:blipFill>
                        <a:blip r:embed="rId9"/>
                        <a:stretch>
                          <a:fillRect/>
                        </a:stretch>
                      </p:blipFill>
                      <p:spPr>
                        <a:xfrm>
                          <a:off x="5559398" y="3009015"/>
                          <a:ext cx="527050" cy="447675"/>
                        </a:xfrm>
                        <a:prstGeom prst="rect">
                          <a:avLst/>
                        </a:prstGeom>
                      </p:spPr>
                    </p:pic>
                  </p:oleObj>
                </mc:Fallback>
              </mc:AlternateContent>
            </a:graphicData>
          </a:graphic>
        </p:graphicFrame>
        <p:sp>
          <p:nvSpPr>
            <p:cNvPr id="21" name="Line 6"/>
            <p:cNvSpPr>
              <a:spLocks noChangeShapeType="1"/>
            </p:cNvSpPr>
            <p:nvPr/>
          </p:nvSpPr>
          <p:spPr bwMode="auto">
            <a:xfrm rot="10800000" flipH="1">
              <a:off x="2056289" y="3057262"/>
              <a:ext cx="2282501" cy="0"/>
            </a:xfrm>
            <a:prstGeom prst="line">
              <a:avLst/>
            </a:prstGeom>
            <a:noFill/>
            <a:ln w="635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Line 10"/>
            <p:cNvSpPr>
              <a:spLocks noChangeShapeType="1"/>
            </p:cNvSpPr>
            <p:nvPr/>
          </p:nvSpPr>
          <p:spPr bwMode="auto">
            <a:xfrm flipH="1">
              <a:off x="3241458" y="3233492"/>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23" name="Object 22"/>
            <p:cNvGraphicFramePr>
              <a:graphicFrameLocks noChangeAspect="1"/>
            </p:cNvGraphicFramePr>
            <p:nvPr>
              <p:extLst>
                <p:ext uri="{D42A27DB-BD31-4B8C-83A1-F6EECF244321}">
                  <p14:modId xmlns:p14="http://schemas.microsoft.com/office/powerpoint/2010/main" val="4055980906"/>
                </p:ext>
              </p:extLst>
            </p:nvPr>
          </p:nvGraphicFramePr>
          <p:xfrm>
            <a:off x="2709604" y="3009487"/>
            <a:ext cx="525462" cy="447675"/>
          </p:xfrm>
          <a:graphic>
            <a:graphicData uri="http://schemas.openxmlformats.org/presentationml/2006/ole">
              <mc:AlternateContent xmlns:mc="http://schemas.openxmlformats.org/markup-compatibility/2006">
                <mc:Choice xmlns:v="urn:schemas-microsoft-com:vml" Requires="v">
                  <p:oleObj spid="_x0000_s1392" name="Equation" r:id="rId10" imgW="254000" imgH="215900" progId="Equation.3">
                    <p:embed/>
                  </p:oleObj>
                </mc:Choice>
                <mc:Fallback>
                  <p:oleObj name="Equation" r:id="rId10" imgW="254000" imgH="215900" progId="Equation.3">
                    <p:embed/>
                    <p:pic>
                      <p:nvPicPr>
                        <p:cNvPr id="0" name=""/>
                        <p:cNvPicPr/>
                        <p:nvPr/>
                      </p:nvPicPr>
                      <p:blipFill>
                        <a:blip r:embed="rId11"/>
                        <a:stretch>
                          <a:fillRect/>
                        </a:stretch>
                      </p:blipFill>
                      <p:spPr>
                        <a:xfrm>
                          <a:off x="2709604" y="3009487"/>
                          <a:ext cx="525462" cy="447675"/>
                        </a:xfrm>
                        <a:prstGeom prst="rect">
                          <a:avLst/>
                        </a:prstGeom>
                      </p:spPr>
                    </p:pic>
                  </p:oleObj>
                </mc:Fallback>
              </mc:AlternateContent>
            </a:graphicData>
          </a:graphic>
        </p:graphicFrame>
        <p:sp>
          <p:nvSpPr>
            <p:cNvPr id="24" name="Line 17"/>
            <p:cNvSpPr>
              <a:spLocks noChangeShapeType="1"/>
            </p:cNvSpPr>
            <p:nvPr/>
          </p:nvSpPr>
          <p:spPr bwMode="auto">
            <a:xfrm rot="10800000" flipH="1">
              <a:off x="5535896" y="1354493"/>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1973545741"/>
                </p:ext>
              </p:extLst>
            </p:nvPr>
          </p:nvGraphicFramePr>
          <p:xfrm>
            <a:off x="4046703" y="912813"/>
            <a:ext cx="717550" cy="460375"/>
          </p:xfrm>
          <a:graphic>
            <a:graphicData uri="http://schemas.openxmlformats.org/presentationml/2006/ole">
              <mc:AlternateContent xmlns:mc="http://schemas.openxmlformats.org/markup-compatibility/2006">
                <mc:Choice xmlns:v="urn:schemas-microsoft-com:vml" Requires="v">
                  <p:oleObj spid="_x0000_s1393" name="Equation" r:id="rId12" imgW="355600" imgH="228600" progId="Equation.3">
                    <p:embed/>
                  </p:oleObj>
                </mc:Choice>
                <mc:Fallback>
                  <p:oleObj name="Equation" r:id="rId12" imgW="355600" imgH="228600" progId="Equation.3">
                    <p:embed/>
                    <p:pic>
                      <p:nvPicPr>
                        <p:cNvPr id="0" name=""/>
                        <p:cNvPicPr/>
                        <p:nvPr/>
                      </p:nvPicPr>
                      <p:blipFill>
                        <a:blip r:embed="rId13"/>
                        <a:stretch>
                          <a:fillRect/>
                        </a:stretch>
                      </p:blipFill>
                      <p:spPr>
                        <a:xfrm>
                          <a:off x="4046703" y="912813"/>
                          <a:ext cx="717550" cy="460375"/>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289525105"/>
                </p:ext>
              </p:extLst>
            </p:nvPr>
          </p:nvGraphicFramePr>
          <p:xfrm>
            <a:off x="7772743" y="922816"/>
            <a:ext cx="306387" cy="409575"/>
          </p:xfrm>
          <a:graphic>
            <a:graphicData uri="http://schemas.openxmlformats.org/presentationml/2006/ole">
              <mc:AlternateContent xmlns:mc="http://schemas.openxmlformats.org/markup-compatibility/2006">
                <mc:Choice xmlns:v="urn:schemas-microsoft-com:vml" Requires="v">
                  <p:oleObj spid="_x0000_s1394" name="Equation" r:id="rId14" imgW="152400" imgH="203200" progId="Equation.3">
                    <p:embed/>
                  </p:oleObj>
                </mc:Choice>
                <mc:Fallback>
                  <p:oleObj name="Equation" r:id="rId14" imgW="152400" imgH="203200" progId="Equation.3">
                    <p:embed/>
                    <p:pic>
                      <p:nvPicPr>
                        <p:cNvPr id="0" name=""/>
                        <p:cNvPicPr/>
                        <p:nvPr/>
                      </p:nvPicPr>
                      <p:blipFill>
                        <a:blip r:embed="rId15"/>
                        <a:stretch>
                          <a:fillRect/>
                        </a:stretch>
                      </p:blipFill>
                      <p:spPr>
                        <a:xfrm>
                          <a:off x="7772743" y="922816"/>
                          <a:ext cx="306387" cy="409575"/>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163777628"/>
                </p:ext>
              </p:extLst>
            </p:nvPr>
          </p:nvGraphicFramePr>
          <p:xfrm>
            <a:off x="1918517" y="944713"/>
            <a:ext cx="282575" cy="434975"/>
          </p:xfrm>
          <a:graphic>
            <a:graphicData uri="http://schemas.openxmlformats.org/presentationml/2006/ole">
              <mc:AlternateContent xmlns:mc="http://schemas.openxmlformats.org/markup-compatibility/2006">
                <mc:Choice xmlns:v="urn:schemas-microsoft-com:vml" Requires="v">
                  <p:oleObj spid="_x0000_s1395" name="Equation" r:id="rId16" imgW="139700" imgH="215900" progId="Equation.3">
                    <p:embed/>
                  </p:oleObj>
                </mc:Choice>
                <mc:Fallback>
                  <p:oleObj name="Equation" r:id="rId16" imgW="139700" imgH="215900" progId="Equation.3">
                    <p:embed/>
                    <p:pic>
                      <p:nvPicPr>
                        <p:cNvPr id="0" name=""/>
                        <p:cNvPicPr/>
                        <p:nvPr/>
                      </p:nvPicPr>
                      <p:blipFill>
                        <a:blip r:embed="rId17"/>
                        <a:stretch>
                          <a:fillRect/>
                        </a:stretch>
                      </p:blipFill>
                      <p:spPr>
                        <a:xfrm>
                          <a:off x="1918517" y="944713"/>
                          <a:ext cx="282575" cy="434975"/>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576157164"/>
                </p:ext>
              </p:extLst>
            </p:nvPr>
          </p:nvGraphicFramePr>
          <p:xfrm>
            <a:off x="5395088" y="940585"/>
            <a:ext cx="282575" cy="434975"/>
          </p:xfrm>
          <a:graphic>
            <a:graphicData uri="http://schemas.openxmlformats.org/presentationml/2006/ole">
              <mc:AlternateContent xmlns:mc="http://schemas.openxmlformats.org/markup-compatibility/2006">
                <mc:Choice xmlns:v="urn:schemas-microsoft-com:vml" Requires="v">
                  <p:oleObj spid="_x0000_s1396" name="Equation" r:id="rId18" imgW="139700" imgH="215900" progId="Equation.3">
                    <p:embed/>
                  </p:oleObj>
                </mc:Choice>
                <mc:Fallback>
                  <p:oleObj name="Equation" r:id="rId18" imgW="139700" imgH="215900" progId="Equation.3">
                    <p:embed/>
                    <p:pic>
                      <p:nvPicPr>
                        <p:cNvPr id="0" name=""/>
                        <p:cNvPicPr/>
                        <p:nvPr/>
                      </p:nvPicPr>
                      <p:blipFill>
                        <a:blip r:embed="rId19"/>
                        <a:stretch>
                          <a:fillRect/>
                        </a:stretch>
                      </p:blipFill>
                      <p:spPr>
                        <a:xfrm>
                          <a:off x="5395088" y="940585"/>
                          <a:ext cx="282575" cy="434975"/>
                        </a:xfrm>
                        <a:prstGeom prst="rect">
                          <a:avLst/>
                        </a:prstGeom>
                      </p:spPr>
                    </p:pic>
                  </p:oleObj>
                </mc:Fallback>
              </mc:AlternateContent>
            </a:graphicData>
          </a:graphic>
        </p:graphicFrame>
        <p:sp>
          <p:nvSpPr>
            <p:cNvPr id="29" name="Line 1"/>
            <p:cNvSpPr>
              <a:spLocks noChangeShapeType="1"/>
            </p:cNvSpPr>
            <p:nvPr/>
          </p:nvSpPr>
          <p:spPr bwMode="auto">
            <a:xfrm rot="10800000" flipH="1">
              <a:off x="7417954" y="1356637"/>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1941317551"/>
                </p:ext>
              </p:extLst>
            </p:nvPr>
          </p:nvGraphicFramePr>
          <p:xfrm>
            <a:off x="7285038" y="925513"/>
            <a:ext cx="255587" cy="409575"/>
          </p:xfrm>
          <a:graphic>
            <a:graphicData uri="http://schemas.openxmlformats.org/presentationml/2006/ole">
              <mc:AlternateContent xmlns:mc="http://schemas.openxmlformats.org/markup-compatibility/2006">
                <mc:Choice xmlns:v="urn:schemas-microsoft-com:vml" Requires="v">
                  <p:oleObj spid="_x0000_s1397" name="Equation" r:id="rId20" imgW="127000" imgH="203200" progId="Equation.3">
                    <p:embed/>
                  </p:oleObj>
                </mc:Choice>
                <mc:Fallback>
                  <p:oleObj name="Equation" r:id="rId20" imgW="127000" imgH="203200" progId="Equation.3">
                    <p:embed/>
                    <p:pic>
                      <p:nvPicPr>
                        <p:cNvPr id="0" name=""/>
                        <p:cNvPicPr/>
                        <p:nvPr/>
                      </p:nvPicPr>
                      <p:blipFill>
                        <a:blip r:embed="rId21"/>
                        <a:stretch>
                          <a:fillRect/>
                        </a:stretch>
                      </p:blipFill>
                      <p:spPr>
                        <a:xfrm>
                          <a:off x="7285038" y="925513"/>
                          <a:ext cx="255587" cy="409575"/>
                        </a:xfrm>
                        <a:prstGeom prst="rect">
                          <a:avLst/>
                        </a:prstGeom>
                      </p:spPr>
                    </p:pic>
                  </p:oleObj>
                </mc:Fallback>
              </mc:AlternateContent>
            </a:graphicData>
          </a:graphic>
        </p:graphicFrame>
      </p:grpSp>
      <p:sp>
        <p:nvSpPr>
          <p:cNvPr id="3" name="TextBox 2"/>
          <p:cNvSpPr txBox="1"/>
          <p:nvPr/>
        </p:nvSpPr>
        <p:spPr>
          <a:xfrm>
            <a:off x="1551830" y="3995736"/>
            <a:ext cx="1605841" cy="369332"/>
          </a:xfrm>
          <a:prstGeom prst="rect">
            <a:avLst/>
          </a:prstGeom>
          <a:noFill/>
        </p:spPr>
        <p:txBody>
          <a:bodyPr wrap="none" rtlCol="0">
            <a:spAutoFit/>
          </a:bodyPr>
          <a:lstStyle/>
          <a:p>
            <a:r>
              <a:rPr lang="en-US" dirty="0" smtClean="0"/>
              <a:t>Energy of Main</a:t>
            </a:r>
            <a:endParaRPr lang="en-US" dirty="0"/>
          </a:p>
        </p:txBody>
      </p:sp>
      <p:sp>
        <p:nvSpPr>
          <p:cNvPr id="37" name="TextBox 36"/>
          <p:cNvSpPr txBox="1"/>
          <p:nvPr/>
        </p:nvSpPr>
        <p:spPr>
          <a:xfrm>
            <a:off x="1459836" y="5000425"/>
            <a:ext cx="1869585" cy="369332"/>
          </a:xfrm>
          <a:prstGeom prst="rect">
            <a:avLst/>
          </a:prstGeom>
          <a:noFill/>
        </p:spPr>
        <p:txBody>
          <a:bodyPr wrap="none" rtlCol="0">
            <a:spAutoFit/>
          </a:bodyPr>
          <a:lstStyle/>
          <a:p>
            <a:r>
              <a:rPr lang="en-US" dirty="0" smtClean="0"/>
              <a:t>Energy of Shadow</a:t>
            </a:r>
            <a:endParaRPr lang="en-US" dirty="0"/>
          </a:p>
        </p:txBody>
      </p:sp>
      <p:sp>
        <p:nvSpPr>
          <p:cNvPr id="38" name="TextBox 37"/>
          <p:cNvSpPr txBox="1"/>
          <p:nvPr/>
        </p:nvSpPr>
        <p:spPr>
          <a:xfrm>
            <a:off x="1612236" y="6043104"/>
            <a:ext cx="1605841" cy="369332"/>
          </a:xfrm>
          <a:prstGeom prst="rect">
            <a:avLst/>
          </a:prstGeom>
          <a:noFill/>
        </p:spPr>
        <p:txBody>
          <a:bodyPr wrap="none" rtlCol="0">
            <a:spAutoFit/>
          </a:bodyPr>
          <a:lstStyle/>
          <a:p>
            <a:r>
              <a:rPr lang="en-US" dirty="0" smtClean="0"/>
              <a:t>Energy of Main</a:t>
            </a:r>
            <a:endParaRPr lang="en-US" dirty="0"/>
          </a:p>
        </p:txBody>
      </p:sp>
      <p:sp>
        <p:nvSpPr>
          <p:cNvPr id="31" name="Rectangular Callout 30"/>
          <p:cNvSpPr/>
          <p:nvPr/>
        </p:nvSpPr>
        <p:spPr>
          <a:xfrm>
            <a:off x="6789511" y="2734096"/>
            <a:ext cx="2299368" cy="1053717"/>
          </a:xfrm>
          <a:prstGeom prst="wedgeRectCallout">
            <a:avLst>
              <a:gd name="adj1" fmla="val -151066"/>
              <a:gd name="adj2" fmla="val 6831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Energy consumed over time t at speed </a:t>
            </a:r>
            <a:endParaRPr lang="en-US" dirty="0">
              <a:solidFill>
                <a:srgbClr val="000000"/>
              </a:solidFill>
            </a:endParaRPr>
          </a:p>
        </p:txBody>
      </p:sp>
      <p:graphicFrame>
        <p:nvGraphicFramePr>
          <p:cNvPr id="39" name="Object 38"/>
          <p:cNvGraphicFramePr>
            <a:graphicFrameLocks noChangeAspect="1"/>
          </p:cNvGraphicFramePr>
          <p:nvPr>
            <p:extLst>
              <p:ext uri="{D42A27DB-BD31-4B8C-83A1-F6EECF244321}">
                <p14:modId xmlns:p14="http://schemas.microsoft.com/office/powerpoint/2010/main" val="3837753952"/>
              </p:ext>
            </p:extLst>
          </p:nvPr>
        </p:nvGraphicFramePr>
        <p:xfrm>
          <a:off x="7555001" y="2723293"/>
          <a:ext cx="751114" cy="333970"/>
        </p:xfrm>
        <a:graphic>
          <a:graphicData uri="http://schemas.openxmlformats.org/presentationml/2006/ole">
            <mc:AlternateContent xmlns:mc="http://schemas.openxmlformats.org/markup-compatibility/2006">
              <mc:Choice xmlns:v="urn:schemas-microsoft-com:vml" Requires="v">
                <p:oleObj spid="_x0000_s1398" name="Equation" r:id="rId22" imgW="457200" imgH="203200" progId="Equation.3">
                  <p:embed/>
                </p:oleObj>
              </mc:Choice>
              <mc:Fallback>
                <p:oleObj name="Equation" r:id="rId22" imgW="457200" imgH="203200" progId="Equation.3">
                  <p:embed/>
                  <p:pic>
                    <p:nvPicPr>
                      <p:cNvPr id="0" name=""/>
                      <p:cNvPicPr>
                        <a:picLocks noChangeAspect="1" noChangeArrowheads="1"/>
                      </p:cNvPicPr>
                      <p:nvPr/>
                    </p:nvPicPr>
                    <p:blipFill>
                      <a:blip r:embed="rId23"/>
                      <a:srcRect/>
                      <a:stretch>
                        <a:fillRect/>
                      </a:stretch>
                    </p:blipFill>
                    <p:spPr bwMode="auto">
                      <a:xfrm>
                        <a:off x="7555001" y="2723293"/>
                        <a:ext cx="751114" cy="333970"/>
                      </a:xfrm>
                      <a:prstGeom prst="rect">
                        <a:avLst/>
                      </a:prstGeom>
                      <a:noFill/>
                      <a:ln>
                        <a:noFill/>
                      </a:ln>
                      <a:extLst/>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1572711815"/>
              </p:ext>
            </p:extLst>
          </p:nvPr>
        </p:nvGraphicFramePr>
        <p:xfrm>
          <a:off x="8686800" y="3294629"/>
          <a:ext cx="250825" cy="231775"/>
        </p:xfrm>
        <a:graphic>
          <a:graphicData uri="http://schemas.openxmlformats.org/presentationml/2006/ole">
            <mc:AlternateContent xmlns:mc="http://schemas.openxmlformats.org/markup-compatibility/2006">
              <mc:Choice xmlns:v="urn:schemas-microsoft-com:vml" Requires="v">
                <p:oleObj spid="_x0000_s1399" name="Equation" r:id="rId24" imgW="152400" imgH="139700" progId="Equation.3">
                  <p:embed/>
                </p:oleObj>
              </mc:Choice>
              <mc:Fallback>
                <p:oleObj name="Equation" r:id="rId24" imgW="152400" imgH="139700" progId="Equation.3">
                  <p:embed/>
                  <p:pic>
                    <p:nvPicPr>
                      <p:cNvPr id="0" name=""/>
                      <p:cNvPicPr>
                        <a:picLocks noChangeAspect="1" noChangeArrowheads="1"/>
                      </p:cNvPicPr>
                      <p:nvPr/>
                    </p:nvPicPr>
                    <p:blipFill>
                      <a:blip r:embed="rId25"/>
                      <a:srcRect/>
                      <a:stretch>
                        <a:fillRect/>
                      </a:stretch>
                    </p:blipFill>
                    <p:spPr bwMode="auto">
                      <a:xfrm>
                        <a:off x="8686800" y="3294629"/>
                        <a:ext cx="250825" cy="231775"/>
                      </a:xfrm>
                      <a:prstGeom prst="rect">
                        <a:avLst/>
                      </a:prstGeom>
                      <a:noFill/>
                      <a:ln>
                        <a:noFill/>
                      </a:ln>
                      <a:extLst/>
                    </p:spPr>
                  </p:pic>
                </p:oleObj>
              </mc:Fallback>
            </mc:AlternateContent>
          </a:graphicData>
        </a:graphic>
      </p:graphicFrame>
      <p:sp>
        <p:nvSpPr>
          <p:cNvPr id="43" name="Rectangular Callout 42"/>
          <p:cNvSpPr/>
          <p:nvPr/>
        </p:nvSpPr>
        <p:spPr>
          <a:xfrm>
            <a:off x="6283158" y="4940521"/>
            <a:ext cx="2805721" cy="1053717"/>
          </a:xfrm>
          <a:prstGeom prst="wedgeRectCallout">
            <a:avLst>
              <a:gd name="adj1" fmla="val -23514"/>
              <a:gd name="adj2" fmla="val -1169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Probability density function representing probability of failure at time t</a:t>
            </a:r>
            <a:endParaRPr lang="en-US" dirty="0">
              <a:solidFill>
                <a:srgbClr val="000000"/>
              </a:solidFill>
            </a:endParaRPr>
          </a:p>
        </p:txBody>
      </p:sp>
    </p:spTree>
    <p:extLst>
      <p:ext uri="{BB962C8B-B14F-4D97-AF65-F5344CB8AC3E}">
        <p14:creationId xmlns:p14="http://schemas.microsoft.com/office/powerpoint/2010/main" val="31479542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3" grpId="0" animBg="1"/>
      <p:bldP spid="4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481263" y="5668204"/>
            <a:ext cx="9986210" cy="1136316"/>
          </a:xfrm>
          <a:prstGeom prst="rect">
            <a:avLst/>
          </a:prstGeom>
          <a:solidFill>
            <a:schemeClr val="accent3">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4" name="Rectangle 33"/>
          <p:cNvSpPr/>
          <p:nvPr/>
        </p:nvSpPr>
        <p:spPr>
          <a:xfrm>
            <a:off x="-481263" y="3716362"/>
            <a:ext cx="9986210" cy="1951842"/>
          </a:xfrm>
          <a:prstGeom prst="rect">
            <a:avLst/>
          </a:prstGeom>
          <a:solidFill>
            <a:schemeClr val="accent2">
              <a:lumMod val="60000"/>
              <a:lumOff val="40000"/>
            </a:schemeClr>
          </a:soli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166506"/>
            <a:ext cx="8229600" cy="1143000"/>
          </a:xfrm>
        </p:spPr>
        <p:txBody>
          <a:bodyPr/>
          <a:lstStyle/>
          <a:p>
            <a:r>
              <a:rPr lang="en-US" dirty="0" smtClean="0"/>
              <a:t>Expected Energy Model</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04469839"/>
              </p:ext>
            </p:extLst>
          </p:nvPr>
        </p:nvGraphicFramePr>
        <p:xfrm>
          <a:off x="3556000" y="3678238"/>
          <a:ext cx="5126038" cy="3059112"/>
        </p:xfrm>
        <a:graphic>
          <a:graphicData uri="http://schemas.openxmlformats.org/presentationml/2006/ole">
            <mc:AlternateContent xmlns:mc="http://schemas.openxmlformats.org/markup-compatibility/2006">
              <mc:Choice xmlns:v="urn:schemas-microsoft-com:vml" Requires="v">
                <p:oleObj spid="_x0000_s19548" name="Equation" r:id="rId4" imgW="2514600" imgH="1498600" progId="Equation.3">
                  <p:embed/>
                </p:oleObj>
              </mc:Choice>
              <mc:Fallback>
                <p:oleObj name="Equation" r:id="rId4" imgW="2514600" imgH="1498600" progId="Equation.3">
                  <p:embed/>
                  <p:pic>
                    <p:nvPicPr>
                      <p:cNvPr id="0" name=""/>
                      <p:cNvPicPr/>
                      <p:nvPr/>
                    </p:nvPicPr>
                    <p:blipFill>
                      <a:blip r:embed="rId5"/>
                      <a:stretch>
                        <a:fillRect/>
                      </a:stretch>
                    </p:blipFill>
                    <p:spPr>
                      <a:xfrm>
                        <a:off x="3556000" y="3678238"/>
                        <a:ext cx="5126038" cy="3059112"/>
                      </a:xfrm>
                      <a:prstGeom prst="rect">
                        <a:avLst/>
                      </a:prstGeom>
                    </p:spPr>
                  </p:pic>
                </p:oleObj>
              </mc:Fallback>
            </mc:AlternateContent>
          </a:graphicData>
        </a:graphic>
      </p:graphicFrame>
      <p:sp>
        <p:nvSpPr>
          <p:cNvPr id="5" name="TextBox 4"/>
          <p:cNvSpPr txBox="1"/>
          <p:nvPr/>
        </p:nvSpPr>
        <p:spPr>
          <a:xfrm>
            <a:off x="213893" y="3809940"/>
            <a:ext cx="3101475" cy="369332"/>
          </a:xfrm>
          <a:prstGeom prst="rect">
            <a:avLst/>
          </a:prstGeom>
          <a:noFill/>
        </p:spPr>
        <p:txBody>
          <a:bodyPr wrap="square" rtlCol="0">
            <a:spAutoFit/>
          </a:bodyPr>
          <a:lstStyle/>
          <a:p>
            <a:pPr algn="just"/>
            <a:r>
              <a:rPr lang="en-US" dirty="0" smtClean="0"/>
              <a:t>If Failure</a:t>
            </a:r>
          </a:p>
        </p:txBody>
      </p:sp>
      <p:sp>
        <p:nvSpPr>
          <p:cNvPr id="7" name="TextBox 6"/>
          <p:cNvSpPr txBox="1"/>
          <p:nvPr/>
        </p:nvSpPr>
        <p:spPr>
          <a:xfrm>
            <a:off x="213893" y="5760988"/>
            <a:ext cx="3101475" cy="369332"/>
          </a:xfrm>
          <a:prstGeom prst="rect">
            <a:avLst/>
          </a:prstGeom>
          <a:noFill/>
        </p:spPr>
        <p:txBody>
          <a:bodyPr wrap="square" rtlCol="0">
            <a:spAutoFit/>
          </a:bodyPr>
          <a:lstStyle/>
          <a:p>
            <a:pPr algn="just"/>
            <a:r>
              <a:rPr lang="en-US" dirty="0" smtClean="0"/>
              <a:t>No Failure</a:t>
            </a:r>
            <a:endParaRPr lang="en-US" dirty="0"/>
          </a:p>
        </p:txBody>
      </p:sp>
      <p:grpSp>
        <p:nvGrpSpPr>
          <p:cNvPr id="6" name="Group 5"/>
          <p:cNvGrpSpPr/>
          <p:nvPr/>
        </p:nvGrpSpPr>
        <p:grpSpPr>
          <a:xfrm>
            <a:off x="792992" y="912813"/>
            <a:ext cx="7286138" cy="2544349"/>
            <a:chOff x="792992" y="912813"/>
            <a:chExt cx="7286138" cy="2544349"/>
          </a:xfrm>
        </p:grpSpPr>
        <p:sp>
          <p:nvSpPr>
            <p:cNvPr id="8" name="Line 6"/>
            <p:cNvSpPr>
              <a:spLocks noChangeShapeType="1"/>
            </p:cNvSpPr>
            <p:nvPr/>
          </p:nvSpPr>
          <p:spPr bwMode="auto">
            <a:xfrm rot="10800000" flipH="1" flipV="1">
              <a:off x="4338791" y="1991055"/>
              <a:ext cx="1220607" cy="0"/>
            </a:xfrm>
            <a:prstGeom prst="line">
              <a:avLst/>
            </a:prstGeom>
            <a:ln w="38100" cmpd="sng">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txBody>
            <a:bodyPr lIns="0" tIns="0" rIns="0" bIns="0"/>
            <a:lstStyle/>
            <a:p>
              <a:endParaRPr lang="en-US">
                <a:ln>
                  <a:solidFill>
                    <a:schemeClr val="tx1"/>
                  </a:solidFill>
                  <a:prstDash val="sysDash"/>
                </a:ln>
              </a:endParaRPr>
            </a:p>
          </p:txBody>
        </p:sp>
        <p:sp>
          <p:nvSpPr>
            <p:cNvPr id="9" name="Line 1"/>
            <p:cNvSpPr>
              <a:spLocks noChangeShapeType="1"/>
            </p:cNvSpPr>
            <p:nvPr/>
          </p:nvSpPr>
          <p:spPr bwMode="auto">
            <a:xfrm rot="10800000" flipH="1">
              <a:off x="7930558" y="1354493"/>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Line 6"/>
            <p:cNvSpPr>
              <a:spLocks noChangeShapeType="1"/>
            </p:cNvSpPr>
            <p:nvPr/>
          </p:nvSpPr>
          <p:spPr bwMode="auto">
            <a:xfrm rot="10800000" flipH="1">
              <a:off x="2056289" y="2003545"/>
              <a:ext cx="2282501" cy="0"/>
            </a:xfrm>
            <a:prstGeom prst="line">
              <a:avLst/>
            </a:prstGeom>
            <a:noFill/>
            <a:ln w="635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Line 8"/>
            <p:cNvSpPr>
              <a:spLocks noChangeShapeType="1"/>
            </p:cNvSpPr>
            <p:nvPr/>
          </p:nvSpPr>
          <p:spPr bwMode="auto">
            <a:xfrm rot="10800000" flipH="1">
              <a:off x="4338789" y="3061325"/>
              <a:ext cx="3079165" cy="0"/>
            </a:xfrm>
            <a:prstGeom prst="line">
              <a:avLst/>
            </a:prstGeom>
            <a:noFill/>
            <a:ln w="63500" cap="flat">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Line 10"/>
            <p:cNvSpPr>
              <a:spLocks noChangeShapeType="1"/>
            </p:cNvSpPr>
            <p:nvPr/>
          </p:nvSpPr>
          <p:spPr bwMode="auto">
            <a:xfrm flipH="1">
              <a:off x="3241458" y="2179775"/>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Line 20"/>
            <p:cNvSpPr>
              <a:spLocks noChangeShapeType="1"/>
            </p:cNvSpPr>
            <p:nvPr/>
          </p:nvSpPr>
          <p:spPr bwMode="auto">
            <a:xfrm rot="10800000" flipH="1">
              <a:off x="2059805" y="1354493"/>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4" name="Line 17"/>
            <p:cNvSpPr>
              <a:spLocks noChangeShapeType="1"/>
            </p:cNvSpPr>
            <p:nvPr/>
          </p:nvSpPr>
          <p:spPr bwMode="auto">
            <a:xfrm rot="10800000" flipH="1">
              <a:off x="4338790" y="1338780"/>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5" name="Rectangle 12"/>
            <p:cNvSpPr>
              <a:spLocks/>
            </p:cNvSpPr>
            <p:nvPr/>
          </p:nvSpPr>
          <p:spPr bwMode="auto">
            <a:xfrm>
              <a:off x="4109326" y="1362715"/>
              <a:ext cx="47924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7200" dirty="0" smtClean="0">
                  <a:solidFill>
                    <a:srgbClr val="FF2712"/>
                  </a:solidFill>
                  <a:ea typeface="ＭＳ Ｐゴシック" charset="0"/>
                  <a:cs typeface="Gill Sans" charset="0"/>
                </a:rPr>
                <a:t>X</a:t>
              </a:r>
              <a:endParaRPr lang="en-US" sz="7200" dirty="0">
                <a:solidFill>
                  <a:srgbClr val="FF2712"/>
                </a:solidFill>
                <a:ea typeface="ＭＳ Ｐゴシック" charset="0"/>
                <a:cs typeface="Gill Sans" charset="0"/>
              </a:endParaRPr>
            </a:p>
          </p:txBody>
        </p:sp>
        <p:sp>
          <p:nvSpPr>
            <p:cNvPr id="16" name="Line 15"/>
            <p:cNvSpPr>
              <a:spLocks noChangeShapeType="1"/>
            </p:cNvSpPr>
            <p:nvPr/>
          </p:nvSpPr>
          <p:spPr bwMode="auto">
            <a:xfrm flipH="1">
              <a:off x="6094775" y="3233492"/>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565834503"/>
                </p:ext>
              </p:extLst>
            </p:nvPr>
          </p:nvGraphicFramePr>
          <p:xfrm>
            <a:off x="2816974" y="1955387"/>
            <a:ext cx="447675" cy="447675"/>
          </p:xfrm>
          <a:graphic>
            <a:graphicData uri="http://schemas.openxmlformats.org/presentationml/2006/ole">
              <mc:AlternateContent xmlns:mc="http://schemas.openxmlformats.org/markup-compatibility/2006">
                <mc:Choice xmlns:v="urn:schemas-microsoft-com:vml" Requires="v">
                  <p:oleObj spid="_x0000_s19549" name="Equation" r:id="rId6" imgW="215900" imgH="215900" progId="Equation.3">
                    <p:embed/>
                  </p:oleObj>
                </mc:Choice>
                <mc:Fallback>
                  <p:oleObj name="Equation" r:id="rId6" imgW="215900" imgH="215900" progId="Equation.3">
                    <p:embed/>
                    <p:pic>
                      <p:nvPicPr>
                        <p:cNvPr id="0" name=""/>
                        <p:cNvPicPr/>
                        <p:nvPr/>
                      </p:nvPicPr>
                      <p:blipFill>
                        <a:blip r:embed="rId7"/>
                        <a:stretch>
                          <a:fillRect/>
                        </a:stretch>
                      </p:blipFill>
                      <p:spPr>
                        <a:xfrm>
                          <a:off x="2816974" y="1955387"/>
                          <a:ext cx="447675" cy="447675"/>
                        </a:xfrm>
                        <a:prstGeom prst="rect">
                          <a:avLst/>
                        </a:prstGeom>
                      </p:spPr>
                    </p:pic>
                  </p:oleObj>
                </mc:Fallback>
              </mc:AlternateContent>
            </a:graphicData>
          </a:graphic>
        </p:graphicFrame>
        <p:sp>
          <p:nvSpPr>
            <p:cNvPr id="18" name="TextBox 17"/>
            <p:cNvSpPr txBox="1"/>
            <p:nvPr/>
          </p:nvSpPr>
          <p:spPr>
            <a:xfrm>
              <a:off x="884986" y="1680379"/>
              <a:ext cx="902811" cy="646331"/>
            </a:xfrm>
            <a:prstGeom prst="rect">
              <a:avLst/>
            </a:prstGeom>
            <a:noFill/>
          </p:spPr>
          <p:txBody>
            <a:bodyPr wrap="none" rtlCol="0">
              <a:spAutoFit/>
            </a:bodyPr>
            <a:lstStyle/>
            <a:p>
              <a:pPr algn="ctr"/>
              <a:r>
                <a:rPr lang="en-US" dirty="0" smtClean="0"/>
                <a:t>Main</a:t>
              </a:r>
            </a:p>
            <a:p>
              <a:pPr algn="ctr"/>
              <a:r>
                <a:rPr lang="en-US" dirty="0" smtClean="0"/>
                <a:t>Process</a:t>
              </a:r>
              <a:endParaRPr lang="en-US" dirty="0"/>
            </a:p>
          </p:txBody>
        </p:sp>
        <p:sp>
          <p:nvSpPr>
            <p:cNvPr id="19" name="TextBox 18"/>
            <p:cNvSpPr txBox="1"/>
            <p:nvPr/>
          </p:nvSpPr>
          <p:spPr>
            <a:xfrm>
              <a:off x="792992" y="2734096"/>
              <a:ext cx="930588" cy="646331"/>
            </a:xfrm>
            <a:prstGeom prst="rect">
              <a:avLst/>
            </a:prstGeom>
            <a:noFill/>
          </p:spPr>
          <p:txBody>
            <a:bodyPr wrap="none" rtlCol="0">
              <a:spAutoFit/>
            </a:bodyPr>
            <a:lstStyle/>
            <a:p>
              <a:r>
                <a:rPr lang="en-US" dirty="0" smtClean="0"/>
                <a:t>Shadow</a:t>
              </a:r>
            </a:p>
            <a:p>
              <a:r>
                <a:rPr lang="en-US" dirty="0" smtClean="0"/>
                <a:t>Process</a:t>
              </a:r>
              <a:endParaRPr lang="en-US" dirty="0"/>
            </a:p>
          </p:txBody>
        </p:sp>
        <p:graphicFrame>
          <p:nvGraphicFramePr>
            <p:cNvPr id="20" name="Object 19"/>
            <p:cNvGraphicFramePr>
              <a:graphicFrameLocks noChangeAspect="1"/>
            </p:cNvGraphicFramePr>
            <p:nvPr>
              <p:extLst>
                <p:ext uri="{D42A27DB-BD31-4B8C-83A1-F6EECF244321}">
                  <p14:modId xmlns:p14="http://schemas.microsoft.com/office/powerpoint/2010/main" val="1391993000"/>
                </p:ext>
              </p:extLst>
            </p:nvPr>
          </p:nvGraphicFramePr>
          <p:xfrm>
            <a:off x="5559398" y="3009015"/>
            <a:ext cx="527050" cy="447675"/>
          </p:xfrm>
          <a:graphic>
            <a:graphicData uri="http://schemas.openxmlformats.org/presentationml/2006/ole">
              <mc:AlternateContent xmlns:mc="http://schemas.openxmlformats.org/markup-compatibility/2006">
                <mc:Choice xmlns:v="urn:schemas-microsoft-com:vml" Requires="v">
                  <p:oleObj spid="_x0000_s19550" name="Equation" r:id="rId8" imgW="254000" imgH="215900" progId="Equation.3">
                    <p:embed/>
                  </p:oleObj>
                </mc:Choice>
                <mc:Fallback>
                  <p:oleObj name="Equation" r:id="rId8" imgW="254000" imgH="215900" progId="Equation.3">
                    <p:embed/>
                    <p:pic>
                      <p:nvPicPr>
                        <p:cNvPr id="0" name=""/>
                        <p:cNvPicPr/>
                        <p:nvPr/>
                      </p:nvPicPr>
                      <p:blipFill>
                        <a:blip r:embed="rId9"/>
                        <a:stretch>
                          <a:fillRect/>
                        </a:stretch>
                      </p:blipFill>
                      <p:spPr>
                        <a:xfrm>
                          <a:off x="5559398" y="3009015"/>
                          <a:ext cx="527050" cy="447675"/>
                        </a:xfrm>
                        <a:prstGeom prst="rect">
                          <a:avLst/>
                        </a:prstGeom>
                      </p:spPr>
                    </p:pic>
                  </p:oleObj>
                </mc:Fallback>
              </mc:AlternateContent>
            </a:graphicData>
          </a:graphic>
        </p:graphicFrame>
        <p:sp>
          <p:nvSpPr>
            <p:cNvPr id="21" name="Line 6"/>
            <p:cNvSpPr>
              <a:spLocks noChangeShapeType="1"/>
            </p:cNvSpPr>
            <p:nvPr/>
          </p:nvSpPr>
          <p:spPr bwMode="auto">
            <a:xfrm rot="10800000" flipH="1">
              <a:off x="2056289" y="3057262"/>
              <a:ext cx="2282501" cy="0"/>
            </a:xfrm>
            <a:prstGeom prst="line">
              <a:avLst/>
            </a:prstGeom>
            <a:noFill/>
            <a:ln w="635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Line 10"/>
            <p:cNvSpPr>
              <a:spLocks noChangeShapeType="1"/>
            </p:cNvSpPr>
            <p:nvPr/>
          </p:nvSpPr>
          <p:spPr bwMode="auto">
            <a:xfrm flipH="1">
              <a:off x="3241458" y="3233492"/>
              <a:ext cx="407952" cy="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23" name="Object 22"/>
            <p:cNvGraphicFramePr>
              <a:graphicFrameLocks noChangeAspect="1"/>
            </p:cNvGraphicFramePr>
            <p:nvPr>
              <p:extLst>
                <p:ext uri="{D42A27DB-BD31-4B8C-83A1-F6EECF244321}">
                  <p14:modId xmlns:p14="http://schemas.microsoft.com/office/powerpoint/2010/main" val="348134949"/>
                </p:ext>
              </p:extLst>
            </p:nvPr>
          </p:nvGraphicFramePr>
          <p:xfrm>
            <a:off x="2709604" y="3009487"/>
            <a:ext cx="525462" cy="447675"/>
          </p:xfrm>
          <a:graphic>
            <a:graphicData uri="http://schemas.openxmlformats.org/presentationml/2006/ole">
              <mc:AlternateContent xmlns:mc="http://schemas.openxmlformats.org/markup-compatibility/2006">
                <mc:Choice xmlns:v="urn:schemas-microsoft-com:vml" Requires="v">
                  <p:oleObj spid="_x0000_s19551" name="Equation" r:id="rId10" imgW="254000" imgH="215900" progId="Equation.3">
                    <p:embed/>
                  </p:oleObj>
                </mc:Choice>
                <mc:Fallback>
                  <p:oleObj name="Equation" r:id="rId10" imgW="254000" imgH="215900" progId="Equation.3">
                    <p:embed/>
                    <p:pic>
                      <p:nvPicPr>
                        <p:cNvPr id="0" name=""/>
                        <p:cNvPicPr/>
                        <p:nvPr/>
                      </p:nvPicPr>
                      <p:blipFill>
                        <a:blip r:embed="rId11"/>
                        <a:stretch>
                          <a:fillRect/>
                        </a:stretch>
                      </p:blipFill>
                      <p:spPr>
                        <a:xfrm>
                          <a:off x="2709604" y="3009487"/>
                          <a:ext cx="525462" cy="447675"/>
                        </a:xfrm>
                        <a:prstGeom prst="rect">
                          <a:avLst/>
                        </a:prstGeom>
                      </p:spPr>
                    </p:pic>
                  </p:oleObj>
                </mc:Fallback>
              </mc:AlternateContent>
            </a:graphicData>
          </a:graphic>
        </p:graphicFrame>
        <p:sp>
          <p:nvSpPr>
            <p:cNvPr id="24" name="Line 17"/>
            <p:cNvSpPr>
              <a:spLocks noChangeShapeType="1"/>
            </p:cNvSpPr>
            <p:nvPr/>
          </p:nvSpPr>
          <p:spPr bwMode="auto">
            <a:xfrm rot="10800000" flipH="1">
              <a:off x="5535896" y="1354493"/>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1577031391"/>
                </p:ext>
              </p:extLst>
            </p:nvPr>
          </p:nvGraphicFramePr>
          <p:xfrm>
            <a:off x="4046703" y="912813"/>
            <a:ext cx="717550" cy="460375"/>
          </p:xfrm>
          <a:graphic>
            <a:graphicData uri="http://schemas.openxmlformats.org/presentationml/2006/ole">
              <mc:AlternateContent xmlns:mc="http://schemas.openxmlformats.org/markup-compatibility/2006">
                <mc:Choice xmlns:v="urn:schemas-microsoft-com:vml" Requires="v">
                  <p:oleObj spid="_x0000_s19552" name="Equation" r:id="rId12" imgW="355600" imgH="228600" progId="Equation.3">
                    <p:embed/>
                  </p:oleObj>
                </mc:Choice>
                <mc:Fallback>
                  <p:oleObj name="Equation" r:id="rId12" imgW="355600" imgH="228600" progId="Equation.3">
                    <p:embed/>
                    <p:pic>
                      <p:nvPicPr>
                        <p:cNvPr id="0" name=""/>
                        <p:cNvPicPr/>
                        <p:nvPr/>
                      </p:nvPicPr>
                      <p:blipFill>
                        <a:blip r:embed="rId13"/>
                        <a:stretch>
                          <a:fillRect/>
                        </a:stretch>
                      </p:blipFill>
                      <p:spPr>
                        <a:xfrm>
                          <a:off x="4046703" y="912813"/>
                          <a:ext cx="717550" cy="460375"/>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3320161375"/>
                </p:ext>
              </p:extLst>
            </p:nvPr>
          </p:nvGraphicFramePr>
          <p:xfrm>
            <a:off x="7772743" y="922816"/>
            <a:ext cx="306387" cy="409575"/>
          </p:xfrm>
          <a:graphic>
            <a:graphicData uri="http://schemas.openxmlformats.org/presentationml/2006/ole">
              <mc:AlternateContent xmlns:mc="http://schemas.openxmlformats.org/markup-compatibility/2006">
                <mc:Choice xmlns:v="urn:schemas-microsoft-com:vml" Requires="v">
                  <p:oleObj spid="_x0000_s19553" name="Equation" r:id="rId14" imgW="152400" imgH="203200" progId="Equation.3">
                    <p:embed/>
                  </p:oleObj>
                </mc:Choice>
                <mc:Fallback>
                  <p:oleObj name="Equation" r:id="rId14" imgW="152400" imgH="203200" progId="Equation.3">
                    <p:embed/>
                    <p:pic>
                      <p:nvPicPr>
                        <p:cNvPr id="0" name=""/>
                        <p:cNvPicPr/>
                        <p:nvPr/>
                      </p:nvPicPr>
                      <p:blipFill>
                        <a:blip r:embed="rId15"/>
                        <a:stretch>
                          <a:fillRect/>
                        </a:stretch>
                      </p:blipFill>
                      <p:spPr>
                        <a:xfrm>
                          <a:off x="7772743" y="922816"/>
                          <a:ext cx="306387" cy="409575"/>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317733611"/>
                </p:ext>
              </p:extLst>
            </p:nvPr>
          </p:nvGraphicFramePr>
          <p:xfrm>
            <a:off x="1918517" y="944713"/>
            <a:ext cx="282575" cy="434975"/>
          </p:xfrm>
          <a:graphic>
            <a:graphicData uri="http://schemas.openxmlformats.org/presentationml/2006/ole">
              <mc:AlternateContent xmlns:mc="http://schemas.openxmlformats.org/markup-compatibility/2006">
                <mc:Choice xmlns:v="urn:schemas-microsoft-com:vml" Requires="v">
                  <p:oleObj spid="_x0000_s19554" name="Equation" r:id="rId16" imgW="139700" imgH="215900" progId="Equation.3">
                    <p:embed/>
                  </p:oleObj>
                </mc:Choice>
                <mc:Fallback>
                  <p:oleObj name="Equation" r:id="rId16" imgW="139700" imgH="215900" progId="Equation.3">
                    <p:embed/>
                    <p:pic>
                      <p:nvPicPr>
                        <p:cNvPr id="0" name=""/>
                        <p:cNvPicPr/>
                        <p:nvPr/>
                      </p:nvPicPr>
                      <p:blipFill>
                        <a:blip r:embed="rId17"/>
                        <a:stretch>
                          <a:fillRect/>
                        </a:stretch>
                      </p:blipFill>
                      <p:spPr>
                        <a:xfrm>
                          <a:off x="1918517" y="944713"/>
                          <a:ext cx="282575" cy="434975"/>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700753738"/>
                </p:ext>
              </p:extLst>
            </p:nvPr>
          </p:nvGraphicFramePr>
          <p:xfrm>
            <a:off x="5395088" y="940585"/>
            <a:ext cx="282575" cy="434975"/>
          </p:xfrm>
          <a:graphic>
            <a:graphicData uri="http://schemas.openxmlformats.org/presentationml/2006/ole">
              <mc:AlternateContent xmlns:mc="http://schemas.openxmlformats.org/markup-compatibility/2006">
                <mc:Choice xmlns:v="urn:schemas-microsoft-com:vml" Requires="v">
                  <p:oleObj spid="_x0000_s19555" name="Equation" r:id="rId18" imgW="139700" imgH="215900" progId="Equation.3">
                    <p:embed/>
                  </p:oleObj>
                </mc:Choice>
                <mc:Fallback>
                  <p:oleObj name="Equation" r:id="rId18" imgW="139700" imgH="215900" progId="Equation.3">
                    <p:embed/>
                    <p:pic>
                      <p:nvPicPr>
                        <p:cNvPr id="0" name=""/>
                        <p:cNvPicPr/>
                        <p:nvPr/>
                      </p:nvPicPr>
                      <p:blipFill>
                        <a:blip r:embed="rId19"/>
                        <a:stretch>
                          <a:fillRect/>
                        </a:stretch>
                      </p:blipFill>
                      <p:spPr>
                        <a:xfrm>
                          <a:off x="5395088" y="940585"/>
                          <a:ext cx="282575" cy="434975"/>
                        </a:xfrm>
                        <a:prstGeom prst="rect">
                          <a:avLst/>
                        </a:prstGeom>
                      </p:spPr>
                    </p:pic>
                  </p:oleObj>
                </mc:Fallback>
              </mc:AlternateContent>
            </a:graphicData>
          </a:graphic>
        </p:graphicFrame>
        <p:sp>
          <p:nvSpPr>
            <p:cNvPr id="29" name="Line 1"/>
            <p:cNvSpPr>
              <a:spLocks noChangeShapeType="1"/>
            </p:cNvSpPr>
            <p:nvPr/>
          </p:nvSpPr>
          <p:spPr bwMode="auto">
            <a:xfrm rot="10800000" flipH="1">
              <a:off x="7417954" y="1356637"/>
              <a:ext cx="0" cy="1985834"/>
            </a:xfrm>
            <a:prstGeom prst="line">
              <a:avLst/>
            </a:prstGeom>
            <a:noFill/>
            <a:ln w="381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985671983"/>
                </p:ext>
              </p:extLst>
            </p:nvPr>
          </p:nvGraphicFramePr>
          <p:xfrm>
            <a:off x="7285038" y="925513"/>
            <a:ext cx="255587" cy="409575"/>
          </p:xfrm>
          <a:graphic>
            <a:graphicData uri="http://schemas.openxmlformats.org/presentationml/2006/ole">
              <mc:AlternateContent xmlns:mc="http://schemas.openxmlformats.org/markup-compatibility/2006">
                <mc:Choice xmlns:v="urn:schemas-microsoft-com:vml" Requires="v">
                  <p:oleObj spid="_x0000_s19556" name="Equation" r:id="rId20" imgW="127000" imgH="203200" progId="Equation.3">
                    <p:embed/>
                  </p:oleObj>
                </mc:Choice>
                <mc:Fallback>
                  <p:oleObj name="Equation" r:id="rId20" imgW="127000" imgH="203200" progId="Equation.3">
                    <p:embed/>
                    <p:pic>
                      <p:nvPicPr>
                        <p:cNvPr id="0" name=""/>
                        <p:cNvPicPr/>
                        <p:nvPr/>
                      </p:nvPicPr>
                      <p:blipFill>
                        <a:blip r:embed="rId21"/>
                        <a:stretch>
                          <a:fillRect/>
                        </a:stretch>
                      </p:blipFill>
                      <p:spPr>
                        <a:xfrm>
                          <a:off x="7285038" y="925513"/>
                          <a:ext cx="255587" cy="409575"/>
                        </a:xfrm>
                        <a:prstGeom prst="rect">
                          <a:avLst/>
                        </a:prstGeom>
                      </p:spPr>
                    </p:pic>
                  </p:oleObj>
                </mc:Fallback>
              </mc:AlternateContent>
            </a:graphicData>
          </a:graphic>
        </p:graphicFrame>
      </p:grpSp>
      <p:sp>
        <p:nvSpPr>
          <p:cNvPr id="3" name="TextBox 2"/>
          <p:cNvSpPr txBox="1"/>
          <p:nvPr/>
        </p:nvSpPr>
        <p:spPr>
          <a:xfrm>
            <a:off x="1551830" y="3995736"/>
            <a:ext cx="1605841" cy="369332"/>
          </a:xfrm>
          <a:prstGeom prst="rect">
            <a:avLst/>
          </a:prstGeom>
          <a:noFill/>
        </p:spPr>
        <p:txBody>
          <a:bodyPr wrap="none" rtlCol="0">
            <a:spAutoFit/>
          </a:bodyPr>
          <a:lstStyle/>
          <a:p>
            <a:r>
              <a:rPr lang="en-US" dirty="0" smtClean="0"/>
              <a:t>Energy of Main</a:t>
            </a:r>
            <a:endParaRPr lang="en-US" dirty="0"/>
          </a:p>
        </p:txBody>
      </p:sp>
      <p:sp>
        <p:nvSpPr>
          <p:cNvPr id="37" name="TextBox 36"/>
          <p:cNvSpPr txBox="1"/>
          <p:nvPr/>
        </p:nvSpPr>
        <p:spPr>
          <a:xfrm>
            <a:off x="1459836" y="5000425"/>
            <a:ext cx="1869585" cy="369332"/>
          </a:xfrm>
          <a:prstGeom prst="rect">
            <a:avLst/>
          </a:prstGeom>
          <a:noFill/>
        </p:spPr>
        <p:txBody>
          <a:bodyPr wrap="none" rtlCol="0">
            <a:spAutoFit/>
          </a:bodyPr>
          <a:lstStyle/>
          <a:p>
            <a:r>
              <a:rPr lang="en-US" dirty="0" smtClean="0"/>
              <a:t>Energy of Shadow</a:t>
            </a:r>
            <a:endParaRPr lang="en-US" dirty="0"/>
          </a:p>
        </p:txBody>
      </p:sp>
      <p:sp>
        <p:nvSpPr>
          <p:cNvPr id="38" name="TextBox 37"/>
          <p:cNvSpPr txBox="1"/>
          <p:nvPr/>
        </p:nvSpPr>
        <p:spPr>
          <a:xfrm>
            <a:off x="1612236" y="6043104"/>
            <a:ext cx="1605841" cy="369332"/>
          </a:xfrm>
          <a:prstGeom prst="rect">
            <a:avLst/>
          </a:prstGeom>
          <a:noFill/>
        </p:spPr>
        <p:txBody>
          <a:bodyPr wrap="none" rtlCol="0">
            <a:spAutoFit/>
          </a:bodyPr>
          <a:lstStyle/>
          <a:p>
            <a:r>
              <a:rPr lang="en-US" dirty="0" smtClean="0"/>
              <a:t>Energy of Main</a:t>
            </a:r>
            <a:endParaRPr lang="en-US" dirty="0"/>
          </a:p>
        </p:txBody>
      </p:sp>
    </p:spTree>
    <p:extLst>
      <p:ext uri="{BB962C8B-B14F-4D97-AF65-F5344CB8AC3E}">
        <p14:creationId xmlns:p14="http://schemas.microsoft.com/office/powerpoint/2010/main" val="1634628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and Motivation</a:t>
            </a:r>
          </a:p>
        </p:txBody>
      </p:sp>
      <p:sp>
        <p:nvSpPr>
          <p:cNvPr id="3" name="Text Placeholder 2"/>
          <p:cNvSpPr>
            <a:spLocks noGrp="1"/>
          </p:cNvSpPr>
          <p:nvPr>
            <p:ph type="body" idx="1"/>
          </p:nvPr>
        </p:nvSpPr>
        <p:spPr/>
        <p:txBody>
          <a:bodyPr/>
          <a:lstStyle/>
          <a:p>
            <a:r>
              <a:rPr lang="en-US" dirty="0" smtClean="0"/>
              <a:t>An Energy-Aware Resiliency Scheme for </a:t>
            </a:r>
            <a:r>
              <a:rPr lang="en-US" dirty="0" err="1" smtClean="0"/>
              <a:t>Exascale</a:t>
            </a:r>
            <a:r>
              <a:rPr lang="en-US" dirty="0" smtClean="0"/>
              <a:t> Computing</a:t>
            </a:r>
            <a:endParaRPr lang="en-US" dirty="0"/>
          </a:p>
        </p:txBody>
      </p:sp>
    </p:spTree>
    <p:extLst>
      <p:ext uri="{BB962C8B-B14F-4D97-AF65-F5344CB8AC3E}">
        <p14:creationId xmlns:p14="http://schemas.microsoft.com/office/powerpoint/2010/main" val="114087218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smtClean="0"/>
              <a:t>Pure Replication and Rollback-Recovery are special cases of shadow process</a:t>
            </a:r>
          </a:p>
          <a:p>
            <a:pPr lvl="1"/>
            <a:r>
              <a:rPr lang="en-US" dirty="0" smtClean="0"/>
              <a:t>Replication:</a:t>
            </a:r>
            <a:br>
              <a:rPr lang="en-US" dirty="0" smtClean="0"/>
            </a:br>
            <a:r>
              <a:rPr lang="en-US" dirty="0" smtClean="0"/>
              <a:t/>
            </a:r>
            <a:br>
              <a:rPr lang="en-US" dirty="0" smtClean="0"/>
            </a:br>
            <a:endParaRPr lang="en-US" dirty="0"/>
          </a:p>
          <a:p>
            <a:pPr lvl="1"/>
            <a:r>
              <a:rPr lang="en-US" dirty="0" err="1" smtClean="0"/>
              <a:t>Checkpointing</a:t>
            </a:r>
            <a:r>
              <a:rPr lang="en-US" dirty="0" smtClean="0"/>
              <a:t>:</a:t>
            </a:r>
          </a:p>
        </p:txBody>
      </p:sp>
      <p:graphicFrame>
        <p:nvGraphicFramePr>
          <p:cNvPr id="4" name="Object 3"/>
          <p:cNvGraphicFramePr>
            <a:graphicFrameLocks noChangeAspect="1"/>
          </p:cNvGraphicFramePr>
          <p:nvPr>
            <p:extLst>
              <p:ext uri="{D42A27DB-BD31-4B8C-83A1-F6EECF244321}">
                <p14:modId xmlns:p14="http://schemas.microsoft.com/office/powerpoint/2010/main" val="2735930247"/>
              </p:ext>
            </p:extLst>
          </p:nvPr>
        </p:nvGraphicFramePr>
        <p:xfrm>
          <a:off x="3568700" y="3421063"/>
          <a:ext cx="2001838" cy="447675"/>
        </p:xfrm>
        <a:graphic>
          <a:graphicData uri="http://schemas.openxmlformats.org/presentationml/2006/ole">
            <mc:AlternateContent xmlns:mc="http://schemas.openxmlformats.org/markup-compatibility/2006">
              <mc:Choice xmlns:v="urn:schemas-microsoft-com:vml" Requires="v">
                <p:oleObj spid="_x0000_s8255" name="Equation" r:id="rId3" imgW="965200" imgH="215900" progId="Equation.3">
                  <p:embed/>
                </p:oleObj>
              </mc:Choice>
              <mc:Fallback>
                <p:oleObj name="Equation" r:id="rId3" imgW="965200" imgH="215900" progId="Equation.3">
                  <p:embed/>
                  <p:pic>
                    <p:nvPicPr>
                      <p:cNvPr id="0" name=""/>
                      <p:cNvPicPr/>
                      <p:nvPr/>
                    </p:nvPicPr>
                    <p:blipFill>
                      <a:blip r:embed="rId4"/>
                      <a:stretch>
                        <a:fillRect/>
                      </a:stretch>
                    </p:blipFill>
                    <p:spPr>
                      <a:xfrm>
                        <a:off x="3568700" y="3421063"/>
                        <a:ext cx="2001838" cy="4476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50095090"/>
              </p:ext>
            </p:extLst>
          </p:nvPr>
        </p:nvGraphicFramePr>
        <p:xfrm>
          <a:off x="3727450" y="4703763"/>
          <a:ext cx="1685925" cy="1422400"/>
        </p:xfrm>
        <a:graphic>
          <a:graphicData uri="http://schemas.openxmlformats.org/presentationml/2006/ole">
            <mc:AlternateContent xmlns:mc="http://schemas.openxmlformats.org/markup-compatibility/2006">
              <mc:Choice xmlns:v="urn:schemas-microsoft-com:vml" Requires="v">
                <p:oleObj spid="_x0000_s8256" name="Equation" r:id="rId5" imgW="812800" imgH="685800" progId="Equation.3">
                  <p:embed/>
                </p:oleObj>
              </mc:Choice>
              <mc:Fallback>
                <p:oleObj name="Equation" r:id="rId5" imgW="812800" imgH="685800" progId="Equation.3">
                  <p:embed/>
                  <p:pic>
                    <p:nvPicPr>
                      <p:cNvPr id="0" name=""/>
                      <p:cNvPicPr/>
                      <p:nvPr/>
                    </p:nvPicPr>
                    <p:blipFill>
                      <a:blip r:embed="rId6"/>
                      <a:stretch>
                        <a:fillRect/>
                      </a:stretch>
                    </p:blipFill>
                    <p:spPr>
                      <a:xfrm>
                        <a:off x="3727450" y="4703763"/>
                        <a:ext cx="1685925" cy="1422400"/>
                      </a:xfrm>
                      <a:prstGeom prst="rect">
                        <a:avLst/>
                      </a:prstGeom>
                    </p:spPr>
                  </p:pic>
                </p:oleObj>
              </mc:Fallback>
            </mc:AlternateContent>
          </a:graphicData>
        </a:graphic>
      </p:graphicFrame>
    </p:spTree>
    <p:extLst>
      <p:ext uri="{BB962C8B-B14F-4D97-AF65-F5344CB8AC3E}">
        <p14:creationId xmlns:p14="http://schemas.microsoft.com/office/powerpoint/2010/main" val="2421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Problem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Objective is to find execution speeds which minimize the expected energy</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marL="457200" lvl="1" indent="0">
              <a:buNone/>
            </a:pPr>
            <a:r>
              <a:rPr lang="en-US" dirty="0" smtClean="0"/>
              <a:t>	- Failure distribution</a:t>
            </a:r>
          </a:p>
          <a:p>
            <a:pPr marL="457200" lvl="1" indent="0">
              <a:buNone/>
            </a:pPr>
            <a:r>
              <a:rPr lang="en-US" dirty="0"/>
              <a:t>	</a:t>
            </a:r>
            <a:r>
              <a:rPr lang="en-US" dirty="0" smtClean="0"/>
              <a:t>- Energy at speed     for duration t</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44544839"/>
              </p:ext>
            </p:extLst>
          </p:nvPr>
        </p:nvGraphicFramePr>
        <p:xfrm>
          <a:off x="2303457" y="2234449"/>
          <a:ext cx="4742098" cy="2829985"/>
        </p:xfrm>
        <a:graphic>
          <a:graphicData uri="http://schemas.openxmlformats.org/presentationml/2006/ole">
            <mc:AlternateContent xmlns:mc="http://schemas.openxmlformats.org/markup-compatibility/2006">
              <mc:Choice xmlns:v="urn:schemas-microsoft-com:vml" Requires="v">
                <p:oleObj spid="_x0000_s3155" name="Equation" r:id="rId3" imgW="2514600" imgH="1498600" progId="Equation.3">
                  <p:embed/>
                </p:oleObj>
              </mc:Choice>
              <mc:Fallback>
                <p:oleObj name="Equation" r:id="rId3" imgW="2514600" imgH="1498600" progId="Equation.3">
                  <p:embed/>
                  <p:pic>
                    <p:nvPicPr>
                      <p:cNvPr id="0" name=""/>
                      <p:cNvPicPr/>
                      <p:nvPr/>
                    </p:nvPicPr>
                    <p:blipFill>
                      <a:blip r:embed="rId4"/>
                      <a:stretch>
                        <a:fillRect/>
                      </a:stretch>
                    </p:blipFill>
                    <p:spPr>
                      <a:xfrm>
                        <a:off x="2303457" y="2234449"/>
                        <a:ext cx="4742098" cy="282998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39991058"/>
              </p:ext>
            </p:extLst>
          </p:nvPr>
        </p:nvGraphicFramePr>
        <p:xfrm>
          <a:off x="864858" y="5241199"/>
          <a:ext cx="603250" cy="433388"/>
        </p:xfrm>
        <a:graphic>
          <a:graphicData uri="http://schemas.openxmlformats.org/presentationml/2006/ole">
            <mc:AlternateContent xmlns:mc="http://schemas.openxmlformats.org/markup-compatibility/2006">
              <mc:Choice xmlns:v="urn:schemas-microsoft-com:vml" Requires="v">
                <p:oleObj spid="_x0000_s3156" name="Equation" r:id="rId5" imgW="292100" imgH="203200" progId="Equation.3">
                  <p:embed/>
                </p:oleObj>
              </mc:Choice>
              <mc:Fallback>
                <p:oleObj name="Equation" r:id="rId5" imgW="292100" imgH="203200" progId="Equation.3">
                  <p:embed/>
                  <p:pic>
                    <p:nvPicPr>
                      <p:cNvPr id="0" name=""/>
                      <p:cNvPicPr>
                        <a:picLocks noChangeAspect="1" noChangeArrowheads="1"/>
                      </p:cNvPicPr>
                      <p:nvPr/>
                    </p:nvPicPr>
                    <p:blipFill>
                      <a:blip r:embed="rId6"/>
                      <a:srcRect/>
                      <a:stretch>
                        <a:fillRect/>
                      </a:stretch>
                    </p:blipFill>
                    <p:spPr bwMode="auto">
                      <a:xfrm>
                        <a:off x="864858" y="5241199"/>
                        <a:ext cx="6032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14288825"/>
              </p:ext>
            </p:extLst>
          </p:nvPr>
        </p:nvGraphicFramePr>
        <p:xfrm>
          <a:off x="536246" y="5643968"/>
          <a:ext cx="931862" cy="414337"/>
        </p:xfrm>
        <a:graphic>
          <a:graphicData uri="http://schemas.openxmlformats.org/presentationml/2006/ole">
            <mc:AlternateContent xmlns:mc="http://schemas.openxmlformats.org/markup-compatibility/2006">
              <mc:Choice xmlns:v="urn:schemas-microsoft-com:vml" Requires="v">
                <p:oleObj spid="_x0000_s3157" name="Equation" r:id="rId7" imgW="457200" imgH="203200" progId="Equation.3">
                  <p:embed/>
                </p:oleObj>
              </mc:Choice>
              <mc:Fallback>
                <p:oleObj name="Equation" r:id="rId7" imgW="457200" imgH="203200" progId="Equation.3">
                  <p:embed/>
                  <p:pic>
                    <p:nvPicPr>
                      <p:cNvPr id="0" name=""/>
                      <p:cNvPicPr>
                        <a:picLocks noChangeAspect="1" noChangeArrowheads="1"/>
                      </p:cNvPicPr>
                      <p:nvPr/>
                    </p:nvPicPr>
                    <p:blipFill>
                      <a:blip r:embed="rId8"/>
                      <a:srcRect/>
                      <a:stretch>
                        <a:fillRect/>
                      </a:stretch>
                    </p:blipFill>
                    <p:spPr bwMode="auto">
                      <a:xfrm>
                        <a:off x="536246" y="5643968"/>
                        <a:ext cx="931862"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08768457"/>
              </p:ext>
            </p:extLst>
          </p:nvPr>
        </p:nvGraphicFramePr>
        <p:xfrm>
          <a:off x="3626987" y="5674587"/>
          <a:ext cx="309563" cy="285750"/>
        </p:xfrm>
        <a:graphic>
          <a:graphicData uri="http://schemas.openxmlformats.org/presentationml/2006/ole">
            <mc:AlternateContent xmlns:mc="http://schemas.openxmlformats.org/markup-compatibility/2006">
              <mc:Choice xmlns:v="urn:schemas-microsoft-com:vml" Requires="v">
                <p:oleObj spid="_x0000_s3158" name="Equation" r:id="rId9" imgW="152400" imgH="139700" progId="Equation.3">
                  <p:embed/>
                </p:oleObj>
              </mc:Choice>
              <mc:Fallback>
                <p:oleObj name="Equation" r:id="rId9" imgW="152400" imgH="139700" progId="Equation.3">
                  <p:embed/>
                  <p:pic>
                    <p:nvPicPr>
                      <p:cNvPr id="0" name=""/>
                      <p:cNvPicPr>
                        <a:picLocks noChangeAspect="1" noChangeArrowheads="1"/>
                      </p:cNvPicPr>
                      <p:nvPr/>
                    </p:nvPicPr>
                    <p:blipFill>
                      <a:blip r:embed="rId10"/>
                      <a:srcRect/>
                      <a:stretch>
                        <a:fillRect/>
                      </a:stretch>
                    </p:blipFill>
                    <p:spPr bwMode="auto">
                      <a:xfrm>
                        <a:off x="3626987" y="5674587"/>
                        <a:ext cx="309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5592152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527924772"/>
              </p:ext>
            </p:extLst>
          </p:nvPr>
        </p:nvGraphicFramePr>
        <p:xfrm>
          <a:off x="831850" y="1939925"/>
          <a:ext cx="992188" cy="784225"/>
        </p:xfrm>
        <a:graphic>
          <a:graphicData uri="http://schemas.openxmlformats.org/presentationml/2006/ole">
            <mc:AlternateContent xmlns:mc="http://schemas.openxmlformats.org/markup-compatibility/2006">
              <mc:Choice xmlns:v="urn:schemas-microsoft-com:vml" Requires="v">
                <p:oleObj spid="_x0000_s6292" name="Equation" r:id="rId4" imgW="546100" imgH="431800" progId="Equation.3">
                  <p:embed/>
                </p:oleObj>
              </mc:Choice>
              <mc:Fallback>
                <p:oleObj name="Equation" r:id="rId4" imgW="546100" imgH="431800" progId="Equation.3">
                  <p:embed/>
                  <p:pic>
                    <p:nvPicPr>
                      <p:cNvPr id="0" name=""/>
                      <p:cNvPicPr/>
                      <p:nvPr/>
                    </p:nvPicPr>
                    <p:blipFill>
                      <a:blip r:embed="rId5"/>
                      <a:stretch>
                        <a:fillRect/>
                      </a:stretch>
                    </p:blipFill>
                    <p:spPr>
                      <a:xfrm>
                        <a:off x="831850" y="1939925"/>
                        <a:ext cx="992188" cy="7842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76903328"/>
              </p:ext>
            </p:extLst>
          </p:nvPr>
        </p:nvGraphicFramePr>
        <p:xfrm>
          <a:off x="841375" y="4741863"/>
          <a:ext cx="1708150" cy="392112"/>
        </p:xfrm>
        <a:graphic>
          <a:graphicData uri="http://schemas.openxmlformats.org/presentationml/2006/ole">
            <mc:AlternateContent xmlns:mc="http://schemas.openxmlformats.org/markup-compatibility/2006">
              <mc:Choice xmlns:v="urn:schemas-microsoft-com:vml" Requires="v">
                <p:oleObj spid="_x0000_s6293" name="Equation" r:id="rId6" imgW="939800" imgH="215900" progId="Equation.3">
                  <p:embed/>
                </p:oleObj>
              </mc:Choice>
              <mc:Fallback>
                <p:oleObj name="Equation" r:id="rId6" imgW="939800" imgH="215900" progId="Equation.3">
                  <p:embed/>
                  <p:pic>
                    <p:nvPicPr>
                      <p:cNvPr id="0" name=""/>
                      <p:cNvPicPr/>
                      <p:nvPr/>
                    </p:nvPicPr>
                    <p:blipFill>
                      <a:blip r:embed="rId7"/>
                      <a:stretch>
                        <a:fillRect/>
                      </a:stretch>
                    </p:blipFill>
                    <p:spPr>
                      <a:xfrm>
                        <a:off x="841375" y="4741863"/>
                        <a:ext cx="1708150" cy="392112"/>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652113"/>
              </p:ext>
            </p:extLst>
          </p:nvPr>
        </p:nvGraphicFramePr>
        <p:xfrm>
          <a:off x="876446" y="4354397"/>
          <a:ext cx="1638300" cy="392112"/>
        </p:xfrm>
        <a:graphic>
          <a:graphicData uri="http://schemas.openxmlformats.org/presentationml/2006/ole">
            <mc:AlternateContent xmlns:mc="http://schemas.openxmlformats.org/markup-compatibility/2006">
              <mc:Choice xmlns:v="urn:schemas-microsoft-com:vml" Requires="v">
                <p:oleObj spid="_x0000_s6294"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876446" y="4354397"/>
                        <a:ext cx="1638300" cy="392112"/>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025986080"/>
              </p:ext>
            </p:extLst>
          </p:nvPr>
        </p:nvGraphicFramePr>
        <p:xfrm>
          <a:off x="841375" y="5119688"/>
          <a:ext cx="1708150" cy="392112"/>
        </p:xfrm>
        <a:graphic>
          <a:graphicData uri="http://schemas.openxmlformats.org/presentationml/2006/ole">
            <mc:AlternateContent xmlns:mc="http://schemas.openxmlformats.org/markup-compatibility/2006">
              <mc:Choice xmlns:v="urn:schemas-microsoft-com:vml" Requires="v">
                <p:oleObj spid="_x0000_s6295" name="Equation" r:id="rId10" imgW="939800" imgH="215900" progId="Equation.3">
                  <p:embed/>
                </p:oleObj>
              </mc:Choice>
              <mc:Fallback>
                <p:oleObj name="Equation" r:id="rId10" imgW="939800" imgH="215900" progId="Equation.3">
                  <p:embed/>
                  <p:pic>
                    <p:nvPicPr>
                      <p:cNvPr id="0" name=""/>
                      <p:cNvPicPr/>
                      <p:nvPr/>
                    </p:nvPicPr>
                    <p:blipFill>
                      <a:blip r:embed="rId11"/>
                      <a:stretch>
                        <a:fillRect/>
                      </a:stretch>
                    </p:blipFill>
                    <p:spPr>
                      <a:xfrm>
                        <a:off x="841375" y="5119688"/>
                        <a:ext cx="1708150" cy="392112"/>
                      </a:xfrm>
                      <a:prstGeom prst="rect">
                        <a:avLst/>
                      </a:prstGeom>
                    </p:spPr>
                  </p:pic>
                </p:oleObj>
              </mc:Fallback>
            </mc:AlternateContent>
          </a:graphicData>
        </a:graphic>
      </p:graphicFrame>
      <p:sp>
        <p:nvSpPr>
          <p:cNvPr id="12" name="TextBox 11"/>
          <p:cNvSpPr txBox="1"/>
          <p:nvPr/>
        </p:nvSpPr>
        <p:spPr>
          <a:xfrm>
            <a:off x="3870420" y="1998039"/>
            <a:ext cx="5238788" cy="646331"/>
          </a:xfrm>
          <a:prstGeom prst="rect">
            <a:avLst/>
          </a:prstGeom>
          <a:noFill/>
        </p:spPr>
        <p:txBody>
          <a:bodyPr wrap="square" rtlCol="0">
            <a:spAutoFit/>
          </a:bodyPr>
          <a:lstStyle/>
          <a:p>
            <a:r>
              <a:rPr lang="en-US" dirty="0" smtClean="0"/>
              <a:t>The speed of the main must be fast enough to complete before time </a:t>
            </a:r>
            <a:r>
              <a:rPr lang="en-US" dirty="0" err="1" smtClean="0"/>
              <a:t>t</a:t>
            </a:r>
            <a:r>
              <a:rPr lang="en-US" baseline="-25000" dirty="0" err="1" smtClean="0"/>
              <a:t>R</a:t>
            </a:r>
            <a:endParaRPr lang="en-US" baseline="-25000" dirty="0"/>
          </a:p>
        </p:txBody>
      </p:sp>
      <p:sp>
        <p:nvSpPr>
          <p:cNvPr id="14" name="TextBox 13"/>
          <p:cNvSpPr txBox="1"/>
          <p:nvPr/>
        </p:nvSpPr>
        <p:spPr>
          <a:xfrm>
            <a:off x="3854067" y="4761363"/>
            <a:ext cx="5238788" cy="369332"/>
          </a:xfrm>
          <a:prstGeom prst="rect">
            <a:avLst/>
          </a:prstGeom>
          <a:noFill/>
        </p:spPr>
        <p:txBody>
          <a:bodyPr wrap="square" rtlCol="0">
            <a:spAutoFit/>
          </a:bodyPr>
          <a:lstStyle/>
          <a:p>
            <a:r>
              <a:rPr lang="en-US" dirty="0" smtClean="0"/>
              <a:t>Constrain the lower and upper bounds on the speed</a:t>
            </a:r>
            <a:endParaRPr lang="en-US" dirty="0"/>
          </a:p>
        </p:txBody>
      </p:sp>
      <p:cxnSp>
        <p:nvCxnSpPr>
          <p:cNvPr id="16" name="Straight Connector 15"/>
          <p:cNvCxnSpPr/>
          <p:nvPr/>
        </p:nvCxnSpPr>
        <p:spPr>
          <a:xfrm>
            <a:off x="762132" y="4180654"/>
            <a:ext cx="772795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18" name="Content Placeholder 3"/>
          <p:cNvGraphicFramePr>
            <a:graphicFrameLocks noChangeAspect="1"/>
          </p:cNvGraphicFramePr>
          <p:nvPr>
            <p:extLst>
              <p:ext uri="{D42A27DB-BD31-4B8C-83A1-F6EECF244321}">
                <p14:modId xmlns:p14="http://schemas.microsoft.com/office/powerpoint/2010/main" val="1058418270"/>
              </p:ext>
            </p:extLst>
          </p:nvPr>
        </p:nvGraphicFramePr>
        <p:xfrm>
          <a:off x="787666" y="3319328"/>
          <a:ext cx="2524125" cy="400050"/>
        </p:xfrm>
        <a:graphic>
          <a:graphicData uri="http://schemas.openxmlformats.org/presentationml/2006/ole">
            <mc:AlternateContent xmlns:mc="http://schemas.openxmlformats.org/markup-compatibility/2006">
              <mc:Choice xmlns:v="urn:schemas-microsoft-com:vml" Requires="v">
                <p:oleObj spid="_x0000_s6296" name="Equation" r:id="rId12" imgW="1524000" imgH="241300" progId="Equation.3">
                  <p:embed/>
                </p:oleObj>
              </mc:Choice>
              <mc:Fallback>
                <p:oleObj name="Equation" r:id="rId12" imgW="1524000" imgH="241300" progId="Equation.3">
                  <p:embed/>
                  <p:pic>
                    <p:nvPicPr>
                      <p:cNvPr id="0" name=""/>
                      <p:cNvPicPr/>
                      <p:nvPr/>
                    </p:nvPicPr>
                    <p:blipFill>
                      <a:blip r:embed="rId13"/>
                      <a:stretch>
                        <a:fillRect/>
                      </a:stretch>
                    </p:blipFill>
                    <p:spPr>
                      <a:xfrm>
                        <a:off x="787666" y="3319328"/>
                        <a:ext cx="2524125" cy="400050"/>
                      </a:xfrm>
                      <a:prstGeom prst="rect">
                        <a:avLst/>
                      </a:prstGeom>
                    </p:spPr>
                  </p:pic>
                </p:oleObj>
              </mc:Fallback>
            </mc:AlternateContent>
          </a:graphicData>
        </a:graphic>
      </p:graphicFrame>
      <p:sp>
        <p:nvSpPr>
          <p:cNvPr id="19" name="TextBox 18"/>
          <p:cNvSpPr txBox="1"/>
          <p:nvPr/>
        </p:nvSpPr>
        <p:spPr>
          <a:xfrm>
            <a:off x="3871463" y="3046348"/>
            <a:ext cx="5238788" cy="923330"/>
          </a:xfrm>
          <a:prstGeom prst="rect">
            <a:avLst/>
          </a:prstGeom>
          <a:noFill/>
        </p:spPr>
        <p:txBody>
          <a:bodyPr wrap="square" rtlCol="0">
            <a:spAutoFit/>
          </a:bodyPr>
          <a:lstStyle/>
          <a:p>
            <a:r>
              <a:rPr lang="en-US" dirty="0" smtClean="0"/>
              <a:t>Minimum </a:t>
            </a:r>
            <a:r>
              <a:rPr lang="en-US" dirty="0"/>
              <a:t>w</a:t>
            </a:r>
            <a:r>
              <a:rPr lang="en-US" dirty="0" smtClean="0"/>
              <a:t>ork constraint ensures </a:t>
            </a:r>
            <a:r>
              <a:rPr lang="en-US" dirty="0"/>
              <a:t>enough work is done by the shadow before failure to </a:t>
            </a:r>
            <a:r>
              <a:rPr lang="en-US" dirty="0" smtClean="0"/>
              <a:t>enable the task to finish by the targeted response time </a:t>
            </a:r>
            <a:r>
              <a:rPr lang="en-US" dirty="0" err="1" smtClean="0"/>
              <a:t>t</a:t>
            </a:r>
            <a:r>
              <a:rPr lang="en-US" baseline="-25000" dirty="0" err="1" smtClean="0"/>
              <a:t>R</a:t>
            </a:r>
            <a:endParaRPr lang="en-US" dirty="0"/>
          </a:p>
        </p:txBody>
      </p:sp>
      <p:cxnSp>
        <p:nvCxnSpPr>
          <p:cNvPr id="20" name="Straight Connector 19"/>
          <p:cNvCxnSpPr/>
          <p:nvPr/>
        </p:nvCxnSpPr>
        <p:spPr>
          <a:xfrm>
            <a:off x="831227" y="2889264"/>
            <a:ext cx="772795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341165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Values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77479017"/>
              </p:ext>
            </p:extLst>
          </p:nvPr>
        </p:nvGraphicFramePr>
        <p:xfrm>
          <a:off x="935785" y="2254619"/>
          <a:ext cx="922421" cy="784058"/>
        </p:xfrm>
        <a:graphic>
          <a:graphicData uri="http://schemas.openxmlformats.org/presentationml/2006/ole">
            <mc:AlternateContent xmlns:mc="http://schemas.openxmlformats.org/markup-compatibility/2006">
              <mc:Choice xmlns:v="urn:schemas-microsoft-com:vml" Requires="v">
                <p:oleObj spid="_x0000_s4157" name="Equation" r:id="rId4" imgW="508000" imgH="431800" progId="Equation.3">
                  <p:embed/>
                </p:oleObj>
              </mc:Choice>
              <mc:Fallback>
                <p:oleObj name="Equation" r:id="rId4" imgW="508000" imgH="431800" progId="Equation.3">
                  <p:embed/>
                  <p:pic>
                    <p:nvPicPr>
                      <p:cNvPr id="0" name=""/>
                      <p:cNvPicPr/>
                      <p:nvPr/>
                    </p:nvPicPr>
                    <p:blipFill>
                      <a:blip r:embed="rId5"/>
                      <a:stretch>
                        <a:fillRect/>
                      </a:stretch>
                    </p:blipFill>
                    <p:spPr>
                      <a:xfrm>
                        <a:off x="935785" y="2254619"/>
                        <a:ext cx="922421" cy="78405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56091087"/>
              </p:ext>
            </p:extLst>
          </p:nvPr>
        </p:nvGraphicFramePr>
        <p:xfrm>
          <a:off x="758825" y="3322705"/>
          <a:ext cx="1868488" cy="806450"/>
        </p:xfrm>
        <a:graphic>
          <a:graphicData uri="http://schemas.openxmlformats.org/presentationml/2006/ole">
            <mc:AlternateContent xmlns:mc="http://schemas.openxmlformats.org/markup-compatibility/2006">
              <mc:Choice xmlns:v="urn:schemas-microsoft-com:vml" Requires="v">
                <p:oleObj spid="_x0000_s4158" name="Equation" r:id="rId6" imgW="1028700" imgH="444500" progId="Equation.3">
                  <p:embed/>
                </p:oleObj>
              </mc:Choice>
              <mc:Fallback>
                <p:oleObj name="Equation" r:id="rId6" imgW="1028700" imgH="444500" progId="Equation.3">
                  <p:embed/>
                  <p:pic>
                    <p:nvPicPr>
                      <p:cNvPr id="0" name=""/>
                      <p:cNvPicPr/>
                      <p:nvPr/>
                    </p:nvPicPr>
                    <p:blipFill>
                      <a:blip r:embed="rId7"/>
                      <a:stretch>
                        <a:fillRect/>
                      </a:stretch>
                    </p:blipFill>
                    <p:spPr>
                      <a:xfrm>
                        <a:off x="758825" y="3322705"/>
                        <a:ext cx="1868488" cy="806450"/>
                      </a:xfrm>
                      <a:prstGeom prst="rect">
                        <a:avLst/>
                      </a:prstGeom>
                    </p:spPr>
                  </p:pic>
                </p:oleObj>
              </mc:Fallback>
            </mc:AlternateContent>
          </a:graphicData>
        </a:graphic>
      </p:graphicFrame>
      <p:sp>
        <p:nvSpPr>
          <p:cNvPr id="11" name="TextBox 10"/>
          <p:cNvSpPr txBox="1"/>
          <p:nvPr/>
        </p:nvSpPr>
        <p:spPr>
          <a:xfrm>
            <a:off x="3905212" y="2254619"/>
            <a:ext cx="5238788" cy="646331"/>
          </a:xfrm>
          <a:prstGeom prst="rect">
            <a:avLst/>
          </a:prstGeom>
          <a:noFill/>
        </p:spPr>
        <p:txBody>
          <a:bodyPr wrap="square" rtlCol="0">
            <a:spAutoFit/>
          </a:bodyPr>
          <a:lstStyle/>
          <a:p>
            <a:r>
              <a:rPr lang="en-US" dirty="0" smtClean="0"/>
              <a:t>Time of completion of the main process is fixed given the work and speed of the main process</a:t>
            </a:r>
            <a:endParaRPr lang="en-US" dirty="0"/>
          </a:p>
        </p:txBody>
      </p:sp>
      <p:sp>
        <p:nvSpPr>
          <p:cNvPr id="13" name="TextBox 12"/>
          <p:cNvSpPr txBox="1"/>
          <p:nvPr/>
        </p:nvSpPr>
        <p:spPr>
          <a:xfrm>
            <a:off x="3916573" y="3239485"/>
            <a:ext cx="5238788" cy="923330"/>
          </a:xfrm>
          <a:prstGeom prst="rect">
            <a:avLst/>
          </a:prstGeom>
          <a:noFill/>
        </p:spPr>
        <p:txBody>
          <a:bodyPr wrap="square" rtlCol="0">
            <a:spAutoFit/>
          </a:bodyPr>
          <a:lstStyle/>
          <a:p>
            <a:r>
              <a:rPr lang="en-US" dirty="0" smtClean="0"/>
              <a:t>Because our model fixes the speed of the shadow after failure we must set it such that the shadow can finish given the worst case failure (at </a:t>
            </a:r>
            <a:r>
              <a:rPr lang="en-US" dirty="0" err="1" smtClean="0"/>
              <a:t>t</a:t>
            </a:r>
            <a:r>
              <a:rPr lang="en-US" baseline="-25000" dirty="0" err="1" smtClean="0"/>
              <a:t>c</a:t>
            </a:r>
            <a:r>
              <a:rPr lang="en-US" dirty="0" smtClean="0"/>
              <a:t>)</a:t>
            </a:r>
            <a:endParaRPr lang="en-US" dirty="0"/>
          </a:p>
        </p:txBody>
      </p:sp>
      <p:cxnSp>
        <p:nvCxnSpPr>
          <p:cNvPr id="15" name="Straight Connector 14"/>
          <p:cNvCxnSpPr/>
          <p:nvPr/>
        </p:nvCxnSpPr>
        <p:spPr>
          <a:xfrm>
            <a:off x="796924" y="3109699"/>
            <a:ext cx="772795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62282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to HPC</a:t>
            </a:r>
            <a:endParaRPr lang="en-US" dirty="0"/>
          </a:p>
        </p:txBody>
      </p:sp>
      <p:sp>
        <p:nvSpPr>
          <p:cNvPr id="3" name="Content Placeholder 2"/>
          <p:cNvSpPr>
            <a:spLocks noGrp="1"/>
          </p:cNvSpPr>
          <p:nvPr>
            <p:ph idx="1"/>
          </p:nvPr>
        </p:nvSpPr>
        <p:spPr>
          <a:xfrm>
            <a:off x="457200" y="1417638"/>
            <a:ext cx="8229600" cy="4525963"/>
          </a:xfrm>
        </p:spPr>
        <p:txBody>
          <a:bodyPr>
            <a:normAutofit/>
          </a:bodyPr>
          <a:lstStyle/>
          <a:p>
            <a:r>
              <a:rPr lang="en-US" dirty="0" smtClean="0"/>
              <a:t>It is expected that in HPC execution would be set to the fastest possible speed</a:t>
            </a:r>
          </a:p>
          <a:p>
            <a:pPr lvl="1"/>
            <a:r>
              <a:rPr lang="en-US" dirty="0" smtClean="0"/>
              <a:t>There main process executes at maximum speed</a:t>
            </a:r>
          </a:p>
          <a:p>
            <a:pPr lvl="1"/>
            <a:endParaRPr lang="en-US" dirty="0" smtClean="0"/>
          </a:p>
          <a:p>
            <a:r>
              <a:rPr lang="en-US" dirty="0" smtClean="0"/>
              <a:t>If the main process fails we assume some “laxity factor”, </a:t>
            </a:r>
          </a:p>
          <a:p>
            <a:pPr lvl="1"/>
            <a:r>
              <a:rPr lang="en-US" dirty="0" smtClean="0"/>
              <a:t>This gives us the targeted response time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03014972"/>
              </p:ext>
            </p:extLst>
          </p:nvPr>
        </p:nvGraphicFramePr>
        <p:xfrm>
          <a:off x="3775075" y="2954338"/>
          <a:ext cx="1620838" cy="550862"/>
        </p:xfrm>
        <a:graphic>
          <a:graphicData uri="http://schemas.openxmlformats.org/presentationml/2006/ole">
            <mc:AlternateContent xmlns:mc="http://schemas.openxmlformats.org/markup-compatibility/2006">
              <mc:Choice xmlns:v="urn:schemas-microsoft-com:vml" Requires="v">
                <p:oleObj spid="_x0000_s7257" name="Equation" r:id="rId4" imgW="635000" imgH="215900" progId="Equation.3">
                  <p:embed/>
                </p:oleObj>
              </mc:Choice>
              <mc:Fallback>
                <p:oleObj name="Equation" r:id="rId4" imgW="635000" imgH="215900" progId="Equation.3">
                  <p:embed/>
                  <p:pic>
                    <p:nvPicPr>
                      <p:cNvPr id="0" name=""/>
                      <p:cNvPicPr/>
                      <p:nvPr/>
                    </p:nvPicPr>
                    <p:blipFill>
                      <a:blip r:embed="rId5"/>
                      <a:stretch>
                        <a:fillRect/>
                      </a:stretch>
                    </p:blipFill>
                    <p:spPr>
                      <a:xfrm>
                        <a:off x="3775075" y="2954338"/>
                        <a:ext cx="1620838" cy="5508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49259890"/>
              </p:ext>
            </p:extLst>
          </p:nvPr>
        </p:nvGraphicFramePr>
        <p:xfrm>
          <a:off x="3727983" y="5139370"/>
          <a:ext cx="1542844" cy="920489"/>
        </p:xfrm>
        <a:graphic>
          <a:graphicData uri="http://schemas.openxmlformats.org/presentationml/2006/ole">
            <mc:AlternateContent xmlns:mc="http://schemas.openxmlformats.org/markup-compatibility/2006">
              <mc:Choice xmlns:v="urn:schemas-microsoft-com:vml" Requires="v">
                <p:oleObj spid="_x0000_s7258" name="Equation" r:id="rId6" imgW="723900" imgH="431800" progId="Equation.3">
                  <p:embed/>
                </p:oleObj>
              </mc:Choice>
              <mc:Fallback>
                <p:oleObj name="Equation" r:id="rId6" imgW="723900" imgH="431800" progId="Equation.3">
                  <p:embed/>
                  <p:pic>
                    <p:nvPicPr>
                      <p:cNvPr id="0" name=""/>
                      <p:cNvPicPr/>
                      <p:nvPr/>
                    </p:nvPicPr>
                    <p:blipFill>
                      <a:blip r:embed="rId7"/>
                      <a:stretch>
                        <a:fillRect/>
                      </a:stretch>
                    </p:blipFill>
                    <p:spPr>
                      <a:xfrm>
                        <a:off x="3727983" y="5139370"/>
                        <a:ext cx="1542844" cy="92048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97589849"/>
              </p:ext>
            </p:extLst>
          </p:nvPr>
        </p:nvGraphicFramePr>
        <p:xfrm>
          <a:off x="3311638" y="4101244"/>
          <a:ext cx="485929" cy="445436"/>
        </p:xfrm>
        <a:graphic>
          <a:graphicData uri="http://schemas.openxmlformats.org/presentationml/2006/ole">
            <mc:AlternateContent xmlns:mc="http://schemas.openxmlformats.org/markup-compatibility/2006">
              <mc:Choice xmlns:v="urn:schemas-microsoft-com:vml" Requires="v">
                <p:oleObj spid="_x0000_s7259" name="Equation" r:id="rId8" imgW="152400" imgH="139700" progId="Equation.3">
                  <p:embed/>
                </p:oleObj>
              </mc:Choice>
              <mc:Fallback>
                <p:oleObj name="Equation" r:id="rId8" imgW="152400" imgH="139700" progId="Equation.3">
                  <p:embed/>
                  <p:pic>
                    <p:nvPicPr>
                      <p:cNvPr id="0" name=""/>
                      <p:cNvPicPr/>
                      <p:nvPr/>
                    </p:nvPicPr>
                    <p:blipFill>
                      <a:blip r:embed="rId9"/>
                      <a:stretch>
                        <a:fillRect/>
                      </a:stretch>
                    </p:blipFill>
                    <p:spPr>
                      <a:xfrm>
                        <a:off x="3311638" y="4101244"/>
                        <a:ext cx="485929" cy="445436"/>
                      </a:xfrm>
                      <a:prstGeom prst="rect">
                        <a:avLst/>
                      </a:prstGeom>
                    </p:spPr>
                  </p:pic>
                </p:oleObj>
              </mc:Fallback>
            </mc:AlternateContent>
          </a:graphicData>
        </a:graphic>
      </p:graphicFrame>
    </p:spTree>
    <p:extLst>
      <p:ext uri="{BB962C8B-B14F-4D97-AF65-F5344CB8AC3E}">
        <p14:creationId xmlns:p14="http://schemas.microsoft.com/office/powerpoint/2010/main" val="230575919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and Failure Model</a:t>
            </a:r>
            <a:endParaRPr lang="en-US" dirty="0"/>
          </a:p>
        </p:txBody>
      </p:sp>
      <p:sp>
        <p:nvSpPr>
          <p:cNvPr id="3" name="Content Placeholder 2"/>
          <p:cNvSpPr>
            <a:spLocks noGrp="1"/>
          </p:cNvSpPr>
          <p:nvPr>
            <p:ph idx="1"/>
          </p:nvPr>
        </p:nvSpPr>
        <p:spPr>
          <a:xfrm>
            <a:off x="457200" y="1270586"/>
            <a:ext cx="8229600" cy="3008338"/>
          </a:xfrm>
        </p:spPr>
        <p:txBody>
          <a:bodyPr/>
          <a:lstStyle/>
          <a:p>
            <a:r>
              <a:rPr lang="en-US" b="1" dirty="0" smtClean="0"/>
              <a:t>Energy Model </a:t>
            </a:r>
            <a:r>
              <a:rPr lang="en-US" dirty="0" smtClean="0"/>
              <a:t>– For </a:t>
            </a:r>
            <a:r>
              <a:rPr lang="en-US" dirty="0"/>
              <a:t>our analysis we assume that the power function is defined as the squared value of the speed. </a:t>
            </a:r>
          </a:p>
        </p:txBody>
      </p:sp>
      <p:sp>
        <p:nvSpPr>
          <p:cNvPr id="5" name="Content Placeholder 2"/>
          <p:cNvSpPr txBox="1">
            <a:spLocks/>
          </p:cNvSpPr>
          <p:nvPr/>
        </p:nvSpPr>
        <p:spPr>
          <a:xfrm>
            <a:off x="328246" y="4060676"/>
            <a:ext cx="8229600" cy="22463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Failure Model </a:t>
            </a:r>
            <a:r>
              <a:rPr lang="en-US" dirty="0" smtClean="0"/>
              <a:t>–This analysis assumes an exponential probability density function.</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938668472"/>
              </p:ext>
            </p:extLst>
          </p:nvPr>
        </p:nvGraphicFramePr>
        <p:xfrm>
          <a:off x="3670300" y="5403985"/>
          <a:ext cx="1546225" cy="487363"/>
        </p:xfrm>
        <a:graphic>
          <a:graphicData uri="http://schemas.openxmlformats.org/presentationml/2006/ole">
            <mc:AlternateContent xmlns:mc="http://schemas.openxmlformats.org/markup-compatibility/2006">
              <mc:Choice xmlns:v="urn:schemas-microsoft-com:vml" Requires="v">
                <p:oleObj spid="_x0000_s9279" name="Equation" r:id="rId4" imgW="749300" imgH="228600" progId="Equation.3">
                  <p:embed/>
                </p:oleObj>
              </mc:Choice>
              <mc:Fallback>
                <p:oleObj name="Equation" r:id="rId4" imgW="749300" imgH="228600" progId="Equation.3">
                  <p:embed/>
                  <p:pic>
                    <p:nvPicPr>
                      <p:cNvPr id="0" name=""/>
                      <p:cNvPicPr>
                        <a:picLocks noChangeAspect="1" noChangeArrowheads="1"/>
                      </p:cNvPicPr>
                      <p:nvPr/>
                    </p:nvPicPr>
                    <p:blipFill>
                      <a:blip r:embed="rId5"/>
                      <a:srcRect/>
                      <a:stretch>
                        <a:fillRect/>
                      </a:stretch>
                    </p:blipFill>
                    <p:spPr bwMode="auto">
                      <a:xfrm>
                        <a:off x="3670300" y="5403985"/>
                        <a:ext cx="15462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81199858"/>
              </p:ext>
            </p:extLst>
          </p:nvPr>
        </p:nvGraphicFramePr>
        <p:xfrm>
          <a:off x="2626947" y="2994364"/>
          <a:ext cx="3806825" cy="984250"/>
        </p:xfrm>
        <a:graphic>
          <a:graphicData uri="http://schemas.openxmlformats.org/presentationml/2006/ole">
            <mc:AlternateContent xmlns:mc="http://schemas.openxmlformats.org/markup-compatibility/2006">
              <mc:Choice xmlns:v="urn:schemas-microsoft-com:vml" Requires="v">
                <p:oleObj spid="_x0000_s9280" name="Equation" r:id="rId6" imgW="1866600" imgH="482400" progId="Equation.3">
                  <p:embed/>
                </p:oleObj>
              </mc:Choice>
              <mc:Fallback>
                <p:oleObj name="Equation" r:id="rId6" imgW="186660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6947" y="2994364"/>
                        <a:ext cx="38068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175700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Closed </a:t>
            </a:r>
            <a:r>
              <a:rPr lang="en-US" dirty="0"/>
              <a:t>Form Solution for </a:t>
            </a:r>
            <a:r>
              <a:rPr lang="en-US" dirty="0" smtClean="0"/>
              <a:t>HPC</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a:p>
            <a:pPr marL="457200" lvl="1" indent="0">
              <a:buNone/>
            </a:pPr>
            <a:r>
              <a:rPr lang="en-US" dirty="0" smtClean="0"/>
              <a:t>Take derivative with respect to the        , set to zero and solve for </a:t>
            </a:r>
          </a:p>
        </p:txBody>
      </p:sp>
      <p:graphicFrame>
        <p:nvGraphicFramePr>
          <p:cNvPr id="4" name="Object 3"/>
          <p:cNvGraphicFramePr>
            <a:graphicFrameLocks noChangeAspect="1"/>
          </p:cNvGraphicFramePr>
          <p:nvPr>
            <p:extLst>
              <p:ext uri="{D42A27DB-BD31-4B8C-83A1-F6EECF244321}">
                <p14:modId xmlns:p14="http://schemas.microsoft.com/office/powerpoint/2010/main" val="2148892568"/>
              </p:ext>
            </p:extLst>
          </p:nvPr>
        </p:nvGraphicFramePr>
        <p:xfrm>
          <a:off x="1540538" y="1509713"/>
          <a:ext cx="5902325" cy="3162300"/>
        </p:xfrm>
        <a:graphic>
          <a:graphicData uri="http://schemas.openxmlformats.org/presentationml/2006/ole">
            <mc:AlternateContent xmlns:mc="http://schemas.openxmlformats.org/markup-compatibility/2006">
              <mc:Choice xmlns:v="urn:schemas-microsoft-com:vml" Requires="v">
                <p:oleObj spid="_x0000_s12351" name="Equation" r:id="rId3" imgW="2895600" imgH="1549400" progId="Equation.3">
                  <p:embed/>
                </p:oleObj>
              </mc:Choice>
              <mc:Fallback>
                <p:oleObj name="Equation" r:id="rId3" imgW="2895600" imgH="1549400" progId="Equation.3">
                  <p:embed/>
                  <p:pic>
                    <p:nvPicPr>
                      <p:cNvPr id="0" name=""/>
                      <p:cNvPicPr/>
                      <p:nvPr/>
                    </p:nvPicPr>
                    <p:blipFill>
                      <a:blip r:embed="rId4"/>
                      <a:stretch>
                        <a:fillRect/>
                      </a:stretch>
                    </p:blipFill>
                    <p:spPr>
                      <a:xfrm>
                        <a:off x="1540538" y="1509713"/>
                        <a:ext cx="5902325" cy="3162300"/>
                      </a:xfrm>
                      <a:prstGeom prst="rect">
                        <a:avLst/>
                      </a:prstGeom>
                    </p:spPr>
                  </p:pic>
                </p:oleObj>
              </mc:Fallback>
            </mc:AlternateContent>
          </a:graphicData>
        </a:graphic>
      </p:graphicFrame>
      <p:graphicFrame>
        <p:nvGraphicFramePr>
          <p:cNvPr id="5" name="Content Placeholder 3"/>
          <p:cNvGraphicFramePr>
            <a:graphicFrameLocks noChangeAspect="1"/>
          </p:cNvGraphicFramePr>
          <p:nvPr>
            <p:extLst>
              <p:ext uri="{D42A27DB-BD31-4B8C-83A1-F6EECF244321}">
                <p14:modId xmlns:p14="http://schemas.microsoft.com/office/powerpoint/2010/main" val="1368895999"/>
              </p:ext>
            </p:extLst>
          </p:nvPr>
        </p:nvGraphicFramePr>
        <p:xfrm>
          <a:off x="2948710" y="5314359"/>
          <a:ext cx="530578" cy="450492"/>
        </p:xfrm>
        <a:graphic>
          <a:graphicData uri="http://schemas.openxmlformats.org/presentationml/2006/ole">
            <mc:AlternateContent xmlns:mc="http://schemas.openxmlformats.org/markup-compatibility/2006">
              <mc:Choice xmlns:v="urn:schemas-microsoft-com:vml" Requires="v">
                <p:oleObj spid="_x0000_s12352" name="Equation" r:id="rId5" imgW="254000" imgH="215900" progId="Equation.3">
                  <p:embed/>
                </p:oleObj>
              </mc:Choice>
              <mc:Fallback>
                <p:oleObj name="Equation" r:id="rId5" imgW="254000" imgH="215900" progId="Equation.3">
                  <p:embed/>
                  <p:pic>
                    <p:nvPicPr>
                      <p:cNvPr id="0" name=""/>
                      <p:cNvPicPr/>
                      <p:nvPr/>
                    </p:nvPicPr>
                    <p:blipFill>
                      <a:blip r:embed="rId6"/>
                      <a:stretch>
                        <a:fillRect/>
                      </a:stretch>
                    </p:blipFill>
                    <p:spPr>
                      <a:xfrm>
                        <a:off x="2948710" y="5314359"/>
                        <a:ext cx="530578" cy="450492"/>
                      </a:xfrm>
                      <a:prstGeom prst="rect">
                        <a:avLst/>
                      </a:prstGeom>
                    </p:spPr>
                  </p:pic>
                </p:oleObj>
              </mc:Fallback>
            </mc:AlternateContent>
          </a:graphicData>
        </a:graphic>
      </p:graphicFrame>
      <p:graphicFrame>
        <p:nvGraphicFramePr>
          <p:cNvPr id="6" name="Content Placeholder 3"/>
          <p:cNvGraphicFramePr>
            <a:graphicFrameLocks noChangeAspect="1"/>
          </p:cNvGraphicFramePr>
          <p:nvPr>
            <p:extLst>
              <p:ext uri="{D42A27DB-BD31-4B8C-83A1-F6EECF244321}">
                <p14:modId xmlns:p14="http://schemas.microsoft.com/office/powerpoint/2010/main" val="3602169571"/>
              </p:ext>
            </p:extLst>
          </p:nvPr>
        </p:nvGraphicFramePr>
        <p:xfrm>
          <a:off x="6088781" y="4905745"/>
          <a:ext cx="530578" cy="450492"/>
        </p:xfrm>
        <a:graphic>
          <a:graphicData uri="http://schemas.openxmlformats.org/presentationml/2006/ole">
            <mc:AlternateContent xmlns:mc="http://schemas.openxmlformats.org/markup-compatibility/2006">
              <mc:Choice xmlns:v="urn:schemas-microsoft-com:vml" Requires="v">
                <p:oleObj spid="_x0000_s12353" name="Equation" r:id="rId7" imgW="254000" imgH="215900" progId="Equation.3">
                  <p:embed/>
                </p:oleObj>
              </mc:Choice>
              <mc:Fallback>
                <p:oleObj name="Equation" r:id="rId7" imgW="254000" imgH="215900" progId="Equation.3">
                  <p:embed/>
                  <p:pic>
                    <p:nvPicPr>
                      <p:cNvPr id="0" name=""/>
                      <p:cNvPicPr/>
                      <p:nvPr/>
                    </p:nvPicPr>
                    <p:blipFill>
                      <a:blip r:embed="rId6"/>
                      <a:stretch>
                        <a:fillRect/>
                      </a:stretch>
                    </p:blipFill>
                    <p:spPr>
                      <a:xfrm>
                        <a:off x="6088781" y="4905745"/>
                        <a:ext cx="530578" cy="450492"/>
                      </a:xfrm>
                      <a:prstGeom prst="rect">
                        <a:avLst/>
                      </a:prstGeom>
                    </p:spPr>
                  </p:pic>
                </p:oleObj>
              </mc:Fallback>
            </mc:AlternateContent>
          </a:graphicData>
        </a:graphic>
      </p:graphicFrame>
    </p:spTree>
    <p:extLst>
      <p:ext uri="{BB962C8B-B14F-4D97-AF65-F5344CB8AC3E}">
        <p14:creationId xmlns:p14="http://schemas.microsoft.com/office/powerpoint/2010/main" val="348253464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fast…</a:t>
            </a:r>
            <a:endParaRPr lang="en-US" dirty="0"/>
          </a:p>
        </p:txBody>
      </p:sp>
      <p:sp>
        <p:nvSpPr>
          <p:cNvPr id="3" name="Content Placeholder 2"/>
          <p:cNvSpPr>
            <a:spLocks noGrp="1"/>
          </p:cNvSpPr>
          <p:nvPr>
            <p:ph idx="1"/>
          </p:nvPr>
        </p:nvSpPr>
        <p:spPr/>
        <p:txBody>
          <a:bodyPr/>
          <a:lstStyle/>
          <a:p>
            <a:r>
              <a:rPr lang="en-US" dirty="0" smtClean="0"/>
              <a:t>We forgot about minimum work constraint</a:t>
            </a:r>
            <a:endParaRPr lang="en-US" dirty="0"/>
          </a:p>
        </p:txBody>
      </p:sp>
      <p:pic>
        <p:nvPicPr>
          <p:cNvPr id="4" name="Picture 3" descr="high_gear_closed_form_no_constrai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430463"/>
            <a:ext cx="5867400" cy="3695700"/>
          </a:xfrm>
          <a:prstGeom prst="rect">
            <a:avLst/>
          </a:prstGeom>
        </p:spPr>
      </p:pic>
      <p:sp>
        <p:nvSpPr>
          <p:cNvPr id="5" name="TextBox 4"/>
          <p:cNvSpPr txBox="1"/>
          <p:nvPr/>
        </p:nvSpPr>
        <p:spPr>
          <a:xfrm>
            <a:off x="4520969" y="6126163"/>
            <a:ext cx="291516" cy="369332"/>
          </a:xfrm>
          <a:prstGeom prst="rect">
            <a:avLst/>
          </a:prstGeom>
          <a:noFill/>
        </p:spPr>
        <p:txBody>
          <a:bodyPr wrap="none" rtlCol="0">
            <a:spAutoFit/>
          </a:bodyPr>
          <a:lstStyle/>
          <a:p>
            <a:r>
              <a:rPr lang="en-US" dirty="0" err="1" smtClean="0"/>
              <a:t>λ</a:t>
            </a:r>
            <a:endParaRPr lang="en-US" dirty="0"/>
          </a:p>
        </p:txBody>
      </p:sp>
      <p:sp>
        <p:nvSpPr>
          <p:cNvPr id="6" name="TextBox 5"/>
          <p:cNvSpPr txBox="1"/>
          <p:nvPr/>
        </p:nvSpPr>
        <p:spPr>
          <a:xfrm>
            <a:off x="1090973" y="3960972"/>
            <a:ext cx="486845" cy="369332"/>
          </a:xfrm>
          <a:prstGeom prst="rect">
            <a:avLst/>
          </a:prstGeom>
          <a:noFill/>
        </p:spPr>
        <p:txBody>
          <a:bodyPr wrap="none" rtlCol="0">
            <a:spAutoFit/>
          </a:bodyPr>
          <a:lstStyle/>
          <a:p>
            <a:r>
              <a:rPr lang="en-US" dirty="0" err="1" smtClean="0"/>
              <a:t>σ</a:t>
            </a:r>
            <a:r>
              <a:rPr lang="en-US" baseline="-25000" dirty="0" err="1" smtClean="0"/>
              <a:t>s,b</a:t>
            </a:r>
            <a:endParaRPr lang="en-US" dirty="0"/>
          </a:p>
        </p:txBody>
      </p:sp>
      <p:sp>
        <p:nvSpPr>
          <p:cNvPr id="7" name="Rounded Rectangular Callout 6"/>
          <p:cNvSpPr/>
          <p:nvPr/>
        </p:nvSpPr>
        <p:spPr>
          <a:xfrm>
            <a:off x="2343646" y="2222377"/>
            <a:ext cx="1784195" cy="831501"/>
          </a:xfrm>
          <a:prstGeom prst="wedgeRoundRectCallout">
            <a:avLst>
              <a:gd name="adj1" fmla="val 2048"/>
              <a:gd name="adj2" fmla="val 12613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Optimal found numerically</a:t>
            </a:r>
            <a:endParaRPr lang="en-US" dirty="0"/>
          </a:p>
        </p:txBody>
      </p:sp>
      <p:sp>
        <p:nvSpPr>
          <p:cNvPr id="8" name="Rounded Rectangular Callout 7"/>
          <p:cNvSpPr/>
          <p:nvPr/>
        </p:nvSpPr>
        <p:spPr>
          <a:xfrm>
            <a:off x="5913233" y="3914553"/>
            <a:ext cx="1784195" cy="831501"/>
          </a:xfrm>
          <a:prstGeom prst="wedgeRoundRectCallout">
            <a:avLst>
              <a:gd name="adj1" fmla="val -189477"/>
              <a:gd name="adj2" fmla="val 2977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Optimal found in closed form</a:t>
            </a:r>
            <a:endParaRPr lang="en-US" dirty="0"/>
          </a:p>
        </p:txBody>
      </p:sp>
      <p:sp>
        <p:nvSpPr>
          <p:cNvPr id="9" name="TextBox 8"/>
          <p:cNvSpPr txBox="1"/>
          <p:nvPr/>
        </p:nvSpPr>
        <p:spPr>
          <a:xfrm>
            <a:off x="7129763" y="6310829"/>
            <a:ext cx="1557037" cy="369332"/>
          </a:xfrm>
          <a:prstGeom prst="rect">
            <a:avLst/>
          </a:prstGeom>
          <a:noFill/>
        </p:spPr>
        <p:txBody>
          <a:bodyPr wrap="none" rtlCol="0">
            <a:spAutoFit/>
          </a:bodyPr>
          <a:lstStyle/>
          <a:p>
            <a:r>
              <a:rPr lang="en-US" dirty="0" smtClean="0"/>
              <a:t>W=100, R=125</a:t>
            </a:r>
            <a:endParaRPr lang="en-US" dirty="0"/>
          </a:p>
        </p:txBody>
      </p:sp>
    </p:spTree>
    <p:extLst>
      <p:ext uri="{BB962C8B-B14F-4D97-AF65-F5344CB8AC3E}">
        <p14:creationId xmlns:p14="http://schemas.microsoft.com/office/powerpoint/2010/main" val="376630637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Work Constraint</a:t>
            </a:r>
            <a:endParaRPr lang="en-US" dirty="0"/>
          </a:p>
        </p:txBody>
      </p:sp>
      <p:sp>
        <p:nvSpPr>
          <p:cNvPr id="3" name="Content Placeholder 2"/>
          <p:cNvSpPr>
            <a:spLocks noGrp="1"/>
          </p:cNvSpPr>
          <p:nvPr>
            <p:ph idx="1"/>
          </p:nvPr>
        </p:nvSpPr>
        <p:spPr/>
        <p:txBody>
          <a:bodyPr/>
          <a:lstStyle/>
          <a:p>
            <a:r>
              <a:rPr lang="en-US" dirty="0" smtClean="0"/>
              <a:t>Ensure enough work is done by the shadow before failure to make sure it will finish</a:t>
            </a:r>
          </a:p>
          <a:p>
            <a:endParaRPr lang="en-US" dirty="0"/>
          </a:p>
          <a:p>
            <a:endParaRPr lang="en-US" dirty="0"/>
          </a:p>
          <a:p>
            <a:r>
              <a:rPr lang="en-US" dirty="0" smtClean="0"/>
              <a:t>It places a lower bound on the speed of the process before</a:t>
            </a:r>
            <a:endParaRPr lang="en-US" dirty="0"/>
          </a:p>
        </p:txBody>
      </p:sp>
      <p:graphicFrame>
        <p:nvGraphicFramePr>
          <p:cNvPr id="4" name="Content Placeholder 3"/>
          <p:cNvGraphicFramePr>
            <a:graphicFrameLocks noChangeAspect="1"/>
          </p:cNvGraphicFramePr>
          <p:nvPr>
            <p:extLst>
              <p:ext uri="{D42A27DB-BD31-4B8C-83A1-F6EECF244321}">
                <p14:modId xmlns:p14="http://schemas.microsoft.com/office/powerpoint/2010/main" val="1269388620"/>
              </p:ext>
            </p:extLst>
          </p:nvPr>
        </p:nvGraphicFramePr>
        <p:xfrm>
          <a:off x="3025775" y="2911475"/>
          <a:ext cx="3154363" cy="798513"/>
        </p:xfrm>
        <a:graphic>
          <a:graphicData uri="http://schemas.openxmlformats.org/presentationml/2006/ole">
            <mc:AlternateContent xmlns:mc="http://schemas.openxmlformats.org/markup-compatibility/2006">
              <mc:Choice xmlns:v="urn:schemas-microsoft-com:vml" Requires="v">
                <p:oleObj spid="_x0000_s5183" name="Equation" r:id="rId4" imgW="1905000" imgH="482600" progId="Equation.3">
                  <p:embed/>
                </p:oleObj>
              </mc:Choice>
              <mc:Fallback>
                <p:oleObj name="Equation" r:id="rId4" imgW="1905000" imgH="482600" progId="Equation.3">
                  <p:embed/>
                  <p:pic>
                    <p:nvPicPr>
                      <p:cNvPr id="0" name=""/>
                      <p:cNvPicPr/>
                      <p:nvPr/>
                    </p:nvPicPr>
                    <p:blipFill>
                      <a:blip r:embed="rId5"/>
                      <a:stretch>
                        <a:fillRect/>
                      </a:stretch>
                    </p:blipFill>
                    <p:spPr>
                      <a:xfrm>
                        <a:off x="3025775" y="2911475"/>
                        <a:ext cx="3154363" cy="798513"/>
                      </a:xfrm>
                      <a:prstGeom prst="rect">
                        <a:avLst/>
                      </a:prstGeom>
                    </p:spPr>
                  </p:pic>
                </p:oleObj>
              </mc:Fallback>
            </mc:AlternateContent>
          </a:graphicData>
        </a:graphic>
      </p:graphicFrame>
      <p:graphicFrame>
        <p:nvGraphicFramePr>
          <p:cNvPr id="5" name="Content Placeholder 3"/>
          <p:cNvGraphicFramePr>
            <a:graphicFrameLocks noChangeAspect="1"/>
          </p:cNvGraphicFramePr>
          <p:nvPr>
            <p:extLst>
              <p:ext uri="{D42A27DB-BD31-4B8C-83A1-F6EECF244321}">
                <p14:modId xmlns:p14="http://schemas.microsoft.com/office/powerpoint/2010/main" val="4182473895"/>
              </p:ext>
            </p:extLst>
          </p:nvPr>
        </p:nvGraphicFramePr>
        <p:xfrm>
          <a:off x="2982913" y="4810125"/>
          <a:ext cx="3240087" cy="1114425"/>
        </p:xfrm>
        <a:graphic>
          <a:graphicData uri="http://schemas.openxmlformats.org/presentationml/2006/ole">
            <mc:AlternateContent xmlns:mc="http://schemas.openxmlformats.org/markup-compatibility/2006">
              <mc:Choice xmlns:v="urn:schemas-microsoft-com:vml" Requires="v">
                <p:oleObj spid="_x0000_s5184" name="Equation" r:id="rId6" imgW="1955800" imgH="673100" progId="Equation.3">
                  <p:embed/>
                </p:oleObj>
              </mc:Choice>
              <mc:Fallback>
                <p:oleObj name="Equation" r:id="rId6" imgW="1955800" imgH="673100" progId="Equation.3">
                  <p:embed/>
                  <p:pic>
                    <p:nvPicPr>
                      <p:cNvPr id="0" name=""/>
                      <p:cNvPicPr/>
                      <p:nvPr/>
                    </p:nvPicPr>
                    <p:blipFill>
                      <a:blip r:embed="rId7"/>
                      <a:stretch>
                        <a:fillRect/>
                      </a:stretch>
                    </p:blipFill>
                    <p:spPr>
                      <a:xfrm>
                        <a:off x="2982913" y="4810125"/>
                        <a:ext cx="3240087" cy="1114425"/>
                      </a:xfrm>
                      <a:prstGeom prst="rect">
                        <a:avLst/>
                      </a:prstGeom>
                    </p:spPr>
                  </p:pic>
                </p:oleObj>
              </mc:Fallback>
            </mc:AlternateContent>
          </a:graphicData>
        </a:graphic>
      </p:graphicFrame>
    </p:spTree>
    <p:extLst>
      <p:ext uri="{BB962C8B-B14F-4D97-AF65-F5344CB8AC3E}">
        <p14:creationId xmlns:p14="http://schemas.microsoft.com/office/powerpoint/2010/main" val="345937232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descr="energy_savings_pure_vs_optimal_w_1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6003" b="1762"/>
          <a:stretch/>
        </p:blipFill>
        <p:spPr>
          <a:xfrm>
            <a:off x="457200" y="1417638"/>
            <a:ext cx="8229600" cy="4469063"/>
          </a:xfrm>
        </p:spPr>
      </p:pic>
      <p:sp>
        <p:nvSpPr>
          <p:cNvPr id="5" name="TextBox 4"/>
          <p:cNvSpPr txBox="1"/>
          <p:nvPr/>
        </p:nvSpPr>
        <p:spPr>
          <a:xfrm>
            <a:off x="1617868" y="5863773"/>
            <a:ext cx="5827775" cy="369332"/>
          </a:xfrm>
          <a:prstGeom prst="rect">
            <a:avLst/>
          </a:prstGeom>
          <a:noFill/>
        </p:spPr>
        <p:txBody>
          <a:bodyPr wrap="none" rtlCol="0">
            <a:spAutoFit/>
          </a:bodyPr>
          <a:lstStyle/>
          <a:p>
            <a:r>
              <a:rPr lang="en-US" dirty="0" smtClean="0"/>
              <a:t>Energy savings over pure replication, for job size of 12 hours</a:t>
            </a:r>
            <a:endParaRPr lang="en-US" dirty="0"/>
          </a:p>
        </p:txBody>
      </p:sp>
    </p:spTree>
    <p:extLst>
      <p:ext uri="{BB962C8B-B14F-4D97-AF65-F5344CB8AC3E}">
        <p14:creationId xmlns:p14="http://schemas.microsoft.com/office/powerpoint/2010/main" val="13216338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Exascale Computing</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smtClean="0"/>
              <a:t>“One or more key attributes </a:t>
            </a:r>
            <a:r>
              <a:rPr lang="en-US" dirty="0"/>
              <a:t>of the system </a:t>
            </a:r>
            <a:r>
              <a:rPr lang="en-US" dirty="0" smtClean="0"/>
              <a:t>achieve a </a:t>
            </a:r>
            <a:r>
              <a:rPr lang="en-US" dirty="0"/>
              <a:t>1,000 times the value </a:t>
            </a:r>
            <a:r>
              <a:rPr lang="en-US" dirty="0" smtClean="0"/>
              <a:t>of a corresponding </a:t>
            </a:r>
            <a:r>
              <a:rPr lang="en-US" dirty="0"/>
              <a:t>attribute of </a:t>
            </a:r>
            <a:r>
              <a:rPr lang="en-US" dirty="0" smtClean="0"/>
              <a:t>a “Petascale</a:t>
            </a:r>
            <a:r>
              <a:rPr lang="en-US" dirty="0"/>
              <a:t>" </a:t>
            </a:r>
            <a:r>
              <a:rPr lang="en-US" dirty="0" smtClean="0"/>
              <a:t>system” </a:t>
            </a:r>
            <a:r>
              <a:rPr lang="en-US" sz="1200" dirty="0" smtClean="0"/>
              <a:t>[1]</a:t>
            </a:r>
          </a:p>
          <a:p>
            <a:pPr marL="0" indent="0">
              <a:buNone/>
            </a:pPr>
            <a:endParaRPr lang="en-US" dirty="0"/>
          </a:p>
          <a:p>
            <a:pPr marL="0" indent="0">
              <a:buNone/>
            </a:pPr>
            <a:r>
              <a:rPr lang="en-US" dirty="0" smtClean="0"/>
              <a:t>Three dimensions</a:t>
            </a:r>
          </a:p>
          <a:p>
            <a:pPr lvl="1"/>
            <a:r>
              <a:rPr lang="en-US" dirty="0" smtClean="0"/>
              <a:t>Functional performance</a:t>
            </a:r>
          </a:p>
          <a:p>
            <a:pPr lvl="2"/>
            <a:r>
              <a:rPr lang="en-US" dirty="0" smtClean="0"/>
              <a:t>Flops per second</a:t>
            </a:r>
          </a:p>
          <a:p>
            <a:pPr lvl="1"/>
            <a:r>
              <a:rPr lang="en-US" dirty="0" smtClean="0"/>
              <a:t>Physical attributes</a:t>
            </a:r>
          </a:p>
          <a:p>
            <a:pPr lvl="2"/>
            <a:r>
              <a:rPr lang="en-US" dirty="0" smtClean="0"/>
              <a:t>Shrink </a:t>
            </a:r>
            <a:r>
              <a:rPr lang="en-US" dirty="0" err="1" smtClean="0"/>
              <a:t>Petascale</a:t>
            </a:r>
            <a:r>
              <a:rPr lang="en-US" dirty="0" smtClean="0"/>
              <a:t> down to a desktop</a:t>
            </a:r>
          </a:p>
          <a:p>
            <a:pPr lvl="1"/>
            <a:r>
              <a:rPr lang="en-US" dirty="0"/>
              <a:t>A</a:t>
            </a:r>
            <a:r>
              <a:rPr lang="en-US" dirty="0" smtClean="0"/>
              <a:t>pplication performance</a:t>
            </a:r>
          </a:p>
          <a:p>
            <a:pPr lvl="2"/>
            <a:r>
              <a:rPr lang="en-US" dirty="0" smtClean="0"/>
              <a:t>Speed of science</a:t>
            </a:r>
            <a:endParaRPr lang="en-US" dirty="0"/>
          </a:p>
        </p:txBody>
      </p:sp>
      <p:sp>
        <p:nvSpPr>
          <p:cNvPr id="4" name="TextBox 3"/>
          <p:cNvSpPr txBox="1"/>
          <p:nvPr/>
        </p:nvSpPr>
        <p:spPr>
          <a:xfrm>
            <a:off x="598152" y="6320365"/>
            <a:ext cx="8088648" cy="523220"/>
          </a:xfrm>
          <a:prstGeom prst="rect">
            <a:avLst/>
          </a:prstGeom>
          <a:noFill/>
        </p:spPr>
        <p:txBody>
          <a:bodyPr wrap="none" rtlCol="0">
            <a:spAutoFit/>
          </a:bodyPr>
          <a:lstStyle/>
          <a:p>
            <a:r>
              <a:rPr lang="en-US" sz="1400" dirty="0" smtClean="0"/>
              <a:t>[1] </a:t>
            </a:r>
            <a:r>
              <a:rPr lang="en-US" sz="1400" dirty="0"/>
              <a:t>K. Bergman</a:t>
            </a:r>
            <a:r>
              <a:rPr lang="en-US" sz="1400" dirty="0" smtClean="0"/>
              <a:t>, </a:t>
            </a:r>
            <a:r>
              <a:rPr lang="en-US" sz="1400" dirty="0" err="1" smtClean="0"/>
              <a:t>et.al</a:t>
            </a:r>
            <a:r>
              <a:rPr lang="en-US" sz="1400" dirty="0" smtClean="0"/>
              <a:t>. </a:t>
            </a:r>
            <a:r>
              <a:rPr lang="en-US" sz="1400" dirty="0" err="1" smtClean="0"/>
              <a:t>Exascale</a:t>
            </a:r>
            <a:r>
              <a:rPr lang="en-US" sz="1400" dirty="0" smtClean="0"/>
              <a:t> </a:t>
            </a:r>
            <a:r>
              <a:rPr lang="en-US" sz="1400" dirty="0"/>
              <a:t>computing study: Technology challenges in achieving </a:t>
            </a:r>
            <a:r>
              <a:rPr lang="en-US" sz="1400" dirty="0" err="1"/>
              <a:t>exascale</a:t>
            </a:r>
            <a:r>
              <a:rPr lang="en-US" sz="1400" dirty="0"/>
              <a:t> </a:t>
            </a:r>
            <a:r>
              <a:rPr lang="en-US" sz="1400" dirty="0" smtClean="0"/>
              <a:t>systems. 2008 </a:t>
            </a:r>
            <a:endParaRPr lang="en-US" sz="1400" dirty="0"/>
          </a:p>
          <a:p>
            <a:endParaRPr lang="en-US" sz="1400" dirty="0"/>
          </a:p>
        </p:txBody>
      </p:sp>
    </p:spTree>
    <p:extLst>
      <p:ext uri="{BB962C8B-B14F-4D97-AF65-F5344CB8AC3E}">
        <p14:creationId xmlns:p14="http://schemas.microsoft.com/office/powerpoint/2010/main" val="102102342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5" name="TextBox 4"/>
          <p:cNvSpPr txBox="1"/>
          <p:nvPr/>
        </p:nvSpPr>
        <p:spPr>
          <a:xfrm>
            <a:off x="904614" y="5860793"/>
            <a:ext cx="7353320" cy="369332"/>
          </a:xfrm>
          <a:prstGeom prst="rect">
            <a:avLst/>
          </a:prstGeom>
          <a:noFill/>
        </p:spPr>
        <p:txBody>
          <a:bodyPr wrap="none" rtlCol="0">
            <a:spAutoFit/>
          </a:bodyPr>
          <a:lstStyle/>
          <a:p>
            <a:r>
              <a:rPr lang="en-US" dirty="0" smtClean="0"/>
              <a:t>Energy savings over pure replication as a function of job size, MTBF = 10 days</a:t>
            </a:r>
            <a:endParaRPr lang="en-US" dirty="0"/>
          </a:p>
        </p:txBody>
      </p:sp>
      <p:pic>
        <p:nvPicPr>
          <p:cNvPr id="8" name="Picture 7" descr="energy_savings_pure_vs_optimal_mtbf_10.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8" y="1417638"/>
            <a:ext cx="7946572" cy="4458910"/>
          </a:xfrm>
          <a:prstGeom prst="rect">
            <a:avLst/>
          </a:prstGeom>
        </p:spPr>
      </p:pic>
    </p:spTree>
    <p:extLst>
      <p:ext uri="{BB962C8B-B14F-4D97-AF65-F5344CB8AC3E}">
        <p14:creationId xmlns:p14="http://schemas.microsoft.com/office/powerpoint/2010/main" val="249172758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Conclusions</a:t>
            </a:r>
            <a:endParaRPr lang="en-US" dirty="0"/>
          </a:p>
        </p:txBody>
      </p:sp>
      <p:sp>
        <p:nvSpPr>
          <p:cNvPr id="3" name="Content Placeholder 2"/>
          <p:cNvSpPr>
            <a:spLocks noGrp="1"/>
          </p:cNvSpPr>
          <p:nvPr>
            <p:ph idx="1"/>
          </p:nvPr>
        </p:nvSpPr>
        <p:spPr/>
        <p:txBody>
          <a:bodyPr>
            <a:normAutofit/>
          </a:bodyPr>
          <a:lstStyle/>
          <a:p>
            <a:r>
              <a:rPr lang="en-US" dirty="0" smtClean="0"/>
              <a:t>Shadow computing has the potential to save energy while maintaining same fault tolerance level and application requirements</a:t>
            </a:r>
          </a:p>
          <a:p>
            <a:pPr lvl="1"/>
            <a:r>
              <a:rPr lang="en-US" dirty="0" smtClean="0"/>
              <a:t>Highly dependent upon the amount of laxity</a:t>
            </a:r>
          </a:p>
        </p:txBody>
      </p:sp>
    </p:spTree>
    <p:extLst>
      <p:ext uri="{BB962C8B-B14F-4D97-AF65-F5344CB8AC3E}">
        <p14:creationId xmlns:p14="http://schemas.microsoft.com/office/powerpoint/2010/main" val="391019315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a:t>
            </a:r>
            <a:endParaRPr lang="en-US" dirty="0"/>
          </a:p>
        </p:txBody>
      </p:sp>
      <p:sp>
        <p:nvSpPr>
          <p:cNvPr id="3" name="Text Placeholder 2"/>
          <p:cNvSpPr>
            <a:spLocks noGrp="1"/>
          </p:cNvSpPr>
          <p:nvPr>
            <p:ph type="body" idx="1"/>
          </p:nvPr>
        </p:nvSpPr>
        <p:spPr/>
        <p:txBody>
          <a:bodyPr/>
          <a:lstStyle/>
          <a:p>
            <a:r>
              <a:rPr lang="en-US" dirty="0" smtClean="0"/>
              <a:t>An Energy-Aware Resiliency Scheme for </a:t>
            </a:r>
            <a:r>
              <a:rPr lang="en-US" dirty="0" err="1" smtClean="0"/>
              <a:t>Exascale</a:t>
            </a:r>
            <a:r>
              <a:rPr lang="en-US" dirty="0" smtClean="0"/>
              <a:t> Computing</a:t>
            </a:r>
            <a:endParaRPr lang="en-US" dirty="0"/>
          </a:p>
        </p:txBody>
      </p:sp>
    </p:spTree>
    <p:extLst>
      <p:ext uri="{BB962C8B-B14F-4D97-AF65-F5344CB8AC3E}">
        <p14:creationId xmlns:p14="http://schemas.microsoft.com/office/powerpoint/2010/main" val="43602949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a:t>
            </a:r>
            <a:endParaRPr lang="en-US" dirty="0"/>
          </a:p>
        </p:txBody>
      </p:sp>
      <p:sp>
        <p:nvSpPr>
          <p:cNvPr id="3" name="Content Placeholder 2"/>
          <p:cNvSpPr>
            <a:spLocks noGrp="1"/>
          </p:cNvSpPr>
          <p:nvPr>
            <p:ph idx="1"/>
          </p:nvPr>
        </p:nvSpPr>
        <p:spPr/>
        <p:txBody>
          <a:bodyPr/>
          <a:lstStyle/>
          <a:p>
            <a:r>
              <a:rPr lang="en-US" dirty="0" smtClean="0"/>
              <a:t>Expand Analytical Model</a:t>
            </a:r>
          </a:p>
          <a:p>
            <a:r>
              <a:rPr lang="en-US" dirty="0" smtClean="0"/>
              <a:t>Simulation</a:t>
            </a:r>
          </a:p>
          <a:p>
            <a:r>
              <a:rPr lang="en-US" dirty="0" smtClean="0"/>
              <a:t>Implementation</a:t>
            </a:r>
          </a:p>
          <a:p>
            <a:r>
              <a:rPr lang="en-US" dirty="0" smtClean="0"/>
              <a:t>Comparison to </a:t>
            </a:r>
            <a:r>
              <a:rPr lang="en-US" dirty="0" err="1" smtClean="0"/>
              <a:t>Checkpointing</a:t>
            </a:r>
            <a:endParaRPr lang="en-US" dirty="0" smtClean="0"/>
          </a:p>
        </p:txBody>
      </p:sp>
    </p:spTree>
    <p:extLst>
      <p:ext uri="{BB962C8B-B14F-4D97-AF65-F5344CB8AC3E}">
        <p14:creationId xmlns:p14="http://schemas.microsoft.com/office/powerpoint/2010/main" val="334258343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 Analytical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Expand model to relax the following restrictions</a:t>
            </a:r>
          </a:p>
          <a:p>
            <a:pPr lvl="1"/>
            <a:r>
              <a:rPr lang="en-US" dirty="0" smtClean="0"/>
              <a:t>Main process executes at fixed speed</a:t>
            </a:r>
          </a:p>
          <a:p>
            <a:pPr lvl="2"/>
            <a:r>
              <a:rPr lang="en-US" dirty="0" smtClean="0"/>
              <a:t>Jointly derive speed of replica-set to meet requirements with minimum energy</a:t>
            </a:r>
          </a:p>
          <a:p>
            <a:pPr lvl="1"/>
            <a:r>
              <a:rPr lang="en-US" dirty="0" smtClean="0"/>
              <a:t>Fixed Targeted Response Time</a:t>
            </a:r>
            <a:endParaRPr lang="en-US" dirty="0"/>
          </a:p>
          <a:p>
            <a:pPr lvl="2"/>
            <a:r>
              <a:rPr lang="en-US" dirty="0" smtClean="0"/>
              <a:t>Reward driven response time</a:t>
            </a:r>
          </a:p>
          <a:p>
            <a:pPr lvl="1"/>
            <a:r>
              <a:rPr lang="en-US" dirty="0" smtClean="0"/>
              <a:t>Single Failure in the replica-set</a:t>
            </a:r>
          </a:p>
          <a:p>
            <a:pPr lvl="2"/>
            <a:r>
              <a:rPr lang="en-US" dirty="0" smtClean="0"/>
              <a:t>Allow for shadow and main process failures</a:t>
            </a:r>
          </a:p>
          <a:p>
            <a:pPr lvl="1"/>
            <a:r>
              <a:rPr lang="en-US" dirty="0" smtClean="0"/>
              <a:t>Single Shadow</a:t>
            </a:r>
          </a:p>
          <a:p>
            <a:pPr lvl="2"/>
            <a:r>
              <a:rPr lang="en-US" dirty="0" smtClean="0"/>
              <a:t>To provide additional fault tolerance we want to expand study to include multiple replicas</a:t>
            </a:r>
          </a:p>
          <a:p>
            <a:pPr lvl="1"/>
            <a:endParaRPr lang="en-US" dirty="0"/>
          </a:p>
        </p:txBody>
      </p:sp>
    </p:spTree>
    <p:extLst>
      <p:ext uri="{BB962C8B-B14F-4D97-AF65-F5344CB8AC3E}">
        <p14:creationId xmlns:p14="http://schemas.microsoft.com/office/powerpoint/2010/main" val="35822105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sp>
        <p:nvSpPr>
          <p:cNvPr id="3" name="Content Placeholder 2"/>
          <p:cNvSpPr>
            <a:spLocks noGrp="1"/>
          </p:cNvSpPr>
          <p:nvPr>
            <p:ph idx="1"/>
          </p:nvPr>
        </p:nvSpPr>
        <p:spPr/>
        <p:txBody>
          <a:bodyPr/>
          <a:lstStyle/>
          <a:p>
            <a:r>
              <a:rPr lang="en-US" dirty="0" smtClean="0"/>
              <a:t>Build a general simulation framework for evaluating fault tolerance techniques at </a:t>
            </a:r>
            <a:r>
              <a:rPr lang="en-US" dirty="0" err="1" smtClean="0"/>
              <a:t>exascale</a:t>
            </a:r>
            <a:r>
              <a:rPr lang="en-US" dirty="0" smtClean="0"/>
              <a:t> levels</a:t>
            </a:r>
          </a:p>
          <a:p>
            <a:pPr lvl="1"/>
            <a:r>
              <a:rPr lang="en-US" dirty="0" smtClean="0"/>
              <a:t>Simulation framework</a:t>
            </a:r>
          </a:p>
          <a:p>
            <a:pPr lvl="2"/>
            <a:r>
              <a:rPr lang="en-US" dirty="0" smtClean="0"/>
              <a:t>Define metrics to capture</a:t>
            </a:r>
          </a:p>
          <a:p>
            <a:pPr lvl="1"/>
            <a:r>
              <a:rPr lang="en-US" dirty="0" smtClean="0"/>
              <a:t>Evaluate Shadow Computing using framework</a:t>
            </a:r>
          </a:p>
          <a:p>
            <a:pPr lvl="2"/>
            <a:r>
              <a:rPr lang="en-US" dirty="0" smtClean="0"/>
              <a:t>Performance Assessment</a:t>
            </a:r>
          </a:p>
          <a:p>
            <a:pPr lvl="2"/>
            <a:r>
              <a:rPr lang="en-US" dirty="0" smtClean="0"/>
              <a:t>Comparative analysis</a:t>
            </a:r>
          </a:p>
        </p:txBody>
      </p:sp>
    </p:spTree>
    <p:extLst>
      <p:ext uri="{BB962C8B-B14F-4D97-AF65-F5344CB8AC3E}">
        <p14:creationId xmlns:p14="http://schemas.microsoft.com/office/powerpoint/2010/main" val="902920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92500"/>
          </a:bodyPr>
          <a:lstStyle/>
          <a:p>
            <a:r>
              <a:rPr lang="en-US" dirty="0" smtClean="0"/>
              <a:t>Assess feasibility of shadow computing</a:t>
            </a:r>
          </a:p>
          <a:p>
            <a:pPr lvl="1"/>
            <a:r>
              <a:rPr lang="en-US" dirty="0" smtClean="0"/>
              <a:t>Implement within existing HPC runtime environment</a:t>
            </a:r>
          </a:p>
          <a:p>
            <a:pPr lvl="2"/>
            <a:r>
              <a:rPr lang="en-US" dirty="0" smtClean="0"/>
              <a:t>MPI based environment</a:t>
            </a:r>
          </a:p>
          <a:p>
            <a:pPr lvl="3"/>
            <a:r>
              <a:rPr lang="en-US" dirty="0" smtClean="0"/>
              <a:t>It may be necessary to </a:t>
            </a:r>
            <a:r>
              <a:rPr lang="en-US" dirty="0"/>
              <a:t>“remove” some functions in MPI to ensure deterministic message </a:t>
            </a:r>
            <a:r>
              <a:rPr lang="en-US" dirty="0" smtClean="0"/>
              <a:t>sends</a:t>
            </a:r>
          </a:p>
          <a:p>
            <a:pPr lvl="2"/>
            <a:r>
              <a:rPr lang="en-US" dirty="0" smtClean="0"/>
              <a:t>May consider new computational models beyond MPI</a:t>
            </a:r>
            <a:endParaRPr lang="en-US" dirty="0"/>
          </a:p>
          <a:p>
            <a:pPr lvl="1"/>
            <a:endParaRPr lang="en-US" dirty="0" smtClean="0"/>
          </a:p>
          <a:p>
            <a:r>
              <a:rPr lang="en-US" dirty="0" smtClean="0"/>
              <a:t>Evaluate overhead of implementation</a:t>
            </a:r>
          </a:p>
          <a:p>
            <a:r>
              <a:rPr lang="en-US" dirty="0" smtClean="0"/>
              <a:t>Compare with existing fault tolerant techniques</a:t>
            </a:r>
          </a:p>
        </p:txBody>
      </p:sp>
    </p:spTree>
    <p:extLst>
      <p:ext uri="{BB962C8B-B14F-4D97-AF65-F5344CB8AC3E}">
        <p14:creationId xmlns:p14="http://schemas.microsoft.com/office/powerpoint/2010/main" val="192580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a:t>
            </a:r>
            <a:r>
              <a:rPr lang="en-US" dirty="0" err="1" smtClean="0"/>
              <a:t>Checkpointing</a:t>
            </a:r>
            <a:endParaRPr lang="en-US" dirty="0"/>
          </a:p>
        </p:txBody>
      </p:sp>
      <p:sp>
        <p:nvSpPr>
          <p:cNvPr id="3" name="Content Placeholder 2"/>
          <p:cNvSpPr>
            <a:spLocks noGrp="1"/>
          </p:cNvSpPr>
          <p:nvPr>
            <p:ph idx="1"/>
          </p:nvPr>
        </p:nvSpPr>
        <p:spPr/>
        <p:txBody>
          <a:bodyPr>
            <a:normAutofit/>
          </a:bodyPr>
          <a:lstStyle/>
          <a:p>
            <a:r>
              <a:rPr lang="en-US" dirty="0" smtClean="0"/>
              <a:t>Compare shadow computing to </a:t>
            </a:r>
            <a:r>
              <a:rPr lang="en-US" dirty="0" err="1" smtClean="0"/>
              <a:t>checkpointing</a:t>
            </a:r>
            <a:endParaRPr lang="en-US" dirty="0" smtClean="0"/>
          </a:p>
          <a:p>
            <a:pPr lvl="1"/>
            <a:r>
              <a:rPr lang="en-US" dirty="0" smtClean="0"/>
              <a:t>Simulation</a:t>
            </a:r>
          </a:p>
          <a:p>
            <a:pPr lvl="1"/>
            <a:r>
              <a:rPr lang="en-US" dirty="0" smtClean="0"/>
              <a:t>Implementation</a:t>
            </a:r>
          </a:p>
          <a:p>
            <a:r>
              <a:rPr lang="en-US" dirty="0" smtClean="0"/>
              <a:t>Find the “cross-point” where shadow computing outperforms </a:t>
            </a:r>
            <a:r>
              <a:rPr lang="en-US" dirty="0" err="1" smtClean="0"/>
              <a:t>checkpointing</a:t>
            </a:r>
            <a:endParaRPr lang="en-US" dirty="0"/>
          </a:p>
          <a:p>
            <a:pPr lvl="1"/>
            <a:r>
              <a:rPr lang="en-US" dirty="0" smtClean="0"/>
              <a:t>Number of nodes</a:t>
            </a:r>
          </a:p>
          <a:p>
            <a:pPr lvl="1"/>
            <a:r>
              <a:rPr lang="en-US" dirty="0" smtClean="0"/>
              <a:t>Energy consumption</a:t>
            </a:r>
          </a:p>
          <a:p>
            <a:pPr lvl="1"/>
            <a:r>
              <a:rPr lang="en-US" dirty="0" smtClean="0"/>
              <a:t>Throughput</a:t>
            </a:r>
            <a:endParaRPr lang="en-US" dirty="0"/>
          </a:p>
        </p:txBody>
      </p:sp>
    </p:spTree>
    <p:extLst>
      <p:ext uri="{BB962C8B-B14F-4D97-AF65-F5344CB8AC3E}">
        <p14:creationId xmlns:p14="http://schemas.microsoft.com/office/powerpoint/2010/main" val="2879443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contribution?</a:t>
            </a:r>
            <a:endParaRPr lang="en-US" dirty="0"/>
          </a:p>
        </p:txBody>
      </p:sp>
      <p:sp>
        <p:nvSpPr>
          <p:cNvPr id="3" name="Content Placeholder 2"/>
          <p:cNvSpPr>
            <a:spLocks noGrp="1"/>
          </p:cNvSpPr>
          <p:nvPr>
            <p:ph idx="1"/>
          </p:nvPr>
        </p:nvSpPr>
        <p:spPr/>
        <p:txBody>
          <a:bodyPr/>
          <a:lstStyle/>
          <a:p>
            <a:r>
              <a:rPr lang="en-US" dirty="0" smtClean="0"/>
              <a:t>Fault tolerance is a system that masks the application from faults by using some form of redundancy</a:t>
            </a:r>
          </a:p>
          <a:p>
            <a:pPr lvl="1"/>
            <a:r>
              <a:rPr lang="en-US" dirty="0" smtClean="0"/>
              <a:t>Hardware</a:t>
            </a:r>
          </a:p>
          <a:p>
            <a:pPr lvl="1"/>
            <a:r>
              <a:rPr lang="en-US" dirty="0" smtClean="0"/>
              <a:t>Software</a:t>
            </a:r>
          </a:p>
          <a:p>
            <a:pPr lvl="1"/>
            <a:r>
              <a:rPr lang="en-US" dirty="0" smtClean="0"/>
              <a:t>Information</a:t>
            </a:r>
          </a:p>
          <a:p>
            <a:pPr lvl="1"/>
            <a:r>
              <a:rPr lang="en-US" dirty="0" smtClean="0"/>
              <a:t>Time</a:t>
            </a:r>
          </a:p>
        </p:txBody>
      </p:sp>
    </p:spTree>
    <p:extLst>
      <p:ext uri="{BB962C8B-B14F-4D97-AF65-F5344CB8AC3E}">
        <p14:creationId xmlns:p14="http://schemas.microsoft.com/office/powerpoint/2010/main" val="579634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this contribution?</a:t>
            </a:r>
            <a:endParaRPr lang="en-US" dirty="0"/>
          </a:p>
        </p:txBody>
      </p:sp>
      <p:sp>
        <p:nvSpPr>
          <p:cNvPr id="4" name="Rectangle 3"/>
          <p:cNvSpPr/>
          <p:nvPr/>
        </p:nvSpPr>
        <p:spPr>
          <a:xfrm>
            <a:off x="2497002" y="1624825"/>
            <a:ext cx="4114800" cy="1005840"/>
          </a:xfrm>
          <a:prstGeom prst="rect">
            <a:avLst/>
          </a:prstGeom>
          <a:gradFill>
            <a:gsLst>
              <a:gs pos="0">
                <a:schemeClr val="tx2">
                  <a:lumMod val="60000"/>
                  <a:lumOff val="40000"/>
                </a:schemeClr>
              </a:gs>
              <a:gs pos="53000">
                <a:srgbClr val="D4DEFF"/>
              </a:gs>
              <a:gs pos="83000">
                <a:srgbClr val="D4DEFF"/>
              </a:gs>
              <a:gs pos="100000">
                <a:srgbClr val="96AB94"/>
              </a:gs>
            </a:gsLst>
            <a:lin ang="16200000" scaled="0"/>
          </a:gra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2">
                    <a:lumMod val="50000"/>
                  </a:schemeClr>
                </a:solidFill>
                <a:latin typeface="Berlin Sans FB Demi" pitchFamily="34" charset="0"/>
              </a:rPr>
              <a:t>Fault Tolerance</a:t>
            </a:r>
            <a:endParaRPr lang="en-US" sz="2400" dirty="0">
              <a:solidFill>
                <a:schemeClr val="tx2">
                  <a:lumMod val="50000"/>
                </a:schemeClr>
              </a:solidFill>
              <a:latin typeface="Berlin Sans FB Demi" pitchFamily="34" charset="0"/>
            </a:endParaRPr>
          </a:p>
        </p:txBody>
      </p:sp>
      <p:sp>
        <p:nvSpPr>
          <p:cNvPr id="5" name="Rectangle 4"/>
          <p:cNvSpPr/>
          <p:nvPr/>
        </p:nvSpPr>
        <p:spPr>
          <a:xfrm>
            <a:off x="211002" y="3262838"/>
            <a:ext cx="2286000" cy="1005840"/>
          </a:xfrm>
          <a:prstGeom prst="rect">
            <a:avLst/>
          </a:prstGeom>
          <a:gradFill>
            <a:gsLst>
              <a:gs pos="0">
                <a:schemeClr val="tx2">
                  <a:lumMod val="60000"/>
                  <a:lumOff val="40000"/>
                </a:schemeClr>
              </a:gs>
              <a:gs pos="53000">
                <a:srgbClr val="D4DEFF"/>
              </a:gs>
              <a:gs pos="83000">
                <a:srgbClr val="D4DEFF"/>
              </a:gs>
              <a:gs pos="100000">
                <a:srgbClr val="96AB94"/>
              </a:gs>
            </a:gsLst>
            <a:lin ang="16200000" scaled="0"/>
          </a:gra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latin typeface="Berlin Sans FB Demi" pitchFamily="34" charset="0"/>
              </a:rPr>
              <a:t>Rollback Recovery</a:t>
            </a:r>
            <a:endParaRPr lang="en-US" sz="2000" dirty="0">
              <a:solidFill>
                <a:schemeClr val="tx2">
                  <a:lumMod val="50000"/>
                </a:schemeClr>
              </a:solidFill>
              <a:latin typeface="Berlin Sans FB Demi" pitchFamily="34" charset="0"/>
            </a:endParaRPr>
          </a:p>
        </p:txBody>
      </p:sp>
      <p:sp>
        <p:nvSpPr>
          <p:cNvPr id="6" name="Rectangle 5"/>
          <p:cNvSpPr/>
          <p:nvPr/>
        </p:nvSpPr>
        <p:spPr>
          <a:xfrm>
            <a:off x="6400800" y="3262838"/>
            <a:ext cx="2286000" cy="1005840"/>
          </a:xfrm>
          <a:prstGeom prst="rect">
            <a:avLst/>
          </a:prstGeom>
          <a:gradFill>
            <a:gsLst>
              <a:gs pos="0">
                <a:schemeClr val="tx2">
                  <a:lumMod val="60000"/>
                  <a:lumOff val="40000"/>
                </a:schemeClr>
              </a:gs>
              <a:gs pos="53000">
                <a:srgbClr val="D4DEFF"/>
              </a:gs>
              <a:gs pos="83000">
                <a:srgbClr val="D4DEFF"/>
              </a:gs>
              <a:gs pos="100000">
                <a:srgbClr val="96AB94"/>
              </a:gs>
            </a:gsLst>
            <a:lin ang="16200000" scaled="0"/>
          </a:gra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latin typeface="Berlin Sans FB Demi" pitchFamily="34" charset="0"/>
              </a:rPr>
              <a:t>Replication</a:t>
            </a:r>
            <a:endParaRPr lang="en-US" sz="2000" dirty="0">
              <a:solidFill>
                <a:schemeClr val="tx2">
                  <a:lumMod val="50000"/>
                </a:schemeClr>
              </a:solidFill>
              <a:latin typeface="Berlin Sans FB Demi" pitchFamily="34" charset="0"/>
            </a:endParaRPr>
          </a:p>
        </p:txBody>
      </p:sp>
      <p:sp>
        <p:nvSpPr>
          <p:cNvPr id="12" name="Rectangle 11"/>
          <p:cNvSpPr/>
          <p:nvPr/>
        </p:nvSpPr>
        <p:spPr>
          <a:xfrm>
            <a:off x="3429000" y="3262838"/>
            <a:ext cx="2286000" cy="1005840"/>
          </a:xfrm>
          <a:prstGeom prst="rect">
            <a:avLst/>
          </a:prstGeom>
          <a:gradFill>
            <a:gsLst>
              <a:gs pos="0">
                <a:schemeClr val="tx2">
                  <a:lumMod val="60000"/>
                  <a:lumOff val="40000"/>
                </a:schemeClr>
              </a:gs>
              <a:gs pos="53000">
                <a:srgbClr val="D4DEFF"/>
              </a:gs>
              <a:gs pos="83000">
                <a:srgbClr val="D4DEFF"/>
              </a:gs>
              <a:gs pos="100000">
                <a:srgbClr val="96AB94"/>
              </a:gs>
            </a:gsLst>
            <a:lin ang="16200000" scaled="0"/>
          </a:gradFill>
          <a:ln>
            <a:no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Berlin Sans FB Demi" pitchFamily="34" charset="0"/>
              </a:rPr>
              <a:t>Shadow Computing</a:t>
            </a:r>
            <a:endParaRPr lang="en-US" sz="2000" dirty="0">
              <a:solidFill>
                <a:schemeClr val="tx1"/>
              </a:solidFill>
              <a:latin typeface="Berlin Sans FB Demi" pitchFamily="34" charset="0"/>
            </a:endParaRPr>
          </a:p>
        </p:txBody>
      </p:sp>
      <p:cxnSp>
        <p:nvCxnSpPr>
          <p:cNvPr id="14" name="Straight Arrow Connector 13"/>
          <p:cNvCxnSpPr/>
          <p:nvPr/>
        </p:nvCxnSpPr>
        <p:spPr>
          <a:xfrm>
            <a:off x="4537467" y="2630665"/>
            <a:ext cx="3029981" cy="483050"/>
          </a:xfrm>
          <a:prstGeom prst="straightConnector1">
            <a:avLst/>
          </a:prstGeom>
          <a:ln w="63500">
            <a:tailEnd type="oval" w="med" len="med"/>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4" idx="2"/>
          </p:cNvCxnSpPr>
          <p:nvPr/>
        </p:nvCxnSpPr>
        <p:spPr>
          <a:xfrm>
            <a:off x="4554402" y="2630665"/>
            <a:ext cx="17598" cy="483050"/>
          </a:xfrm>
          <a:prstGeom prst="straightConnector1">
            <a:avLst/>
          </a:prstGeom>
          <a:ln w="63500">
            <a:tailEnd type="oval"/>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p:cNvCxnSpPr>
          <p:nvPr/>
        </p:nvCxnSpPr>
        <p:spPr>
          <a:xfrm flipH="1">
            <a:off x="1374318" y="2630665"/>
            <a:ext cx="3180084" cy="483050"/>
          </a:xfrm>
          <a:prstGeom prst="straightConnector1">
            <a:avLst/>
          </a:prstGeom>
          <a:ln w="63500">
            <a:tailEnd type="oval"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11002" y="4495264"/>
            <a:ext cx="2286000" cy="646331"/>
          </a:xfrm>
          <a:prstGeom prst="rect">
            <a:avLst/>
          </a:prstGeom>
          <a:noFill/>
        </p:spPr>
        <p:txBody>
          <a:bodyPr wrap="square" rtlCol="0">
            <a:spAutoFit/>
          </a:bodyPr>
          <a:lstStyle/>
          <a:p>
            <a:pPr algn="ctr"/>
            <a:r>
              <a:rPr lang="en-US" dirty="0" smtClean="0"/>
              <a:t>Time redundancy</a:t>
            </a:r>
          </a:p>
          <a:p>
            <a:pPr algn="ctr"/>
            <a:endParaRPr lang="en-US" dirty="0"/>
          </a:p>
        </p:txBody>
      </p:sp>
      <p:sp>
        <p:nvSpPr>
          <p:cNvPr id="21" name="TextBox 20"/>
          <p:cNvSpPr txBox="1"/>
          <p:nvPr/>
        </p:nvSpPr>
        <p:spPr>
          <a:xfrm>
            <a:off x="6400800" y="4463659"/>
            <a:ext cx="2286000" cy="646331"/>
          </a:xfrm>
          <a:prstGeom prst="rect">
            <a:avLst/>
          </a:prstGeom>
          <a:noFill/>
        </p:spPr>
        <p:txBody>
          <a:bodyPr wrap="square" rtlCol="0">
            <a:spAutoFit/>
          </a:bodyPr>
          <a:lstStyle/>
          <a:p>
            <a:pPr algn="ctr"/>
            <a:r>
              <a:rPr lang="en-US" dirty="0" smtClean="0"/>
              <a:t>Hardware redundancy</a:t>
            </a:r>
          </a:p>
          <a:p>
            <a:pPr algn="ctr"/>
            <a:endParaRPr lang="en-US" dirty="0"/>
          </a:p>
        </p:txBody>
      </p:sp>
      <p:sp>
        <p:nvSpPr>
          <p:cNvPr id="22" name="TextBox 21"/>
          <p:cNvSpPr txBox="1"/>
          <p:nvPr/>
        </p:nvSpPr>
        <p:spPr>
          <a:xfrm>
            <a:off x="3394467" y="4495264"/>
            <a:ext cx="2286000" cy="923330"/>
          </a:xfrm>
          <a:prstGeom prst="rect">
            <a:avLst/>
          </a:prstGeom>
          <a:noFill/>
        </p:spPr>
        <p:txBody>
          <a:bodyPr wrap="square" rtlCol="0">
            <a:spAutoFit/>
          </a:bodyPr>
          <a:lstStyle/>
          <a:p>
            <a:pPr algn="ctr"/>
            <a:r>
              <a:rPr lang="en-US" dirty="0" smtClean="0"/>
              <a:t>Enables tradeoff between time and hardware redundancy</a:t>
            </a:r>
          </a:p>
        </p:txBody>
      </p:sp>
      <p:graphicFrame>
        <p:nvGraphicFramePr>
          <p:cNvPr id="23" name="Object 22"/>
          <p:cNvGraphicFramePr>
            <a:graphicFrameLocks noChangeAspect="1"/>
          </p:cNvGraphicFramePr>
          <p:nvPr>
            <p:extLst>
              <p:ext uri="{D42A27DB-BD31-4B8C-83A1-F6EECF244321}">
                <p14:modId xmlns:p14="http://schemas.microsoft.com/office/powerpoint/2010/main" val="2463103868"/>
              </p:ext>
            </p:extLst>
          </p:nvPr>
        </p:nvGraphicFramePr>
        <p:xfrm>
          <a:off x="4335463" y="5418594"/>
          <a:ext cx="325437" cy="298450"/>
        </p:xfrm>
        <a:graphic>
          <a:graphicData uri="http://schemas.openxmlformats.org/presentationml/2006/ole">
            <mc:AlternateContent xmlns:mc="http://schemas.openxmlformats.org/markup-compatibility/2006">
              <mc:Choice xmlns:v="urn:schemas-microsoft-com:vml" Requires="v">
                <p:oleObj spid="_x0000_s13330" name="Equation" r:id="rId3" imgW="152400" imgH="139700" progId="Equation.3">
                  <p:embed/>
                </p:oleObj>
              </mc:Choice>
              <mc:Fallback>
                <p:oleObj name="Equation" r:id="rId3" imgW="152400" imgH="139700" progId="Equation.3">
                  <p:embed/>
                  <p:pic>
                    <p:nvPicPr>
                      <p:cNvPr id="0" name=""/>
                      <p:cNvPicPr/>
                      <p:nvPr/>
                    </p:nvPicPr>
                    <p:blipFill>
                      <a:blip r:embed="rId4"/>
                      <a:stretch>
                        <a:fillRect/>
                      </a:stretch>
                    </p:blipFill>
                    <p:spPr>
                      <a:xfrm>
                        <a:off x="4335463" y="5418594"/>
                        <a:ext cx="325437" cy="298450"/>
                      </a:xfrm>
                      <a:prstGeom prst="rect">
                        <a:avLst/>
                      </a:prstGeom>
                    </p:spPr>
                  </p:pic>
                </p:oleObj>
              </mc:Fallback>
            </mc:AlternateContent>
          </a:graphicData>
        </a:graphic>
      </p:graphicFrame>
    </p:spTree>
    <p:extLst>
      <p:ext uri="{BB962C8B-B14F-4D97-AF65-F5344CB8AC3E}">
        <p14:creationId xmlns:p14="http://schemas.microsoft.com/office/powerpoint/2010/main" val="14798791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par>
                                <p:cTn id="8" presetID="1" presetClass="entr" presetSubtype="0" fill="hold" grpId="0" nodeType="withEffect">
                                  <p:stCondLst>
                                    <p:cond delay="300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3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par>
                                <p:cTn id="19" presetID="1" presetClass="entr" presetSubtype="0" fill="hold" grpId="0" nodeType="withEffect">
                                  <p:stCondLst>
                                    <p:cond delay="3000"/>
                                  </p:stCondLst>
                                  <p:childTnLst>
                                    <p:set>
                                      <p:cBhvr>
                                        <p:cTn id="20" dur="1" fill="hold">
                                          <p:stCondLst>
                                            <p:cond delay="0"/>
                                          </p:stCondLst>
                                        </p:cTn>
                                        <p:tgtEl>
                                          <p:spTgt spid="21"/>
                                        </p:tgtEl>
                                        <p:attrNameLst>
                                          <p:attrName>style.visibility</p:attrName>
                                        </p:attrNameLst>
                                      </p:cBhvr>
                                      <p:to>
                                        <p:strVal val="visible"/>
                                      </p:to>
                                    </p:set>
                                  </p:childTnLst>
                                </p:cTn>
                              </p:par>
                            </p:childTnLst>
                          </p:cTn>
                        </p:par>
                        <p:par>
                          <p:cTn id="21" fill="hold">
                            <p:stCondLst>
                              <p:cond delay="3000"/>
                            </p:stCondLst>
                            <p:childTnLst>
                              <p:par>
                                <p:cTn id="22" presetID="16" presetClass="entr" presetSubtype="2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par>
                          <p:cTn id="30" fill="hold">
                            <p:stCondLst>
                              <p:cond delay="500"/>
                            </p:stCondLst>
                            <p:childTnLst>
                              <p:par>
                                <p:cTn id="31" presetID="16" presetClass="entr" presetSubtype="21"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par>
                                <p:cTn id="34" presetID="1" presetClass="entr" presetSubtype="0" fill="hold" grpId="0" nodeType="withEffect">
                                  <p:stCondLst>
                                    <p:cond delay="200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nodeType="withEffect">
                                  <p:stCondLst>
                                    <p:cond delay="200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9"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Performance</a:t>
            </a:r>
            <a:endParaRPr lang="en-US" dirty="0"/>
          </a:p>
        </p:txBody>
      </p:sp>
      <p:sp>
        <p:nvSpPr>
          <p:cNvPr id="3" name="Content Placeholder 2"/>
          <p:cNvSpPr>
            <a:spLocks noGrp="1"/>
          </p:cNvSpPr>
          <p:nvPr>
            <p:ph idx="1"/>
          </p:nvPr>
        </p:nvSpPr>
        <p:spPr/>
        <p:txBody>
          <a:bodyPr/>
          <a:lstStyle/>
          <a:p>
            <a:r>
              <a:rPr lang="en-US" dirty="0" smtClean="0"/>
              <a:t>1,000 times more powerful than </a:t>
            </a:r>
            <a:r>
              <a:rPr lang="en-US" dirty="0" err="1" smtClean="0"/>
              <a:t>petascale</a:t>
            </a:r>
            <a:endParaRPr lang="en-US" dirty="0" smtClean="0"/>
          </a:p>
          <a:p>
            <a:pPr lvl="1"/>
            <a:r>
              <a:rPr lang="en-US" dirty="0" smtClean="0"/>
              <a:t>Titan is 58x smaller</a:t>
            </a:r>
          </a:p>
        </p:txBody>
      </p:sp>
      <p:graphicFrame>
        <p:nvGraphicFramePr>
          <p:cNvPr id="4" name="Content Placeholder 5"/>
          <p:cNvGraphicFramePr>
            <a:graphicFrameLocks/>
          </p:cNvGraphicFramePr>
          <p:nvPr>
            <p:extLst>
              <p:ext uri="{D42A27DB-BD31-4B8C-83A1-F6EECF244321}">
                <p14:modId xmlns:p14="http://schemas.microsoft.com/office/powerpoint/2010/main" val="628611509"/>
              </p:ext>
            </p:extLst>
          </p:nvPr>
        </p:nvGraphicFramePr>
        <p:xfrm>
          <a:off x="1278964" y="3010049"/>
          <a:ext cx="6424704" cy="2926080"/>
        </p:xfrm>
        <a:graphic>
          <a:graphicData uri="http://schemas.openxmlformats.org/drawingml/2006/table">
            <a:tbl>
              <a:tblPr firstRow="1" bandRow="1">
                <a:tableStyleId>{5C22544A-7EE6-4342-B048-85BDC9FD1C3A}</a:tableStyleId>
              </a:tblPr>
              <a:tblGrid>
                <a:gridCol w="2141568"/>
                <a:gridCol w="2141568"/>
                <a:gridCol w="2141568"/>
              </a:tblGrid>
              <a:tr h="210334">
                <a:tc>
                  <a:txBody>
                    <a:bodyPr/>
                    <a:lstStyle/>
                    <a:p>
                      <a:r>
                        <a:rPr lang="en-US" dirty="0" smtClean="0"/>
                        <a:t>Computer</a:t>
                      </a:r>
                      <a:endParaRPr lang="en-US" dirty="0"/>
                    </a:p>
                  </a:txBody>
                  <a:tcPr/>
                </a:tc>
                <a:tc>
                  <a:txBody>
                    <a:bodyPr/>
                    <a:lstStyle/>
                    <a:p>
                      <a:r>
                        <a:rPr lang="en-US" dirty="0" err="1" smtClean="0"/>
                        <a:t>Petaflops</a:t>
                      </a:r>
                      <a:endParaRPr lang="en-US" dirty="0"/>
                    </a:p>
                  </a:txBody>
                  <a:tcPr/>
                </a:tc>
                <a:tc>
                  <a:txBody>
                    <a:bodyPr/>
                    <a:lstStyle/>
                    <a:p>
                      <a:r>
                        <a:rPr lang="en-US" dirty="0" smtClean="0"/>
                        <a:t>Growth</a:t>
                      </a:r>
                      <a:endParaRPr lang="en-US" dirty="0"/>
                    </a:p>
                  </a:txBody>
                  <a:tcPr/>
                </a:tc>
              </a:tr>
              <a:tr h="210334">
                <a:tc>
                  <a:txBody>
                    <a:bodyPr/>
                    <a:lstStyle/>
                    <a:p>
                      <a:r>
                        <a:rPr lang="en-US" dirty="0" err="1" smtClean="0"/>
                        <a:t>Exascale</a:t>
                      </a:r>
                      <a:endParaRPr lang="en-US" dirty="0"/>
                    </a:p>
                  </a:txBody>
                  <a:tcPr/>
                </a:tc>
                <a:tc>
                  <a:txBody>
                    <a:bodyPr/>
                    <a:lstStyle/>
                    <a:p>
                      <a:r>
                        <a:rPr lang="en-US" dirty="0" smtClean="0"/>
                        <a:t>1000</a:t>
                      </a:r>
                      <a:endParaRPr lang="en-US" dirty="0"/>
                    </a:p>
                  </a:txBody>
                  <a:tcPr/>
                </a:tc>
                <a:tc>
                  <a:txBody>
                    <a:bodyPr/>
                    <a:lstStyle/>
                    <a:p>
                      <a:endParaRPr lang="en-US" dirty="0"/>
                    </a:p>
                  </a:txBody>
                  <a:tcPr/>
                </a:tc>
              </a:tr>
              <a:tr h="210334">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i="1" u="sng" dirty="0" err="1" smtClean="0"/>
                        <a:t>Exascale</a:t>
                      </a:r>
                      <a:r>
                        <a:rPr lang="en-US" b="1" i="1" u="sng" dirty="0" smtClean="0"/>
                        <a:t> GAP</a:t>
                      </a:r>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b="1" i="1" u="sng" dirty="0" smtClean="0"/>
                    </a:p>
                  </a:txBody>
                  <a:tcPr/>
                </a:tc>
                <a:tc hMerge="1">
                  <a:txBody>
                    <a:bodyPr/>
                    <a:lstStyle/>
                    <a:p>
                      <a:endParaRPr lang="en-US" dirty="0"/>
                    </a:p>
                  </a:txBody>
                  <a:tcPr/>
                </a:tc>
              </a:tr>
              <a:tr h="210334">
                <a:tc>
                  <a:txBody>
                    <a:bodyPr/>
                    <a:lstStyle/>
                    <a:p>
                      <a:r>
                        <a:rPr lang="en-US" dirty="0" smtClean="0"/>
                        <a:t>Titan</a:t>
                      </a:r>
                      <a:endParaRPr lang="en-US" dirty="0"/>
                    </a:p>
                  </a:txBody>
                  <a:tcPr/>
                </a:tc>
                <a:tc>
                  <a:txBody>
                    <a:bodyPr/>
                    <a:lstStyle/>
                    <a:p>
                      <a:r>
                        <a:rPr lang="en-US" dirty="0" smtClean="0"/>
                        <a:t>17.59</a:t>
                      </a:r>
                      <a:endParaRPr lang="en-US" dirty="0"/>
                    </a:p>
                  </a:txBody>
                  <a:tcPr/>
                </a:tc>
                <a:tc>
                  <a:txBody>
                    <a:bodyPr/>
                    <a:lstStyle/>
                    <a:p>
                      <a:r>
                        <a:rPr lang="en-US" dirty="0" smtClean="0"/>
                        <a:t>58x</a:t>
                      </a:r>
                      <a:endParaRPr lang="en-US" dirty="0"/>
                    </a:p>
                  </a:txBody>
                  <a:tcPr/>
                </a:tc>
              </a:tr>
              <a:tr h="210334">
                <a:tc>
                  <a:txBody>
                    <a:bodyPr/>
                    <a:lstStyle/>
                    <a:p>
                      <a:r>
                        <a:rPr lang="en-US" dirty="0" smtClean="0"/>
                        <a:t>Sequoia</a:t>
                      </a:r>
                      <a:endParaRPr lang="en-US" dirty="0"/>
                    </a:p>
                  </a:txBody>
                  <a:tcPr/>
                </a:tc>
                <a:tc>
                  <a:txBody>
                    <a:bodyPr/>
                    <a:lstStyle/>
                    <a:p>
                      <a:r>
                        <a:rPr lang="en-US" dirty="0" smtClean="0"/>
                        <a:t>16.32</a:t>
                      </a:r>
                      <a:endParaRPr lang="en-US" dirty="0"/>
                    </a:p>
                  </a:txBody>
                  <a:tcPr/>
                </a:tc>
                <a:tc>
                  <a:txBody>
                    <a:bodyPr/>
                    <a:lstStyle/>
                    <a:p>
                      <a:r>
                        <a:rPr lang="en-US" dirty="0" smtClean="0"/>
                        <a:t>62x</a:t>
                      </a:r>
                      <a:endParaRPr lang="en-US" dirty="0"/>
                    </a:p>
                  </a:txBody>
                  <a:tcPr/>
                </a:tc>
              </a:tr>
              <a:tr h="210334">
                <a:tc>
                  <a:txBody>
                    <a:bodyPr/>
                    <a:lstStyle/>
                    <a:p>
                      <a:r>
                        <a:rPr lang="en-US" dirty="0" smtClean="0"/>
                        <a:t>K Computer</a:t>
                      </a:r>
                      <a:endParaRPr lang="en-US" dirty="0"/>
                    </a:p>
                  </a:txBody>
                  <a:tcPr/>
                </a:tc>
                <a:tc>
                  <a:txBody>
                    <a:bodyPr/>
                    <a:lstStyle/>
                    <a:p>
                      <a:r>
                        <a:rPr lang="en-US" dirty="0" smtClean="0"/>
                        <a:t>10.51</a:t>
                      </a:r>
                      <a:endParaRPr lang="en-US" dirty="0"/>
                    </a:p>
                  </a:txBody>
                  <a:tcPr/>
                </a:tc>
                <a:tc>
                  <a:txBody>
                    <a:bodyPr/>
                    <a:lstStyle/>
                    <a:p>
                      <a:r>
                        <a:rPr lang="en-US" dirty="0" smtClean="0"/>
                        <a:t>100x</a:t>
                      </a:r>
                      <a:endParaRPr lang="en-US" dirty="0"/>
                    </a:p>
                  </a:txBody>
                  <a:tcPr/>
                </a:tc>
              </a:tr>
              <a:tr h="210334">
                <a:tc>
                  <a:txBody>
                    <a:bodyPr/>
                    <a:lstStyle/>
                    <a:p>
                      <a:r>
                        <a:rPr lang="en-US" dirty="0" smtClean="0"/>
                        <a:t>Mira</a:t>
                      </a:r>
                      <a:endParaRPr lang="en-US" dirty="0"/>
                    </a:p>
                  </a:txBody>
                  <a:tcPr/>
                </a:tc>
                <a:tc>
                  <a:txBody>
                    <a:bodyPr/>
                    <a:lstStyle/>
                    <a:p>
                      <a:r>
                        <a:rPr lang="en-US" dirty="0" smtClean="0"/>
                        <a:t>8.16</a:t>
                      </a:r>
                      <a:endParaRPr lang="en-US" dirty="0"/>
                    </a:p>
                  </a:txBody>
                  <a:tcPr/>
                </a:tc>
                <a:tc>
                  <a:txBody>
                    <a:bodyPr/>
                    <a:lstStyle/>
                    <a:p>
                      <a:r>
                        <a:rPr lang="en-US" dirty="0" smtClean="0"/>
                        <a:t>125x</a:t>
                      </a:r>
                      <a:endParaRPr lang="en-US" dirty="0"/>
                    </a:p>
                  </a:txBody>
                  <a:tcPr/>
                </a:tc>
              </a:tr>
              <a:tr h="210334">
                <a:tc>
                  <a:txBody>
                    <a:bodyPr/>
                    <a:lstStyle/>
                    <a:p>
                      <a:r>
                        <a:rPr lang="en-US" dirty="0" smtClean="0"/>
                        <a:t>JUQUEEN</a:t>
                      </a:r>
                      <a:endParaRPr lang="en-US" dirty="0"/>
                    </a:p>
                  </a:txBody>
                  <a:tcPr/>
                </a:tc>
                <a:tc>
                  <a:txBody>
                    <a:bodyPr/>
                    <a:lstStyle/>
                    <a:p>
                      <a:r>
                        <a:rPr lang="en-US" dirty="0" smtClean="0"/>
                        <a:t>4.14</a:t>
                      </a:r>
                      <a:endParaRPr lang="en-US" dirty="0"/>
                    </a:p>
                  </a:txBody>
                  <a:tcPr/>
                </a:tc>
                <a:tc>
                  <a:txBody>
                    <a:bodyPr/>
                    <a:lstStyle/>
                    <a:p>
                      <a:r>
                        <a:rPr lang="en-US" dirty="0" smtClean="0"/>
                        <a:t>250x</a:t>
                      </a:r>
                      <a:endParaRPr lang="en-US" dirty="0"/>
                    </a:p>
                  </a:txBody>
                  <a:tcPr/>
                </a:tc>
              </a:tr>
            </a:tbl>
          </a:graphicData>
        </a:graphic>
      </p:graphicFrame>
      <p:sp>
        <p:nvSpPr>
          <p:cNvPr id="5" name="Curved Left Arrow 4"/>
          <p:cNvSpPr/>
          <p:nvPr/>
        </p:nvSpPr>
        <p:spPr>
          <a:xfrm>
            <a:off x="7703668" y="3466353"/>
            <a:ext cx="822960" cy="1001058"/>
          </a:xfrm>
          <a:prstGeom prst="curvedLef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p:cNvSpPr txBox="1"/>
          <p:nvPr/>
        </p:nvSpPr>
        <p:spPr>
          <a:xfrm>
            <a:off x="5834424" y="6401380"/>
            <a:ext cx="2852376" cy="307777"/>
          </a:xfrm>
          <a:prstGeom prst="rect">
            <a:avLst/>
          </a:prstGeom>
          <a:noFill/>
        </p:spPr>
        <p:txBody>
          <a:bodyPr wrap="none" rtlCol="0">
            <a:spAutoFit/>
          </a:bodyPr>
          <a:lstStyle/>
          <a:p>
            <a:r>
              <a:rPr lang="en-US" sz="1400" dirty="0"/>
              <a:t>* Top 500 (http://www.top500.org</a:t>
            </a:r>
            <a:r>
              <a:rPr lang="en-US" sz="1400" dirty="0" smtClean="0"/>
              <a:t>/)</a:t>
            </a:r>
            <a:endParaRPr lang="en-US" sz="1400" dirty="0"/>
          </a:p>
        </p:txBody>
      </p:sp>
    </p:spTree>
    <p:extLst>
      <p:ext uri="{BB962C8B-B14F-4D97-AF65-F5344CB8AC3E}">
        <p14:creationId xmlns:p14="http://schemas.microsoft.com/office/powerpoint/2010/main" val="120383942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Timeline</a:t>
            </a:r>
            <a:endParaRPr lang="en-US" dirty="0"/>
          </a:p>
        </p:txBody>
      </p:sp>
      <p:sp>
        <p:nvSpPr>
          <p:cNvPr id="3" name="Text Placeholder 2"/>
          <p:cNvSpPr>
            <a:spLocks noGrp="1"/>
          </p:cNvSpPr>
          <p:nvPr>
            <p:ph type="body" idx="1"/>
          </p:nvPr>
        </p:nvSpPr>
        <p:spPr/>
        <p:txBody>
          <a:bodyPr/>
          <a:lstStyle/>
          <a:p>
            <a:r>
              <a:rPr lang="en-US" dirty="0" smtClean="0"/>
              <a:t>An Energy-Aware Resiliency Scheme for </a:t>
            </a:r>
            <a:r>
              <a:rPr lang="en-US" dirty="0" err="1" smtClean="0"/>
              <a:t>Exascale</a:t>
            </a:r>
            <a:r>
              <a:rPr lang="en-US" dirty="0" smtClean="0"/>
              <a:t> Computing</a:t>
            </a:r>
            <a:endParaRPr lang="en-US" dirty="0"/>
          </a:p>
        </p:txBody>
      </p:sp>
    </p:spTree>
    <p:extLst>
      <p:ext uri="{BB962C8B-B14F-4D97-AF65-F5344CB8AC3E}">
        <p14:creationId xmlns:p14="http://schemas.microsoft.com/office/powerpoint/2010/main" val="5912311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April 2013</a:t>
            </a:r>
          </a:p>
          <a:p>
            <a:pPr lvl="1"/>
            <a:r>
              <a:rPr lang="en-US" dirty="0" smtClean="0"/>
              <a:t>Define reward-based model</a:t>
            </a:r>
          </a:p>
          <a:p>
            <a:pPr lvl="1"/>
            <a:r>
              <a:rPr lang="en-US" dirty="0" smtClean="0"/>
              <a:t>Define simulator architecture and basic components</a:t>
            </a:r>
          </a:p>
          <a:p>
            <a:r>
              <a:rPr lang="en-US" dirty="0" smtClean="0"/>
              <a:t>May 2013</a:t>
            </a:r>
          </a:p>
          <a:p>
            <a:pPr lvl="1"/>
            <a:r>
              <a:rPr lang="en-US" dirty="0"/>
              <a:t>Begin implementing in </a:t>
            </a:r>
            <a:r>
              <a:rPr lang="en-US" dirty="0" smtClean="0"/>
              <a:t>MPI</a:t>
            </a:r>
          </a:p>
          <a:p>
            <a:pPr lvl="1"/>
            <a:r>
              <a:rPr lang="en-US" dirty="0" smtClean="0"/>
              <a:t>Work on defining evaluation model</a:t>
            </a:r>
          </a:p>
          <a:p>
            <a:r>
              <a:rPr lang="en-US" dirty="0" smtClean="0"/>
              <a:t>June 2013</a:t>
            </a:r>
          </a:p>
          <a:p>
            <a:pPr lvl="1"/>
            <a:r>
              <a:rPr lang="en-US" dirty="0" smtClean="0"/>
              <a:t>Continue implementing in MPI</a:t>
            </a:r>
          </a:p>
          <a:p>
            <a:pPr lvl="1"/>
            <a:r>
              <a:rPr lang="en-US" dirty="0"/>
              <a:t>Continue </a:t>
            </a:r>
            <a:r>
              <a:rPr lang="en-US" dirty="0" smtClean="0"/>
              <a:t>work </a:t>
            </a:r>
            <a:r>
              <a:rPr lang="en-US" dirty="0"/>
              <a:t>on </a:t>
            </a:r>
            <a:r>
              <a:rPr lang="en-US" dirty="0" smtClean="0"/>
              <a:t>simulator</a:t>
            </a:r>
          </a:p>
          <a:p>
            <a:r>
              <a:rPr lang="en-US" dirty="0" smtClean="0"/>
              <a:t>July 2013</a:t>
            </a:r>
          </a:p>
          <a:p>
            <a:pPr lvl="1"/>
            <a:r>
              <a:rPr lang="en-US" dirty="0" smtClean="0"/>
              <a:t>Execute experiments in both MPI and simulator</a:t>
            </a:r>
          </a:p>
          <a:p>
            <a:r>
              <a:rPr lang="en-US" sz="3100" dirty="0" smtClean="0"/>
              <a:t>August 2013</a:t>
            </a:r>
          </a:p>
          <a:p>
            <a:pPr lvl="1"/>
            <a:r>
              <a:rPr lang="en-US" sz="2900" dirty="0" smtClean="0"/>
              <a:t>Finish executing experiments</a:t>
            </a:r>
          </a:p>
          <a:p>
            <a:pPr lvl="1"/>
            <a:r>
              <a:rPr lang="en-US" sz="2900" dirty="0" smtClean="0"/>
              <a:t>Finalize and publish results, targeting conference DSN and HPC</a:t>
            </a:r>
            <a:endParaRPr lang="en-US" sz="2900" dirty="0"/>
          </a:p>
        </p:txBody>
      </p:sp>
    </p:spTree>
    <p:extLst>
      <p:ext uri="{BB962C8B-B14F-4D97-AF65-F5344CB8AC3E}">
        <p14:creationId xmlns:p14="http://schemas.microsoft.com/office/powerpoint/2010/main" val="46878983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normAutofit lnSpcReduction="10000"/>
          </a:bodyPr>
          <a:lstStyle/>
          <a:p>
            <a:r>
              <a:rPr lang="en-US" sz="2200" dirty="0" smtClean="0"/>
              <a:t>Sept 2013</a:t>
            </a:r>
          </a:p>
          <a:p>
            <a:pPr lvl="1"/>
            <a:r>
              <a:rPr lang="en-US" sz="2000" dirty="0" smtClean="0"/>
              <a:t>Extend model for multiple shadows, extend simulator for multiple shadows</a:t>
            </a:r>
          </a:p>
          <a:p>
            <a:r>
              <a:rPr lang="en-US" sz="2200" dirty="0" smtClean="0"/>
              <a:t>October 2013</a:t>
            </a:r>
          </a:p>
          <a:p>
            <a:pPr lvl="1"/>
            <a:r>
              <a:rPr lang="en-US" sz="2000" dirty="0" smtClean="0"/>
              <a:t>Compare various fault tolerant schemes in </a:t>
            </a:r>
            <a:r>
              <a:rPr lang="en-US" sz="2000" dirty="0" err="1" smtClean="0"/>
              <a:t>exascale</a:t>
            </a:r>
            <a:r>
              <a:rPr lang="en-US" sz="2000" dirty="0" smtClean="0"/>
              <a:t> computing</a:t>
            </a:r>
          </a:p>
          <a:p>
            <a:r>
              <a:rPr lang="en-US" sz="2200" dirty="0" smtClean="0"/>
              <a:t>November 2013</a:t>
            </a:r>
          </a:p>
          <a:p>
            <a:pPr lvl="1"/>
            <a:r>
              <a:rPr lang="en-US" sz="2000" dirty="0" smtClean="0"/>
              <a:t>Refine model and finalize results for publication</a:t>
            </a:r>
          </a:p>
          <a:p>
            <a:r>
              <a:rPr lang="en-US" sz="2200" dirty="0" smtClean="0"/>
              <a:t>December 2013 – April 2014</a:t>
            </a:r>
          </a:p>
          <a:p>
            <a:pPr lvl="1"/>
            <a:r>
              <a:rPr lang="en-US" sz="2000" dirty="0" smtClean="0"/>
              <a:t>Write dissertation</a:t>
            </a:r>
          </a:p>
          <a:p>
            <a:pPr lvl="1"/>
            <a:r>
              <a:rPr lang="en-US" sz="2000" dirty="0" smtClean="0"/>
              <a:t>Write journal papers</a:t>
            </a:r>
          </a:p>
          <a:p>
            <a:r>
              <a:rPr lang="en-US" sz="2200" dirty="0" smtClean="0"/>
              <a:t>May 2014</a:t>
            </a:r>
          </a:p>
          <a:p>
            <a:pPr lvl="1"/>
            <a:r>
              <a:rPr lang="en-US" sz="2000" dirty="0" smtClean="0"/>
              <a:t>Defend dissertation</a:t>
            </a:r>
          </a:p>
        </p:txBody>
      </p:sp>
    </p:spTree>
    <p:extLst>
      <p:ext uri="{BB962C8B-B14F-4D97-AF65-F5344CB8AC3E}">
        <p14:creationId xmlns:p14="http://schemas.microsoft.com/office/powerpoint/2010/main" val="104772830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600201"/>
            <a:ext cx="8229600" cy="2035366"/>
          </a:xfrm>
        </p:spPr>
        <p:txBody>
          <a:bodyPr/>
          <a:lstStyle/>
          <a:p>
            <a:pPr marL="0" indent="0">
              <a:buNone/>
            </a:pPr>
            <a:r>
              <a:rPr lang="en-US" dirty="0" smtClean="0"/>
              <a:t>Shadow Computing is cool</a:t>
            </a:r>
          </a:p>
          <a:p>
            <a:pPr marL="0" indent="0">
              <a:buNone/>
            </a:pPr>
            <a:r>
              <a:rPr lang="en-US" dirty="0"/>
              <a:t>	</a:t>
            </a:r>
            <a:r>
              <a:rPr lang="en-US" dirty="0" smtClean="0"/>
              <a:t>… lets study it more</a:t>
            </a:r>
          </a:p>
          <a:p>
            <a:pPr marL="0" indent="0">
              <a:buNone/>
            </a:pPr>
            <a:r>
              <a:rPr lang="en-US" dirty="0" smtClean="0"/>
              <a:t>	… please!</a:t>
            </a:r>
          </a:p>
          <a:p>
            <a:pPr marL="0" indent="0">
              <a:buNone/>
            </a:pPr>
            <a:endParaRPr lang="en-US" dirty="0"/>
          </a:p>
        </p:txBody>
      </p:sp>
    </p:spTree>
    <p:extLst>
      <p:ext uri="{BB962C8B-B14F-4D97-AF65-F5344CB8AC3E}">
        <p14:creationId xmlns:p14="http://schemas.microsoft.com/office/powerpoint/2010/main" val="2844628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75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475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3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3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Exascale</a:t>
            </a:r>
            <a:r>
              <a:rPr lang="en-US" dirty="0" smtClean="0"/>
              <a:t> Timeline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1557788"/>
              </p:ext>
            </p:extLst>
          </p:nvPr>
        </p:nvGraphicFramePr>
        <p:xfrm>
          <a:off x="457200" y="1600200"/>
          <a:ext cx="8229605" cy="4810760"/>
        </p:xfrm>
        <a:graphic>
          <a:graphicData uri="http://schemas.openxmlformats.org/drawingml/2006/table">
            <a:tbl>
              <a:tblPr firstRow="1" bandRow="1">
                <a:tableStyleId>{5C22544A-7EE6-4342-B048-85BDC9FD1C3A}</a:tableStyleId>
              </a:tblPr>
              <a:tblGrid>
                <a:gridCol w="1645921"/>
                <a:gridCol w="1645921"/>
                <a:gridCol w="1645921"/>
                <a:gridCol w="1645921"/>
                <a:gridCol w="1645921"/>
              </a:tblGrid>
              <a:tr h="370840">
                <a:tc>
                  <a:txBody>
                    <a:bodyPr/>
                    <a:lstStyle/>
                    <a:p>
                      <a:pPr algn="ctr"/>
                      <a:r>
                        <a:rPr lang="en-US" sz="1800" b="1" i="0" u="none" strike="noStrike" kern="1200" baseline="0" dirty="0" smtClean="0">
                          <a:solidFill>
                            <a:schemeClr val="lt1"/>
                          </a:solidFill>
                          <a:latin typeface="+mn-lt"/>
                          <a:ea typeface="+mn-ea"/>
                          <a:cs typeface="+mn-cs"/>
                        </a:rPr>
                        <a:t>Systems</a:t>
                      </a:r>
                      <a:endParaRPr lang="en-US" dirty="0"/>
                    </a:p>
                  </a:txBody>
                  <a:tcPr marL="91439" marR="91439"/>
                </a:tc>
                <a:tc>
                  <a:txBody>
                    <a:bodyPr/>
                    <a:lstStyle/>
                    <a:p>
                      <a:pPr algn="ctr"/>
                      <a:r>
                        <a:rPr lang="en-US" b="1" dirty="0" smtClean="0"/>
                        <a:t>2009</a:t>
                      </a:r>
                      <a:endParaRPr lang="en-US" b="1" dirty="0"/>
                    </a:p>
                  </a:txBody>
                  <a:tcPr marL="91439" marR="91439"/>
                </a:tc>
                <a:tc>
                  <a:txBody>
                    <a:bodyPr/>
                    <a:lstStyle/>
                    <a:p>
                      <a:pPr algn="ctr"/>
                      <a:r>
                        <a:rPr lang="en-US" b="1" dirty="0" smtClean="0"/>
                        <a:t>2014</a:t>
                      </a:r>
                      <a:endParaRPr lang="en-US" b="1" dirty="0"/>
                    </a:p>
                  </a:txBody>
                  <a:tcPr marL="91439" marR="91439"/>
                </a:tc>
                <a:tc>
                  <a:txBody>
                    <a:bodyPr/>
                    <a:lstStyle/>
                    <a:p>
                      <a:pPr algn="ctr"/>
                      <a:r>
                        <a:rPr lang="en-US" b="1" dirty="0" smtClean="0"/>
                        <a:t>2017</a:t>
                      </a:r>
                      <a:endParaRPr lang="en-US" b="1" dirty="0"/>
                    </a:p>
                  </a:txBody>
                  <a:tcPr marL="91439" marR="91439"/>
                </a:tc>
                <a:tc>
                  <a:txBody>
                    <a:bodyPr/>
                    <a:lstStyle/>
                    <a:p>
                      <a:pPr algn="ctr"/>
                      <a:r>
                        <a:rPr lang="en-US" b="1" dirty="0" smtClean="0"/>
                        <a:t>2020</a:t>
                      </a:r>
                      <a:endParaRPr lang="en-US" b="1" dirty="0"/>
                    </a:p>
                  </a:txBody>
                  <a:tcPr marL="91439" marR="91439"/>
                </a:tc>
              </a:tr>
              <a:tr h="370840">
                <a:tc>
                  <a:txBody>
                    <a:bodyPr/>
                    <a:lstStyle/>
                    <a:p>
                      <a:r>
                        <a:rPr lang="en-US" sz="1800" b="1" i="0" u="none" strike="noStrike" kern="1200" baseline="0" dirty="0" smtClean="0">
                          <a:solidFill>
                            <a:schemeClr val="dk1"/>
                          </a:solidFill>
                          <a:latin typeface="+mn-lt"/>
                          <a:ea typeface="+mn-ea"/>
                          <a:cs typeface="+mn-cs"/>
                        </a:rPr>
                        <a:t>Peak </a:t>
                      </a:r>
                      <a:r>
                        <a:rPr lang="en-US" sz="1800" b="1" i="0" u="none" strike="noStrike" kern="1200" baseline="0" dirty="0" err="1" smtClean="0">
                          <a:solidFill>
                            <a:schemeClr val="dk1"/>
                          </a:solidFill>
                          <a:latin typeface="+mn-lt"/>
                          <a:ea typeface="+mn-ea"/>
                          <a:cs typeface="+mn-cs"/>
                        </a:rPr>
                        <a:t>Perf</a:t>
                      </a:r>
                      <a:r>
                        <a:rPr lang="en-US" sz="1800" b="1" i="0" u="none" strike="noStrike" kern="1200" baseline="0" dirty="0" smtClean="0">
                          <a:solidFill>
                            <a:schemeClr val="dk1"/>
                          </a:solidFill>
                          <a:latin typeface="+mn-lt"/>
                          <a:ea typeface="+mn-ea"/>
                          <a:cs typeface="+mn-cs"/>
                        </a:rPr>
                        <a:t>.</a:t>
                      </a:r>
                      <a:endParaRPr lang="en-US" dirty="0"/>
                    </a:p>
                  </a:txBody>
                  <a:tcPr marL="91439" marR="91439"/>
                </a:tc>
                <a:tc>
                  <a:txBody>
                    <a:bodyPr/>
                    <a:lstStyle/>
                    <a:p>
                      <a:pPr algn="ctr"/>
                      <a:r>
                        <a:rPr lang="en-US" b="1" dirty="0" smtClean="0"/>
                        <a:t>2 </a:t>
                      </a:r>
                      <a:r>
                        <a:rPr lang="en-US" b="1" dirty="0" err="1" smtClean="0"/>
                        <a:t>Peta</a:t>
                      </a:r>
                      <a:endParaRPr lang="en-US" b="1" dirty="0"/>
                    </a:p>
                  </a:txBody>
                  <a:tcPr marL="91439" marR="91439"/>
                </a:tc>
                <a:tc>
                  <a:txBody>
                    <a:bodyPr/>
                    <a:lstStyle/>
                    <a:p>
                      <a:pPr algn="ctr"/>
                      <a:r>
                        <a:rPr lang="en-US" b="1" dirty="0" smtClean="0"/>
                        <a:t>20 </a:t>
                      </a:r>
                      <a:r>
                        <a:rPr lang="en-US" b="1" dirty="0" err="1" smtClean="0"/>
                        <a:t>Peta</a:t>
                      </a:r>
                      <a:endParaRPr lang="en-US" b="1" dirty="0"/>
                    </a:p>
                  </a:txBody>
                  <a:tcPr marL="91439" marR="91439"/>
                </a:tc>
                <a:tc>
                  <a:txBody>
                    <a:bodyPr/>
                    <a:lstStyle/>
                    <a:p>
                      <a:pPr algn="ctr"/>
                      <a:r>
                        <a:rPr lang="en-US" b="1" dirty="0" smtClean="0"/>
                        <a:t>100-200 </a:t>
                      </a:r>
                      <a:r>
                        <a:rPr lang="en-US" b="1" dirty="0" err="1" smtClean="0"/>
                        <a:t>Peta</a:t>
                      </a:r>
                      <a:endParaRPr lang="en-US" b="1" dirty="0"/>
                    </a:p>
                  </a:txBody>
                  <a:tcPr marL="91439" marR="91439"/>
                </a:tc>
                <a:tc>
                  <a:txBody>
                    <a:bodyPr/>
                    <a:lstStyle/>
                    <a:p>
                      <a:pPr algn="ctr"/>
                      <a:r>
                        <a:rPr lang="en-US" b="1" dirty="0" smtClean="0"/>
                        <a:t>1 </a:t>
                      </a:r>
                      <a:r>
                        <a:rPr lang="en-US" b="1" dirty="0" err="1" smtClean="0"/>
                        <a:t>Exa</a:t>
                      </a:r>
                      <a:endParaRPr lang="en-US" b="1" dirty="0"/>
                    </a:p>
                  </a:txBody>
                  <a:tcPr marL="91439" marR="91439"/>
                </a:tc>
              </a:tr>
              <a:tr h="354428">
                <a:tc>
                  <a:txBody>
                    <a:bodyPr/>
                    <a:lstStyle/>
                    <a:p>
                      <a:r>
                        <a:rPr lang="en-US" sz="1800" b="1" i="0" u="none" strike="noStrike" kern="1200" baseline="0" dirty="0" smtClean="0">
                          <a:solidFill>
                            <a:schemeClr val="dk1"/>
                          </a:solidFill>
                          <a:latin typeface="+mn-lt"/>
                          <a:ea typeface="+mn-ea"/>
                          <a:cs typeface="+mn-cs"/>
                        </a:rPr>
                        <a:t>Memory</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0.3 PB </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1.6 PB </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5 PB </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10 PB</a:t>
                      </a:r>
                      <a:endParaRPr lang="en-US" dirty="0" smtClean="0"/>
                    </a:p>
                  </a:txBody>
                  <a:tcPr marL="91439" marR="91439"/>
                </a:tc>
              </a:tr>
              <a:tr h="370840">
                <a:tc>
                  <a:txBody>
                    <a:bodyPr/>
                    <a:lstStyle/>
                    <a:p>
                      <a:r>
                        <a:rPr lang="en-US" sz="1800" b="1" i="0" u="none" strike="noStrike" kern="1200" baseline="0" dirty="0" smtClean="0">
                          <a:solidFill>
                            <a:schemeClr val="dk1"/>
                          </a:solidFill>
                          <a:latin typeface="+mn-lt"/>
                          <a:ea typeface="+mn-ea"/>
                          <a:cs typeface="+mn-cs"/>
                        </a:rPr>
                        <a:t>Node </a:t>
                      </a:r>
                      <a:r>
                        <a:rPr lang="en-US" sz="1800" b="1" i="0" u="none" strike="noStrike" kern="1200" baseline="0" dirty="0" err="1" smtClean="0">
                          <a:solidFill>
                            <a:schemeClr val="dk1"/>
                          </a:solidFill>
                          <a:latin typeface="+mn-lt"/>
                          <a:ea typeface="+mn-ea"/>
                          <a:cs typeface="+mn-cs"/>
                        </a:rPr>
                        <a:t>Perf</a:t>
                      </a:r>
                      <a:r>
                        <a:rPr lang="en-US" sz="1800" b="1" i="0" u="none" strike="noStrike" kern="1200" baseline="0" dirty="0" smtClean="0">
                          <a:solidFill>
                            <a:schemeClr val="dk1"/>
                          </a:solidFill>
                          <a:latin typeface="+mn-lt"/>
                          <a:ea typeface="+mn-ea"/>
                          <a:cs typeface="+mn-cs"/>
                        </a:rPr>
                        <a:t>. </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125 GF</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200GF</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200-400 GF </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1-10TF</a:t>
                      </a:r>
                      <a:endParaRPr lang="en-US" dirty="0" smtClean="0"/>
                    </a:p>
                  </a:txBody>
                  <a:tcPr marL="91439" marR="91439"/>
                </a:tc>
              </a:tr>
              <a:tr h="370840">
                <a:tc>
                  <a:txBody>
                    <a:bodyPr/>
                    <a:lstStyle/>
                    <a:p>
                      <a:r>
                        <a:rPr lang="en-US" sz="1800" b="1" i="0" u="none" strike="noStrike" kern="1200" baseline="0" dirty="0" smtClean="0">
                          <a:solidFill>
                            <a:schemeClr val="dk1"/>
                          </a:solidFill>
                          <a:latin typeface="+mn-lt"/>
                          <a:ea typeface="+mn-ea"/>
                          <a:cs typeface="+mn-cs"/>
                        </a:rPr>
                        <a:t>Node </a:t>
                      </a:r>
                      <a:r>
                        <a:rPr lang="en-US" sz="1800" b="1" i="0" u="none" strike="noStrike" kern="1200" baseline="0" dirty="0" err="1" smtClean="0">
                          <a:solidFill>
                            <a:schemeClr val="dk1"/>
                          </a:solidFill>
                          <a:latin typeface="+mn-lt"/>
                          <a:ea typeface="+mn-ea"/>
                          <a:cs typeface="+mn-cs"/>
                        </a:rPr>
                        <a:t>Mem</a:t>
                      </a:r>
                      <a:r>
                        <a:rPr lang="en-US" sz="1800" b="1" i="0" u="none" strike="noStrike" kern="1200" baseline="0" dirty="0" smtClean="0">
                          <a:solidFill>
                            <a:schemeClr val="dk1"/>
                          </a:solidFill>
                          <a:latin typeface="+mn-lt"/>
                          <a:ea typeface="+mn-ea"/>
                          <a:cs typeface="+mn-cs"/>
                        </a:rPr>
                        <a:t> BW</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25 GB/s</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40 GB/s </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100 GB/s </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200-400 GB/s</a:t>
                      </a:r>
                      <a:endParaRPr lang="en-US" dirty="0" smtClean="0"/>
                    </a:p>
                  </a:txBody>
                  <a:tcPr marL="91439" marR="91439"/>
                </a:tc>
              </a:tr>
              <a:tr h="370840">
                <a:tc>
                  <a:txBody>
                    <a:bodyPr/>
                    <a:lstStyle/>
                    <a:p>
                      <a:r>
                        <a:rPr lang="pt-BR" sz="1800" b="1" i="0" u="none" strike="noStrike" kern="1200" baseline="0" dirty="0" smtClean="0">
                          <a:solidFill>
                            <a:schemeClr val="dk1"/>
                          </a:solidFill>
                          <a:latin typeface="+mn-lt"/>
                          <a:ea typeface="+mn-ea"/>
                          <a:cs typeface="+mn-cs"/>
                        </a:rPr>
                        <a:t>Node Ccurrncy</a:t>
                      </a:r>
                      <a:endParaRPr lang="en-US" dirty="0"/>
                    </a:p>
                  </a:txBody>
                  <a:tcPr marL="91439" marR="91439"/>
                </a:tc>
                <a:tc>
                  <a:txBody>
                    <a:bodyPr/>
                    <a:lstStyle/>
                    <a:p>
                      <a:pPr algn="ctr"/>
                      <a:r>
                        <a:rPr lang="pt-BR" sz="1800" b="1" i="0" u="none" strike="noStrike" kern="1200" baseline="0" dirty="0" smtClean="0">
                          <a:solidFill>
                            <a:schemeClr val="dk1"/>
                          </a:solidFill>
                          <a:latin typeface="+mn-lt"/>
                          <a:ea typeface="+mn-ea"/>
                          <a:cs typeface="+mn-cs"/>
                        </a:rPr>
                        <a:t>12</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800" b="1" i="0" u="none" strike="noStrike" kern="1200" baseline="0" dirty="0" smtClean="0">
                          <a:solidFill>
                            <a:schemeClr val="dk1"/>
                          </a:solidFill>
                          <a:latin typeface="+mn-lt"/>
                          <a:ea typeface="+mn-ea"/>
                          <a:cs typeface="+mn-cs"/>
                        </a:rPr>
                        <a:t>32</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800" b="1" i="0" u="none" strike="noStrike" kern="1200" baseline="0" dirty="0" smtClean="0">
                          <a:solidFill>
                            <a:schemeClr val="dk1"/>
                          </a:solidFill>
                          <a:latin typeface="+mn-lt"/>
                          <a:ea typeface="+mn-ea"/>
                          <a:cs typeface="+mn-cs"/>
                        </a:rPr>
                        <a:t>O(100)</a:t>
                      </a:r>
                      <a:endParaRPr lang="en-US" dirty="0" smtClean="0"/>
                    </a:p>
                  </a:txBody>
                  <a:tcPr marL="91439" marR="91439"/>
                </a:tc>
                <a:tc>
                  <a:txBody>
                    <a:bodyPr/>
                    <a:lstStyle/>
                    <a:p>
                      <a:pPr algn="ctr"/>
                      <a:r>
                        <a:rPr lang="pt-BR" sz="1800" b="1" i="0" u="none" strike="noStrike" kern="1200" baseline="0" dirty="0" smtClean="0">
                          <a:solidFill>
                            <a:schemeClr val="dk1"/>
                          </a:solidFill>
                          <a:latin typeface="+mn-lt"/>
                          <a:ea typeface="+mn-ea"/>
                          <a:cs typeface="+mn-cs"/>
                        </a:rPr>
                        <a:t>O(1000)</a:t>
                      </a:r>
                      <a:endParaRPr lang="en-US" dirty="0"/>
                    </a:p>
                  </a:txBody>
                  <a:tcPr marL="91439" marR="91439"/>
                </a:tc>
              </a:tr>
              <a:tr h="370840">
                <a:tc>
                  <a:txBody>
                    <a:bodyPr/>
                    <a:lstStyle/>
                    <a:p>
                      <a:r>
                        <a:rPr lang="en-US" sz="1800" b="1" i="0" u="none" strike="noStrike" kern="1200" baseline="0" dirty="0" err="1" smtClean="0">
                          <a:solidFill>
                            <a:schemeClr val="dk1"/>
                          </a:solidFill>
                          <a:latin typeface="+mn-lt"/>
                          <a:ea typeface="+mn-ea"/>
                          <a:cs typeface="+mn-cs"/>
                        </a:rPr>
                        <a:t>Intercont</a:t>
                      </a:r>
                      <a:r>
                        <a:rPr lang="en-US" sz="1800" b="1" i="0" u="none" strike="noStrike" kern="1200" baseline="0" dirty="0" smtClean="0">
                          <a:solidFill>
                            <a:schemeClr val="dk1"/>
                          </a:solidFill>
                          <a:latin typeface="+mn-lt"/>
                          <a:ea typeface="+mn-ea"/>
                          <a:cs typeface="+mn-cs"/>
                        </a:rPr>
                        <a:t> BW</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1.5 GB/s </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22 GB/s</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25 GB/s</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50 GB/s</a:t>
                      </a:r>
                      <a:endParaRPr lang="en-US" dirty="0"/>
                    </a:p>
                  </a:txBody>
                  <a:tcPr marL="91439" marR="91439"/>
                </a:tc>
              </a:tr>
              <a:tr h="0">
                <a:tc>
                  <a:txBody>
                    <a:bodyPr/>
                    <a:lstStyle/>
                    <a:p>
                      <a:r>
                        <a:rPr lang="en-US" sz="1800" b="1" i="0" u="none" strike="noStrike" kern="1200" baseline="0" dirty="0" err="1" smtClean="0">
                          <a:solidFill>
                            <a:schemeClr val="dk1"/>
                          </a:solidFill>
                          <a:latin typeface="+mn-lt"/>
                          <a:ea typeface="+mn-ea"/>
                          <a:cs typeface="+mn-cs"/>
                        </a:rPr>
                        <a:t>Nbr</a:t>
                      </a:r>
                      <a:r>
                        <a:rPr lang="en-US" sz="1800" b="1" i="0" u="none" strike="noStrike" kern="1200" baseline="0" dirty="0" smtClean="0">
                          <a:solidFill>
                            <a:schemeClr val="dk1"/>
                          </a:solidFill>
                          <a:latin typeface="+mn-lt"/>
                          <a:ea typeface="+mn-ea"/>
                          <a:cs typeface="+mn-cs"/>
                        </a:rPr>
                        <a:t> of Nodes</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18,700</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100,000</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500,000</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O(Million)</a:t>
                      </a:r>
                      <a:endParaRPr lang="en-US" dirty="0"/>
                    </a:p>
                  </a:txBody>
                  <a:tcPr marL="91439" marR="91439"/>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i="0" u="none" strike="noStrike" kern="1200" baseline="0" dirty="0" smtClean="0">
                          <a:solidFill>
                            <a:schemeClr val="dk1"/>
                          </a:solidFill>
                          <a:latin typeface="+mn-lt"/>
                          <a:ea typeface="+mn-ea"/>
                          <a:cs typeface="+mn-cs"/>
                        </a:rPr>
                        <a:t>Total Ccurrncy</a:t>
                      </a:r>
                      <a:endParaRPr lang="en-US" dirty="0" smtClean="0"/>
                    </a:p>
                  </a:txBody>
                  <a:tcPr marL="91439" marR="91439"/>
                </a:tc>
                <a:tc>
                  <a:txBody>
                    <a:bodyPr/>
                    <a:lstStyle/>
                    <a:p>
                      <a:pPr algn="ctr"/>
                      <a:r>
                        <a:rPr lang="pt-BR" sz="1800" b="1" i="0" u="none" strike="noStrike" kern="1200" baseline="0" dirty="0" smtClean="0">
                          <a:solidFill>
                            <a:schemeClr val="dk1"/>
                          </a:solidFill>
                          <a:latin typeface="+mn-lt"/>
                          <a:ea typeface="+mn-ea"/>
                          <a:cs typeface="+mn-cs"/>
                        </a:rPr>
                        <a:t>225,000</a:t>
                      </a:r>
                      <a:endParaRPr lang="en-US" dirty="0"/>
                    </a:p>
                  </a:txBody>
                  <a:tcPr marL="91439" marR="91439"/>
                </a:tc>
                <a:tc>
                  <a:txBody>
                    <a:bodyPr/>
                    <a:lstStyle/>
                    <a:p>
                      <a:pPr algn="ctr"/>
                      <a:r>
                        <a:rPr lang="pt-BR" sz="1800" b="1" i="0" u="none" strike="noStrike" kern="1200" baseline="0" dirty="0" smtClean="0">
                          <a:solidFill>
                            <a:schemeClr val="dk1"/>
                          </a:solidFill>
                          <a:latin typeface="+mn-lt"/>
                          <a:ea typeface="+mn-ea"/>
                          <a:cs typeface="+mn-cs"/>
                        </a:rPr>
                        <a:t>3,200,000</a:t>
                      </a:r>
                      <a:endParaRPr lang="en-US" dirty="0"/>
                    </a:p>
                  </a:txBody>
                  <a:tcPr marL="91439" marR="91439"/>
                </a:tc>
                <a:tc>
                  <a:txBody>
                    <a:bodyPr/>
                    <a:lstStyle/>
                    <a:p>
                      <a:pPr algn="ctr"/>
                      <a:r>
                        <a:rPr lang="pt-BR" sz="1800" b="1" i="0" u="none" strike="noStrike" kern="1200" baseline="0" dirty="0" smtClean="0">
                          <a:solidFill>
                            <a:schemeClr val="dk1"/>
                          </a:solidFill>
                          <a:latin typeface="+mn-lt"/>
                          <a:ea typeface="+mn-ea"/>
                          <a:cs typeface="+mn-cs"/>
                        </a:rPr>
                        <a:t>O(50,000,000) </a:t>
                      </a:r>
                      <a:endParaRPr lang="en-US" dirty="0"/>
                    </a:p>
                  </a:txBody>
                  <a:tcPr marL="91439" marR="91439"/>
                </a:tc>
                <a:tc>
                  <a:txBody>
                    <a:bodyPr/>
                    <a:lstStyle/>
                    <a:p>
                      <a:pPr algn="ctr"/>
                      <a:r>
                        <a:rPr lang="pt-BR" sz="1800" b="1" i="0" u="none" strike="noStrike" kern="1200" baseline="0" dirty="0" smtClean="0">
                          <a:solidFill>
                            <a:schemeClr val="dk1"/>
                          </a:solidFill>
                          <a:latin typeface="+mn-lt"/>
                          <a:ea typeface="+mn-ea"/>
                          <a:cs typeface="+mn-cs"/>
                        </a:rPr>
                        <a:t>O(Billion)</a:t>
                      </a:r>
                      <a:endParaRPr lang="en-US" dirty="0"/>
                    </a:p>
                  </a:txBody>
                  <a:tcPr marL="91439" marR="91439"/>
                </a:tc>
              </a:tr>
              <a:tr h="370840">
                <a:tc>
                  <a:txBody>
                    <a:bodyPr/>
                    <a:lstStyle/>
                    <a:p>
                      <a:r>
                        <a:rPr lang="da-DK" sz="1800" b="1" i="0" u="none" strike="noStrike" kern="1200" baseline="0" dirty="0" smtClean="0">
                          <a:solidFill>
                            <a:schemeClr val="dk1"/>
                          </a:solidFill>
                          <a:latin typeface="+mn-lt"/>
                          <a:ea typeface="+mn-ea"/>
                          <a:cs typeface="+mn-cs"/>
                        </a:rPr>
                        <a:t>Storage</a:t>
                      </a:r>
                      <a:endParaRPr lang="en-US" dirty="0"/>
                    </a:p>
                  </a:txBody>
                  <a:tcPr marL="91439" marR="91439"/>
                </a:tc>
                <a:tc>
                  <a:txBody>
                    <a:bodyPr/>
                    <a:lstStyle/>
                    <a:p>
                      <a:pPr algn="ctr"/>
                      <a:r>
                        <a:rPr lang="da-DK" sz="1800" b="1" i="0" u="none" strike="noStrike" kern="1200" baseline="0" dirty="0" smtClean="0">
                          <a:solidFill>
                            <a:schemeClr val="dk1"/>
                          </a:solidFill>
                          <a:latin typeface="+mn-lt"/>
                          <a:ea typeface="+mn-ea"/>
                          <a:cs typeface="+mn-cs"/>
                        </a:rPr>
                        <a:t>15 PB </a:t>
                      </a:r>
                      <a:endParaRPr lang="en-US" dirty="0"/>
                    </a:p>
                  </a:txBody>
                  <a:tcPr marL="91439" marR="91439"/>
                </a:tc>
                <a:tc>
                  <a:txBody>
                    <a:bodyPr/>
                    <a:lstStyle/>
                    <a:p>
                      <a:pPr algn="ctr"/>
                      <a:r>
                        <a:rPr lang="da-DK" sz="1800" b="1" i="0" u="none" strike="noStrike" kern="1200" baseline="0" dirty="0" smtClean="0">
                          <a:solidFill>
                            <a:schemeClr val="dk1"/>
                          </a:solidFill>
                          <a:latin typeface="+mn-lt"/>
                          <a:ea typeface="+mn-ea"/>
                          <a:cs typeface="+mn-cs"/>
                        </a:rPr>
                        <a:t>30 PB </a:t>
                      </a:r>
                      <a:endParaRPr lang="en-US" dirty="0"/>
                    </a:p>
                  </a:txBody>
                  <a:tcPr marL="91439" marR="91439"/>
                </a:tc>
                <a:tc>
                  <a:txBody>
                    <a:bodyPr/>
                    <a:lstStyle/>
                    <a:p>
                      <a:pPr algn="ctr"/>
                      <a:r>
                        <a:rPr lang="da-DK" sz="1800" b="1" i="0" u="none" strike="noStrike" kern="1200" baseline="0" dirty="0" smtClean="0">
                          <a:solidFill>
                            <a:schemeClr val="dk1"/>
                          </a:solidFill>
                          <a:latin typeface="+mn-lt"/>
                          <a:ea typeface="+mn-ea"/>
                          <a:cs typeface="+mn-cs"/>
                        </a:rPr>
                        <a:t>150 PB </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da-DK" sz="1800" b="1" i="0" u="none" strike="noStrike" kern="1200" baseline="0" dirty="0" smtClean="0">
                          <a:solidFill>
                            <a:schemeClr val="dk1"/>
                          </a:solidFill>
                          <a:latin typeface="+mn-lt"/>
                          <a:ea typeface="+mn-ea"/>
                          <a:cs typeface="+mn-cs"/>
                        </a:rPr>
                        <a:t>300 PB</a:t>
                      </a:r>
                      <a:endParaRPr lang="en-US" dirty="0" smtClean="0"/>
                    </a:p>
                  </a:txBody>
                  <a:tcPr marL="91439" marR="91439"/>
                </a:tc>
              </a:tr>
              <a:tr h="370840">
                <a:tc>
                  <a:txBody>
                    <a:bodyPr/>
                    <a:lstStyle/>
                    <a:p>
                      <a:r>
                        <a:rPr lang="en-US" sz="1800" b="1" i="0" u="none" strike="noStrike" kern="1200" baseline="0" dirty="0" smtClean="0">
                          <a:solidFill>
                            <a:schemeClr val="dk1"/>
                          </a:solidFill>
                          <a:latin typeface="+mn-lt"/>
                          <a:ea typeface="+mn-ea"/>
                          <a:cs typeface="+mn-cs"/>
                        </a:rPr>
                        <a:t>IO</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0.2 TB/s</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2 TB/s</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10 TB/s</a:t>
                      </a:r>
                      <a:endParaRPr lang="en-US" dirty="0" smtClean="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20 TB/s</a:t>
                      </a:r>
                      <a:endParaRPr lang="en-US" dirty="0" smtClean="0"/>
                    </a:p>
                  </a:txBody>
                  <a:tcPr marL="91439" marR="91439"/>
                </a:tc>
              </a:tr>
              <a:tr h="370840">
                <a:tc>
                  <a:txBody>
                    <a:bodyPr/>
                    <a:lstStyle/>
                    <a:p>
                      <a:r>
                        <a:rPr lang="en-US" sz="1800" b="1" i="0" u="none" strike="noStrike" kern="1200" baseline="0" dirty="0" smtClean="0">
                          <a:solidFill>
                            <a:schemeClr val="dk1"/>
                          </a:solidFill>
                          <a:latin typeface="+mn-lt"/>
                          <a:ea typeface="+mn-ea"/>
                          <a:cs typeface="+mn-cs"/>
                        </a:rPr>
                        <a:t>MTTI</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Days</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Days</a:t>
                      </a:r>
                      <a:endParaRPr lang="en-US" dirty="0" smtClean="0"/>
                    </a:p>
                  </a:txBody>
                  <a:tcPr marL="91439" marR="91439"/>
                </a:tc>
                <a:tc>
                  <a:txBody>
                    <a:bodyPr/>
                    <a:lstStyle/>
                    <a:p>
                      <a:pPr algn="ctr"/>
                      <a:r>
                        <a:rPr lang="en-US" sz="1800" b="1" i="0" u="none" strike="noStrike" kern="1200" baseline="0" dirty="0" smtClean="0">
                          <a:solidFill>
                            <a:schemeClr val="dk1"/>
                          </a:solidFill>
                          <a:latin typeface="+mn-lt"/>
                          <a:ea typeface="+mn-ea"/>
                          <a:cs typeface="+mn-cs"/>
                        </a:rPr>
                        <a:t>Days</a:t>
                      </a:r>
                      <a:endParaRPr lang="en-US" dirty="0"/>
                    </a:p>
                  </a:txBody>
                  <a:tcPr marL="91439" marR="91439"/>
                </a:tc>
                <a:tc>
                  <a:txBody>
                    <a:bodyPr/>
                    <a:lstStyle/>
                    <a:p>
                      <a:pPr algn="ctr"/>
                      <a:r>
                        <a:rPr lang="en-US" sz="1800" b="1" i="0" u="none" strike="noStrike" kern="1200" baseline="0" dirty="0" smtClean="0">
                          <a:solidFill>
                            <a:schemeClr val="dk1"/>
                          </a:solidFill>
                          <a:latin typeface="+mn-lt"/>
                          <a:ea typeface="+mn-ea"/>
                          <a:cs typeface="+mn-cs"/>
                        </a:rPr>
                        <a:t>O(1 Day)</a:t>
                      </a:r>
                      <a:endParaRPr lang="en-US" dirty="0"/>
                    </a:p>
                  </a:txBody>
                  <a:tcPr marL="91439" marR="91439"/>
                </a:tc>
              </a:tr>
              <a:tr h="370840">
                <a:tc>
                  <a:txBody>
                    <a:bodyPr/>
                    <a:lstStyle/>
                    <a:p>
                      <a:r>
                        <a:rPr lang="en-US" sz="1800" b="1" i="0" u="none" strike="noStrike" kern="1200" baseline="0" dirty="0" smtClean="0">
                          <a:solidFill>
                            <a:schemeClr val="dk1"/>
                          </a:solidFill>
                          <a:latin typeface="+mn-lt"/>
                          <a:ea typeface="+mn-ea"/>
                          <a:cs typeface="+mn-cs"/>
                        </a:rPr>
                        <a:t>Power</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6 MW</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~10MW</a:t>
                      </a:r>
                      <a:endParaRPr lang="en-US" dirty="0" smtClean="0"/>
                    </a:p>
                  </a:txBody>
                  <a:tcPr marL="91439" marR="91439"/>
                </a:tc>
                <a:tc>
                  <a:txBody>
                    <a:bodyPr/>
                    <a:lstStyle/>
                    <a:p>
                      <a:pPr algn="ctr"/>
                      <a:r>
                        <a:rPr lang="en-US" sz="1800" b="1" i="0" u="none" strike="noStrike" kern="1200" baseline="0" dirty="0" smtClean="0">
                          <a:solidFill>
                            <a:schemeClr val="dk1"/>
                          </a:solidFill>
                          <a:latin typeface="+mn-lt"/>
                          <a:ea typeface="+mn-ea"/>
                          <a:cs typeface="+mn-cs"/>
                        </a:rPr>
                        <a:t>~10 MW</a:t>
                      </a:r>
                      <a:endParaRPr lang="en-US" dirty="0"/>
                    </a:p>
                  </a:txBody>
                  <a:tcPr marL="91439" marR="914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~20 MW</a:t>
                      </a:r>
                      <a:endParaRPr lang="en-US" dirty="0" smtClean="0"/>
                    </a:p>
                  </a:txBody>
                  <a:tcPr marL="91439" marR="91439"/>
                </a:tc>
              </a:tr>
            </a:tbl>
          </a:graphicData>
        </a:graphic>
      </p:graphicFrame>
    </p:spTree>
    <p:extLst>
      <p:ext uri="{BB962C8B-B14F-4D97-AF65-F5344CB8AC3E}">
        <p14:creationId xmlns:p14="http://schemas.microsoft.com/office/powerpoint/2010/main" val="125698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Fault?</a:t>
            </a:r>
            <a:endParaRPr lang="en-US" dirty="0"/>
          </a:p>
        </p:txBody>
      </p:sp>
      <p:sp>
        <p:nvSpPr>
          <p:cNvPr id="3" name="Content Placeholder 2"/>
          <p:cNvSpPr>
            <a:spLocks noGrp="1"/>
          </p:cNvSpPr>
          <p:nvPr>
            <p:ph idx="1"/>
          </p:nvPr>
        </p:nvSpPr>
        <p:spPr/>
        <p:txBody>
          <a:bodyPr/>
          <a:lstStyle/>
          <a:p>
            <a:r>
              <a:rPr lang="en-US" dirty="0" smtClean="0"/>
              <a:t>Fault is a deviation from expected system behavior</a:t>
            </a:r>
          </a:p>
          <a:p>
            <a:pPr lvl="1"/>
            <a:r>
              <a:rPr lang="en-US" dirty="0" smtClean="0"/>
              <a:t>Operational Fault</a:t>
            </a:r>
          </a:p>
          <a:p>
            <a:pPr lvl="2"/>
            <a:r>
              <a:rPr lang="en-US" dirty="0" smtClean="0"/>
              <a:t>Faults at the lowest level (</a:t>
            </a:r>
            <a:r>
              <a:rPr lang="en-US" dirty="0" err="1" smtClean="0"/>
              <a:t>ie</a:t>
            </a:r>
            <a:r>
              <a:rPr lang="en-US" dirty="0" smtClean="0"/>
              <a:t> hardware)</a:t>
            </a:r>
          </a:p>
          <a:p>
            <a:pPr lvl="1"/>
            <a:r>
              <a:rPr lang="en-US" dirty="0" smtClean="0"/>
              <a:t>Design Fault</a:t>
            </a:r>
          </a:p>
          <a:p>
            <a:pPr lvl="2"/>
            <a:r>
              <a:rPr lang="en-US" dirty="0" smtClean="0"/>
              <a:t>Result of design itself (</a:t>
            </a:r>
            <a:r>
              <a:rPr lang="en-US" dirty="0" err="1" smtClean="0"/>
              <a:t>ie</a:t>
            </a:r>
            <a:r>
              <a:rPr lang="en-US" dirty="0" smtClean="0"/>
              <a:t> software bugs)</a:t>
            </a:r>
          </a:p>
          <a:p>
            <a:r>
              <a:rPr lang="en-US" dirty="0" smtClean="0"/>
              <a:t>Failures are application visible faults</a:t>
            </a:r>
            <a:endParaRPr lang="en-US" dirty="0"/>
          </a:p>
        </p:txBody>
      </p:sp>
    </p:spTree>
    <p:extLst>
      <p:ext uri="{BB962C8B-B14F-4D97-AF65-F5344CB8AC3E}">
        <p14:creationId xmlns:p14="http://schemas.microsoft.com/office/powerpoint/2010/main" val="4198850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Fault Tolerance?</a:t>
            </a:r>
            <a:endParaRPr lang="en-US" dirty="0"/>
          </a:p>
        </p:txBody>
      </p:sp>
      <p:sp>
        <p:nvSpPr>
          <p:cNvPr id="3" name="Content Placeholder 2"/>
          <p:cNvSpPr>
            <a:spLocks noGrp="1"/>
          </p:cNvSpPr>
          <p:nvPr>
            <p:ph idx="1"/>
          </p:nvPr>
        </p:nvSpPr>
        <p:spPr/>
        <p:txBody>
          <a:bodyPr/>
          <a:lstStyle/>
          <a:p>
            <a:r>
              <a:rPr lang="en-US" dirty="0" smtClean="0"/>
              <a:t>System which masks the application from faults by using some form of redundancy</a:t>
            </a:r>
          </a:p>
          <a:p>
            <a:pPr lvl="1"/>
            <a:r>
              <a:rPr lang="en-US" dirty="0" smtClean="0"/>
              <a:t>Hardware</a:t>
            </a:r>
          </a:p>
          <a:p>
            <a:pPr lvl="1"/>
            <a:r>
              <a:rPr lang="en-US" dirty="0" smtClean="0"/>
              <a:t>Software</a:t>
            </a:r>
          </a:p>
          <a:p>
            <a:pPr lvl="1"/>
            <a:r>
              <a:rPr lang="en-US" dirty="0" smtClean="0"/>
              <a:t>Information</a:t>
            </a:r>
          </a:p>
          <a:p>
            <a:pPr lvl="1"/>
            <a:r>
              <a:rPr lang="en-US" dirty="0" smtClean="0"/>
              <a:t>Time</a:t>
            </a:r>
          </a:p>
        </p:txBody>
      </p:sp>
    </p:spTree>
    <p:extLst>
      <p:ext uri="{BB962C8B-B14F-4D97-AF65-F5344CB8AC3E}">
        <p14:creationId xmlns:p14="http://schemas.microsoft.com/office/powerpoint/2010/main" val="3821604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Fault Tolerance</a:t>
            </a:r>
            <a:endParaRPr lang="en-US" dirty="0"/>
          </a:p>
        </p:txBody>
      </p:sp>
      <p:sp>
        <p:nvSpPr>
          <p:cNvPr id="3" name="Content Placeholder 2"/>
          <p:cNvSpPr>
            <a:spLocks noGrp="1"/>
          </p:cNvSpPr>
          <p:nvPr>
            <p:ph idx="1"/>
          </p:nvPr>
        </p:nvSpPr>
        <p:spPr/>
        <p:txBody>
          <a:bodyPr/>
          <a:lstStyle/>
          <a:p>
            <a:r>
              <a:rPr lang="en-US" dirty="0" smtClean="0"/>
              <a:t>Show example of 3-redundent voting processors</a:t>
            </a:r>
            <a:endParaRPr lang="en-US" dirty="0"/>
          </a:p>
        </p:txBody>
      </p:sp>
    </p:spTree>
    <p:extLst>
      <p:ext uri="{BB962C8B-B14F-4D97-AF65-F5344CB8AC3E}">
        <p14:creationId xmlns:p14="http://schemas.microsoft.com/office/powerpoint/2010/main" val="2397665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Tolerant Components</a:t>
            </a:r>
            <a:endParaRPr lang="en-US" dirty="0"/>
          </a:p>
        </p:txBody>
      </p:sp>
      <p:sp>
        <p:nvSpPr>
          <p:cNvPr id="3" name="Content Placeholder 2"/>
          <p:cNvSpPr>
            <a:spLocks noGrp="1"/>
          </p:cNvSpPr>
          <p:nvPr>
            <p:ph idx="1"/>
          </p:nvPr>
        </p:nvSpPr>
        <p:spPr/>
        <p:txBody>
          <a:bodyPr/>
          <a:lstStyle/>
          <a:p>
            <a:r>
              <a:rPr lang="en-US" dirty="0" smtClean="0"/>
              <a:t>There are four main components of fault tolerance</a:t>
            </a:r>
          </a:p>
          <a:p>
            <a:pPr lvl="1"/>
            <a:r>
              <a:rPr lang="en-US" dirty="0" smtClean="0"/>
              <a:t>Fault Detection</a:t>
            </a:r>
          </a:p>
          <a:p>
            <a:pPr lvl="1"/>
            <a:r>
              <a:rPr lang="en-US" dirty="0" smtClean="0"/>
              <a:t>Fault Containment</a:t>
            </a:r>
          </a:p>
          <a:p>
            <a:pPr lvl="1"/>
            <a:r>
              <a:rPr lang="en-US" dirty="0" smtClean="0"/>
              <a:t>Fault Recovery</a:t>
            </a:r>
          </a:p>
          <a:p>
            <a:pPr lvl="1"/>
            <a:r>
              <a:rPr lang="en-US" dirty="0" smtClean="0"/>
              <a:t>Fault Preparedness</a:t>
            </a:r>
          </a:p>
          <a:p>
            <a:pPr lvl="1"/>
            <a:endParaRPr lang="en-US" dirty="0"/>
          </a:p>
        </p:txBody>
      </p:sp>
    </p:spTree>
    <p:extLst>
      <p:ext uri="{BB962C8B-B14F-4D97-AF65-F5344CB8AC3E}">
        <p14:creationId xmlns:p14="http://schemas.microsoft.com/office/powerpoint/2010/main" val="3595116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 at </a:t>
            </a:r>
            <a:r>
              <a:rPr lang="en-US" dirty="0" err="1" smtClean="0"/>
              <a:t>Exascale</a:t>
            </a:r>
            <a:endParaRPr lang="en-US" dirty="0"/>
          </a:p>
        </p:txBody>
      </p:sp>
      <p:sp>
        <p:nvSpPr>
          <p:cNvPr id="3" name="Content Placeholder 2"/>
          <p:cNvSpPr>
            <a:spLocks noGrp="1"/>
          </p:cNvSpPr>
          <p:nvPr>
            <p:ph idx="1"/>
          </p:nvPr>
        </p:nvSpPr>
        <p:spPr/>
        <p:txBody>
          <a:bodyPr/>
          <a:lstStyle/>
          <a:p>
            <a:r>
              <a:rPr lang="en-US" dirty="0" smtClean="0"/>
              <a:t>Faults will be part of the normal system behavior and not an exceptional event</a:t>
            </a:r>
          </a:p>
          <a:p>
            <a:pPr lvl="1"/>
            <a:r>
              <a:rPr lang="en-US" dirty="0" smtClean="0"/>
              <a:t>Show graph of fault times at </a:t>
            </a:r>
            <a:r>
              <a:rPr lang="en-US" dirty="0" err="1" smtClean="0"/>
              <a:t>exascale</a:t>
            </a:r>
            <a:r>
              <a:rPr lang="en-US" dirty="0" smtClean="0"/>
              <a:t> (simulation)</a:t>
            </a:r>
            <a:endParaRPr lang="en-US" dirty="0"/>
          </a:p>
        </p:txBody>
      </p:sp>
    </p:spTree>
    <p:extLst>
      <p:ext uri="{BB962C8B-B14F-4D97-AF65-F5344CB8AC3E}">
        <p14:creationId xmlns:p14="http://schemas.microsoft.com/office/powerpoint/2010/main" val="1241880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Key to </a:t>
            </a:r>
            <a:r>
              <a:rPr lang="en-US" dirty="0" err="1" smtClean="0"/>
              <a:t>petascale</a:t>
            </a:r>
            <a:r>
              <a:rPr lang="en-US" dirty="0"/>
              <a:t> </a:t>
            </a:r>
            <a:r>
              <a:rPr lang="en-US" dirty="0" smtClean="0"/>
              <a:t>was the multicore processor </a:t>
            </a:r>
          </a:p>
          <a:p>
            <a:pPr lvl="1"/>
            <a:r>
              <a:rPr lang="en-US" dirty="0" smtClean="0"/>
              <a:t>Titan has 18,688 computing nodes with 299,008 cores (16 cores each)</a:t>
            </a:r>
          </a:p>
          <a:p>
            <a:pPr lvl="2"/>
            <a:r>
              <a:rPr lang="en-US" dirty="0" smtClean="0"/>
              <a:t>Each node has a GPU capable of 1.17 teraflops a second!</a:t>
            </a:r>
          </a:p>
          <a:p>
            <a:r>
              <a:rPr lang="en-US" dirty="0"/>
              <a:t>L</a:t>
            </a:r>
            <a:r>
              <a:rPr lang="en-US" dirty="0" smtClean="0"/>
              <a:t>ed to monumental developments in…</a:t>
            </a:r>
          </a:p>
          <a:p>
            <a:pPr lvl="1"/>
            <a:r>
              <a:rPr lang="en-US" dirty="0" smtClean="0"/>
              <a:t>Operating Systems</a:t>
            </a:r>
          </a:p>
          <a:p>
            <a:pPr lvl="1"/>
            <a:r>
              <a:rPr lang="en-US" dirty="0" smtClean="0"/>
              <a:t>Compilers</a:t>
            </a:r>
          </a:p>
          <a:p>
            <a:pPr lvl="1"/>
            <a:r>
              <a:rPr lang="en-US" dirty="0" smtClean="0"/>
              <a:t>Algorithms</a:t>
            </a:r>
          </a:p>
          <a:p>
            <a:pPr lvl="1"/>
            <a:r>
              <a:rPr lang="en-US" dirty="0" smtClean="0"/>
              <a:t>File Systems</a:t>
            </a:r>
          </a:p>
          <a:p>
            <a:pPr lvl="1"/>
            <a:r>
              <a:rPr lang="en-US" dirty="0" smtClean="0"/>
              <a:t>Architecture</a:t>
            </a:r>
          </a:p>
          <a:p>
            <a:pPr lvl="1"/>
            <a:endParaRPr lang="en-US" dirty="0"/>
          </a:p>
        </p:txBody>
      </p:sp>
    </p:spTree>
    <p:extLst>
      <p:ext uri="{BB962C8B-B14F-4D97-AF65-F5344CB8AC3E}">
        <p14:creationId xmlns:p14="http://schemas.microsoft.com/office/powerpoint/2010/main" val="120795467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QoS</a:t>
            </a:r>
            <a:r>
              <a:rPr lang="en-US" dirty="0" smtClean="0"/>
              <a:t> of Fault Tolerance</a:t>
            </a:r>
            <a:endParaRPr lang="en-US" dirty="0"/>
          </a:p>
        </p:txBody>
      </p:sp>
      <p:sp>
        <p:nvSpPr>
          <p:cNvPr id="3" name="Content Placeholder 2"/>
          <p:cNvSpPr>
            <a:spLocks noGrp="1"/>
          </p:cNvSpPr>
          <p:nvPr>
            <p:ph idx="1"/>
          </p:nvPr>
        </p:nvSpPr>
        <p:spPr/>
        <p:txBody>
          <a:bodyPr>
            <a:normAutofit fontScale="92500"/>
          </a:bodyPr>
          <a:lstStyle/>
          <a:p>
            <a:r>
              <a:rPr lang="en-US" dirty="0" smtClean="0"/>
              <a:t>Application or System will need to specify</a:t>
            </a:r>
          </a:p>
          <a:p>
            <a:pPr lvl="1"/>
            <a:r>
              <a:rPr lang="en-US" dirty="0" smtClean="0"/>
              <a:t>Resiliency to Faults</a:t>
            </a:r>
          </a:p>
          <a:p>
            <a:pPr lvl="2"/>
            <a:r>
              <a:rPr lang="en-US" dirty="0" smtClean="0"/>
              <a:t>Some systems will be able to accept “some” faults</a:t>
            </a:r>
          </a:p>
          <a:p>
            <a:pPr lvl="1"/>
            <a:r>
              <a:rPr lang="en-US" dirty="0" smtClean="0"/>
              <a:t>Execution Speed</a:t>
            </a:r>
          </a:p>
          <a:p>
            <a:pPr lvl="2"/>
            <a:r>
              <a:rPr lang="en-US" dirty="0" smtClean="0"/>
              <a:t>Set speed of execution, although capability computing will always want to run as fast as possible</a:t>
            </a:r>
          </a:p>
          <a:p>
            <a:pPr lvl="1"/>
            <a:r>
              <a:rPr lang="en-US" dirty="0" smtClean="0"/>
              <a:t>Completion Time</a:t>
            </a:r>
          </a:p>
          <a:p>
            <a:pPr lvl="2"/>
            <a:r>
              <a:rPr lang="en-US" dirty="0" smtClean="0"/>
              <a:t>Capacity computing will be concerned with throughput</a:t>
            </a:r>
          </a:p>
          <a:p>
            <a:pPr lvl="1"/>
            <a:r>
              <a:rPr lang="en-US" dirty="0" smtClean="0"/>
              <a:t>Energy Consumption</a:t>
            </a:r>
          </a:p>
          <a:p>
            <a:pPr lvl="2"/>
            <a:r>
              <a:rPr lang="en-US" dirty="0" smtClean="0"/>
              <a:t>Either the application or system will specify available energy</a:t>
            </a:r>
            <a:endParaRPr lang="en-US" dirty="0"/>
          </a:p>
        </p:txBody>
      </p:sp>
    </p:spTree>
    <p:extLst>
      <p:ext uri="{BB962C8B-B14F-4D97-AF65-F5344CB8AC3E}">
        <p14:creationId xmlns:p14="http://schemas.microsoft.com/office/powerpoint/2010/main" val="1236788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Form Solution for HPC</a:t>
            </a:r>
            <a:endParaRPr lang="en-US" dirty="0"/>
          </a:p>
        </p:txBody>
      </p:sp>
      <p:sp>
        <p:nvSpPr>
          <p:cNvPr id="3" name="Content Placeholder 2"/>
          <p:cNvSpPr>
            <a:spLocks noGrp="1"/>
          </p:cNvSpPr>
          <p:nvPr>
            <p:ph idx="1"/>
          </p:nvPr>
        </p:nvSpPr>
        <p:spPr/>
        <p:txBody>
          <a:bodyPr/>
          <a:lstStyle/>
          <a:p>
            <a:r>
              <a:rPr lang="en-US" dirty="0" smtClean="0"/>
              <a:t>Derive a </a:t>
            </a:r>
            <a:r>
              <a:rPr lang="en-US" dirty="0"/>
              <a:t>closed for solution using standard optimization </a:t>
            </a:r>
            <a:r>
              <a:rPr lang="en-US" dirty="0" smtClean="0"/>
              <a:t>techniques</a:t>
            </a:r>
          </a:p>
          <a:p>
            <a:pPr lvl="1"/>
            <a:r>
              <a:rPr lang="en-US" dirty="0" smtClean="0"/>
              <a:t>Find derivative</a:t>
            </a:r>
            <a:r>
              <a:rPr lang="en-US" dirty="0"/>
              <a:t>, set to </a:t>
            </a:r>
            <a:r>
              <a:rPr lang="en-US" dirty="0" smtClean="0"/>
              <a:t>zero</a:t>
            </a:r>
            <a:r>
              <a:rPr lang="en-US" dirty="0"/>
              <a:t> </a:t>
            </a:r>
            <a:r>
              <a:rPr lang="en-US" dirty="0" smtClean="0"/>
              <a:t>and solve for</a:t>
            </a:r>
            <a:endParaRPr lang="en-US" dirty="0"/>
          </a:p>
        </p:txBody>
      </p:sp>
      <p:pic>
        <p:nvPicPr>
          <p:cNvPr id="5" name="Picture 4"/>
          <p:cNvPicPr>
            <a:picLocks noChangeAspect="1"/>
          </p:cNvPicPr>
          <p:nvPr/>
        </p:nvPicPr>
        <p:blipFill>
          <a:blip r:embed="rId4"/>
          <a:stretch>
            <a:fillRect/>
          </a:stretch>
        </p:blipFill>
        <p:spPr>
          <a:xfrm>
            <a:off x="203200" y="3273223"/>
            <a:ext cx="8737600" cy="901700"/>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3730325622"/>
              </p:ext>
            </p:extLst>
          </p:nvPr>
        </p:nvGraphicFramePr>
        <p:xfrm>
          <a:off x="7161626" y="2757151"/>
          <a:ext cx="360454" cy="408750"/>
        </p:xfrm>
        <a:graphic>
          <a:graphicData uri="http://schemas.openxmlformats.org/presentationml/2006/ole">
            <mc:AlternateContent xmlns:mc="http://schemas.openxmlformats.org/markup-compatibility/2006">
              <mc:Choice xmlns:v="urn:schemas-microsoft-com:vml" Requires="v">
                <p:oleObj spid="_x0000_s11296" name="Equation" r:id="rId5" imgW="190500" imgH="215900" progId="Equation.3">
                  <p:embed/>
                </p:oleObj>
              </mc:Choice>
              <mc:Fallback>
                <p:oleObj name="Equation" r:id="rId5" imgW="190500" imgH="215900" progId="Equation.3">
                  <p:embed/>
                  <p:pic>
                    <p:nvPicPr>
                      <p:cNvPr id="0" name=""/>
                      <p:cNvPicPr/>
                      <p:nvPr/>
                    </p:nvPicPr>
                    <p:blipFill>
                      <a:blip r:embed="rId6"/>
                      <a:stretch>
                        <a:fillRect/>
                      </a:stretch>
                    </p:blipFill>
                    <p:spPr>
                      <a:xfrm>
                        <a:off x="7161626" y="2757151"/>
                        <a:ext cx="360454" cy="408750"/>
                      </a:xfrm>
                      <a:prstGeom prst="rect">
                        <a:avLst/>
                      </a:prstGeom>
                    </p:spPr>
                  </p:pic>
                </p:oleObj>
              </mc:Fallback>
            </mc:AlternateContent>
          </a:graphicData>
        </a:graphic>
      </p:graphicFrame>
    </p:spTree>
    <p:extLst>
      <p:ext uri="{BB962C8B-B14F-4D97-AF65-F5344CB8AC3E}">
        <p14:creationId xmlns:p14="http://schemas.microsoft.com/office/powerpoint/2010/main" val="3799480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Parallelism?</a:t>
            </a:r>
            <a:endParaRPr lang="en-US" dirty="0"/>
          </a:p>
        </p:txBody>
      </p:sp>
      <p:sp>
        <p:nvSpPr>
          <p:cNvPr id="3" name="Content Placeholder 2"/>
          <p:cNvSpPr>
            <a:spLocks noGrp="1"/>
          </p:cNvSpPr>
          <p:nvPr>
            <p:ph idx="1"/>
          </p:nvPr>
        </p:nvSpPr>
        <p:spPr/>
        <p:txBody>
          <a:bodyPr/>
          <a:lstStyle/>
          <a:p>
            <a:r>
              <a:rPr lang="en-US" dirty="0" smtClean="0"/>
              <a:t>Clock speeds have plateaued in last 5 years</a:t>
            </a:r>
          </a:p>
        </p:txBody>
      </p:sp>
      <p:pic>
        <p:nvPicPr>
          <p:cNvPr id="4" name="Picture 3" descr="ClockSpe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117" y="2518003"/>
            <a:ext cx="5393764" cy="3757570"/>
          </a:xfrm>
          <a:prstGeom prst="rect">
            <a:avLst/>
          </a:prstGeom>
        </p:spPr>
      </p:pic>
      <p:sp>
        <p:nvSpPr>
          <p:cNvPr id="5" name="TextBox 4"/>
          <p:cNvSpPr txBox="1"/>
          <p:nvPr/>
        </p:nvSpPr>
        <p:spPr>
          <a:xfrm>
            <a:off x="4714263" y="6486071"/>
            <a:ext cx="4255116" cy="276999"/>
          </a:xfrm>
          <a:prstGeom prst="rect">
            <a:avLst/>
          </a:prstGeom>
          <a:noFill/>
        </p:spPr>
        <p:txBody>
          <a:bodyPr wrap="none" rtlCol="0">
            <a:spAutoFit/>
          </a:bodyPr>
          <a:lstStyle/>
          <a:p>
            <a:r>
              <a:rPr lang="en-US" sz="1200" dirty="0"/>
              <a:t>* </a:t>
            </a:r>
            <a:r>
              <a:rPr lang="en-US" sz="1200" dirty="0">
                <a:hlinkClick r:id="rId3"/>
              </a:rPr>
              <a:t>http://www.maximumpc.com</a:t>
            </a:r>
            <a:r>
              <a:rPr lang="en-US" sz="1200" dirty="0" smtClean="0">
                <a:hlinkClick r:id="rId3"/>
              </a:rPr>
              <a:t>/</a:t>
            </a:r>
            <a:r>
              <a:rPr lang="en-US" sz="1200" dirty="0" smtClean="0"/>
              <a:t> (history of multicore processors)</a:t>
            </a:r>
            <a:endParaRPr lang="en-US" sz="1200" dirty="0"/>
          </a:p>
        </p:txBody>
      </p:sp>
    </p:spTree>
    <p:extLst>
      <p:ext uri="{BB962C8B-B14F-4D97-AF65-F5344CB8AC3E}">
        <p14:creationId xmlns:p14="http://schemas.microsoft.com/office/powerpoint/2010/main" val="10275903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normAutofit/>
          </a:bodyPr>
          <a:lstStyle/>
          <a:p>
            <a:r>
              <a:rPr lang="en-US" dirty="0" smtClean="0"/>
              <a:t>Hit physical limits of speed but continuing to shrink die size paving way for more cores</a:t>
            </a:r>
          </a:p>
          <a:p>
            <a:pPr lvl="1"/>
            <a:r>
              <a:rPr lang="en-US" dirty="0" err="1" smtClean="0"/>
              <a:t>Exascale</a:t>
            </a:r>
            <a:r>
              <a:rPr lang="en-US" dirty="0" smtClean="0"/>
              <a:t> will also be achieved by exploiting parallelism, testing the limits of our </a:t>
            </a:r>
            <a:r>
              <a:rPr lang="en-US" dirty="0" err="1" smtClean="0"/>
              <a:t>petascale</a:t>
            </a:r>
            <a:r>
              <a:rPr lang="en-US" dirty="0" smtClean="0"/>
              <a:t> solutions</a:t>
            </a:r>
          </a:p>
          <a:p>
            <a:r>
              <a:rPr lang="en-US" dirty="0" smtClean="0"/>
              <a:t>Many-core not Multi-core</a:t>
            </a:r>
          </a:p>
          <a:p>
            <a:pPr lvl="1"/>
            <a:r>
              <a:rPr lang="en-US" dirty="0" smtClean="0"/>
              <a:t>We will see 100s if not 1000s of cores per chip</a:t>
            </a:r>
          </a:p>
          <a:p>
            <a:pPr lvl="1"/>
            <a:r>
              <a:rPr lang="en-US" dirty="0" smtClean="0"/>
              <a:t>Titan is demonstrating this with its use of GPUs</a:t>
            </a:r>
          </a:p>
        </p:txBody>
      </p:sp>
    </p:spTree>
    <p:extLst>
      <p:ext uri="{BB962C8B-B14F-4D97-AF65-F5344CB8AC3E}">
        <p14:creationId xmlns:p14="http://schemas.microsoft.com/office/powerpoint/2010/main" val="14746511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Major Challenges at Scale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3600" dirty="0"/>
              <a:t>Making the transition to exascale poses numerous unavoidable scientific and </a:t>
            </a:r>
            <a:r>
              <a:rPr lang="en-US" sz="3600" dirty="0" smtClean="0"/>
              <a:t>technological</a:t>
            </a:r>
            <a:r>
              <a:rPr lang="en-US" sz="3600" dirty="0"/>
              <a:t> </a:t>
            </a:r>
            <a:r>
              <a:rPr lang="en-US" sz="3600" dirty="0" smtClean="0"/>
              <a:t>challenges</a:t>
            </a:r>
          </a:p>
          <a:p>
            <a:pPr marL="0" indent="0">
              <a:buNone/>
            </a:pPr>
            <a:endParaRPr lang="en-US" dirty="0" smtClean="0"/>
          </a:p>
          <a:p>
            <a:r>
              <a:rPr lang="en-US" b="1" dirty="0"/>
              <a:t>Harnessing the Potential of Massive Parallelism</a:t>
            </a:r>
            <a:endParaRPr lang="en-US" dirty="0"/>
          </a:p>
          <a:p>
            <a:pPr lvl="1"/>
            <a:r>
              <a:rPr lang="en-US" dirty="0"/>
              <a:t>Effective use of unprecedented levels of concurrency requires new conceptual and programming paradigms </a:t>
            </a:r>
            <a:r>
              <a:rPr lang="en-US" dirty="0" smtClean="0"/>
              <a:t/>
            </a:r>
            <a:br>
              <a:rPr lang="en-US" dirty="0" smtClean="0"/>
            </a:br>
            <a:endParaRPr lang="en-US" dirty="0"/>
          </a:p>
          <a:p>
            <a:pPr lvl="1"/>
            <a:r>
              <a:rPr lang="en-US" b="1" dirty="0" smtClean="0"/>
              <a:t>Reducing Power Requirements</a:t>
            </a:r>
          </a:p>
          <a:p>
            <a:pPr lvl="2"/>
            <a:r>
              <a:rPr lang="en-US" dirty="0" smtClean="0"/>
              <a:t>Based </a:t>
            </a:r>
            <a:r>
              <a:rPr lang="en-US" dirty="0"/>
              <a:t>on current technology, scaling today’s systems to an </a:t>
            </a:r>
            <a:r>
              <a:rPr lang="en-US" dirty="0" err="1"/>
              <a:t>E</a:t>
            </a:r>
            <a:r>
              <a:rPr lang="en-US" dirty="0" err="1" smtClean="0"/>
              <a:t>xaflop</a:t>
            </a:r>
            <a:r>
              <a:rPr lang="en-US" dirty="0" smtClean="0"/>
              <a:t> </a:t>
            </a:r>
            <a:r>
              <a:rPr lang="en-US" dirty="0"/>
              <a:t>level would consume more than a </a:t>
            </a:r>
            <a:r>
              <a:rPr lang="en-US" dirty="0" err="1"/>
              <a:t>G</a:t>
            </a:r>
            <a:r>
              <a:rPr lang="en-US" dirty="0" err="1" smtClean="0"/>
              <a:t>igawatt</a:t>
            </a:r>
            <a:r>
              <a:rPr lang="en-US" dirty="0" smtClean="0"/>
              <a:t> </a:t>
            </a:r>
            <a:r>
              <a:rPr lang="en-US" dirty="0"/>
              <a:t>of </a:t>
            </a:r>
            <a:r>
              <a:rPr lang="en-US" dirty="0" smtClean="0"/>
              <a:t>power</a:t>
            </a:r>
            <a:endParaRPr lang="en-US" dirty="0"/>
          </a:p>
          <a:p>
            <a:pPr lvl="1"/>
            <a:r>
              <a:rPr lang="en-US" b="1" dirty="0"/>
              <a:t>Resiliency to Failure</a:t>
            </a:r>
          </a:p>
          <a:p>
            <a:pPr lvl="2"/>
            <a:r>
              <a:rPr lang="en-US" dirty="0"/>
              <a:t>An immediate consequence of exascale computing is that the frequency of errors will increase </a:t>
            </a:r>
          </a:p>
          <a:p>
            <a:endParaRPr lang="en-US" dirty="0"/>
          </a:p>
        </p:txBody>
      </p:sp>
    </p:spTree>
    <p:extLst>
      <p:ext uri="{BB962C8B-B14F-4D97-AF65-F5344CB8AC3E}">
        <p14:creationId xmlns:p14="http://schemas.microsoft.com/office/powerpoint/2010/main" val="3841137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3926</TotalTime>
  <Words>2722</Words>
  <Application>Microsoft Macintosh PowerPoint</Application>
  <PresentationFormat>全屏显示(4:3)</PresentationFormat>
  <Paragraphs>608</Paragraphs>
  <Slides>61</Slides>
  <Notes>27</Notes>
  <HiddenSlides>8</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61</vt:i4>
      </vt:variant>
    </vt:vector>
  </HeadingPairs>
  <TitlesOfParts>
    <vt:vector size="63" baseType="lpstr">
      <vt:lpstr>Office Theme</vt:lpstr>
      <vt:lpstr>Equation</vt:lpstr>
      <vt:lpstr>An Energy-Aware Resiliency Scheme for Exascale Computing</vt:lpstr>
      <vt:lpstr>Agenda</vt:lpstr>
      <vt:lpstr>Background and Motivation</vt:lpstr>
      <vt:lpstr>Exascale Computing</vt:lpstr>
      <vt:lpstr>Functional Performance</vt:lpstr>
      <vt:lpstr>History</vt:lpstr>
      <vt:lpstr>Why Parallelism?</vt:lpstr>
      <vt:lpstr>Future</vt:lpstr>
      <vt:lpstr>Major Challenges at Scale</vt:lpstr>
      <vt:lpstr>Energy Challenge</vt:lpstr>
      <vt:lpstr>Resiliency Challenge</vt:lpstr>
      <vt:lpstr>Faults at Exascale</vt:lpstr>
      <vt:lpstr>Major Challenges at Scale</vt:lpstr>
      <vt:lpstr>Fault Tolerance</vt:lpstr>
      <vt:lpstr>State Machine Replication</vt:lpstr>
      <vt:lpstr>Checkpointing</vt:lpstr>
      <vt:lpstr>Checkpointing Overhead*</vt:lpstr>
      <vt:lpstr>Can Checkpointing Scale?</vt:lpstr>
      <vt:lpstr>Energy Concerns</vt:lpstr>
      <vt:lpstr>Thesis Statement</vt:lpstr>
      <vt:lpstr>Preliminary Work </vt:lpstr>
      <vt:lpstr>Shadow Computing</vt:lpstr>
      <vt:lpstr>Shadow Computing with Failure</vt:lpstr>
      <vt:lpstr>Shadow Computing without Failure</vt:lpstr>
      <vt:lpstr>Shadow Computing</vt:lpstr>
      <vt:lpstr>Preliminary Research Questions</vt:lpstr>
      <vt:lpstr>Expected Energy Model</vt:lpstr>
      <vt:lpstr>Expected Energy Model</vt:lpstr>
      <vt:lpstr>Expected Energy Model</vt:lpstr>
      <vt:lpstr>Observations</vt:lpstr>
      <vt:lpstr>Optimization Problem</vt:lpstr>
      <vt:lpstr>Constraints</vt:lpstr>
      <vt:lpstr>Constant Values</vt:lpstr>
      <vt:lpstr>Application to HPC</vt:lpstr>
      <vt:lpstr>Energy and Failure Model</vt:lpstr>
      <vt:lpstr>Closed Form Solution for HPC</vt:lpstr>
      <vt:lpstr>Not so fast…</vt:lpstr>
      <vt:lpstr>Minimum Work Constraint</vt:lpstr>
      <vt:lpstr>Results</vt:lpstr>
      <vt:lpstr>Results</vt:lpstr>
      <vt:lpstr>Current Conclusions</vt:lpstr>
      <vt:lpstr>Proposed Work</vt:lpstr>
      <vt:lpstr>Proposed Work</vt:lpstr>
      <vt:lpstr>Expand Analytical Model</vt:lpstr>
      <vt:lpstr>Simulation</vt:lpstr>
      <vt:lpstr>Implementation</vt:lpstr>
      <vt:lpstr>Comparison to Checkpointing</vt:lpstr>
      <vt:lpstr>What is this contribution?</vt:lpstr>
      <vt:lpstr>Where is this contribution?</vt:lpstr>
      <vt:lpstr>Proposed Timeline</vt:lpstr>
      <vt:lpstr>Timeline</vt:lpstr>
      <vt:lpstr>Timeline</vt:lpstr>
      <vt:lpstr>Questions?</vt:lpstr>
      <vt:lpstr>Exascale Timeline</vt:lpstr>
      <vt:lpstr>What is a Fault?</vt:lpstr>
      <vt:lpstr>What is Fault Tolerance?</vt:lpstr>
      <vt:lpstr>Example of Fault Tolerance</vt:lpstr>
      <vt:lpstr>Fault Tolerant Components</vt:lpstr>
      <vt:lpstr>Fault Tolerance at Exascale</vt:lpstr>
      <vt:lpstr>QoS of Fault Tolerance</vt:lpstr>
      <vt:lpstr>Closed Form Solution for HPC</vt:lpstr>
    </vt:vector>
  </TitlesOfParts>
  <Company>University of Pittsburgh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Mills</dc:creator>
  <cp:lastModifiedBy>Michael</cp:lastModifiedBy>
  <cp:revision>37</cp:revision>
  <cp:lastPrinted>2013-04-05T13:40:46Z</cp:lastPrinted>
  <dcterms:created xsi:type="dcterms:W3CDTF">2013-04-03T00:27:36Z</dcterms:created>
  <dcterms:modified xsi:type="dcterms:W3CDTF">2013-05-20T18:43:17Z</dcterms:modified>
</cp:coreProperties>
</file>