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7033200" cy="29718000"/>
  <p:notesSz cx="9388475" cy="127714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1pPr>
    <a:lvl2pPr marL="397307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2pPr>
    <a:lvl3pPr marL="794615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3pPr>
    <a:lvl4pPr marL="1191922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4pPr>
    <a:lvl5pPr marL="1589229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5pPr>
    <a:lvl6pPr marL="1986537" algn="l" defTabSz="794615" rtl="0" eaLnBrk="1" latinLnBrk="0" hangingPunct="1"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6pPr>
    <a:lvl7pPr marL="2383845" algn="l" defTabSz="794615" rtl="0" eaLnBrk="1" latinLnBrk="0" hangingPunct="1"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7pPr>
    <a:lvl8pPr marL="2781153" algn="l" defTabSz="794615" rtl="0" eaLnBrk="1" latinLnBrk="0" hangingPunct="1"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8pPr>
    <a:lvl9pPr marL="3178460" algn="l" defTabSz="794615" rtl="0" eaLnBrk="1" latinLnBrk="0" hangingPunct="1"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DE"/>
    <a:srgbClr val="87212E"/>
    <a:srgbClr val="000066"/>
    <a:srgbClr val="FF00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3615" autoAdjust="0"/>
    <p:restoredTop sz="94660"/>
  </p:normalViewPr>
  <p:slideViewPr>
    <p:cSldViewPr snapToGrid="0" showGuides="1">
      <p:cViewPr>
        <p:scale>
          <a:sx n="23" d="100"/>
          <a:sy n="23" d="100"/>
        </p:scale>
        <p:origin x="-1656" y="200"/>
      </p:cViewPr>
      <p:guideLst>
        <p:guide orient="horz" pos="6257"/>
        <p:guide pos="-13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67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7382" tIns="63690" rIns="127382" bIns="63690" numCol="1" anchor="t" anchorCtr="0" compatLnSpc="1">
            <a:prstTxWarp prst="textNoShape">
              <a:avLst/>
            </a:prstTxWarp>
          </a:bodyPr>
          <a:lstStyle>
            <a:lvl1pPr defTabSz="1273175">
              <a:defRPr sz="16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21300" y="0"/>
            <a:ext cx="4067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7382" tIns="63690" rIns="127382" bIns="63690" numCol="1" anchor="t" anchorCtr="0" compatLnSpc="1">
            <a:prstTxWarp prst="textNoShape">
              <a:avLst/>
            </a:prstTxWarp>
          </a:bodyPr>
          <a:lstStyle>
            <a:lvl1pPr algn="r" defTabSz="1273175">
              <a:defRPr sz="16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2133263"/>
            <a:ext cx="4067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7382" tIns="63690" rIns="127382" bIns="63690" numCol="1" anchor="b" anchorCtr="0" compatLnSpc="1">
            <a:prstTxWarp prst="textNoShape">
              <a:avLst/>
            </a:prstTxWarp>
          </a:bodyPr>
          <a:lstStyle>
            <a:lvl1pPr defTabSz="1273175">
              <a:defRPr sz="16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21300" y="12133263"/>
            <a:ext cx="4067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7382" tIns="63690" rIns="127382" bIns="63690" numCol="1" anchor="b" anchorCtr="0" compatLnSpc="1">
            <a:prstTxWarp prst="textNoShape">
              <a:avLst/>
            </a:prstTxWarp>
          </a:bodyPr>
          <a:lstStyle>
            <a:lvl1pPr algn="r" defTabSz="1273175">
              <a:defRPr sz="1600" smtClean="0"/>
            </a:lvl1pPr>
          </a:lstStyle>
          <a:p>
            <a:pPr>
              <a:defRPr/>
            </a:pPr>
            <a:fld id="{12B199BC-D0CF-4DA5-9741-A0772C9FE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31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59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240" tIns="13620" rIns="27240" bIns="13620" numCol="1" anchor="t" anchorCtr="0" compatLnSpc="1">
            <a:prstTxWarp prst="textNoShape">
              <a:avLst/>
            </a:prstTxWarp>
          </a:bodyPr>
          <a:lstStyle>
            <a:lvl1pPr defTabSz="273050">
              <a:defRPr sz="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4950" y="0"/>
            <a:ext cx="40814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240" tIns="13620" rIns="27240" bIns="13620" numCol="1" anchor="t" anchorCtr="0" compatLnSpc="1">
            <a:prstTxWarp prst="textNoShape">
              <a:avLst/>
            </a:prstTxWarp>
          </a:bodyPr>
          <a:lstStyle>
            <a:lvl1pPr algn="r" defTabSz="273050">
              <a:defRPr sz="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4500" y="962025"/>
            <a:ext cx="5967413" cy="4789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5713" y="6072188"/>
            <a:ext cx="6884987" cy="575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240" tIns="13620" rIns="27240" bIns="136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2122150"/>
            <a:ext cx="4059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240" tIns="13620" rIns="27240" bIns="13620" numCol="1" anchor="b" anchorCtr="0" compatLnSpc="1">
            <a:prstTxWarp prst="textNoShape">
              <a:avLst/>
            </a:prstTxWarp>
          </a:bodyPr>
          <a:lstStyle>
            <a:lvl1pPr defTabSz="273050">
              <a:defRPr sz="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14950" y="12122150"/>
            <a:ext cx="40814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240" tIns="13620" rIns="27240" bIns="13620" numCol="1" anchor="b" anchorCtr="0" compatLnSpc="1">
            <a:prstTxWarp prst="textNoShape">
              <a:avLst/>
            </a:prstTxWarp>
          </a:bodyPr>
          <a:lstStyle>
            <a:lvl1pPr algn="r" defTabSz="273050">
              <a:defRPr sz="400" smtClean="0"/>
            </a:lvl1pPr>
          </a:lstStyle>
          <a:p>
            <a:pPr>
              <a:defRPr/>
            </a:pPr>
            <a:fld id="{0D4418BF-7CE8-4AC4-BC3B-111C690969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68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27" charset="0"/>
        <a:ea typeface="+mn-ea"/>
        <a:cs typeface="+mn-cs"/>
      </a:defRPr>
    </a:lvl1pPr>
    <a:lvl2pPr marL="397307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27" charset="0"/>
        <a:ea typeface="+mn-ea"/>
        <a:cs typeface="+mn-cs"/>
      </a:defRPr>
    </a:lvl2pPr>
    <a:lvl3pPr marL="79461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27" charset="0"/>
        <a:ea typeface="+mn-ea"/>
        <a:cs typeface="+mn-cs"/>
      </a:defRPr>
    </a:lvl3pPr>
    <a:lvl4pPr marL="119192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27" charset="0"/>
        <a:ea typeface="+mn-ea"/>
        <a:cs typeface="+mn-cs"/>
      </a:defRPr>
    </a:lvl4pPr>
    <a:lvl5pPr marL="1589229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27" charset="0"/>
        <a:ea typeface="+mn-ea"/>
        <a:cs typeface="+mn-cs"/>
      </a:defRPr>
    </a:lvl5pPr>
    <a:lvl6pPr marL="1986537" algn="l" defTabSz="79461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83845" algn="l" defTabSz="79461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81153" algn="l" defTabSz="79461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78460" algn="l" defTabSz="79461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7490" y="9231650"/>
            <a:ext cx="31478220" cy="63700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54980" y="16839910"/>
            <a:ext cx="25923240" cy="7595181"/>
          </a:xfrm>
        </p:spPr>
        <p:txBody>
          <a:bodyPr/>
          <a:lstStyle>
            <a:lvl1pPr marL="0" indent="0" algn="ctr">
              <a:buNone/>
              <a:defRPr/>
            </a:lvl1pPr>
            <a:lvl2pPr marL="397307" indent="0" algn="ctr">
              <a:buNone/>
              <a:defRPr/>
            </a:lvl2pPr>
            <a:lvl3pPr marL="794615" indent="0" algn="ctr">
              <a:buNone/>
              <a:defRPr/>
            </a:lvl3pPr>
            <a:lvl4pPr marL="1191922" indent="0" algn="ctr">
              <a:buNone/>
              <a:defRPr/>
            </a:lvl4pPr>
            <a:lvl5pPr marL="1589229" indent="0" algn="ctr">
              <a:buNone/>
              <a:defRPr/>
            </a:lvl5pPr>
            <a:lvl6pPr marL="1986537" indent="0" algn="ctr">
              <a:buNone/>
              <a:defRPr/>
            </a:lvl6pPr>
            <a:lvl7pPr marL="2383845" indent="0" algn="ctr">
              <a:buNone/>
              <a:defRPr/>
            </a:lvl7pPr>
            <a:lvl8pPr marL="2781153" indent="0" algn="ctr">
              <a:buNone/>
              <a:defRPr/>
            </a:lvl8pPr>
            <a:lvl9pPr marL="317846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FD4991-B0AA-4C78-9F45-3F23A133B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542859-F12A-449A-AC2B-FAA8DA0E01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387509" y="2642181"/>
            <a:ext cx="7869555" cy="237738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76138" y="2642181"/>
            <a:ext cx="23481431" cy="237738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DF5ECC-1565-4C5A-A3E7-30DD94B653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1C8139-951B-4346-AB20-7923F52BA5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028" y="19096955"/>
            <a:ext cx="31478220" cy="5902035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5028" y="12596144"/>
            <a:ext cx="31478220" cy="6500812"/>
          </a:xfrm>
        </p:spPr>
        <p:txBody>
          <a:bodyPr anchor="b"/>
          <a:lstStyle>
            <a:lvl1pPr marL="0" indent="0">
              <a:buNone/>
              <a:defRPr sz="1700"/>
            </a:lvl1pPr>
            <a:lvl2pPr marL="397307" indent="0">
              <a:buNone/>
              <a:defRPr sz="1500"/>
            </a:lvl2pPr>
            <a:lvl3pPr marL="794615" indent="0">
              <a:buNone/>
              <a:defRPr sz="1400"/>
            </a:lvl3pPr>
            <a:lvl4pPr marL="1191922" indent="0">
              <a:buNone/>
              <a:defRPr sz="1200"/>
            </a:lvl4pPr>
            <a:lvl5pPr marL="1589229" indent="0">
              <a:buNone/>
              <a:defRPr sz="1200"/>
            </a:lvl5pPr>
            <a:lvl6pPr marL="1986537" indent="0">
              <a:buNone/>
              <a:defRPr sz="1200"/>
            </a:lvl6pPr>
            <a:lvl7pPr marL="2383845" indent="0">
              <a:buNone/>
              <a:defRPr sz="1200"/>
            </a:lvl7pPr>
            <a:lvl8pPr marL="2781153" indent="0">
              <a:buNone/>
              <a:defRPr sz="1200"/>
            </a:lvl8pPr>
            <a:lvl9pPr marL="317846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600EBC-7D1B-49A5-86C2-37AAAE6777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76139" y="8587816"/>
            <a:ext cx="15675492" cy="1782818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81571" y="8587816"/>
            <a:ext cx="15675493" cy="1782818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96770-0A6D-4276-A1D0-832F75DE5C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660" y="1190290"/>
            <a:ext cx="33329880" cy="495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1661" y="6651962"/>
            <a:ext cx="16363098" cy="277298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7307" indent="0">
              <a:buNone/>
              <a:defRPr sz="1700" b="1"/>
            </a:lvl2pPr>
            <a:lvl3pPr marL="794615" indent="0">
              <a:buNone/>
              <a:defRPr sz="1500" b="1"/>
            </a:lvl3pPr>
            <a:lvl4pPr marL="1191922" indent="0">
              <a:buNone/>
              <a:defRPr sz="1400" b="1"/>
            </a:lvl4pPr>
            <a:lvl5pPr marL="1589229" indent="0">
              <a:buNone/>
              <a:defRPr sz="1400" b="1"/>
            </a:lvl5pPr>
            <a:lvl6pPr marL="1986537" indent="0">
              <a:buNone/>
              <a:defRPr sz="1400" b="1"/>
            </a:lvl6pPr>
            <a:lvl7pPr marL="2383845" indent="0">
              <a:buNone/>
              <a:defRPr sz="1400" b="1"/>
            </a:lvl7pPr>
            <a:lvl8pPr marL="2781153" indent="0">
              <a:buNone/>
              <a:defRPr sz="1400" b="1"/>
            </a:lvl8pPr>
            <a:lvl9pPr marL="317846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1" y="9424944"/>
            <a:ext cx="16363098" cy="17121857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813029" y="6651962"/>
            <a:ext cx="16368512" cy="277298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7307" indent="0">
              <a:buNone/>
              <a:defRPr sz="1700" b="1"/>
            </a:lvl2pPr>
            <a:lvl3pPr marL="794615" indent="0">
              <a:buNone/>
              <a:defRPr sz="1500" b="1"/>
            </a:lvl3pPr>
            <a:lvl4pPr marL="1191922" indent="0">
              <a:buNone/>
              <a:defRPr sz="1400" b="1"/>
            </a:lvl4pPr>
            <a:lvl5pPr marL="1589229" indent="0">
              <a:buNone/>
              <a:defRPr sz="1400" b="1"/>
            </a:lvl5pPr>
            <a:lvl6pPr marL="1986537" indent="0">
              <a:buNone/>
              <a:defRPr sz="1400" b="1"/>
            </a:lvl6pPr>
            <a:lvl7pPr marL="2383845" indent="0">
              <a:buNone/>
              <a:defRPr sz="1400" b="1"/>
            </a:lvl7pPr>
            <a:lvl8pPr marL="2781153" indent="0">
              <a:buNone/>
              <a:defRPr sz="1400" b="1"/>
            </a:lvl8pPr>
            <a:lvl9pPr marL="317846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813029" y="9424944"/>
            <a:ext cx="16368512" cy="17121857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FBEA6E-6B58-4CC6-8D61-D7A483A210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FA94F-F46C-4767-8B52-928E2037B1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EB4570-57DB-462E-93B8-C404F64FC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661" y="1183024"/>
            <a:ext cx="12183328" cy="5035841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953" y="1183023"/>
            <a:ext cx="20702588" cy="2536377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1661" y="6218865"/>
            <a:ext cx="12183328" cy="20327937"/>
          </a:xfrm>
        </p:spPr>
        <p:txBody>
          <a:bodyPr/>
          <a:lstStyle>
            <a:lvl1pPr marL="0" indent="0">
              <a:buNone/>
              <a:defRPr sz="1200"/>
            </a:lvl1pPr>
            <a:lvl2pPr marL="397307" indent="0">
              <a:buNone/>
              <a:defRPr sz="1000"/>
            </a:lvl2pPr>
            <a:lvl3pPr marL="794615" indent="0">
              <a:buNone/>
              <a:defRPr sz="800"/>
            </a:lvl3pPr>
            <a:lvl4pPr marL="1191922" indent="0">
              <a:buNone/>
              <a:defRPr sz="800"/>
            </a:lvl4pPr>
            <a:lvl5pPr marL="1589229" indent="0">
              <a:buNone/>
              <a:defRPr sz="800"/>
            </a:lvl5pPr>
            <a:lvl6pPr marL="1986537" indent="0">
              <a:buNone/>
              <a:defRPr sz="800"/>
            </a:lvl6pPr>
            <a:lvl7pPr marL="2383845" indent="0">
              <a:buNone/>
              <a:defRPr sz="800"/>
            </a:lvl7pPr>
            <a:lvl8pPr marL="2781153" indent="0">
              <a:buNone/>
              <a:defRPr sz="800"/>
            </a:lvl8pPr>
            <a:lvl9pPr marL="317846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1BBA61-B487-4C09-AFBE-F608CC0882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9103" y="20803183"/>
            <a:ext cx="22219920" cy="245470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259103" y="2655264"/>
            <a:ext cx="22219920" cy="17831090"/>
          </a:xfrm>
        </p:spPr>
        <p:txBody>
          <a:bodyPr/>
          <a:lstStyle>
            <a:lvl1pPr marL="0" indent="0">
              <a:buNone/>
              <a:defRPr sz="2800"/>
            </a:lvl1pPr>
            <a:lvl2pPr marL="397307" indent="0">
              <a:buNone/>
              <a:defRPr sz="2500"/>
            </a:lvl2pPr>
            <a:lvl3pPr marL="794615" indent="0">
              <a:buNone/>
              <a:defRPr sz="2100"/>
            </a:lvl3pPr>
            <a:lvl4pPr marL="1191922" indent="0">
              <a:buNone/>
              <a:defRPr sz="1700"/>
            </a:lvl4pPr>
            <a:lvl5pPr marL="1589229" indent="0">
              <a:buNone/>
              <a:defRPr sz="1700"/>
            </a:lvl5pPr>
            <a:lvl6pPr marL="1986537" indent="0">
              <a:buNone/>
              <a:defRPr sz="1700"/>
            </a:lvl6pPr>
            <a:lvl7pPr marL="2383845" indent="0">
              <a:buNone/>
              <a:defRPr sz="1700"/>
            </a:lvl7pPr>
            <a:lvl8pPr marL="2781153" indent="0">
              <a:buNone/>
              <a:defRPr sz="1700"/>
            </a:lvl8pPr>
            <a:lvl9pPr marL="3178460" indent="0">
              <a:buNone/>
              <a:defRPr sz="1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9103" y="23257882"/>
            <a:ext cx="22219920" cy="3488028"/>
          </a:xfrm>
        </p:spPr>
        <p:txBody>
          <a:bodyPr/>
          <a:lstStyle>
            <a:lvl1pPr marL="0" indent="0">
              <a:buNone/>
              <a:defRPr sz="1200"/>
            </a:lvl1pPr>
            <a:lvl2pPr marL="397307" indent="0">
              <a:buNone/>
              <a:defRPr sz="1000"/>
            </a:lvl2pPr>
            <a:lvl3pPr marL="794615" indent="0">
              <a:buNone/>
              <a:defRPr sz="800"/>
            </a:lvl3pPr>
            <a:lvl4pPr marL="1191922" indent="0">
              <a:buNone/>
              <a:defRPr sz="800"/>
            </a:lvl4pPr>
            <a:lvl5pPr marL="1589229" indent="0">
              <a:buNone/>
              <a:defRPr sz="800"/>
            </a:lvl5pPr>
            <a:lvl6pPr marL="1986537" indent="0">
              <a:buNone/>
              <a:defRPr sz="800"/>
            </a:lvl6pPr>
            <a:lvl7pPr marL="2383845" indent="0">
              <a:buNone/>
              <a:defRPr sz="800"/>
            </a:lvl7pPr>
            <a:lvl8pPr marL="2781153" indent="0">
              <a:buNone/>
              <a:defRPr sz="800"/>
            </a:lvl8pPr>
            <a:lvl9pPr marL="317846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DBD1D-0B06-493F-9B9E-7B6F9BBD04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76138" y="2642181"/>
            <a:ext cx="3148092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7599" tIns="193800" rIns="387599" bIns="193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76138" y="8587816"/>
            <a:ext cx="31480928" cy="17828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7599" tIns="193800" rIns="387599" bIns="19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6137" y="27077273"/>
            <a:ext cx="7715250" cy="198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7599" tIns="193800" rIns="387599" bIns="193800" numCol="1" anchor="t" anchorCtr="0" compatLnSpc="1">
            <a:prstTxWarp prst="textNoShape">
              <a:avLst/>
            </a:prstTxWarp>
          </a:bodyPr>
          <a:lstStyle>
            <a:lvl1pPr>
              <a:defRPr sz="61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54366" y="27077273"/>
            <a:ext cx="11724472" cy="198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7599" tIns="193800" rIns="387599" bIns="193800" numCol="1" anchor="t" anchorCtr="0" compatLnSpc="1">
            <a:prstTxWarp prst="textNoShape">
              <a:avLst/>
            </a:prstTxWarp>
          </a:bodyPr>
          <a:lstStyle>
            <a:lvl1pPr algn="ctr">
              <a:defRPr sz="61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541814" y="27077273"/>
            <a:ext cx="7715250" cy="198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7599" tIns="193800" rIns="387599" bIns="193800" numCol="1" anchor="t" anchorCtr="0" compatLnSpc="1">
            <a:prstTxWarp prst="textNoShape">
              <a:avLst/>
            </a:prstTxWarp>
          </a:bodyPr>
          <a:lstStyle>
            <a:lvl1pPr algn="r">
              <a:defRPr sz="6100"/>
            </a:lvl1pPr>
          </a:lstStyle>
          <a:p>
            <a:fld id="{0870CD87-B729-45C9-B46A-E130E2DB8C2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377890" y="401595"/>
            <a:ext cx="36277420" cy="28914811"/>
          </a:xfrm>
          <a:prstGeom prst="rect">
            <a:avLst/>
          </a:prstGeom>
          <a:blipFill rotWithShape="1">
            <a:blip r:embed="rId13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614" tIns="38807" rIns="77614" bIns="3880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3379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27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922451" y="4829928"/>
            <a:ext cx="8313576" cy="2416990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614" tIns="38807" rIns="77614" bIns="3880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3379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27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9880611" y="4829928"/>
            <a:ext cx="8313576" cy="2416990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614" tIns="38807" rIns="77614" bIns="3880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3379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27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18838771" y="4829928"/>
            <a:ext cx="8313576" cy="2416990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614" tIns="38807" rIns="77614" bIns="3880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3379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27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7796932" y="4829928"/>
            <a:ext cx="8313576" cy="2416990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614" tIns="38807" rIns="77614" bIns="3880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3379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27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381703" y="439457"/>
            <a:ext cx="36230032" cy="3921267"/>
          </a:xfrm>
          <a:prstGeom prst="rect">
            <a:avLst/>
          </a:prstGeom>
          <a:solidFill>
            <a:srgbClr val="87212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614" tIns="38807" rIns="77614" bIns="3880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3379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2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77887" rtl="0" eaLnBrk="0" fontAlgn="base" hangingPunct="0">
        <a:spcBef>
          <a:spcPct val="0"/>
        </a:spcBef>
        <a:spcAft>
          <a:spcPct val="0"/>
        </a:spcAft>
        <a:defRPr sz="18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877887" rtl="0" eaLnBrk="0" fontAlgn="base" hangingPunct="0">
        <a:spcBef>
          <a:spcPct val="0"/>
        </a:spcBef>
        <a:spcAft>
          <a:spcPct val="0"/>
        </a:spcAft>
        <a:defRPr sz="18400">
          <a:solidFill>
            <a:schemeClr val="tx2"/>
          </a:solidFill>
          <a:latin typeface="Times New Roman" pitchFamily="27" charset="0"/>
        </a:defRPr>
      </a:lvl2pPr>
      <a:lvl3pPr algn="ctr" defTabSz="3877887" rtl="0" eaLnBrk="0" fontAlgn="base" hangingPunct="0">
        <a:spcBef>
          <a:spcPct val="0"/>
        </a:spcBef>
        <a:spcAft>
          <a:spcPct val="0"/>
        </a:spcAft>
        <a:defRPr sz="18400">
          <a:solidFill>
            <a:schemeClr val="tx2"/>
          </a:solidFill>
          <a:latin typeface="Times New Roman" pitchFamily="27" charset="0"/>
        </a:defRPr>
      </a:lvl3pPr>
      <a:lvl4pPr algn="ctr" defTabSz="3877887" rtl="0" eaLnBrk="0" fontAlgn="base" hangingPunct="0">
        <a:spcBef>
          <a:spcPct val="0"/>
        </a:spcBef>
        <a:spcAft>
          <a:spcPct val="0"/>
        </a:spcAft>
        <a:defRPr sz="18400">
          <a:solidFill>
            <a:schemeClr val="tx2"/>
          </a:solidFill>
          <a:latin typeface="Times New Roman" pitchFamily="27" charset="0"/>
        </a:defRPr>
      </a:lvl4pPr>
      <a:lvl5pPr algn="ctr" defTabSz="3877887" rtl="0" eaLnBrk="0" fontAlgn="base" hangingPunct="0">
        <a:spcBef>
          <a:spcPct val="0"/>
        </a:spcBef>
        <a:spcAft>
          <a:spcPct val="0"/>
        </a:spcAft>
        <a:defRPr sz="18400">
          <a:solidFill>
            <a:schemeClr val="tx2"/>
          </a:solidFill>
          <a:latin typeface="Times New Roman" pitchFamily="27" charset="0"/>
        </a:defRPr>
      </a:lvl5pPr>
      <a:lvl6pPr marL="397307" algn="ctr" defTabSz="3877887" rtl="0" fontAlgn="base">
        <a:spcBef>
          <a:spcPct val="0"/>
        </a:spcBef>
        <a:spcAft>
          <a:spcPct val="0"/>
        </a:spcAft>
        <a:defRPr sz="18400">
          <a:solidFill>
            <a:schemeClr val="tx2"/>
          </a:solidFill>
          <a:latin typeface="Times New Roman" pitchFamily="27" charset="0"/>
        </a:defRPr>
      </a:lvl6pPr>
      <a:lvl7pPr marL="794615" algn="ctr" defTabSz="3877887" rtl="0" fontAlgn="base">
        <a:spcBef>
          <a:spcPct val="0"/>
        </a:spcBef>
        <a:spcAft>
          <a:spcPct val="0"/>
        </a:spcAft>
        <a:defRPr sz="18400">
          <a:solidFill>
            <a:schemeClr val="tx2"/>
          </a:solidFill>
          <a:latin typeface="Times New Roman" pitchFamily="27" charset="0"/>
        </a:defRPr>
      </a:lvl7pPr>
      <a:lvl8pPr marL="1191922" algn="ctr" defTabSz="3877887" rtl="0" fontAlgn="base">
        <a:spcBef>
          <a:spcPct val="0"/>
        </a:spcBef>
        <a:spcAft>
          <a:spcPct val="0"/>
        </a:spcAft>
        <a:defRPr sz="18400">
          <a:solidFill>
            <a:schemeClr val="tx2"/>
          </a:solidFill>
          <a:latin typeface="Times New Roman" pitchFamily="27" charset="0"/>
        </a:defRPr>
      </a:lvl8pPr>
      <a:lvl9pPr marL="1589229" algn="ctr" defTabSz="3877887" rtl="0" fontAlgn="base">
        <a:spcBef>
          <a:spcPct val="0"/>
        </a:spcBef>
        <a:spcAft>
          <a:spcPct val="0"/>
        </a:spcAft>
        <a:defRPr sz="18400">
          <a:solidFill>
            <a:schemeClr val="tx2"/>
          </a:solidFill>
          <a:latin typeface="Times New Roman" pitchFamily="27" charset="0"/>
        </a:defRPr>
      </a:lvl9pPr>
    </p:titleStyle>
    <p:bodyStyle>
      <a:lvl1pPr marL="1452656" indent="-1452656" algn="l" defTabSz="3877887" rtl="0" eaLnBrk="0" fontAlgn="base" hangingPunct="0">
        <a:spcBef>
          <a:spcPct val="20000"/>
        </a:spcBef>
        <a:spcAft>
          <a:spcPct val="0"/>
        </a:spcAft>
        <a:buChar char="•"/>
        <a:defRPr sz="13600">
          <a:solidFill>
            <a:schemeClr val="tx1"/>
          </a:solidFill>
          <a:latin typeface="+mn-lt"/>
          <a:ea typeface="+mn-ea"/>
          <a:cs typeface="+mn-cs"/>
        </a:defRPr>
      </a:lvl1pPr>
      <a:lvl2pPr marL="3148110" indent="-1209857" algn="l" defTabSz="3877887" rtl="0" eaLnBrk="0" fontAlgn="base" hangingPunct="0">
        <a:spcBef>
          <a:spcPct val="20000"/>
        </a:spcBef>
        <a:spcAft>
          <a:spcPct val="0"/>
        </a:spcAft>
        <a:buChar char="–"/>
        <a:defRPr sz="11600">
          <a:solidFill>
            <a:schemeClr val="tx1"/>
          </a:solidFill>
          <a:latin typeface="+mn-lt"/>
        </a:defRPr>
      </a:lvl2pPr>
      <a:lvl3pPr marL="4842185" indent="-964299" algn="l" defTabSz="3877887" rtl="0" eaLnBrk="0" fontAlgn="base" hangingPunct="0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</a:defRPr>
      </a:lvl3pPr>
      <a:lvl4pPr marL="6781818" indent="-965678" algn="l" defTabSz="3877887" rtl="0" eaLnBrk="0" fontAlgn="base" hangingPunct="0">
        <a:spcBef>
          <a:spcPct val="20000"/>
        </a:spcBef>
        <a:spcAft>
          <a:spcPct val="0"/>
        </a:spcAft>
        <a:buChar char="–"/>
        <a:defRPr sz="8500">
          <a:solidFill>
            <a:schemeClr val="tx1"/>
          </a:solidFill>
          <a:latin typeface="+mn-lt"/>
        </a:defRPr>
      </a:lvl4pPr>
      <a:lvl5pPr marL="8720071" indent="-968437" algn="l" defTabSz="3877887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5pPr>
      <a:lvl6pPr marL="9117379" indent="-968437" algn="l" defTabSz="3877887" rtl="0" fontAlgn="base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6pPr>
      <a:lvl7pPr marL="9514686" indent="-968437" algn="l" defTabSz="3877887" rtl="0" fontAlgn="base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7pPr>
      <a:lvl8pPr marL="9911994" indent="-968437" algn="l" defTabSz="3877887" rtl="0" fontAlgn="base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8pPr>
      <a:lvl9pPr marL="10309302" indent="-968437" algn="l" defTabSz="3877887" rtl="0" fontAlgn="base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946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7307" algn="l" defTabSz="7946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94615" algn="l" defTabSz="7946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1922" algn="l" defTabSz="7946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89229" algn="l" defTabSz="7946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86537" algn="l" defTabSz="7946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83845" algn="l" defTabSz="7946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81153" algn="l" defTabSz="7946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78460" algn="l" defTabSz="7946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2587" y="706465"/>
            <a:ext cx="25675971" cy="3457959"/>
          </a:xfrm>
          <a:prstGeom prst="rect">
            <a:avLst/>
          </a:prstGeom>
          <a:noFill/>
        </p:spPr>
        <p:txBody>
          <a:bodyPr wrap="square" lIns="77614" tIns="38807" rIns="77614" bIns="38807" rtlCol="0" anchor="ctr" anchorCtr="0">
            <a:noAutofit/>
          </a:bodyPr>
          <a:lstStyle/>
          <a:p>
            <a:pPr algn="ctr"/>
            <a:r>
              <a:rPr lang="en-US" sz="8800" b="1" dirty="0" err="1" smtClean="0"/>
              <a:t>RTrans</a:t>
            </a:r>
            <a:r>
              <a:rPr lang="en-US" sz="8800" b="1" dirty="0" smtClean="0"/>
              <a:t>: A Revolution In Transit Systems, And A Leap Towards Smarter Cities</a:t>
            </a:r>
          </a:p>
          <a:p>
            <a:pPr algn="ctr"/>
            <a:r>
              <a:rPr lang="en-US" sz="4100" b="1" dirty="0" err="1" smtClean="0">
                <a:solidFill>
                  <a:schemeClr val="bg1"/>
                </a:solidFill>
                <a:latin typeface="Arial"/>
                <a:cs typeface="Arial"/>
              </a:rPr>
              <a:t>Jiannan</a:t>
            </a:r>
            <a:r>
              <a:rPr lang="en-US" sz="41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Arial"/>
                <a:cs typeface="Arial"/>
              </a:rPr>
              <a:t>Ouyang</a:t>
            </a:r>
            <a:r>
              <a:rPr lang="en-US" sz="4100" b="1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4100" b="1" dirty="0" err="1" smtClean="0">
                <a:solidFill>
                  <a:schemeClr val="bg1"/>
                </a:solidFill>
                <a:latin typeface="Arial"/>
                <a:cs typeface="Arial"/>
              </a:rPr>
              <a:t>Lingjia</a:t>
            </a:r>
            <a:r>
              <a:rPr lang="en-US" sz="4100" b="1" dirty="0" smtClean="0">
                <a:solidFill>
                  <a:schemeClr val="bg1"/>
                </a:solidFill>
                <a:latin typeface="Arial"/>
                <a:cs typeface="Arial"/>
              </a:rPr>
              <a:t> Deng, </a:t>
            </a:r>
            <a:r>
              <a:rPr lang="en-US" sz="4100" b="1" dirty="0" err="1" smtClean="0">
                <a:solidFill>
                  <a:schemeClr val="bg1"/>
                </a:solidFill>
                <a:latin typeface="Arial"/>
                <a:cs typeface="Arial"/>
              </a:rPr>
              <a:t>Xiangmin</a:t>
            </a:r>
            <a:r>
              <a:rPr lang="en-US" sz="4100" b="1" dirty="0" smtClean="0">
                <a:solidFill>
                  <a:schemeClr val="bg1"/>
                </a:solidFill>
                <a:latin typeface="Arial"/>
                <a:cs typeface="Arial"/>
              </a:rPr>
              <a:t> Fan, </a:t>
            </a:r>
            <a:r>
              <a:rPr lang="en-US" sz="4100" b="1" dirty="0" err="1" smtClean="0">
                <a:solidFill>
                  <a:schemeClr val="bg1"/>
                </a:solidFill>
                <a:latin typeface="Arial"/>
                <a:cs typeface="Arial"/>
              </a:rPr>
              <a:t>Xiaolong</a:t>
            </a:r>
            <a:r>
              <a:rPr lang="en-US" sz="4100" b="1" dirty="0" smtClean="0">
                <a:solidFill>
                  <a:schemeClr val="bg1"/>
                </a:solidFill>
                <a:latin typeface="Arial"/>
                <a:cs typeface="Arial"/>
              </a:rPr>
              <a:t> Cui</a:t>
            </a:r>
            <a:endParaRPr lang="en-US" sz="41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0749" y="4833477"/>
            <a:ext cx="8327768" cy="1495363"/>
          </a:xfrm>
          <a:prstGeom prst="rect">
            <a:avLst/>
          </a:prstGeom>
          <a:solidFill>
            <a:srgbClr val="87212E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32843" tIns="232843" rIns="232843" bIns="232843" rtlCol="0" anchor="ctr" anchorCtr="0"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4100" b="1" dirty="0" smtClean="0">
                <a:latin typeface="Arial"/>
                <a:cs typeface="Arial"/>
              </a:rPr>
              <a:t>Summary</a:t>
            </a:r>
            <a:endParaRPr lang="en-US" sz="4100" b="1" dirty="0" smtClean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749" y="18037052"/>
            <a:ext cx="8327768" cy="1495363"/>
          </a:xfrm>
          <a:prstGeom prst="rect">
            <a:avLst/>
          </a:prstGeom>
          <a:solidFill>
            <a:srgbClr val="87212E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32843" tIns="232843" rIns="232843" bIns="232843" rtlCol="0" anchor="ctr" anchorCtr="0"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sz="4100" b="1" dirty="0" smtClean="0">
                <a:latin typeface="Arial"/>
                <a:cs typeface="Arial"/>
              </a:rPr>
              <a:t>Contact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81128" y="4833477"/>
            <a:ext cx="8327768" cy="1495363"/>
          </a:xfrm>
          <a:prstGeom prst="rect">
            <a:avLst/>
          </a:prstGeom>
          <a:solidFill>
            <a:srgbClr val="87212E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32843" tIns="232843" rIns="232843" bIns="232843" rtlCol="0" anchor="ctr" anchorCtr="0"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sz="4100" b="1" dirty="0" smtClean="0">
                <a:latin typeface="Arial"/>
                <a:cs typeface="Arial"/>
              </a:rPr>
              <a:t>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831508" y="4833477"/>
            <a:ext cx="8313576" cy="1495363"/>
          </a:xfrm>
          <a:prstGeom prst="rect">
            <a:avLst/>
          </a:prstGeom>
          <a:solidFill>
            <a:srgbClr val="87212E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32843" tIns="232843" rIns="232843" bIns="232843" rtlCol="0" anchor="ctr" anchorCtr="0"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4100" b="1" dirty="0" smtClean="0">
                <a:latin typeface="Arial"/>
                <a:cs typeface="Arial"/>
              </a:rPr>
              <a:t>Market</a:t>
            </a:r>
            <a:endParaRPr lang="en-US" sz="4100" b="1" dirty="0" smtClean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97501" y="20175721"/>
            <a:ext cx="8327768" cy="1495363"/>
          </a:xfrm>
          <a:prstGeom prst="rect">
            <a:avLst/>
          </a:prstGeom>
          <a:solidFill>
            <a:srgbClr val="87212E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32843" tIns="232843" rIns="232843" bIns="232843" rtlCol="0" anchor="ctr" anchorCtr="0"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sz="4100" b="1" dirty="0" smtClean="0">
                <a:latin typeface="Arial"/>
                <a:cs typeface="Arial"/>
              </a:rPr>
              <a:t>Future</a:t>
            </a:r>
            <a:r>
              <a:rPr lang="zh-CN" altLang="en-US" sz="4100" b="1" dirty="0" smtClean="0">
                <a:latin typeface="Arial"/>
                <a:cs typeface="Arial"/>
              </a:rPr>
              <a:t> </a:t>
            </a:r>
            <a:endParaRPr lang="en-US" sz="4100" b="1" dirty="0" smtClean="0">
              <a:latin typeface="Arial"/>
              <a:cs typeface="Arial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909756" y="6730007"/>
            <a:ext cx="8327768" cy="1076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87599" tIns="390988" rIns="387599" bIns="390988">
            <a:spAutoFit/>
          </a:bodyPr>
          <a:lstStyle/>
          <a:p>
            <a:pPr algn="just" defTabSz="3223985">
              <a:spcBef>
                <a:spcPct val="50000"/>
              </a:spcBef>
            </a:pPr>
            <a:r>
              <a:rPr lang="en-US" sz="3600" dirty="0"/>
              <a:t>The </a:t>
            </a:r>
            <a:r>
              <a:rPr lang="en-US" sz="3600" b="1" dirty="0"/>
              <a:t>complexity</a:t>
            </a:r>
            <a:r>
              <a:rPr lang="en-US" sz="3600" dirty="0"/>
              <a:t> and </a:t>
            </a:r>
            <a:r>
              <a:rPr lang="en-US" sz="3600" b="1" dirty="0"/>
              <a:t>uncertainty</a:t>
            </a:r>
            <a:r>
              <a:rPr lang="en-US" sz="3600" dirty="0"/>
              <a:t> in our </a:t>
            </a:r>
            <a:r>
              <a:rPr lang="en-US" sz="3600" b="1" dirty="0"/>
              <a:t>transportation systems </a:t>
            </a:r>
            <a:r>
              <a:rPr lang="en-US" sz="3600" dirty="0"/>
              <a:t>make people feel </a:t>
            </a:r>
            <a:r>
              <a:rPr lang="en-US" sz="3600" b="1" dirty="0"/>
              <a:t>terrible</a:t>
            </a:r>
            <a:r>
              <a:rPr lang="en-US" sz="3600" dirty="0"/>
              <a:t> when travelling around. Especially when you get to an unfamiliar city, much </a:t>
            </a:r>
            <a:r>
              <a:rPr lang="en-US" sz="3600" b="1" dirty="0"/>
              <a:t>effort</a:t>
            </a:r>
            <a:r>
              <a:rPr lang="en-US" sz="3600" dirty="0"/>
              <a:t> is needed to know how you can get to your destination, how much time it </a:t>
            </a:r>
            <a:r>
              <a:rPr lang="en-US" sz="3600" dirty="0" smtClean="0"/>
              <a:t>takes, </a:t>
            </a:r>
            <a:r>
              <a:rPr lang="en-US" sz="3600" dirty="0"/>
              <a:t>what the cost is, and small mistakes can lead to huge costs. </a:t>
            </a:r>
            <a:endParaRPr lang="en-US" sz="3600" dirty="0" smtClean="0"/>
          </a:p>
          <a:p>
            <a:pPr algn="just" defTabSz="3223985">
              <a:spcBef>
                <a:spcPct val="50000"/>
              </a:spcBef>
            </a:pPr>
            <a:endParaRPr lang="en-US" sz="3600" dirty="0"/>
          </a:p>
          <a:p>
            <a:pPr algn="just" defTabSz="3223985">
              <a:spcBef>
                <a:spcPct val="50000"/>
              </a:spcBef>
            </a:pPr>
            <a:r>
              <a:rPr lang="en-US" sz="3600" b="1" i="1" dirty="0" err="1" smtClean="0"/>
              <a:t>RTrans</a:t>
            </a:r>
            <a:r>
              <a:rPr lang="en-US" sz="3600" dirty="0" smtClean="0"/>
              <a:t> </a:t>
            </a:r>
            <a:r>
              <a:rPr lang="en-US" sz="3600" dirty="0"/>
              <a:t>aims at providing a </a:t>
            </a:r>
            <a:r>
              <a:rPr lang="en-US" sz="3600" b="1" dirty="0"/>
              <a:t>real-time </a:t>
            </a:r>
            <a:r>
              <a:rPr lang="en-US" sz="3600" dirty="0"/>
              <a:t>transportation </a:t>
            </a:r>
            <a:r>
              <a:rPr lang="en-US" sz="3600" b="1" dirty="0"/>
              <a:t>search engine </a:t>
            </a:r>
            <a:r>
              <a:rPr lang="en-US" sz="3600" dirty="0"/>
              <a:t>that provides </a:t>
            </a:r>
            <a:r>
              <a:rPr lang="en-US" sz="3600" b="1" dirty="0"/>
              <a:t>user-friendly</a:t>
            </a:r>
            <a:r>
              <a:rPr lang="en-US" sz="3600" dirty="0"/>
              <a:t>, </a:t>
            </a:r>
            <a:r>
              <a:rPr lang="en-US" sz="3600" b="1" dirty="0"/>
              <a:t>accurate</a:t>
            </a:r>
            <a:r>
              <a:rPr lang="en-US" sz="3600" dirty="0"/>
              <a:t> and </a:t>
            </a:r>
            <a:r>
              <a:rPr lang="en-US" sz="3600" b="1" dirty="0"/>
              <a:t>complete</a:t>
            </a:r>
            <a:r>
              <a:rPr lang="en-US" sz="3600" dirty="0"/>
              <a:t> point-to-point </a:t>
            </a:r>
            <a:r>
              <a:rPr lang="en-US" sz="3600" b="1" dirty="0"/>
              <a:t>transit solutions </a:t>
            </a:r>
            <a:r>
              <a:rPr lang="en-US" sz="3600" dirty="0"/>
              <a:t>(including buses, taxis, </a:t>
            </a:r>
            <a:r>
              <a:rPr lang="en-US" sz="3600" dirty="0" err="1"/>
              <a:t>uber</a:t>
            </a:r>
            <a:r>
              <a:rPr lang="en-US" sz="3600" dirty="0"/>
              <a:t> cars, shuttles, and even parking information for private cars) for users to compare and choose from. </a:t>
            </a:r>
            <a:endParaRPr lang="en-US" sz="36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9888132" y="6896548"/>
            <a:ext cx="8306992" cy="11550192"/>
          </a:xfrm>
          <a:prstGeom prst="rect">
            <a:avLst/>
          </a:prstGeom>
        </p:spPr>
        <p:txBody>
          <a:bodyPr wrap="square" lIns="232843" tIns="232843" rIns="232843" bIns="232843">
            <a:spAutoFit/>
          </a:bodyPr>
          <a:lstStyle/>
          <a:p>
            <a:pPr algn="just"/>
            <a:r>
              <a:rPr lang="en-US" sz="3600" dirty="0"/>
              <a:t>The proposed solution is a </a:t>
            </a:r>
            <a:r>
              <a:rPr lang="en-US" sz="3600" b="1" dirty="0"/>
              <a:t>mobile app </a:t>
            </a:r>
            <a:r>
              <a:rPr lang="en-US" sz="3600" dirty="0"/>
              <a:t>that with one click, users will get all the </a:t>
            </a:r>
            <a:r>
              <a:rPr lang="en-US" sz="3600" b="1" dirty="0"/>
              <a:t>information</a:t>
            </a:r>
            <a:r>
              <a:rPr lang="en-US" sz="3600" dirty="0"/>
              <a:t> that they need for </a:t>
            </a:r>
            <a:r>
              <a:rPr lang="en-US" sz="3600" b="1" dirty="0"/>
              <a:t>point-to-point</a:t>
            </a:r>
            <a:r>
              <a:rPr lang="en-US" sz="3600" dirty="0"/>
              <a:t> travelling. Currently, we have a prototype that provides accurate </a:t>
            </a:r>
            <a:r>
              <a:rPr lang="en-US" sz="3600" b="1" dirty="0"/>
              <a:t>bus</a:t>
            </a:r>
            <a:r>
              <a:rPr lang="en-US" sz="3600" dirty="0"/>
              <a:t> arrival predictions in Pittsburgh. It has gained over </a:t>
            </a:r>
            <a:r>
              <a:rPr lang="en-US" sz="3600" b="1" dirty="0"/>
              <a:t>3,500</a:t>
            </a:r>
            <a:r>
              <a:rPr lang="en-US" sz="3600" dirty="0"/>
              <a:t> users since deployment in Nov. 2014. </a:t>
            </a:r>
            <a:endParaRPr lang="en-US" sz="3600" dirty="0" smtClean="0"/>
          </a:p>
          <a:p>
            <a:pPr algn="just"/>
            <a:endParaRPr lang="en-US" sz="3600" dirty="0"/>
          </a:p>
          <a:p>
            <a:pPr algn="just"/>
            <a:r>
              <a:rPr lang="en-US" sz="3600" dirty="0" smtClean="0"/>
              <a:t>At the heart of our approach is the </a:t>
            </a:r>
            <a:r>
              <a:rPr lang="en-US" sz="3600" b="1" dirty="0" smtClean="0"/>
              <a:t>real-time </a:t>
            </a:r>
            <a:r>
              <a:rPr lang="en-US" sz="3600" dirty="0" smtClean="0"/>
              <a:t>transportation </a:t>
            </a:r>
            <a:r>
              <a:rPr lang="en-US" sz="3600" b="1" dirty="0" smtClean="0"/>
              <a:t>data</a:t>
            </a:r>
            <a:r>
              <a:rPr lang="en-US" sz="3600" dirty="0" smtClean="0"/>
              <a:t> collected from both smartphone sensors and transportation agencies. On top of that, we deploy </a:t>
            </a:r>
            <a:r>
              <a:rPr lang="en-US" sz="3600" b="1" dirty="0" smtClean="0"/>
              <a:t>machine learning </a:t>
            </a:r>
            <a:r>
              <a:rPr lang="en-US" sz="3600" dirty="0" smtClean="0"/>
              <a:t>and </a:t>
            </a:r>
            <a:r>
              <a:rPr lang="en-US" sz="3600" b="1" dirty="0" smtClean="0"/>
              <a:t>artificial intelligence</a:t>
            </a:r>
            <a:r>
              <a:rPr lang="en-US" sz="3600" dirty="0" smtClean="0"/>
              <a:t> techniques on our huge data set to extract, label, and classify useful information. Finally, point-to-point transit solutions are delivered in a </a:t>
            </a:r>
            <a:r>
              <a:rPr lang="en-US" sz="3600" b="1" dirty="0" smtClean="0"/>
              <a:t>timely and user-friendly</a:t>
            </a:r>
            <a:r>
              <a:rPr lang="en-US" sz="3600" dirty="0" smtClean="0"/>
              <a:t> manner based on users' requests. </a:t>
            </a:r>
            <a:endParaRPr lang="en-US" sz="3600" dirty="0"/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9872626" y="25594203"/>
            <a:ext cx="8253812" cy="411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87599" tIns="390988" rIns="387599" bIns="390988">
            <a:spAutoFit/>
          </a:bodyPr>
          <a:lstStyle/>
          <a:p>
            <a:pPr marL="571500" indent="-571500" algn="just" defTabSz="3223985">
              <a:lnSpc>
                <a:spcPct val="8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3600" dirty="0" smtClean="0"/>
              <a:t>The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welcome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page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is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map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where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you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can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see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all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the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bus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stops</a:t>
            </a:r>
            <a:r>
              <a:rPr lang="zh-CN" altLang="en-US" sz="3600" dirty="0" smtClean="0"/>
              <a:t> </a:t>
            </a:r>
            <a:endParaRPr lang="en-US" altLang="zh-CN" sz="3600" dirty="0" smtClean="0"/>
          </a:p>
          <a:p>
            <a:pPr marL="571500" indent="-571500" algn="just" defTabSz="3223985">
              <a:lnSpc>
                <a:spcPct val="80000"/>
              </a:lnSpc>
              <a:spcBef>
                <a:spcPct val="50000"/>
              </a:spcBef>
              <a:buFont typeface="Arial"/>
              <a:buChar char="•"/>
            </a:pPr>
            <a:r>
              <a:rPr lang="en-US" altLang="zh-CN" sz="3600" dirty="0" smtClean="0"/>
              <a:t>All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bus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lines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with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accurate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predictions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are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presented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to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users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in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response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to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requests</a:t>
            </a:r>
          </a:p>
          <a:p>
            <a:pPr marL="571500" indent="-571500" defTabSz="3223985">
              <a:spcBef>
                <a:spcPct val="50000"/>
              </a:spcBef>
              <a:buFont typeface="Arial"/>
              <a:buChar char="•"/>
            </a:pPr>
            <a:endParaRPr lang="en-US" sz="3600" dirty="0"/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18859946" y="6491557"/>
            <a:ext cx="8292778" cy="779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87599" tIns="390988" rIns="387599" bIns="390988">
            <a:spAutoFit/>
          </a:bodyPr>
          <a:lstStyle/>
          <a:p>
            <a:pPr marL="42766" indent="-42766" defTabSz="3223985">
              <a:spcBef>
                <a:spcPct val="50000"/>
              </a:spcBef>
            </a:pPr>
            <a:r>
              <a:rPr lang="en-US" sz="3500" dirty="0" smtClean="0">
                <a:solidFill>
                  <a:srgbClr val="87212E"/>
                </a:solidFill>
                <a:latin typeface="Arial"/>
                <a:cs typeface="Arial"/>
              </a:rPr>
              <a:t>Target</a:t>
            </a:r>
            <a:r>
              <a:rPr lang="zh-CN" altLang="en-US" sz="3500" dirty="0" smtClean="0">
                <a:solidFill>
                  <a:srgbClr val="87212E"/>
                </a:solidFill>
                <a:latin typeface="Arial"/>
                <a:cs typeface="Arial"/>
              </a:rPr>
              <a:t> </a:t>
            </a:r>
            <a:r>
              <a:rPr lang="en-US" altLang="zh-CN" sz="3500" dirty="0" smtClean="0">
                <a:solidFill>
                  <a:srgbClr val="87212E"/>
                </a:solidFill>
                <a:latin typeface="Arial"/>
                <a:cs typeface="Arial"/>
              </a:rPr>
              <a:t>Market</a:t>
            </a:r>
            <a:r>
              <a:rPr lang="en-US" sz="3500" dirty="0" smtClean="0">
                <a:solidFill>
                  <a:srgbClr val="87212E"/>
                </a:solidFill>
                <a:latin typeface="Arial"/>
                <a:cs typeface="Arial"/>
              </a:rPr>
              <a:t>:</a:t>
            </a:r>
            <a:endParaRPr lang="en-US" sz="3500" dirty="0">
              <a:solidFill>
                <a:srgbClr val="87212E"/>
              </a:solidFill>
              <a:latin typeface="Arial"/>
              <a:cs typeface="Arial"/>
            </a:endParaRPr>
          </a:p>
          <a:p>
            <a:pPr marL="42766" indent="-42766" defTabSz="3223985">
              <a:spcBef>
                <a:spcPct val="50000"/>
              </a:spcBef>
            </a:pPr>
            <a:endParaRPr lang="en-US" sz="3500" dirty="0" smtClean="0">
              <a:solidFill>
                <a:srgbClr val="87212E"/>
              </a:solidFill>
              <a:latin typeface="Arial"/>
              <a:cs typeface="Arial"/>
            </a:endParaRPr>
          </a:p>
          <a:p>
            <a:pPr marL="42766" indent="-42766" defTabSz="3223985">
              <a:spcBef>
                <a:spcPct val="50000"/>
              </a:spcBef>
            </a:pPr>
            <a:endParaRPr lang="en-US" sz="3500" dirty="0">
              <a:solidFill>
                <a:srgbClr val="87212E"/>
              </a:solidFill>
              <a:latin typeface="Arial"/>
              <a:cs typeface="Arial"/>
            </a:endParaRPr>
          </a:p>
          <a:p>
            <a:pPr marL="42766" indent="-42766" defTabSz="3223985">
              <a:spcBef>
                <a:spcPct val="50000"/>
              </a:spcBef>
            </a:pPr>
            <a:endParaRPr lang="en-US" sz="3500" dirty="0" smtClean="0">
              <a:solidFill>
                <a:srgbClr val="87212E"/>
              </a:solidFill>
              <a:latin typeface="Arial"/>
              <a:cs typeface="Arial"/>
            </a:endParaRPr>
          </a:p>
          <a:p>
            <a:pPr marL="42766" indent="-42766" defTabSz="3223985">
              <a:spcBef>
                <a:spcPct val="50000"/>
              </a:spcBef>
            </a:pPr>
            <a:endParaRPr lang="en-US" sz="3500" dirty="0">
              <a:solidFill>
                <a:srgbClr val="87212E"/>
              </a:solidFill>
              <a:latin typeface="Arial"/>
              <a:cs typeface="Arial"/>
            </a:endParaRPr>
          </a:p>
          <a:p>
            <a:pPr marL="42766" indent="-42766" defTabSz="3223985">
              <a:spcBef>
                <a:spcPct val="50000"/>
              </a:spcBef>
            </a:pPr>
            <a:endParaRPr lang="en-US" sz="3500" dirty="0" smtClean="0">
              <a:solidFill>
                <a:srgbClr val="87212E"/>
              </a:solidFill>
              <a:latin typeface="Arial"/>
              <a:cs typeface="Arial"/>
            </a:endParaRPr>
          </a:p>
          <a:p>
            <a:pPr marL="42766" indent="-42766" defTabSz="3223985">
              <a:spcBef>
                <a:spcPct val="50000"/>
              </a:spcBef>
            </a:pPr>
            <a:endParaRPr lang="en-US" sz="3500" dirty="0">
              <a:solidFill>
                <a:srgbClr val="87212E"/>
              </a:solidFill>
              <a:latin typeface="Arial"/>
              <a:cs typeface="Arial"/>
            </a:endParaRPr>
          </a:p>
          <a:p>
            <a:pPr marL="42766" indent="-42766" defTabSz="3223985">
              <a:spcBef>
                <a:spcPct val="50000"/>
              </a:spcBef>
            </a:pPr>
            <a:endParaRPr lang="en-US" sz="3500" dirty="0">
              <a:solidFill>
                <a:srgbClr val="87212E"/>
              </a:solidFill>
              <a:latin typeface="Arial"/>
              <a:cs typeface="Arial"/>
            </a:endParaRPr>
          </a:p>
          <a:p>
            <a:pPr marL="42766" indent="-42766" defTabSz="3223985">
              <a:spcBef>
                <a:spcPct val="50000"/>
              </a:spcBef>
            </a:pPr>
            <a:r>
              <a:rPr lang="en-US" sz="3500" dirty="0" smtClean="0">
                <a:solidFill>
                  <a:srgbClr val="87212E"/>
                </a:solidFill>
                <a:latin typeface="Arial"/>
                <a:cs typeface="Arial"/>
              </a:rPr>
              <a:t>Competitors: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997188" y="13209579"/>
            <a:ext cx="3355770" cy="3956357"/>
          </a:xfrm>
          <a:prstGeom prst="rect">
            <a:avLst/>
          </a:prstGeom>
        </p:spPr>
        <p:txBody>
          <a:bodyPr wrap="square" lIns="77614" tIns="38807" rIns="77614" bIns="38807">
            <a:spAutoFit/>
          </a:bodyPr>
          <a:lstStyle/>
          <a:p>
            <a:pPr lvl="0">
              <a:defRPr sz="1800"/>
            </a:pPr>
            <a:r>
              <a:rPr lang="en-US" sz="2800" b="1" dirty="0" err="1">
                <a:latin typeface="Helvetica Neue"/>
                <a:ea typeface="Helvetica Neue"/>
                <a:cs typeface="Helvetica Neue"/>
                <a:sym typeface="Helvetica Neue"/>
              </a:rPr>
              <a:t>Jiannan</a:t>
            </a:r>
            <a:r>
              <a:rPr lang="en-US" sz="28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 b="1" dirty="0" err="1">
                <a:latin typeface="Helvetica Neue"/>
                <a:ea typeface="Helvetica Neue"/>
                <a:cs typeface="Helvetica Neue"/>
                <a:sym typeface="Helvetica Neue"/>
              </a:rPr>
              <a:t>Ouyang</a:t>
            </a:r>
            <a:endParaRPr lang="en-US" sz="28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defRPr sz="1800"/>
            </a:pPr>
            <a:r>
              <a:rPr lang="en-US" sz="2800" b="1" dirty="0">
                <a:solidFill>
                  <a:srgbClr val="000000"/>
                </a:solidFill>
              </a:rPr>
              <a:t>Team Lead</a:t>
            </a:r>
          </a:p>
          <a:p>
            <a:pPr lvl="0">
              <a:defRPr sz="1800"/>
            </a:pPr>
            <a:r>
              <a:rPr lang="en-US" sz="2800" dirty="0"/>
              <a:t>Ph.D. Student</a:t>
            </a:r>
          </a:p>
          <a:p>
            <a:pPr lvl="0">
              <a:defRPr sz="1800"/>
            </a:pPr>
            <a:r>
              <a:rPr lang="en-US" sz="2800" dirty="0"/>
              <a:t>Operating </a:t>
            </a:r>
            <a:r>
              <a:rPr lang="en-US" sz="2800" dirty="0" smtClean="0"/>
              <a:t>System</a:t>
            </a:r>
          </a:p>
          <a:p>
            <a:pPr lvl="0">
              <a:defRPr sz="1800"/>
            </a:pPr>
            <a:endParaRPr lang="en-US" sz="2800" dirty="0"/>
          </a:p>
          <a:p>
            <a:pPr lvl="0">
              <a:defRPr sz="1800"/>
            </a:pPr>
            <a:r>
              <a:rPr lang="en-US" sz="2800" b="1" dirty="0" err="1">
                <a:latin typeface="Helvetica Neue"/>
                <a:ea typeface="Helvetica Neue"/>
                <a:cs typeface="Helvetica Neue"/>
                <a:sym typeface="Helvetica Neue"/>
              </a:rPr>
              <a:t>Xiangmin</a:t>
            </a:r>
            <a:r>
              <a:rPr lang="en-US" sz="2800" b="1" dirty="0">
                <a:latin typeface="Helvetica Neue"/>
                <a:ea typeface="Helvetica Neue"/>
                <a:cs typeface="Helvetica Neue"/>
                <a:sym typeface="Helvetica Neue"/>
              </a:rPr>
              <a:t> Fan</a:t>
            </a:r>
          </a:p>
          <a:p>
            <a:pPr lvl="0">
              <a:defRPr sz="1800"/>
            </a:pPr>
            <a:r>
              <a:rPr lang="en-US" sz="2800" dirty="0"/>
              <a:t>Ph.D. Student</a:t>
            </a:r>
          </a:p>
          <a:p>
            <a:pPr lvl="0">
              <a:defRPr sz="1800"/>
            </a:pPr>
            <a:r>
              <a:rPr lang="en-US" sz="2800" dirty="0"/>
              <a:t>HCI</a:t>
            </a:r>
          </a:p>
          <a:p>
            <a:pPr lvl="0">
              <a:defRPr sz="1800"/>
            </a:pPr>
            <a:endParaRPr lang="en-US" sz="2800" dirty="0"/>
          </a:p>
        </p:txBody>
      </p:sp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1629059" y="556348"/>
            <a:ext cx="3725584" cy="3721876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Oval 1"/>
          <p:cNvSpPr>
            <a:spLocks noChangeArrowheads="1"/>
          </p:cNvSpPr>
          <p:nvPr/>
        </p:nvSpPr>
        <p:spPr bwMode="auto">
          <a:xfrm>
            <a:off x="1981840" y="933538"/>
            <a:ext cx="3013239" cy="3013239"/>
          </a:xfrm>
          <a:prstGeom prst="ellipse">
            <a:avLst/>
          </a:prstGeom>
          <a:solidFill>
            <a:srgbClr val="FFFFFF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241300"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ÇlÇr ñæí©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4" name="Picture 13" descr="IMG_174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6598" y="465911"/>
            <a:ext cx="3810000" cy="3810000"/>
          </a:xfrm>
          <a:prstGeom prst="rect">
            <a:avLst/>
          </a:prstGeom>
        </p:spPr>
      </p:pic>
      <p:pic>
        <p:nvPicPr>
          <p:cNvPr id="19" name="Picture 18" descr="IMG_168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018" y="6289734"/>
            <a:ext cx="8353779" cy="626533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59518" y="26292021"/>
            <a:ext cx="8297017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/>
              <a:t>Jiannan</a:t>
            </a:r>
            <a:r>
              <a:rPr lang="en-US" sz="3200" dirty="0"/>
              <a:t> </a:t>
            </a:r>
            <a:r>
              <a:rPr lang="en-US" sz="3200" dirty="0" err="1" smtClean="0"/>
              <a:t>Ouyang</a:t>
            </a:r>
            <a:endParaRPr lang="en-US" sz="3200" dirty="0" smtClean="0"/>
          </a:p>
          <a:p>
            <a:pPr lvl="0" algn="ctr"/>
            <a:r>
              <a:rPr lang="en-US" sz="3200" dirty="0" smtClean="0"/>
              <a:t>PhD</a:t>
            </a:r>
            <a:r>
              <a:rPr lang="zh-CN" altLang="en-US" sz="3200" dirty="0" smtClean="0"/>
              <a:t>  </a:t>
            </a:r>
            <a:r>
              <a:rPr lang="en-US" altLang="zh-CN" sz="3200" dirty="0" smtClean="0"/>
              <a:t>Student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ouyang@cs.pitt.edu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Computer Science Department</a:t>
            </a:r>
            <a:br>
              <a:rPr lang="en-US" sz="3200" dirty="0"/>
            </a:br>
            <a:r>
              <a:rPr lang="en-US" sz="3200" dirty="0"/>
              <a:t>University of Pittsburgh</a:t>
            </a:r>
          </a:p>
          <a:p>
            <a:endParaRPr lang="en-US" dirty="0"/>
          </a:p>
        </p:txBody>
      </p:sp>
      <p:pic>
        <p:nvPicPr>
          <p:cNvPr id="29" name="Picture 28" descr="IMG_174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400" y="18337995"/>
            <a:ext cx="4027539" cy="7148882"/>
          </a:xfrm>
          <a:prstGeom prst="rect">
            <a:avLst/>
          </a:prstGeom>
        </p:spPr>
      </p:pic>
      <p:pic>
        <p:nvPicPr>
          <p:cNvPr id="30" name="Picture 29" descr="IMG_174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710" y="18340247"/>
            <a:ext cx="4027447" cy="7148720"/>
          </a:xfrm>
          <a:prstGeom prst="rect">
            <a:avLst/>
          </a:prstGeom>
        </p:spPr>
      </p:pic>
      <p:pic>
        <p:nvPicPr>
          <p:cNvPr id="26" name="Picture 25" descr="249cb6a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59" y="20105191"/>
            <a:ext cx="5898268" cy="589826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8146197" y="19106444"/>
            <a:ext cx="1846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309199" y="1974318"/>
            <a:ext cx="24112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RTrans</a:t>
            </a:r>
            <a:endParaRPr lang="en-US" altLang="zh-CN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6" name="Picture 35" descr="Screen Shot 2015-04-23 at 2.43.33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602" y="7711169"/>
            <a:ext cx="6654800" cy="4978400"/>
          </a:xfrm>
          <a:prstGeom prst="rect">
            <a:avLst/>
          </a:prstGeom>
        </p:spPr>
      </p:pic>
      <p:pic>
        <p:nvPicPr>
          <p:cNvPr id="37" name="Picture 36" descr="Screen Shot 2015-04-23 at 2.44.13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9113" y="14013942"/>
            <a:ext cx="7518400" cy="4279900"/>
          </a:xfrm>
          <a:prstGeom prst="rect">
            <a:avLst/>
          </a:prstGeom>
        </p:spPr>
      </p:pic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18932972" y="18273167"/>
            <a:ext cx="8292778" cy="617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87599" tIns="390988" rIns="387599" bIns="390988">
            <a:spAutoFit/>
          </a:bodyPr>
          <a:lstStyle/>
          <a:p>
            <a:pPr marL="42766" indent="-42766" defTabSz="3223985">
              <a:spcBef>
                <a:spcPct val="50000"/>
              </a:spcBef>
            </a:pPr>
            <a:r>
              <a:rPr lang="en-US" sz="3500" dirty="0" smtClean="0">
                <a:solidFill>
                  <a:srgbClr val="87212E"/>
                </a:solidFill>
                <a:latin typeface="Arial"/>
                <a:cs typeface="Arial"/>
              </a:rPr>
              <a:t>Competitive</a:t>
            </a:r>
            <a:r>
              <a:rPr lang="zh-CN" altLang="en-US" sz="3500" dirty="0" smtClean="0">
                <a:solidFill>
                  <a:srgbClr val="87212E"/>
                </a:solidFill>
                <a:latin typeface="Arial"/>
                <a:cs typeface="Arial"/>
              </a:rPr>
              <a:t> </a:t>
            </a:r>
            <a:r>
              <a:rPr lang="en-US" altLang="zh-CN" sz="3500" dirty="0" smtClean="0">
                <a:solidFill>
                  <a:srgbClr val="87212E"/>
                </a:solidFill>
                <a:latin typeface="Arial"/>
                <a:cs typeface="Arial"/>
              </a:rPr>
              <a:t>Advantage:</a:t>
            </a:r>
          </a:p>
          <a:p>
            <a:pPr marL="457200" indent="-457200" defTabSz="3223985">
              <a:spcBef>
                <a:spcPct val="50000"/>
              </a:spcBef>
              <a:buFont typeface="Arial"/>
              <a:buChar char="•"/>
            </a:pPr>
            <a:r>
              <a:rPr lang="en-US" sz="3500" dirty="0" smtClean="0">
                <a:latin typeface="Arial"/>
                <a:cs typeface="Arial"/>
              </a:rPr>
              <a:t>High</a:t>
            </a:r>
            <a:r>
              <a:rPr lang="en-US" altLang="zh-CN" sz="3500" dirty="0" smtClean="0">
                <a:latin typeface="Arial"/>
                <a:cs typeface="Arial"/>
              </a:rPr>
              <a:t>-tech</a:t>
            </a:r>
          </a:p>
          <a:p>
            <a:pPr marL="457200" indent="-457200" defTabSz="3223985">
              <a:spcBef>
                <a:spcPct val="50000"/>
              </a:spcBef>
              <a:buFont typeface="Arial"/>
              <a:buChar char="•"/>
            </a:pPr>
            <a:r>
              <a:rPr lang="en-US" sz="3500" dirty="0" smtClean="0">
                <a:latin typeface="Arial"/>
                <a:cs typeface="Arial"/>
              </a:rPr>
              <a:t>Complete</a:t>
            </a:r>
          </a:p>
          <a:p>
            <a:pPr marL="457200" indent="-457200" defTabSz="3223985">
              <a:spcBef>
                <a:spcPct val="50000"/>
              </a:spcBef>
              <a:buFont typeface="Arial"/>
              <a:buChar char="•"/>
            </a:pPr>
            <a:r>
              <a:rPr lang="en-US" sz="3500" dirty="0" smtClean="0">
                <a:latin typeface="Arial"/>
                <a:cs typeface="Arial"/>
              </a:rPr>
              <a:t>User</a:t>
            </a:r>
            <a:r>
              <a:rPr lang="en-US" altLang="zh-CN" sz="3500" dirty="0" smtClean="0">
                <a:latin typeface="Arial"/>
                <a:cs typeface="Arial"/>
              </a:rPr>
              <a:t>-friendly</a:t>
            </a:r>
            <a:endParaRPr lang="en-US" sz="3500" dirty="0" smtClean="0">
              <a:latin typeface="Arial"/>
              <a:cs typeface="Arial"/>
            </a:endParaRPr>
          </a:p>
          <a:p>
            <a:pPr marL="457200" indent="-457200" defTabSz="3223985">
              <a:spcBef>
                <a:spcPct val="50000"/>
              </a:spcBef>
              <a:buFont typeface="Arial"/>
              <a:buChar char="•"/>
            </a:pPr>
            <a:endParaRPr lang="en-US" sz="3500" dirty="0">
              <a:solidFill>
                <a:srgbClr val="87212E"/>
              </a:solidFill>
              <a:latin typeface="Arial"/>
              <a:cs typeface="Arial"/>
            </a:endParaRPr>
          </a:p>
          <a:p>
            <a:pPr marL="42766" indent="-42766" defTabSz="3223985">
              <a:spcBef>
                <a:spcPct val="50000"/>
              </a:spcBef>
            </a:pPr>
            <a:endParaRPr lang="en-US" sz="3500" dirty="0" smtClean="0">
              <a:solidFill>
                <a:srgbClr val="87212E"/>
              </a:solidFill>
              <a:latin typeface="Arial"/>
              <a:cs typeface="Arial"/>
            </a:endParaRPr>
          </a:p>
          <a:p>
            <a:pPr marL="42766" indent="-42766" defTabSz="3223985">
              <a:spcBef>
                <a:spcPct val="50000"/>
              </a:spcBef>
            </a:pPr>
            <a:endParaRPr lang="en-US" sz="3500" dirty="0">
              <a:solidFill>
                <a:srgbClr val="87212E"/>
              </a:solidFill>
              <a:latin typeface="Arial"/>
              <a:cs typeface="Arial"/>
            </a:endParaRPr>
          </a:p>
        </p:txBody>
      </p:sp>
      <p:grpSp>
        <p:nvGrpSpPr>
          <p:cNvPr id="39" name="Group 274"/>
          <p:cNvGrpSpPr/>
          <p:nvPr/>
        </p:nvGrpSpPr>
        <p:grpSpPr>
          <a:xfrm>
            <a:off x="12477516" y="18290528"/>
            <a:ext cx="2702368" cy="1766993"/>
            <a:chOff x="0" y="0"/>
            <a:chExt cx="2702367" cy="1766992"/>
          </a:xfrm>
        </p:grpSpPr>
        <p:pic>
          <p:nvPicPr>
            <p:cNvPr id="40" name="app store.png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0208" y="0"/>
              <a:ext cx="2612482" cy="877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" name="google-play.png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945684"/>
              <a:ext cx="2702368" cy="8213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18807561" y="22116751"/>
            <a:ext cx="8292778" cy="375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87599" tIns="390988" rIns="387599" bIns="390988">
            <a:spAutoFit/>
          </a:bodyPr>
          <a:lstStyle/>
          <a:p>
            <a:pPr marL="42766" indent="-42766" defTabSz="3223985">
              <a:spcBef>
                <a:spcPct val="50000"/>
              </a:spcBef>
            </a:pPr>
            <a:r>
              <a:rPr lang="en-US" sz="3500" dirty="0" smtClean="0">
                <a:solidFill>
                  <a:srgbClr val="87212E"/>
                </a:solidFill>
                <a:latin typeface="Arial"/>
                <a:cs typeface="Arial"/>
              </a:rPr>
              <a:t>Revenue</a:t>
            </a:r>
            <a:r>
              <a:rPr lang="zh-CN" altLang="en-US" sz="3500" dirty="0" smtClean="0">
                <a:solidFill>
                  <a:srgbClr val="87212E"/>
                </a:solidFill>
                <a:latin typeface="Arial"/>
                <a:cs typeface="Arial"/>
              </a:rPr>
              <a:t> </a:t>
            </a:r>
            <a:r>
              <a:rPr lang="en-US" altLang="zh-CN" sz="3500" dirty="0" smtClean="0">
                <a:solidFill>
                  <a:srgbClr val="87212E"/>
                </a:solidFill>
                <a:latin typeface="Arial"/>
                <a:cs typeface="Arial"/>
              </a:rPr>
              <a:t>Model:</a:t>
            </a:r>
          </a:p>
          <a:p>
            <a:pPr marL="457200" indent="-457200" defTabSz="3223985">
              <a:spcBef>
                <a:spcPct val="50000"/>
              </a:spcBef>
              <a:buFont typeface="Arial"/>
              <a:buChar char="•"/>
            </a:pPr>
            <a:endParaRPr lang="en-US" sz="3500" dirty="0">
              <a:solidFill>
                <a:srgbClr val="87212E"/>
              </a:solidFill>
              <a:latin typeface="Arial"/>
              <a:cs typeface="Arial"/>
            </a:endParaRPr>
          </a:p>
          <a:p>
            <a:pPr marL="42766" indent="-42766" defTabSz="3223985">
              <a:spcBef>
                <a:spcPct val="50000"/>
              </a:spcBef>
            </a:pPr>
            <a:endParaRPr lang="en-US" sz="3500" dirty="0" smtClean="0">
              <a:solidFill>
                <a:srgbClr val="87212E"/>
              </a:solidFill>
              <a:latin typeface="Arial"/>
              <a:cs typeface="Arial"/>
            </a:endParaRPr>
          </a:p>
          <a:p>
            <a:pPr marL="42766" indent="-42766" defTabSz="3223985">
              <a:spcBef>
                <a:spcPct val="50000"/>
              </a:spcBef>
            </a:pPr>
            <a:endParaRPr lang="en-US" sz="3500" dirty="0">
              <a:solidFill>
                <a:srgbClr val="87212E"/>
              </a:solidFill>
              <a:latin typeface="Arial"/>
              <a:cs typeface="Arial"/>
            </a:endParaRPr>
          </a:p>
        </p:txBody>
      </p:sp>
      <p:pic>
        <p:nvPicPr>
          <p:cNvPr id="43" name="Picture 42" descr="Screen Shot 2015-04-23 at 2.52.36 P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476" y="23534838"/>
            <a:ext cx="7226300" cy="50038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-1785928" y="7223607"/>
            <a:ext cx="1846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2316753" y="13196343"/>
            <a:ext cx="3355770" cy="2232808"/>
          </a:xfrm>
          <a:prstGeom prst="rect">
            <a:avLst/>
          </a:prstGeom>
        </p:spPr>
        <p:txBody>
          <a:bodyPr wrap="square" lIns="77614" tIns="38807" rIns="77614" bIns="38807">
            <a:spAutoFit/>
          </a:bodyPr>
          <a:lstStyle/>
          <a:p>
            <a:pPr lvl="0">
              <a:defRPr sz="1800"/>
            </a:pPr>
            <a:r>
              <a:rPr lang="en-US" sz="2800" b="1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Lingjia</a:t>
            </a:r>
            <a:r>
              <a:rPr lang="en-US" sz="28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 Deng</a:t>
            </a:r>
          </a:p>
          <a:p>
            <a:pPr lvl="0">
              <a:defRPr sz="1800"/>
            </a:pPr>
            <a:r>
              <a:rPr lang="en-US" sz="2800" dirty="0" smtClean="0"/>
              <a:t>Ph.D. Student</a:t>
            </a:r>
          </a:p>
          <a:p>
            <a:pPr lvl="0">
              <a:defRPr sz="1800"/>
            </a:pPr>
            <a:r>
              <a:rPr lang="en-US" sz="2800" dirty="0" smtClean="0"/>
              <a:t>Artificial Intelligence</a:t>
            </a:r>
          </a:p>
          <a:p>
            <a:pPr lvl="0">
              <a:defRPr sz="1800"/>
            </a:pPr>
            <a:endParaRPr lang="en-US" sz="2800" dirty="0" smtClean="0"/>
          </a:p>
          <a:p>
            <a:pPr lvl="0">
              <a:defRPr sz="1800"/>
            </a:pP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2310403" y="15340126"/>
            <a:ext cx="3355770" cy="2232808"/>
          </a:xfrm>
          <a:prstGeom prst="rect">
            <a:avLst/>
          </a:prstGeom>
        </p:spPr>
        <p:txBody>
          <a:bodyPr wrap="square" lIns="77614" tIns="38807" rIns="77614" bIns="38807">
            <a:spAutoFit/>
          </a:bodyPr>
          <a:lstStyle/>
          <a:p>
            <a:pPr lvl="0">
              <a:defRPr sz="1800"/>
            </a:pPr>
            <a:r>
              <a:rPr lang="en-US" sz="2800" b="1" dirty="0" err="1">
                <a:latin typeface="Helvetica Neue"/>
                <a:ea typeface="Helvetica Neue"/>
                <a:cs typeface="Helvetica Neue"/>
                <a:sym typeface="Helvetica Neue"/>
              </a:rPr>
              <a:t>Xiaolong</a:t>
            </a:r>
            <a:r>
              <a:rPr lang="en-US" sz="2800" b="1" dirty="0">
                <a:latin typeface="Helvetica Neue"/>
                <a:ea typeface="Helvetica Neue"/>
                <a:cs typeface="Helvetica Neue"/>
                <a:sym typeface="Helvetica Neue"/>
              </a:rPr>
              <a:t> Cui</a:t>
            </a:r>
          </a:p>
          <a:p>
            <a:pPr lvl="0">
              <a:defRPr sz="1800"/>
            </a:pPr>
            <a:r>
              <a:rPr lang="en-US" sz="2800" dirty="0"/>
              <a:t>Ph.D. Student</a:t>
            </a:r>
          </a:p>
          <a:p>
            <a:pPr lvl="0">
              <a:defRPr sz="1800"/>
            </a:pPr>
            <a:r>
              <a:rPr lang="en-US" sz="2800" dirty="0"/>
              <a:t>Distributed System</a:t>
            </a:r>
          </a:p>
          <a:p>
            <a:pPr lvl="0">
              <a:defRPr sz="1800"/>
            </a:pPr>
            <a:endParaRPr lang="en-US" sz="2800" dirty="0" smtClean="0"/>
          </a:p>
          <a:p>
            <a:pPr lvl="0">
              <a:defRPr sz="1800"/>
            </a:pPr>
            <a:endParaRPr lang="en-US" sz="2800" dirty="0"/>
          </a:p>
        </p:txBody>
      </p:sp>
      <p:pic>
        <p:nvPicPr>
          <p:cNvPr id="48" name="Picture 47" descr="Screen Shot 2015-04-23 at 3.21.54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9225" y="22323713"/>
            <a:ext cx="8048603" cy="6223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8023598" y="17422722"/>
            <a:ext cx="78737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We </a:t>
            </a:r>
            <a:r>
              <a:rPr lang="en-US" sz="4000" dirty="0"/>
              <a:t>have a team, there is a pain, we have the solution. We have a beautiful product, and we have attraction.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7839457" y="4813475"/>
            <a:ext cx="8327768" cy="1495363"/>
          </a:xfrm>
          <a:prstGeom prst="rect">
            <a:avLst/>
          </a:prstGeom>
          <a:solidFill>
            <a:srgbClr val="87212E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32843" tIns="232843" rIns="232843" bIns="232843" rtlCol="0" anchor="ctr" anchorCtr="0"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sz="4100" b="1" dirty="0" smtClean="0">
                <a:latin typeface="Arial"/>
                <a:cs typeface="Arial"/>
              </a:rPr>
              <a:t>Team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1001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1001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7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2360</TotalTime>
  <Words>382</Words>
  <Application>Microsoft Macintosh PowerPoint</Application>
  <PresentationFormat>Custom</PresentationFormat>
  <Paragraphs>50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Manager/>
  <Company>Calvin College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32x40 science fair posters</dc:title>
  <dc:subject/>
  <dc:creator>Ellen Alderink</dc:creator>
  <cp:keywords/>
  <dc:description/>
  <cp:lastModifiedBy>Michael</cp:lastModifiedBy>
  <cp:revision>42</cp:revision>
  <cp:lastPrinted>2002-12-02T18:20:07Z</cp:lastPrinted>
  <dcterms:created xsi:type="dcterms:W3CDTF">2011-04-04T18:01:39Z</dcterms:created>
  <dcterms:modified xsi:type="dcterms:W3CDTF">2015-04-23T19:34:46Z</dcterms:modified>
  <cp:category/>
</cp:coreProperties>
</file>