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9966"/>
    <a:srgbClr val="FFCC00"/>
    <a:srgbClr val="FA6E4A"/>
    <a:srgbClr val="FA6E86"/>
    <a:srgbClr val="97EC71"/>
    <a:srgbClr val="4FB3C7"/>
    <a:srgbClr val="3366CC"/>
    <a:srgbClr val="385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420" autoAdjust="0"/>
    <p:restoredTop sz="99497" autoAdjust="0"/>
  </p:normalViewPr>
  <p:slideViewPr>
    <p:cSldViewPr snapToGrid="0" snapToObjects="1">
      <p:cViewPr>
        <p:scale>
          <a:sx n="37" d="100"/>
          <a:sy n="37" d="100"/>
        </p:scale>
        <p:origin x="-80" y="334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7378C-A678-CA45-9706-151C76D086D1}" type="datetime1">
              <a:rPr lang="en-US" smtClean="0"/>
              <a:t>9/14/15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1B233-E61D-1C44-B855-D3D4A3583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334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AADAE-F06B-A24F-848F-CB40EC90EB76}" type="datetime1">
              <a:rPr lang="en-US" smtClean="0"/>
              <a:t>9/14/15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16EF5-E090-1D45-AA57-C6542E132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667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39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38F5-FACD-354B-B614-5B0AA09E8511}" type="datetime1">
              <a:rPr lang="en-US" smtClean="0"/>
              <a:t>9/14/15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3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0F0-3E84-3541-B76C-5CC59D0E4AA8}" type="datetime1">
              <a:rPr lang="en-US" smtClean="0"/>
              <a:t>9/14/15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6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7D6F-D964-BB4C-A07E-B83C735C4BC9}" type="datetime1">
              <a:rPr lang="en-US" smtClean="0"/>
              <a:t>9/14/15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8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0BE9-73CE-A84B-8FED-55DF93E2183C}" type="datetime1">
              <a:rPr lang="en-US" smtClean="0"/>
              <a:t>9/14/15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9A9C-B0B0-7347-B5B6-8AF3A89FD1B4}" type="datetime1">
              <a:rPr lang="en-US" smtClean="0"/>
              <a:t>9/14/15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0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F427-BB19-684D-8483-AAC555965719}" type="datetime1">
              <a:rPr lang="en-US" smtClean="0"/>
              <a:t>9/14/15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9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6A7D-5D08-9747-839F-B35EDB75C311}" type="datetime1">
              <a:rPr lang="en-US" smtClean="0"/>
              <a:t>9/14/15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3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706B-3406-CE4E-95F9-29EC94B22D28}" type="datetime1">
              <a:rPr lang="en-US" smtClean="0"/>
              <a:t>9/14/15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4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0AEE6-03F9-F14C-915D-1E27D8DA1473}" type="datetime1">
              <a:rPr lang="en-US" smtClean="0"/>
              <a:t>9/14/15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0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0C25-7C1D-9A4F-887F-8D727E29C0F6}" type="datetime1">
              <a:rPr lang="en-US" smtClean="0"/>
              <a:t>9/14/15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7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DABA-CCFC-4340-9F61-4CCCB56E6B33}" type="datetime1">
              <a:rPr lang="en-US" smtClean="0"/>
              <a:t>9/14/15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0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C264B-F0AB-BC4C-8546-797CBE8BDD6A}" type="datetime1">
              <a:rPr lang="en-US" smtClean="0"/>
              <a:t>9/14/15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C0EC3-327B-E245-B573-EA3E5AD25C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9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oleObject" Target="../embeddings/oleObject1.bin"/><Relationship Id="rId7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084836" y="24285413"/>
            <a:ext cx="137436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buClr>
                <a:srgbClr val="F07F09"/>
              </a:buClr>
            </a:pPr>
            <a:r>
              <a:rPr lang="en-US" sz="4000" dirty="0">
                <a:solidFill>
                  <a:sysClr val="windowText" lastClr="000000"/>
                </a:solidFill>
                <a:latin typeface="Gill Sans MT"/>
              </a:rPr>
              <a:t>When the </a:t>
            </a:r>
            <a:r>
              <a:rPr lang="en-US" sz="4000" dirty="0">
                <a:solidFill>
                  <a:srgbClr val="009966"/>
                </a:solidFill>
                <a:latin typeface="Gill Sans MT"/>
              </a:rPr>
              <a:t>Imam </a:t>
            </a:r>
            <a:r>
              <a:rPr lang="en-US" sz="4000" dirty="0">
                <a:solidFill>
                  <a:srgbClr val="0000FF"/>
                </a:solidFill>
                <a:latin typeface="Gill Sans MT"/>
              </a:rPr>
              <a:t>issued the fatwa against </a:t>
            </a:r>
            <a:r>
              <a:rPr lang="en-US" sz="4000" dirty="0">
                <a:solidFill>
                  <a:srgbClr val="FF0000"/>
                </a:solidFill>
                <a:latin typeface="Gill Sans MT"/>
              </a:rPr>
              <a:t>Salman </a:t>
            </a:r>
            <a:r>
              <a:rPr lang="en-US" sz="4000" b="1" i="1" u="sng" dirty="0">
                <a:solidFill>
                  <a:srgbClr val="FF0000"/>
                </a:solidFill>
                <a:latin typeface="Gill Sans MT"/>
              </a:rPr>
              <a:t>Rushdie</a:t>
            </a:r>
            <a:r>
              <a:rPr lang="en-US" sz="4000" dirty="0">
                <a:solidFill>
                  <a:srgbClr val="FF0000"/>
                </a:solidFill>
                <a:latin typeface="Gill Sans MT"/>
              </a:rPr>
              <a:t> for </a:t>
            </a:r>
            <a:r>
              <a:rPr lang="en-US" sz="4000" b="1" i="1" u="sng" dirty="0">
                <a:solidFill>
                  <a:srgbClr val="FF0000"/>
                </a:solidFill>
                <a:latin typeface="Gill Sans MT"/>
              </a:rPr>
              <a:t>insulting</a:t>
            </a:r>
            <a:r>
              <a:rPr lang="en-US" sz="4000" dirty="0">
                <a:solidFill>
                  <a:srgbClr val="FF0000"/>
                </a:solidFill>
                <a:latin typeface="Gill Sans MT"/>
              </a:rPr>
              <a:t> the Prophet</a:t>
            </a:r>
            <a:r>
              <a:rPr lang="en-US" sz="4000" dirty="0">
                <a:solidFill>
                  <a:sysClr val="windowText" lastClr="000000"/>
                </a:solidFill>
                <a:latin typeface="Gill Sans MT"/>
              </a:rPr>
              <a:t>…</a:t>
            </a:r>
          </a:p>
          <a:p>
            <a:pPr marL="571500" indent="-571500" defTabSz="914400">
              <a:buClr>
                <a:srgbClr val="F07F09"/>
              </a:buClr>
              <a:buFont typeface="Courier New"/>
              <a:buChar char="o"/>
            </a:pPr>
            <a:endParaRPr lang="en-US" sz="4000" dirty="0">
              <a:solidFill>
                <a:sysClr val="windowText" lastClr="000000"/>
              </a:solidFill>
              <a:latin typeface="Gill Sans MT"/>
            </a:endParaRPr>
          </a:p>
          <a:p>
            <a:pPr defTabSz="914400">
              <a:buClr>
                <a:srgbClr val="F07F09"/>
              </a:buClr>
            </a:pPr>
            <a:endParaRPr lang="en-US" sz="4000" dirty="0" smtClean="0">
              <a:solidFill>
                <a:sysClr val="windowText" lastClr="000000"/>
              </a:solidFill>
              <a:latin typeface="Gill Sans MT"/>
            </a:endParaRPr>
          </a:p>
          <a:p>
            <a:pPr defTabSz="914400">
              <a:buClr>
                <a:srgbClr val="F07F09"/>
              </a:buClr>
            </a:pP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When </a:t>
            </a:r>
            <a:r>
              <a:rPr lang="en-US" sz="4000" dirty="0">
                <a:solidFill>
                  <a:sysClr val="windowText" lastClr="000000"/>
                </a:solidFill>
                <a:latin typeface="Gill Sans MT"/>
              </a:rPr>
              <a:t>the Imam issued the fatwa against Salman </a:t>
            </a:r>
            <a:r>
              <a:rPr lang="en-US" sz="4000" dirty="0">
                <a:solidFill>
                  <a:srgbClr val="009966"/>
                </a:solidFill>
                <a:latin typeface="Gill Sans MT"/>
              </a:rPr>
              <a:t>Rushdie</a:t>
            </a:r>
            <a:r>
              <a:rPr lang="en-US" sz="4000" dirty="0">
                <a:solidFill>
                  <a:sysClr val="windowText" lastClr="000000"/>
                </a:solidFill>
                <a:latin typeface="Gill Sans MT"/>
              </a:rPr>
              <a:t> for </a:t>
            </a:r>
            <a:r>
              <a:rPr lang="en-US" sz="4000" dirty="0">
                <a:solidFill>
                  <a:srgbClr val="0000FF"/>
                </a:solidFill>
                <a:latin typeface="Gill Sans MT"/>
              </a:rPr>
              <a:t>insulting </a:t>
            </a:r>
            <a:r>
              <a:rPr lang="en-US" sz="4000" dirty="0">
                <a:solidFill>
                  <a:srgbClr val="FF0000"/>
                </a:solidFill>
                <a:latin typeface="Gill Sans MT"/>
              </a:rPr>
              <a:t>the </a:t>
            </a:r>
            <a:r>
              <a:rPr lang="en-US" sz="4000" b="1" i="1" u="sng" dirty="0">
                <a:solidFill>
                  <a:srgbClr val="FF0000"/>
                </a:solidFill>
                <a:latin typeface="Gill Sans MT"/>
              </a:rPr>
              <a:t>Prophet</a:t>
            </a: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…</a:t>
            </a:r>
            <a:endParaRPr lang="en-US" sz="4000" dirty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95" name="Rectangle 26"/>
          <p:cNvSpPr>
            <a:spLocks noChangeArrowheads="1"/>
          </p:cNvSpPr>
          <p:nvPr/>
        </p:nvSpPr>
        <p:spPr bwMode="auto">
          <a:xfrm>
            <a:off x="37261800" y="13002396"/>
            <a:ext cx="1473200" cy="913054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6" name="Rectangle 27"/>
          <p:cNvSpPr>
            <a:spLocks noChangeArrowheads="1"/>
          </p:cNvSpPr>
          <p:nvPr/>
        </p:nvSpPr>
        <p:spPr bwMode="auto">
          <a:xfrm>
            <a:off x="36552346" y="13002396"/>
            <a:ext cx="709454" cy="91305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8951347" y="5629975"/>
            <a:ext cx="13839853" cy="4161434"/>
            <a:chOff x="28951347" y="5629975"/>
            <a:chExt cx="13839853" cy="4161434"/>
          </a:xfrm>
        </p:grpSpPr>
        <p:sp>
          <p:nvSpPr>
            <p:cNvPr id="116" name="Rounded Rectangle 115"/>
            <p:cNvSpPr/>
            <p:nvPr/>
          </p:nvSpPr>
          <p:spPr>
            <a:xfrm>
              <a:off x="33767922" y="8515985"/>
              <a:ext cx="4967078" cy="127542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buClr>
                  <a:srgbClr val="0000FF"/>
                </a:buClr>
              </a:pPr>
              <a:endParaRPr lang="en-US" sz="4000" dirty="0">
                <a:solidFill>
                  <a:sysClr val="windowText" lastClr="000000"/>
                </a:solidFill>
                <a:latin typeface="Gill Sans MT"/>
              </a:endParaRPr>
            </a:p>
          </p:txBody>
        </p:sp>
        <p:sp>
          <p:nvSpPr>
            <p:cNvPr id="8" name="Plus 7"/>
            <p:cNvSpPr/>
            <p:nvPr/>
          </p:nvSpPr>
          <p:spPr>
            <a:xfrm>
              <a:off x="35668963" y="5629975"/>
              <a:ext cx="1295400" cy="1323439"/>
            </a:xfrm>
            <a:prstGeom prst="mathPlus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71500" indent="-571500" algn="ctr" defTabSz="914400">
                <a:buClr>
                  <a:srgbClr val="F07F09"/>
                </a:buClr>
                <a:buFont typeface="Courier New"/>
                <a:buChar char="o"/>
              </a:pPr>
              <a:endParaRPr lang="en-US" sz="4000" dirty="0" smtClean="0">
                <a:solidFill>
                  <a:sysClr val="windowText" lastClr="000000"/>
                </a:solidFill>
                <a:latin typeface="Gill Sans MT"/>
              </a:endParaRPr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28951347" y="5636164"/>
              <a:ext cx="6243024" cy="131725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buClr>
                  <a:srgbClr val="0000FF"/>
                </a:buClr>
              </a:pPr>
              <a:r>
                <a:rPr lang="en-US" sz="4000" dirty="0">
                  <a:solidFill>
                    <a:sysClr val="windowText" lastClr="000000"/>
                  </a:solidFill>
                  <a:latin typeface="Gill Sans MT"/>
                </a:rPr>
                <a:t>Probabilistic calculation</a:t>
              </a:r>
            </a:p>
            <a:p>
              <a:pPr algn="ctr">
                <a:buClr>
                  <a:srgbClr val="0000FF"/>
                </a:buClr>
              </a:pPr>
              <a:r>
                <a:rPr lang="en-US" sz="4000" dirty="0">
                  <a:solidFill>
                    <a:sysClr val="windowText" lastClr="000000"/>
                  </a:solidFill>
                  <a:latin typeface="Gill Sans MT"/>
                </a:rPr>
                <a:t>of many ambiguities</a:t>
              </a: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37261799" y="5636164"/>
              <a:ext cx="5529401" cy="131725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buClr>
                  <a:srgbClr val="0000FF"/>
                </a:buClr>
              </a:pPr>
              <a:r>
                <a:rPr lang="en-US" sz="4000" dirty="0">
                  <a:solidFill>
                    <a:sysClr val="windowText" lastClr="000000"/>
                  </a:solidFill>
                  <a:latin typeface="Gill Sans MT"/>
                </a:rPr>
                <a:t>Inference rules in </a:t>
              </a:r>
            </a:p>
            <a:p>
              <a:pPr algn="ctr">
                <a:buClr>
                  <a:srgbClr val="0000FF"/>
                </a:buClr>
              </a:pPr>
              <a:r>
                <a:rPr lang="en-US" sz="4000" dirty="0">
                  <a:solidFill>
                    <a:sysClr val="windowText" lastClr="000000"/>
                  </a:solidFill>
                  <a:latin typeface="Gill Sans MT"/>
                </a:rPr>
                <a:t>first order logic</a:t>
              </a:r>
            </a:p>
          </p:txBody>
        </p:sp>
        <p:cxnSp>
          <p:nvCxnSpPr>
            <p:cNvPr id="122" name="Elbow Connector 121"/>
            <p:cNvCxnSpPr>
              <a:stCxn id="110" idx="2"/>
              <a:endCxn id="116" idx="3"/>
            </p:cNvCxnSpPr>
            <p:nvPr/>
          </p:nvCxnSpPr>
          <p:spPr>
            <a:xfrm rot="16200000" flipH="1">
              <a:off x="34303788" y="4722484"/>
              <a:ext cx="2200283" cy="6662141"/>
            </a:xfrm>
            <a:prstGeom prst="bentConnector4">
              <a:avLst>
                <a:gd name="adj1" fmla="val 20501"/>
                <a:gd name="adj2" fmla="val 113343"/>
              </a:avLst>
            </a:prstGeom>
            <a:ln w="38100" cmpd="sng"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29113776" y="8746242"/>
            <a:ext cx="13704429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>
                <a:latin typeface="Gill Sans MT"/>
                <a:cs typeface="Gill Sans MT"/>
              </a:rPr>
              <a:t>Theme(defeat, bill) </a:t>
            </a:r>
            <a:r>
              <a:rPr lang="en-US" sz="4000" dirty="0" smtClean="0">
                <a:latin typeface="Gill Sans MT"/>
                <a:cs typeface="Gill Sans MT"/>
              </a:rPr>
              <a:t>∧  Polarity</a:t>
            </a:r>
            <a:r>
              <a:rPr lang="en-US" sz="4000" dirty="0">
                <a:latin typeface="Gill Sans MT"/>
                <a:cs typeface="Gill Sans MT"/>
              </a:rPr>
              <a:t>(defeat,-effect</a:t>
            </a:r>
            <a:r>
              <a:rPr lang="en-US" sz="4000" dirty="0" smtClean="0">
                <a:latin typeface="Gill Sans MT"/>
                <a:cs typeface="Gill Sans MT"/>
              </a:rPr>
              <a:t>)          =&gt;</a:t>
            </a:r>
          </a:p>
          <a:p>
            <a:endParaRPr lang="en-US" sz="4000" dirty="0">
              <a:latin typeface="Gill Sans MT"/>
              <a:cs typeface="Gill Sans MT"/>
            </a:endParaRPr>
          </a:p>
          <a:p>
            <a:pPr algn="r"/>
            <a:r>
              <a:rPr lang="en-US" sz="4000" dirty="0">
                <a:latin typeface="Gill Sans MT"/>
                <a:cs typeface="Gill Sans MT"/>
              </a:rPr>
              <a:t>Positive(writer, defeat) &lt;=&gt; Negative(writer, bill)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261147" y="19359076"/>
            <a:ext cx="12838282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009966"/>
              </a:buClr>
              <a:buFont typeface="Wingdings" charset="2"/>
              <a:buChar char="v"/>
            </a:pP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A </a:t>
            </a:r>
            <a:r>
              <a:rPr lang="en-US" sz="4000" b="1" dirty="0" smtClean="0">
                <a:solidFill>
                  <a:srgbClr val="009966"/>
                </a:solidFill>
                <a:latin typeface="Gill Sans MT"/>
              </a:rPr>
              <a:t>+effect </a:t>
            </a: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event has positive effects on the theme.</a:t>
            </a:r>
          </a:p>
          <a:p>
            <a:pPr marL="571500" indent="-571500">
              <a:buClr>
                <a:srgbClr val="009966"/>
              </a:buClr>
              <a:buFont typeface="Wingdings" charset="2"/>
              <a:buChar char="v"/>
            </a:pP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e.g., increase, save, help, pass</a:t>
            </a:r>
          </a:p>
          <a:p>
            <a:pPr marL="571500" indent="-571500">
              <a:buClr>
                <a:srgbClr val="009966"/>
              </a:buClr>
              <a:buFont typeface="Wingdings" charset="2"/>
              <a:buChar char="v"/>
            </a:pP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A </a:t>
            </a:r>
            <a:r>
              <a:rPr lang="en-US" sz="4000" b="1" dirty="0" smtClean="0">
                <a:solidFill>
                  <a:srgbClr val="FF0000"/>
                </a:solidFill>
                <a:latin typeface="Gill Sans MT"/>
              </a:rPr>
              <a:t>–effect </a:t>
            </a: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event has negative effects on the theme.</a:t>
            </a:r>
          </a:p>
          <a:p>
            <a:pPr marL="571500" indent="-571500">
              <a:buClr>
                <a:srgbClr val="009966"/>
              </a:buClr>
              <a:buFont typeface="Wingdings" charset="2"/>
              <a:buChar char="v"/>
            </a:pP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e.g., decrease, destroy, defeat (Deng et al., ACL 2013)</a:t>
            </a:r>
          </a:p>
          <a:p>
            <a:pPr marL="571500" indent="-571500">
              <a:buClr>
                <a:srgbClr val="009966"/>
              </a:buClr>
              <a:buFont typeface="Wingdings" charset="2"/>
              <a:buChar char="v"/>
            </a:pPr>
            <a:endParaRPr lang="en-US" sz="4000" dirty="0" smtClean="0">
              <a:solidFill>
                <a:sysClr val="windowText" lastClr="000000"/>
              </a:solidFill>
              <a:latin typeface="Gill Sans MT"/>
            </a:endParaRPr>
          </a:p>
          <a:p>
            <a:pPr marL="571500" indent="-571500">
              <a:buClr>
                <a:srgbClr val="009966"/>
              </a:buClr>
              <a:buFont typeface="Wingdings" charset="2"/>
              <a:buChar char="v"/>
            </a:pP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Sentiments toward one component of the +/-effect event could infer sentiments toward the other components of the +/-effect event (Deng and Wiebe, EACL 2014).</a:t>
            </a:r>
          </a:p>
          <a:p>
            <a:pPr>
              <a:buClr>
                <a:srgbClr val="009966"/>
              </a:buClr>
            </a:pPr>
            <a:endParaRPr lang="en-US" sz="4000" dirty="0" smtClean="0">
              <a:solidFill>
                <a:sysClr val="windowText" lastClr="000000"/>
              </a:solidFill>
              <a:latin typeface="Gill Sans MT"/>
            </a:endParaRPr>
          </a:p>
          <a:p>
            <a:pPr marL="571500" indent="-571500">
              <a:buClr>
                <a:srgbClr val="009966"/>
              </a:buClr>
              <a:buFont typeface="Wingdings" charset="2"/>
              <a:buChar char="v"/>
            </a:pP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“</a:t>
            </a:r>
            <a:r>
              <a:rPr lang="en-US" sz="4000" dirty="0">
                <a:solidFill>
                  <a:sysClr val="windowText" lastClr="000000"/>
                </a:solidFill>
                <a:latin typeface="Gill Sans MT"/>
              </a:rPr>
              <a:t>It is great that the bill was defeated.</a:t>
            </a: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”</a:t>
            </a:r>
          </a:p>
          <a:p>
            <a:pPr marL="571500" indent="-571500">
              <a:buClr>
                <a:srgbClr val="009966"/>
              </a:buClr>
              <a:buFont typeface="Wingdings" charset="2"/>
              <a:buChar char="v"/>
            </a:pPr>
            <a:endParaRPr lang="en-US" sz="4000" dirty="0" smtClean="0">
              <a:solidFill>
                <a:sysClr val="windowText" lastClr="000000"/>
              </a:solidFill>
              <a:latin typeface="Gill Sans MT"/>
            </a:endParaRPr>
          </a:p>
          <a:p>
            <a:pPr marL="571500" indent="-571500">
              <a:buClr>
                <a:srgbClr val="009966"/>
              </a:buClr>
              <a:buFont typeface="Wingdings" charset="2"/>
              <a:buChar char="v"/>
            </a:pPr>
            <a:endParaRPr lang="en-US" sz="4000" dirty="0">
              <a:solidFill>
                <a:sysClr val="windowText" lastClr="000000"/>
              </a:solidFill>
              <a:latin typeface="Gill Sans MT"/>
            </a:endParaRPr>
          </a:p>
          <a:p>
            <a:pPr marL="571500" indent="-571500">
              <a:buClr>
                <a:srgbClr val="009966"/>
              </a:buClr>
              <a:buFont typeface="Wingdings" charset="2"/>
              <a:buChar char="v"/>
            </a:pPr>
            <a:endParaRPr lang="en-US" sz="4000" dirty="0" smtClean="0">
              <a:solidFill>
                <a:sysClr val="windowText" lastClr="000000"/>
              </a:solidFill>
              <a:latin typeface="Gill Sans MT"/>
            </a:endParaRPr>
          </a:p>
          <a:p>
            <a:pPr marL="571500" indent="-571500">
              <a:buClr>
                <a:srgbClr val="009966"/>
              </a:buClr>
              <a:buFont typeface="Wingdings" charset="2"/>
              <a:buChar char="v"/>
            </a:pPr>
            <a:endParaRPr lang="en-US" sz="4000" dirty="0" smtClean="0">
              <a:solidFill>
                <a:sysClr val="windowText" lastClr="000000"/>
              </a:solidFill>
              <a:latin typeface="Gill Sans MT"/>
            </a:endParaRPr>
          </a:p>
          <a:p>
            <a:pPr marL="571500" indent="-571500">
              <a:buClr>
                <a:srgbClr val="009966"/>
              </a:buClr>
              <a:buFont typeface="Wingdings" charset="2"/>
              <a:buChar char="v"/>
            </a:pPr>
            <a:endParaRPr lang="en-US" sz="4000" dirty="0" smtClean="0">
              <a:solidFill>
                <a:sysClr val="windowText" lastClr="000000"/>
              </a:solidFill>
              <a:latin typeface="Gill Sans MT"/>
            </a:endParaRPr>
          </a:p>
          <a:p>
            <a:pPr marL="571500" indent="-571500">
              <a:buClr>
                <a:srgbClr val="009966"/>
              </a:buClr>
              <a:buFont typeface="Wingdings" charset="2"/>
              <a:buChar char="v"/>
            </a:pP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“It is great that the bill was passed.”</a:t>
            </a:r>
            <a:endParaRPr lang="en-US" sz="4000" dirty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18" name="Title 59"/>
          <p:cNvSpPr txBox="1">
            <a:spLocks/>
          </p:cNvSpPr>
          <p:nvPr/>
        </p:nvSpPr>
        <p:spPr>
          <a:xfrm>
            <a:off x="4844007" y="457202"/>
            <a:ext cx="32009976" cy="1447800"/>
          </a:xfrm>
          <a:prstGeom prst="rect">
            <a:avLst/>
          </a:prstGeom>
        </p:spPr>
        <p:txBody>
          <a:bodyPr lIns="91436" tIns="45717" rIns="91436" bIns="45717" anchor="ctr" anchorCtr="0"/>
          <a:lstStyle/>
          <a:p>
            <a:pPr lvl="0" algn="ctr" defTabSz="4388900">
              <a:spcBef>
                <a:spcPct val="0"/>
              </a:spcBef>
              <a:defRPr/>
            </a:pPr>
            <a:r>
              <a:rPr lang="en-US" sz="8800" b="1" dirty="0">
                <a:latin typeface="Trebuchet MS" pitchFamily="34" charset="0"/>
                <a:ea typeface="+mj-ea"/>
                <a:cs typeface="+mj-cs"/>
              </a:rPr>
              <a:t>Entity/Event-Level Sentiment Detection and Inference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ebuchet MS" pitchFamily="34" charset="0"/>
              <a:ea typeface="+mj-ea"/>
              <a:cs typeface="+mj-cs"/>
            </a:endParaRPr>
          </a:p>
        </p:txBody>
      </p:sp>
      <p:sp>
        <p:nvSpPr>
          <p:cNvPr id="19" name="Text Placeholder 113"/>
          <p:cNvSpPr txBox="1">
            <a:spLocks/>
          </p:cNvSpPr>
          <p:nvPr/>
        </p:nvSpPr>
        <p:spPr>
          <a:xfrm>
            <a:off x="4844007" y="3185162"/>
            <a:ext cx="31998968" cy="1280160"/>
          </a:xfrm>
          <a:prstGeom prst="rect">
            <a:avLst/>
          </a:prstGeom>
        </p:spPr>
        <p:txBody>
          <a:bodyPr/>
          <a:lstStyle/>
          <a:p>
            <a:pPr marL="1645838" lvl="0" indent="-1645838" algn="ctr" defTabSz="4388900">
              <a:spcBef>
                <a:spcPct val="20000"/>
              </a:spcBef>
              <a:defRPr/>
            </a:pPr>
            <a:r>
              <a:rPr lang="en-US" altLang="zh-CN" sz="5400" dirty="0"/>
              <a:t>Intelligent </a:t>
            </a:r>
            <a:r>
              <a:rPr lang="en-US" altLang="zh-CN" sz="5400" dirty="0" smtClean="0"/>
              <a:t>Systems Program, </a:t>
            </a:r>
            <a:r>
              <a:rPr lang="en-US" sz="5400" dirty="0" smtClean="0"/>
              <a:t>U</a:t>
            </a:r>
            <a:r>
              <a:rPr lang="en-US" altLang="zh-CN" sz="5400" dirty="0" smtClean="0"/>
              <a:t>niversity </a:t>
            </a:r>
            <a:r>
              <a:rPr lang="en-US" altLang="zh-CN" sz="5400" dirty="0"/>
              <a:t>of </a:t>
            </a:r>
            <a:r>
              <a:rPr lang="en-US" altLang="zh-CN" sz="5400" dirty="0" smtClean="0"/>
              <a:t>Pittsburgh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" name="Text Placeholder 114"/>
          <p:cNvSpPr txBox="1">
            <a:spLocks/>
          </p:cNvSpPr>
          <p:nvPr/>
        </p:nvSpPr>
        <p:spPr>
          <a:xfrm>
            <a:off x="4844007" y="1905002"/>
            <a:ext cx="31998968" cy="1280160"/>
          </a:xfrm>
          <a:prstGeom prst="rect">
            <a:avLst/>
          </a:prstGeom>
        </p:spPr>
        <p:txBody>
          <a:bodyPr/>
          <a:lstStyle/>
          <a:p>
            <a:pPr marL="1645838" lvl="0" indent="-1645838" algn="ctr" defTabSz="4388900">
              <a:spcBef>
                <a:spcPct val="20000"/>
              </a:spcBef>
              <a:defRPr/>
            </a:pPr>
            <a:r>
              <a:rPr lang="en-US" sz="7200" dirty="0"/>
              <a:t>Lingjia </a:t>
            </a:r>
            <a:r>
              <a:rPr lang="en-US" sz="7200" dirty="0" smtClean="0"/>
              <a:t>Deng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40" name="Picture 39" descr="pitt-logal-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186" y="254002"/>
            <a:ext cx="4114803" cy="4102824"/>
          </a:xfrm>
          <a:prstGeom prst="rect">
            <a:avLst/>
          </a:prstGeom>
        </p:spPr>
      </p:pic>
      <p:pic>
        <p:nvPicPr>
          <p:cNvPr id="52" name="Picture 51" descr="mpqa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2346" y="254002"/>
            <a:ext cx="7338854" cy="410282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256597" y="13307220"/>
            <a:ext cx="6671655" cy="6455809"/>
            <a:chOff x="17256597" y="13307220"/>
            <a:chExt cx="6671655" cy="6455809"/>
          </a:xfrm>
        </p:grpSpPr>
        <p:sp>
          <p:nvSpPr>
            <p:cNvPr id="57" name="Freeform 56"/>
            <p:cNvSpPr/>
            <p:nvPr/>
          </p:nvSpPr>
          <p:spPr>
            <a:xfrm>
              <a:off x="17823356" y="13307220"/>
              <a:ext cx="5350037" cy="5560674"/>
            </a:xfrm>
            <a:custGeom>
              <a:avLst/>
              <a:gdLst>
                <a:gd name="connsiteX0" fmla="*/ 0 w 2438400"/>
                <a:gd name="connsiteY0" fmla="*/ 1219200 h 2438400"/>
                <a:gd name="connsiteX1" fmla="*/ 1219200 w 2438400"/>
                <a:gd name="connsiteY1" fmla="*/ 0 h 2438400"/>
                <a:gd name="connsiteX2" fmla="*/ 2438400 w 2438400"/>
                <a:gd name="connsiteY2" fmla="*/ 1219200 h 2438400"/>
                <a:gd name="connsiteX3" fmla="*/ 1219200 w 2438400"/>
                <a:gd name="connsiteY3" fmla="*/ 2438400 h 2438400"/>
                <a:gd name="connsiteX4" fmla="*/ 0 w 2438400"/>
                <a:gd name="connsiteY4" fmla="*/ 121920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" h="2438400">
                  <a:moveTo>
                    <a:pt x="0" y="1219200"/>
                  </a:moveTo>
                  <a:cubicBezTo>
                    <a:pt x="0" y="545854"/>
                    <a:pt x="545854" y="0"/>
                    <a:pt x="1219200" y="0"/>
                  </a:cubicBezTo>
                  <a:cubicBezTo>
                    <a:pt x="1892546" y="0"/>
                    <a:pt x="2438400" y="545854"/>
                    <a:pt x="2438400" y="1219200"/>
                  </a:cubicBezTo>
                  <a:cubicBezTo>
                    <a:pt x="2438400" y="1892546"/>
                    <a:pt x="1892546" y="2438400"/>
                    <a:pt x="1219200" y="2438400"/>
                  </a:cubicBezTo>
                  <a:cubicBezTo>
                    <a:pt x="545854" y="2438400"/>
                    <a:pt x="0" y="1892546"/>
                    <a:pt x="0" y="1219200"/>
                  </a:cubicBezTo>
                  <a:close/>
                </a:path>
              </a:pathLst>
            </a:custGeom>
            <a:noFill/>
            <a:ln w="57150" cmpd="sng">
              <a:solidFill>
                <a:srgbClr val="0000FF"/>
              </a:solidFill>
            </a:ln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25121" tIns="426720" rIns="325119" bIns="91440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0" kern="1200" dirty="0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18578213" y="14202355"/>
              <a:ext cx="5350039" cy="5560674"/>
            </a:xfrm>
            <a:custGeom>
              <a:avLst/>
              <a:gdLst>
                <a:gd name="connsiteX0" fmla="*/ 0 w 2438400"/>
                <a:gd name="connsiteY0" fmla="*/ 1219200 h 2438400"/>
                <a:gd name="connsiteX1" fmla="*/ 1219200 w 2438400"/>
                <a:gd name="connsiteY1" fmla="*/ 0 h 2438400"/>
                <a:gd name="connsiteX2" fmla="*/ 2438400 w 2438400"/>
                <a:gd name="connsiteY2" fmla="*/ 1219200 h 2438400"/>
                <a:gd name="connsiteX3" fmla="*/ 1219200 w 2438400"/>
                <a:gd name="connsiteY3" fmla="*/ 2438400 h 2438400"/>
                <a:gd name="connsiteX4" fmla="*/ 0 w 2438400"/>
                <a:gd name="connsiteY4" fmla="*/ 121920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" h="2438400">
                  <a:moveTo>
                    <a:pt x="0" y="1219200"/>
                  </a:moveTo>
                  <a:cubicBezTo>
                    <a:pt x="0" y="545854"/>
                    <a:pt x="545854" y="0"/>
                    <a:pt x="1219200" y="0"/>
                  </a:cubicBezTo>
                  <a:cubicBezTo>
                    <a:pt x="1892546" y="0"/>
                    <a:pt x="2438400" y="545854"/>
                    <a:pt x="2438400" y="1219200"/>
                  </a:cubicBezTo>
                  <a:cubicBezTo>
                    <a:pt x="2438400" y="1892546"/>
                    <a:pt x="1892546" y="2438400"/>
                    <a:pt x="1219200" y="2438400"/>
                  </a:cubicBezTo>
                  <a:cubicBezTo>
                    <a:pt x="545854" y="2438400"/>
                    <a:pt x="0" y="1892546"/>
                    <a:pt x="0" y="1219200"/>
                  </a:cubicBezTo>
                  <a:close/>
                </a:path>
              </a:pathLst>
            </a:custGeom>
            <a:noFill/>
            <a:ln w="57150" cmpd="sng">
              <a:solidFill>
                <a:srgbClr val="FF0000"/>
              </a:solidFill>
            </a:ln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745744" tIns="629920" rIns="229616" bIns="46736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7200" kern="1200" dirty="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17256597" y="14202355"/>
              <a:ext cx="5350039" cy="5560674"/>
            </a:xfrm>
            <a:custGeom>
              <a:avLst/>
              <a:gdLst>
                <a:gd name="connsiteX0" fmla="*/ 0 w 2438400"/>
                <a:gd name="connsiteY0" fmla="*/ 1219200 h 2438400"/>
                <a:gd name="connsiteX1" fmla="*/ 1219200 w 2438400"/>
                <a:gd name="connsiteY1" fmla="*/ 0 h 2438400"/>
                <a:gd name="connsiteX2" fmla="*/ 2438400 w 2438400"/>
                <a:gd name="connsiteY2" fmla="*/ 1219200 h 2438400"/>
                <a:gd name="connsiteX3" fmla="*/ 1219200 w 2438400"/>
                <a:gd name="connsiteY3" fmla="*/ 2438400 h 2438400"/>
                <a:gd name="connsiteX4" fmla="*/ 0 w 2438400"/>
                <a:gd name="connsiteY4" fmla="*/ 121920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" h="2438400">
                  <a:moveTo>
                    <a:pt x="0" y="1219200"/>
                  </a:moveTo>
                  <a:cubicBezTo>
                    <a:pt x="0" y="545854"/>
                    <a:pt x="545854" y="0"/>
                    <a:pt x="1219200" y="0"/>
                  </a:cubicBezTo>
                  <a:cubicBezTo>
                    <a:pt x="1892546" y="0"/>
                    <a:pt x="2438400" y="545854"/>
                    <a:pt x="2438400" y="1219200"/>
                  </a:cubicBezTo>
                  <a:cubicBezTo>
                    <a:pt x="2438400" y="1892546"/>
                    <a:pt x="1892546" y="2438400"/>
                    <a:pt x="1219200" y="2438400"/>
                  </a:cubicBezTo>
                  <a:cubicBezTo>
                    <a:pt x="545854" y="2438400"/>
                    <a:pt x="0" y="1892546"/>
                    <a:pt x="0" y="1219200"/>
                  </a:cubicBezTo>
                  <a:close/>
                </a:path>
              </a:pathLst>
            </a:custGeom>
            <a:noFill/>
            <a:ln w="57150" cmpd="sng">
              <a:solidFill>
                <a:srgbClr val="009966"/>
              </a:solidFill>
            </a:ln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29617" tIns="629920" rIns="745743" bIns="46736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7200" kern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8752531" y="15084285"/>
              <a:ext cx="3813464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 smtClean="0"/>
                <a:t>sentiments</a:t>
              </a:r>
            </a:p>
            <a:p>
              <a:pPr algn="ctr"/>
              <a:r>
                <a:rPr lang="en-US" altLang="zh-CN" sz="4000" dirty="0" smtClean="0"/>
                <a:t>from</a:t>
              </a:r>
              <a:r>
                <a:rPr lang="zh-CN" altLang="en-US" sz="4000" dirty="0" smtClean="0"/>
                <a:t> </a:t>
              </a:r>
              <a:r>
                <a:rPr lang="en-US" altLang="zh-CN" sz="4000" dirty="0" smtClean="0"/>
                <a:t>the</a:t>
              </a:r>
              <a:r>
                <a:rPr lang="zh-CN" altLang="en-US" sz="4000" dirty="0" smtClean="0"/>
                <a:t> </a:t>
              </a:r>
              <a:r>
                <a:rPr lang="en-US" altLang="zh-CN" sz="4000" dirty="0" smtClean="0"/>
                <a:t>writer</a:t>
              </a:r>
              <a:endParaRPr lang="en-US" sz="4000" dirty="0" smtClean="0"/>
            </a:p>
            <a:p>
              <a:pPr algn="ctr"/>
              <a:r>
                <a:rPr lang="en-US" sz="4000" dirty="0" smtClean="0"/>
                <a:t>toward</a:t>
              </a:r>
              <a:r>
                <a:rPr lang="zh-CN" altLang="en-US" sz="4000" dirty="0"/>
                <a:t> </a:t>
              </a:r>
              <a:r>
                <a:rPr lang="en-US" sz="4000" dirty="0" smtClean="0"/>
                <a:t>+/-effects</a:t>
              </a:r>
            </a:p>
            <a:p>
              <a:pPr algn="ctr"/>
              <a:r>
                <a:rPr lang="en-US" altLang="zh-CN" sz="4000" i="1" dirty="0" smtClean="0"/>
                <a:t>(Deng et al., </a:t>
              </a:r>
            </a:p>
            <a:p>
              <a:pPr algn="ctr"/>
              <a:r>
                <a:rPr lang="en-US" altLang="zh-CN" sz="4000" i="1" dirty="0" smtClean="0"/>
                <a:t>COLING 2014)</a:t>
              </a:r>
              <a:endParaRPr lang="en-US" sz="4000" i="1" dirty="0"/>
            </a:p>
          </p:txBody>
        </p:sp>
      </p:grpSp>
      <p:cxnSp>
        <p:nvCxnSpPr>
          <p:cNvPr id="65" name="Straight Arrow Connector 64"/>
          <p:cNvCxnSpPr/>
          <p:nvPr/>
        </p:nvCxnSpPr>
        <p:spPr>
          <a:xfrm>
            <a:off x="17256597" y="14202356"/>
            <a:ext cx="1321617" cy="1373650"/>
          </a:xfrm>
          <a:prstGeom prst="straightConnector1">
            <a:avLst/>
          </a:prstGeom>
          <a:ln w="57150" cap="flat" cmpd="sng">
            <a:solidFill>
              <a:schemeClr val="tx1"/>
            </a:solidFill>
            <a:round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208948" y="12878496"/>
            <a:ext cx="4040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sentiments</a:t>
            </a:r>
          </a:p>
          <a:p>
            <a:r>
              <a:rPr lang="en-US" altLang="zh-CN" sz="4800" dirty="0" smtClean="0"/>
              <a:t>from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the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writer</a:t>
            </a:r>
            <a:endParaRPr lang="en-US" sz="4800" dirty="0" smtClean="0"/>
          </a:p>
          <a:p>
            <a:r>
              <a:rPr lang="en-US" sz="4800" dirty="0" smtClean="0"/>
              <a:t>toward</a:t>
            </a:r>
          </a:p>
          <a:p>
            <a:r>
              <a:rPr lang="en-US" sz="4800" dirty="0"/>
              <a:t>non +/-effects 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20582588" y="19191185"/>
            <a:ext cx="0" cy="1102990"/>
          </a:xfrm>
          <a:prstGeom prst="straightConnector1">
            <a:avLst/>
          </a:prstGeom>
          <a:ln w="57150" cap="flat" cmpd="sng">
            <a:solidFill>
              <a:schemeClr val="tx1"/>
            </a:solidFill>
            <a:prstDash val="dash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823356" y="20294175"/>
            <a:ext cx="9403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beliefs, arguing, etc</a:t>
            </a:r>
            <a:r>
              <a:rPr lang="en-US" sz="4800" dirty="0"/>
              <a:t> </a:t>
            </a:r>
            <a:endParaRPr lang="en-US" sz="4800" dirty="0" smtClean="0"/>
          </a:p>
          <a:p>
            <a:r>
              <a:rPr lang="en-US" altLang="zh-CN" sz="4800" dirty="0" smtClean="0"/>
              <a:t>from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the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writer</a:t>
            </a:r>
            <a:r>
              <a:rPr lang="en-US" altLang="zh-CN" sz="4800" dirty="0"/>
              <a:t> </a:t>
            </a:r>
            <a:r>
              <a:rPr lang="en-US" sz="4800" dirty="0" smtClean="0"/>
              <a:t>toward +/-effects</a:t>
            </a:r>
            <a:endParaRPr lang="en-US" sz="4800" dirty="0"/>
          </a:p>
        </p:txBody>
      </p:sp>
      <p:cxnSp>
        <p:nvCxnSpPr>
          <p:cNvPr id="70" name="Straight Arrow Connector 69"/>
          <p:cNvCxnSpPr>
            <a:stCxn id="74" idx="1"/>
          </p:cNvCxnSpPr>
          <p:nvPr/>
        </p:nvCxnSpPr>
        <p:spPr>
          <a:xfrm flipH="1" flipV="1">
            <a:off x="23173393" y="18010936"/>
            <a:ext cx="1594384" cy="786643"/>
          </a:xfrm>
          <a:prstGeom prst="straightConnector1">
            <a:avLst/>
          </a:prstGeom>
          <a:ln w="57150" cap="flat" cmpd="sng">
            <a:solidFill>
              <a:schemeClr val="tx1"/>
            </a:solidFill>
            <a:prstDash val="dash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4767777" y="17643417"/>
            <a:ext cx="56498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beliefs, arguing, etc</a:t>
            </a:r>
          </a:p>
          <a:p>
            <a:r>
              <a:rPr lang="en-US" altLang="zh-CN" sz="4800" dirty="0" smtClean="0"/>
              <a:t>from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the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writer</a:t>
            </a:r>
            <a:endParaRPr lang="en-US" sz="4800" dirty="0" smtClean="0"/>
          </a:p>
          <a:p>
            <a:r>
              <a:rPr lang="en-US" sz="4800" dirty="0" smtClean="0"/>
              <a:t>toward</a:t>
            </a:r>
            <a:r>
              <a:rPr lang="zh-CN" altLang="en-US" sz="4800" dirty="0"/>
              <a:t> </a:t>
            </a:r>
            <a:r>
              <a:rPr lang="en-US" sz="4800" dirty="0" smtClean="0"/>
              <a:t>non </a:t>
            </a:r>
            <a:r>
              <a:rPr lang="en-US" sz="4800" dirty="0"/>
              <a:t>+/-effects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128834" y="12145415"/>
            <a:ext cx="340519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sentiments</a:t>
            </a:r>
          </a:p>
          <a:p>
            <a:r>
              <a:rPr lang="en-US" sz="4800" dirty="0" smtClean="0"/>
              <a:t>from entities</a:t>
            </a:r>
          </a:p>
          <a:p>
            <a:r>
              <a:rPr lang="en-US" sz="4800" dirty="0" smtClean="0"/>
              <a:t>toward</a:t>
            </a:r>
          </a:p>
          <a:p>
            <a:r>
              <a:rPr lang="en-US" sz="4800" dirty="0" smtClean="0"/>
              <a:t>+/-effects</a:t>
            </a:r>
            <a:endParaRPr lang="en-US" sz="4800" dirty="0"/>
          </a:p>
        </p:txBody>
      </p:sp>
      <p:sp>
        <p:nvSpPr>
          <p:cNvPr id="76" name="TextBox 75"/>
          <p:cNvSpPr txBox="1"/>
          <p:nvPr/>
        </p:nvSpPr>
        <p:spPr>
          <a:xfrm>
            <a:off x="18254630" y="11059400"/>
            <a:ext cx="6552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sentiments from entities</a:t>
            </a:r>
          </a:p>
          <a:p>
            <a:r>
              <a:rPr lang="en-US" sz="4800" dirty="0" smtClean="0"/>
              <a:t>toward non +/-effects 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16933013" y="18315240"/>
            <a:ext cx="1321617" cy="1105307"/>
          </a:xfrm>
          <a:prstGeom prst="straightConnector1">
            <a:avLst/>
          </a:prstGeom>
          <a:ln w="57150" cap="flat" cmpd="sng">
            <a:solidFill>
              <a:schemeClr val="tx1"/>
            </a:solidFill>
            <a:round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4099429" y="18529341"/>
            <a:ext cx="34382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+/-effects</a:t>
            </a:r>
          </a:p>
          <a:p>
            <a:r>
              <a:rPr lang="en-US" sz="4800" dirty="0" smtClean="0"/>
              <a:t>with no</a:t>
            </a:r>
          </a:p>
          <a:p>
            <a:r>
              <a:rPr lang="en-US" sz="4800" dirty="0" smtClean="0"/>
              <a:t>subjectivities</a:t>
            </a:r>
            <a:endParaRPr lang="en-US" sz="4800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20582588" y="12629060"/>
            <a:ext cx="0" cy="1364985"/>
          </a:xfrm>
          <a:prstGeom prst="straightConnector1">
            <a:avLst/>
          </a:prstGeom>
          <a:ln w="57150" cap="flat" cmpd="sng">
            <a:solidFill>
              <a:schemeClr val="tx1"/>
            </a:solidFill>
            <a:round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6" idx="1"/>
          </p:cNvCxnSpPr>
          <p:nvPr/>
        </p:nvCxnSpPr>
        <p:spPr>
          <a:xfrm flipH="1">
            <a:off x="22146936" y="14401990"/>
            <a:ext cx="2062012" cy="682295"/>
          </a:xfrm>
          <a:prstGeom prst="straightConnector1">
            <a:avLst/>
          </a:prstGeom>
          <a:ln w="57150" cap="flat" cmpd="sng">
            <a:solidFill>
              <a:schemeClr val="tx1"/>
            </a:solidFill>
            <a:round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nip Single Corner Rectangle 23"/>
          <p:cNvSpPr/>
          <p:nvPr/>
        </p:nvSpPr>
        <p:spPr>
          <a:xfrm>
            <a:off x="904185" y="18376939"/>
            <a:ext cx="13791732" cy="13551263"/>
          </a:xfrm>
          <a:prstGeom prst="snip1Rect">
            <a:avLst>
              <a:gd name="adj" fmla="val 24666"/>
            </a:avLst>
          </a:prstGeom>
          <a:noFill/>
          <a:ln w="50800" cap="flat" cmpd="sng">
            <a:solidFill>
              <a:srgbClr val="009966"/>
            </a:solidFill>
            <a:prstDash val="dash"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 defTabSz="914400">
              <a:buClr>
                <a:srgbClr val="F07F09"/>
              </a:buClr>
              <a:buFont typeface="Courier New"/>
              <a:buChar char="o"/>
            </a:pPr>
            <a:endParaRPr lang="en-US" sz="4000" dirty="0" smtClean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84" name="Snip Single Corner Rectangle 83"/>
          <p:cNvSpPr/>
          <p:nvPr/>
        </p:nvSpPr>
        <p:spPr>
          <a:xfrm rot="16200000" flipH="1" flipV="1">
            <a:off x="1091178" y="4278330"/>
            <a:ext cx="13417746" cy="13791731"/>
          </a:xfrm>
          <a:prstGeom prst="snip1Rect">
            <a:avLst>
              <a:gd name="adj" fmla="val 24666"/>
            </a:avLst>
          </a:prstGeom>
          <a:noFill/>
          <a:ln w="50800" cap="flat" cmpd="sng">
            <a:solidFill>
              <a:srgbClr val="FF0000"/>
            </a:solidFill>
            <a:prstDash val="dash"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 defTabSz="914400">
              <a:buClr>
                <a:srgbClr val="F07F09"/>
              </a:buClr>
              <a:buFont typeface="Courier New"/>
              <a:buChar char="o"/>
            </a:pPr>
            <a:endParaRPr lang="en-US" sz="4000" dirty="0" smtClean="0">
              <a:ln>
                <a:solidFill>
                  <a:srgbClr val="FF6600"/>
                </a:solidFill>
              </a:ln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85" name="Snip Single Corner Rectangle 84"/>
          <p:cNvSpPr/>
          <p:nvPr/>
        </p:nvSpPr>
        <p:spPr>
          <a:xfrm flipH="1">
            <a:off x="28667202" y="18529341"/>
            <a:ext cx="14455333" cy="13398861"/>
          </a:xfrm>
          <a:prstGeom prst="snip1Rect">
            <a:avLst>
              <a:gd name="adj" fmla="val 24666"/>
            </a:avLst>
          </a:prstGeom>
          <a:noFill/>
          <a:ln w="50800" cap="flat" cmpd="sng">
            <a:solidFill>
              <a:schemeClr val="accent6">
                <a:lumMod val="75000"/>
              </a:schemeClr>
            </a:solidFill>
            <a:prstDash val="dash"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 defTabSz="914400">
              <a:buClr>
                <a:srgbClr val="F07F09"/>
              </a:buClr>
              <a:buFont typeface="Courier New"/>
              <a:buChar char="o"/>
            </a:pPr>
            <a:endParaRPr lang="en-US" sz="4000" dirty="0" smtClean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86" name="Snip Single Corner Rectangle 85"/>
          <p:cNvSpPr/>
          <p:nvPr/>
        </p:nvSpPr>
        <p:spPr>
          <a:xfrm rot="5400000" flipV="1">
            <a:off x="29156612" y="3975915"/>
            <a:ext cx="13476517" cy="14455332"/>
          </a:xfrm>
          <a:prstGeom prst="snip1Rect">
            <a:avLst>
              <a:gd name="adj" fmla="val 24666"/>
            </a:avLst>
          </a:prstGeom>
          <a:noFill/>
          <a:ln w="50800" cap="flat" cmpd="sng">
            <a:solidFill>
              <a:srgbClr val="0000FF"/>
            </a:solidFill>
            <a:prstDash val="dash"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 defTabSz="914400">
              <a:buClr>
                <a:srgbClr val="F07F09"/>
              </a:buClr>
              <a:buFont typeface="Courier New"/>
              <a:buChar char="o"/>
            </a:pPr>
            <a:endParaRPr lang="en-US" sz="4000" dirty="0" smtClean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44504" y="4465322"/>
            <a:ext cx="3297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FF0000"/>
                </a:solidFill>
                <a:latin typeface="Gill Sans MT"/>
                <a:cs typeface="Gill Sans MT"/>
              </a:rPr>
              <a:t>Introduction</a:t>
            </a:r>
            <a:endParaRPr lang="en-US" sz="4800" dirty="0">
              <a:solidFill>
                <a:srgbClr val="FF0000"/>
              </a:solidFill>
              <a:latin typeface="Gill Sans MT"/>
              <a:cs typeface="Gill Sans M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04186" y="18376939"/>
            <a:ext cx="94645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009966"/>
                </a:solidFill>
                <a:latin typeface="Gill Sans MT"/>
                <a:cs typeface="Gill Sans MT"/>
              </a:rPr>
              <a:t>+/-Effect Events in Sentiment Analysis</a:t>
            </a:r>
            <a:endParaRPr lang="en-US" sz="4800" dirty="0">
              <a:solidFill>
                <a:srgbClr val="009966"/>
              </a:solidFill>
              <a:latin typeface="Gill Sans MT"/>
              <a:cs typeface="Gill Sans M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3317747" y="4465322"/>
            <a:ext cx="9804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0000FF"/>
                </a:solidFill>
                <a:latin typeface="Gill Sans MT"/>
                <a:cs typeface="Gill Sans MT"/>
              </a:rPr>
              <a:t>Explicit and Implicit Sentiment Analysis</a:t>
            </a:r>
            <a:endParaRPr lang="en-US" sz="4800" dirty="0">
              <a:solidFill>
                <a:srgbClr val="0000FF"/>
              </a:solidFill>
              <a:latin typeface="Gill Sans MT"/>
              <a:cs typeface="Gill Sans M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4420515" y="18529341"/>
            <a:ext cx="87020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chemeClr val="accent6">
                    <a:lumMod val="75000"/>
                  </a:schemeClr>
                </a:solidFill>
                <a:latin typeface="Gill Sans MT"/>
                <a:cs typeface="Gill Sans MT"/>
              </a:rPr>
              <a:t>Gold Standard Corpus: MPQA 3.0</a:t>
            </a:r>
            <a:endParaRPr lang="en-US" sz="4800" dirty="0">
              <a:solidFill>
                <a:schemeClr val="accent6">
                  <a:lumMod val="7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679336" y="31948583"/>
            <a:ext cx="13443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i="1" dirty="0" smtClean="0">
                <a:latin typeface="Times"/>
                <a:cs typeface="Times"/>
              </a:rPr>
              <a:t>This poster is supported by NSF funding.</a:t>
            </a:r>
            <a:endParaRPr lang="en-US" sz="5400" i="1" dirty="0">
              <a:latin typeface="Times"/>
              <a:cs typeface="Time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08746" y="5401376"/>
            <a:ext cx="134424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FF0000"/>
              </a:buClr>
              <a:buFont typeface="Wingdings" charset="2"/>
              <a:buChar char="v"/>
            </a:pPr>
            <a:r>
              <a:rPr lang="en-US" sz="4000" dirty="0">
                <a:latin typeface="Gill Sans MT"/>
                <a:cs typeface="Gill Sans MT"/>
              </a:rPr>
              <a:t>Work in opinion mining and sentiment analysis tends to focus on explicit expressions of opinions.</a:t>
            </a:r>
          </a:p>
          <a:p>
            <a:pPr marL="571500" indent="-571500">
              <a:buClr>
                <a:srgbClr val="FF0000"/>
              </a:buClr>
              <a:buFont typeface="Wingdings" charset="2"/>
              <a:buChar char="v"/>
            </a:pPr>
            <a:r>
              <a:rPr lang="en-US" sz="4000" dirty="0">
                <a:latin typeface="Gill Sans MT"/>
                <a:cs typeface="Gill Sans MT"/>
              </a:rPr>
              <a:t>However, consider this sentence from the MPQA corpus</a:t>
            </a:r>
            <a:r>
              <a:rPr lang="en-US" sz="4000" dirty="0" smtClean="0">
                <a:latin typeface="Gill Sans MT"/>
                <a:cs typeface="Gill Sans MT"/>
              </a:rPr>
              <a:t>.</a:t>
            </a:r>
          </a:p>
          <a:p>
            <a:pPr marL="571500" indent="-571500">
              <a:buClr>
                <a:srgbClr val="FF0000"/>
              </a:buClr>
              <a:buFont typeface="Wingdings" charset="2"/>
              <a:buChar char="v"/>
            </a:pPr>
            <a:endParaRPr lang="en-US" sz="4000" dirty="0">
              <a:latin typeface="Gill Sans MT"/>
              <a:cs typeface="Gill Sans MT"/>
            </a:endParaRPr>
          </a:p>
          <a:p>
            <a:pPr marL="571500" indent="-571500">
              <a:buClr>
                <a:srgbClr val="FF0000"/>
              </a:buClr>
              <a:buFont typeface="Wingdings" charset="2"/>
              <a:buChar char="v"/>
            </a:pPr>
            <a:r>
              <a:rPr lang="en-US" sz="4000" dirty="0">
                <a:solidFill>
                  <a:sysClr val="windowText" lastClr="000000"/>
                </a:solidFill>
                <a:latin typeface="Gill Sans MT"/>
                <a:cs typeface="Gill Sans MT"/>
              </a:rPr>
              <a:t>“ I think people are happy because Chavez has fallen</a:t>
            </a:r>
            <a:r>
              <a:rPr lang="en-US" sz="4000" dirty="0" smtClean="0">
                <a:solidFill>
                  <a:sysClr val="windowText" lastClr="000000"/>
                </a:solidFill>
                <a:latin typeface="Gill Sans MT"/>
                <a:cs typeface="Gill Sans MT"/>
              </a:rPr>
              <a:t>”</a:t>
            </a:r>
            <a:endParaRPr lang="en-US" sz="4000" dirty="0">
              <a:solidFill>
                <a:sysClr val="windowText" lastClr="000000"/>
              </a:solidFill>
              <a:latin typeface="Gill Sans MT"/>
              <a:cs typeface="Gill Sans M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1043" y="8492673"/>
            <a:ext cx="12878386" cy="4234255"/>
            <a:chOff x="1221043" y="8492673"/>
            <a:chExt cx="12878386" cy="4234255"/>
          </a:xfrm>
        </p:grpSpPr>
        <p:sp>
          <p:nvSpPr>
            <p:cNvPr id="35" name="Left Brace 34"/>
            <p:cNvSpPr/>
            <p:nvPr/>
          </p:nvSpPr>
          <p:spPr>
            <a:xfrm rot="16200000">
              <a:off x="9561283" y="6612782"/>
              <a:ext cx="592050" cy="5233031"/>
            </a:xfrm>
            <a:prstGeom prst="leftBrace">
              <a:avLst/>
            </a:prstGeom>
            <a:ln>
              <a:solidFill>
                <a:srgbClr val="00996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36" name="Rounded Rectangle 35"/>
            <p:cNvSpPr/>
            <p:nvPr/>
          </p:nvSpPr>
          <p:spPr>
            <a:xfrm>
              <a:off x="1221043" y="9663975"/>
              <a:ext cx="12878386" cy="139542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  <a:ea typeface="+mn-ea"/>
                  <a:cs typeface="Arial Narrow"/>
                </a:rPr>
                <a:t>A </a:t>
              </a:r>
              <a:r>
                <a:rPr kumimoji="0" lang="en-US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Narrow"/>
                  <a:ea typeface="+mn-ea"/>
                  <a:cs typeface="Arial Narrow"/>
                </a:rPr>
                <a:t>negative</a:t>
              </a:r>
              <a:r>
                <a:rPr kumimoji="0" lang="en-US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Narrow"/>
                  <a:ea typeface="+mn-ea"/>
                  <a:cs typeface="Arial Narrow"/>
                </a:rPr>
                <a:t> </a:t>
              </a:r>
              <a:r>
                <a:rPr kumimoji="0" lang="en-US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Narrow"/>
                  <a:ea typeface="+mn-ea"/>
                  <a:cs typeface="Arial Narrow"/>
                </a:rPr>
                <a:t>sentiment</a:t>
              </a:r>
              <a:r>
                <a:rPr kumimoji="0" lang="en-US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Narrow"/>
                  <a:ea typeface="+mn-ea"/>
                  <a:cs typeface="Arial Narrow"/>
                </a:rPr>
                <a:t> </a:t>
              </a:r>
              <a:r>
                <a:rPr kumimoji="0" lang="en-US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  <a:ea typeface="+mn-ea"/>
                  <a:cs typeface="Arial Narrow"/>
                </a:rPr>
                <a:t>toward </a:t>
              </a:r>
              <a:r>
                <a:rPr kumimoji="0" lang="en-US" sz="36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  <a:ea typeface="+mn-ea"/>
                  <a:cs typeface="Arial Narrow"/>
                </a:rPr>
                <a:t>Chavez</a:t>
              </a:r>
              <a:r>
                <a:rPr kumimoji="0" lang="en-US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  <a:ea typeface="+mn-ea"/>
                  <a:cs typeface="Arial Narrow"/>
                </a:rPr>
                <a:t> is </a:t>
              </a:r>
              <a:r>
                <a:rPr kumimoji="0" lang="en-US" sz="3600" b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  <a:ea typeface="+mn-ea"/>
                  <a:cs typeface="Arial Narrow"/>
                </a:rPr>
                <a:t>inferred</a:t>
              </a:r>
              <a:r>
                <a:rPr kumimoji="0" lang="en-US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  <a:ea typeface="+mn-ea"/>
                  <a:cs typeface="Arial Narrow"/>
                </a:rPr>
                <a:t> from the </a:t>
              </a:r>
              <a:r>
                <a:rPr kumimoji="0" lang="en-US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9966"/>
                  </a:solidFill>
                  <a:effectLst/>
                  <a:uLnTx/>
                  <a:uFillTx/>
                  <a:latin typeface="Arial Narrow"/>
                  <a:ea typeface="+mn-ea"/>
                  <a:cs typeface="Arial Narrow"/>
                </a:rPr>
                <a:t>explicit positive sentiment</a:t>
              </a:r>
              <a:r>
                <a:rPr kumimoji="0" lang="en-US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 Narrow"/>
                  <a:ea typeface="+mn-ea"/>
                  <a:cs typeface="Arial Narrow"/>
                </a:rPr>
                <a:t> </a:t>
              </a:r>
              <a:r>
                <a:rPr kumimoji="0" lang="en-US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  <a:ea typeface="+mn-ea"/>
                  <a:cs typeface="Arial Narrow"/>
                </a:rPr>
                <a:t>toward the event </a:t>
              </a:r>
              <a:r>
                <a:rPr kumimoji="0" lang="en-US" sz="36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  <a:ea typeface="+mn-ea"/>
                  <a:cs typeface="Arial Narrow"/>
                </a:rPr>
                <a:t>Chavez has fallen</a:t>
              </a:r>
              <a:r>
                <a:rPr kumimoji="0" lang="en-US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  <a:ea typeface="+mn-ea"/>
                  <a:cs typeface="Arial Narrow"/>
                </a:rPr>
                <a:t>.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221043" y="11331503"/>
              <a:ext cx="12878386" cy="1395425"/>
            </a:xfrm>
            <a:prstGeom prst="roundRect">
              <a:avLst/>
            </a:prstGeom>
            <a:solidFill>
              <a:srgbClr val="FDEADA"/>
            </a:solidFill>
            <a:ln w="95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  <a:ea typeface="+mn-ea"/>
                  <a:cs typeface="Arial Narrow"/>
                </a:rPr>
                <a:t>A sentiment analysis system that recognizes </a:t>
              </a:r>
              <a:r>
                <a:rPr kumimoji="0" lang="en-US" sz="3600" b="1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 Narrow"/>
                  <a:cs typeface="Arial Narrow"/>
                </a:rPr>
                <a:t>ONLY explicit sentiments </a:t>
              </a:r>
              <a:r>
                <a:rPr kumimoji="0" lang="en-US" sz="3600" b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  <a:cs typeface="Arial Narrow"/>
                </a:rPr>
                <a:t>could </a:t>
              </a:r>
              <a:r>
                <a:rPr lang="en-US" sz="3600" b="1" kern="0" dirty="0" smtClean="0">
                  <a:solidFill>
                    <a:srgbClr val="000000"/>
                  </a:solidFill>
                  <a:latin typeface="Arial Narrow"/>
                  <a:cs typeface="Arial Narrow"/>
                </a:rPr>
                <a:t>NOT</a:t>
              </a:r>
              <a:r>
                <a:rPr kumimoji="0" lang="en-US" sz="3600" b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/>
                  <a:cs typeface="Arial Narrow"/>
                </a:rPr>
                <a:t> </a:t>
              </a:r>
              <a:r>
                <a:rPr kumimoji="0" lang="en-US" sz="3600" b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  <a:cs typeface="Arial Narrow"/>
                </a:rPr>
                <a:t>recognize the </a:t>
              </a:r>
              <a:r>
                <a:rPr kumimoji="0" lang="en-US" sz="3600" b="1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Narrow"/>
                  <a:cs typeface="Arial Narrow"/>
                </a:rPr>
                <a:t>negative attitud</a:t>
              </a:r>
              <a:r>
                <a:rPr kumimoji="0" lang="en-US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Narrow"/>
                  <a:ea typeface="+mn-ea"/>
                  <a:cs typeface="Arial Narrow"/>
                </a:rPr>
                <a:t>e </a:t>
              </a:r>
              <a:r>
                <a:rPr kumimoji="0" lang="en-US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  <a:ea typeface="+mn-ea"/>
                  <a:cs typeface="Arial Narrow"/>
                </a:rPr>
                <a:t>toward </a:t>
              </a:r>
              <a:r>
                <a:rPr kumimoji="0" lang="en-US" sz="36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 Narrow"/>
                  <a:ea typeface="+mn-ea"/>
                  <a:cs typeface="Arial Narrow"/>
                </a:rPr>
                <a:t>Chavez</a:t>
              </a:r>
              <a:endParaRPr kumimoji="0" lang="en-US" sz="36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endParaRPr>
            </a:p>
          </p:txBody>
        </p:sp>
        <p:sp>
          <p:nvSpPr>
            <p:cNvPr id="39" name="Left Brace 38"/>
            <p:cNvSpPr/>
            <p:nvPr/>
          </p:nvSpPr>
          <p:spPr>
            <a:xfrm rot="16200000">
              <a:off x="9428071" y="8081045"/>
              <a:ext cx="616798" cy="1440053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261147" y="13175982"/>
            <a:ext cx="1283828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FF0000"/>
              </a:buClr>
              <a:buFont typeface="Wingdings" charset="2"/>
              <a:buChar char="v"/>
            </a:pPr>
            <a:r>
              <a:rPr lang="en-US" sz="4000" dirty="0">
                <a:solidFill>
                  <a:sysClr val="windowText" lastClr="000000"/>
                </a:solidFill>
                <a:latin typeface="Gill Sans MT"/>
              </a:rPr>
              <a:t>The goal is to develop </a:t>
            </a:r>
            <a:r>
              <a:rPr lang="en-US" sz="4000" b="1" i="1" dirty="0">
                <a:solidFill>
                  <a:schemeClr val="accent6">
                    <a:lumMod val="75000"/>
                  </a:schemeClr>
                </a:solidFill>
                <a:latin typeface="Gill Sans MT"/>
              </a:rPr>
              <a:t>an entity/event-level sentiment analysis system</a:t>
            </a:r>
            <a:r>
              <a:rPr lang="en-US" sz="4000" dirty="0">
                <a:solidFill>
                  <a:sysClr val="windowText" lastClr="000000"/>
                </a:solidFill>
                <a:latin typeface="Gill Sans MT"/>
              </a:rPr>
              <a:t>, which aims at detecting </a:t>
            </a: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sentiments </a:t>
            </a:r>
            <a:r>
              <a:rPr lang="en-US" sz="4000" dirty="0">
                <a:solidFill>
                  <a:sysClr val="windowText" lastClr="000000"/>
                </a:solidFill>
                <a:latin typeface="Gill Sans MT"/>
              </a:rPr>
              <a:t>expressed among entities and events in the text</a:t>
            </a: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. The system utilizes the </a:t>
            </a:r>
            <a:r>
              <a:rPr lang="en-US" sz="4000" b="1" i="1" dirty="0" smtClean="0">
                <a:solidFill>
                  <a:srgbClr val="009966"/>
                </a:solidFill>
                <a:latin typeface="Gill Sans MT"/>
              </a:rPr>
              <a:t>+/-effect event information </a:t>
            </a: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and </a:t>
            </a:r>
            <a:r>
              <a:rPr lang="en-US" sz="4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/>
              </a:rPr>
              <a:t>sentiment inference rules</a:t>
            </a: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 </a:t>
            </a:r>
            <a:r>
              <a:rPr lang="en-US" sz="4000" b="1" i="1" dirty="0" smtClean="0">
                <a:solidFill>
                  <a:srgbClr val="0000FF"/>
                </a:solidFill>
                <a:latin typeface="Gill Sans MT"/>
              </a:rPr>
              <a:t>to jointly analyze both explicit and implicit sentiments</a:t>
            </a: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 in the text.</a:t>
            </a:r>
            <a:endParaRPr lang="en-US" sz="4000" dirty="0">
              <a:solidFill>
                <a:sysClr val="windowText" lastClr="000000"/>
              </a:solidFill>
              <a:latin typeface="Gill Sans MT"/>
            </a:endParaRPr>
          </a:p>
          <a:p>
            <a:pPr marL="571500" indent="-571500">
              <a:buClr>
                <a:srgbClr val="FF0000"/>
              </a:buClr>
              <a:buFont typeface="Wingdings" charset="2"/>
              <a:buChar char="v"/>
            </a:pPr>
            <a:endParaRPr lang="en-US" sz="4000" dirty="0" smtClean="0">
              <a:solidFill>
                <a:sysClr val="windowText" lastClr="000000"/>
              </a:solidFill>
              <a:latin typeface="Apple Chancery"/>
              <a:cs typeface="Apple Chancery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128835" y="4465322"/>
            <a:ext cx="13120702" cy="6219912"/>
          </a:xfrm>
          <a:prstGeom prst="rect">
            <a:avLst/>
          </a:prstGeom>
          <a:noFill/>
          <a:ln w="50800" cap="flat" cmpd="sng">
            <a:solidFill>
              <a:schemeClr val="bg1">
                <a:lumMod val="50000"/>
              </a:schemeClr>
            </a:solidFill>
            <a:prstDash val="dash"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 defTabSz="914400">
              <a:buClr>
                <a:srgbClr val="F07F09"/>
              </a:buClr>
              <a:buFont typeface="Courier New"/>
              <a:buChar char="o"/>
            </a:pPr>
            <a:endParaRPr lang="en-US" sz="4000" dirty="0" smtClean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128834" y="4465322"/>
            <a:ext cx="11932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/>
                <a:cs typeface="Gill Sans MT"/>
              </a:rPr>
              <a:t>Sentiment Inference Rules 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/>
                <a:cs typeface="Gill Sans MT"/>
              </a:rPr>
              <a:t>(Wiebe and Deng, arXiv 2014)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224000" y="5401376"/>
            <a:ext cx="1261008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v"/>
            </a:pP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E1 positive (E2 –effect E3) =&gt;</a:t>
            </a:r>
          </a:p>
          <a:p>
            <a:pPr algn="r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E1 positive E2 &amp; E1 negative E3</a:t>
            </a:r>
          </a:p>
          <a:p>
            <a:pPr marL="571500" indent="-57150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v"/>
            </a:pPr>
            <a:endParaRPr lang="en-US" sz="4000" dirty="0" smtClean="0">
              <a:solidFill>
                <a:sysClr val="windowText" lastClr="000000"/>
              </a:solidFill>
              <a:latin typeface="Gill Sans MT"/>
            </a:endParaRPr>
          </a:p>
          <a:p>
            <a:pPr marL="571500" indent="-57150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v"/>
            </a:pP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“It is great that the bill was defeated”.</a:t>
            </a:r>
          </a:p>
          <a:p>
            <a:pPr marL="571500" indent="-57150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v"/>
            </a:pP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E1: writer	E2: implicit		E3: bill</a:t>
            </a:r>
          </a:p>
          <a:p>
            <a:pPr marL="571500" indent="-57150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v"/>
            </a:pPr>
            <a:endParaRPr lang="en-US" sz="4000" dirty="0">
              <a:solidFill>
                <a:sysClr val="windowText" lastClr="000000"/>
              </a:solidFill>
              <a:latin typeface="Gill Sans MT"/>
            </a:endParaRPr>
          </a:p>
          <a:p>
            <a:pPr marL="571500" indent="-57150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v"/>
            </a:pP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write positive (implicit –effect bill) </a:t>
            </a:r>
            <a:r>
              <a:rPr lang="en-US" sz="4000" dirty="0">
                <a:solidFill>
                  <a:sysClr val="windowText" lastClr="000000"/>
                </a:solidFill>
                <a:latin typeface="Gill Sans MT"/>
              </a:rPr>
              <a:t>=</a:t>
            </a: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&gt;</a:t>
            </a:r>
          </a:p>
          <a:p>
            <a:pPr algn="r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writer positive implicit &amp; writer </a:t>
            </a:r>
            <a:r>
              <a:rPr lang="en-US" sz="4000" dirty="0">
                <a:solidFill>
                  <a:sysClr val="windowText" lastClr="000000"/>
                </a:solidFill>
                <a:latin typeface="Gill Sans MT"/>
              </a:rPr>
              <a:t>negative </a:t>
            </a: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bill</a:t>
            </a:r>
            <a:endParaRPr lang="en-US" sz="4000" dirty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128835" y="22557826"/>
            <a:ext cx="13120702" cy="9370376"/>
          </a:xfrm>
          <a:prstGeom prst="rect">
            <a:avLst/>
          </a:prstGeom>
          <a:noFill/>
          <a:ln w="50800" cap="flat" cmpd="sng">
            <a:solidFill>
              <a:schemeClr val="bg1">
                <a:lumMod val="50000"/>
              </a:schemeClr>
            </a:solidFill>
            <a:prstDash val="dash"/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 defTabSz="914400">
              <a:buClr>
                <a:srgbClr val="F07F09"/>
              </a:buClr>
              <a:buFont typeface="Courier New"/>
              <a:buChar char="o"/>
            </a:pPr>
            <a:endParaRPr lang="en-US" sz="4000" dirty="0" smtClean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197620" y="22557826"/>
            <a:ext cx="11932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/>
                <a:cs typeface="Gill Sans MT"/>
              </a:rPr>
              <a:t>Sentiment Inference Rules 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"/>
                <a:cs typeface="Gill Sans MT"/>
              </a:rPr>
              <a:t>(Wiebe and Deng, arXiv 2014)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792576" y="19572894"/>
            <a:ext cx="11308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6"/>
              </a:buClr>
              <a:buFont typeface="Wingdings" charset="2"/>
              <a:buChar char="v"/>
            </a:pPr>
            <a:r>
              <a:rPr lang="en-US" sz="4000" dirty="0">
                <a:solidFill>
                  <a:sysClr val="windowText" lastClr="000000"/>
                </a:solidFill>
                <a:latin typeface="Gill Sans MT"/>
              </a:rPr>
              <a:t>MPQA 2.0 (</a:t>
            </a:r>
            <a:r>
              <a:rPr lang="en-US" altLang="zh-CN" sz="4000" dirty="0">
                <a:solidFill>
                  <a:sysClr val="windowText" lastClr="000000"/>
                </a:solidFill>
                <a:latin typeface="Gill Sans MT"/>
              </a:rPr>
              <a:t>Wiebe et al., 2005; Wilson, 2007</a:t>
            </a:r>
            <a:r>
              <a:rPr lang="en-US" sz="4000" dirty="0">
                <a:solidFill>
                  <a:sysClr val="windowText" lastClr="000000"/>
                </a:solidFill>
                <a:latin typeface="Gill Sans MT"/>
              </a:rPr>
              <a:t>) is a span-based opinion corpus</a:t>
            </a: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.</a:t>
            </a:r>
            <a:endParaRPr lang="en-US" sz="4000" dirty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71" name="Rounded Rectangular Callout 70"/>
          <p:cNvSpPr/>
          <p:nvPr/>
        </p:nvSpPr>
        <p:spPr>
          <a:xfrm>
            <a:off x="37213118" y="25171328"/>
            <a:ext cx="2719788" cy="1021345"/>
          </a:xfrm>
          <a:prstGeom prst="wedgeRoundRectCallout">
            <a:avLst>
              <a:gd name="adj1" fmla="val 68348"/>
              <a:gd name="adj2" fmla="val -6014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>
                <a:solidFill>
                  <a:srgbClr val="FF0000"/>
                </a:solidFill>
              </a:rPr>
              <a:t>eTarget </a:t>
            </a:r>
          </a:p>
          <a:p>
            <a:pPr algn="ctr"/>
            <a:r>
              <a:rPr lang="en-US" sz="3200" b="1" i="1" dirty="0" smtClean="0">
                <a:solidFill>
                  <a:srgbClr val="FF0000"/>
                </a:solidFill>
              </a:rPr>
              <a:t>in MPQA 3.0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  <p:sp>
        <p:nvSpPr>
          <p:cNvPr id="81" name="Rounded Rectangular Callout 80"/>
          <p:cNvSpPr/>
          <p:nvPr/>
        </p:nvSpPr>
        <p:spPr>
          <a:xfrm>
            <a:off x="37196551" y="27626142"/>
            <a:ext cx="4140204" cy="937464"/>
          </a:xfrm>
          <a:prstGeom prst="wedgeRoundRectCallout">
            <a:avLst>
              <a:gd name="adj1" fmla="val 18755"/>
              <a:gd name="adj2" fmla="val -83988"/>
              <a:gd name="adj3" fmla="val 16667"/>
            </a:avLst>
          </a:prstGeom>
          <a:noFill/>
          <a:ln>
            <a:solidFill>
              <a:srgbClr val="00996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9966"/>
                </a:solidFill>
              </a:rPr>
              <a:t>writer, Imam, Rushdie</a:t>
            </a:r>
            <a:endParaRPr lang="en-US" sz="3200" b="1" dirty="0">
              <a:solidFill>
                <a:srgbClr val="009966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9113776" y="28563606"/>
            <a:ext cx="137436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6"/>
              </a:buClr>
              <a:buFont typeface="Wingdings" charset="2"/>
              <a:buChar char="v"/>
            </a:pP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Two annotators have annotated 4 documents for the agreement study, including 292 eTargets. </a:t>
            </a:r>
            <a:r>
              <a:rPr lang="en-US" sz="4000" dirty="0">
                <a:solidFill>
                  <a:sysClr val="windowText" lastClr="000000"/>
                </a:solidFill>
                <a:latin typeface="Gill Sans MT"/>
              </a:rPr>
              <a:t>The agreement score is </a:t>
            </a: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0.82 </a:t>
            </a:r>
            <a:r>
              <a:rPr lang="en-US" sz="4000" dirty="0">
                <a:solidFill>
                  <a:sysClr val="windowText" lastClr="000000"/>
                </a:solidFill>
                <a:latin typeface="Gill Sans MT"/>
              </a:rPr>
              <a:t>(Deng and Wiebe, NAACL 2015). </a:t>
            </a:r>
            <a:endParaRPr lang="en-US" sz="4000" dirty="0" smtClean="0">
              <a:solidFill>
                <a:sysClr val="windowText" lastClr="000000"/>
              </a:solidFill>
              <a:latin typeface="Gill Sans MT"/>
            </a:endParaRPr>
          </a:p>
          <a:p>
            <a:pPr marL="571500" indent="-571500">
              <a:buClr>
                <a:schemeClr val="accent6"/>
              </a:buClr>
              <a:buFont typeface="Wingdings" charset="2"/>
              <a:buChar char="v"/>
            </a:pPr>
            <a:endParaRPr lang="en-US" sz="4000" dirty="0" smtClean="0">
              <a:solidFill>
                <a:sysClr val="windowText" lastClr="000000"/>
              </a:solidFill>
              <a:latin typeface="Gill Sans MT"/>
            </a:endParaRPr>
          </a:p>
          <a:p>
            <a:pPr marL="571500" indent="-571500">
              <a:buClr>
                <a:schemeClr val="accent6"/>
              </a:buClr>
              <a:buFont typeface="Wingdings" charset="2"/>
              <a:buChar char="v"/>
            </a:pP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A subset of the corpus (70 documents) has been completed.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04185" y="31961776"/>
            <a:ext cx="13443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 smtClean="0">
                <a:latin typeface="Times"/>
                <a:cs typeface="Times"/>
              </a:rPr>
              <a:t>CONTACT: Lingjia Deng lid29@pitt.edu</a:t>
            </a:r>
            <a:endParaRPr lang="en-US" sz="5400" i="1" dirty="0">
              <a:latin typeface="Times"/>
              <a:cs typeface="Time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951347" y="11320120"/>
            <a:ext cx="115203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rgbClr val="0000FF"/>
              </a:buClr>
              <a:buFont typeface="Wingdings" charset="2"/>
              <a:buChar char="v"/>
            </a:pPr>
            <a:r>
              <a:rPr lang="en-US" sz="4000" dirty="0">
                <a:solidFill>
                  <a:sysClr val="windowText" lastClr="000000"/>
                </a:solidFill>
                <a:latin typeface="Gill Sans MT"/>
              </a:rPr>
              <a:t>Markov Logic Network and Probabilistic Soft Logics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0072933" y="12145411"/>
            <a:ext cx="12363367" cy="3015494"/>
            <a:chOff x="33001381" y="16132175"/>
            <a:chExt cx="9884472" cy="1963799"/>
          </a:xfrm>
        </p:grpSpPr>
        <p:graphicFrame>
          <p:nvGraphicFramePr>
            <p:cNvPr id="101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12586"/>
                </p:ext>
              </p:extLst>
            </p:nvPr>
          </p:nvGraphicFramePr>
          <p:xfrm>
            <a:off x="33895758" y="16132175"/>
            <a:ext cx="6310856" cy="169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7" name="Equation" r:id="rId6" imgW="1562100" imgH="482600" progId="Equation.3">
                    <p:embed/>
                  </p:oleObj>
                </mc:Choice>
                <mc:Fallback>
                  <p:oleObj name="Equation" r:id="rId6" imgW="1562100" imgH="482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95758" y="16132175"/>
                          <a:ext cx="6310856" cy="1692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" name="Text Box 28"/>
            <p:cNvSpPr txBox="1">
              <a:spLocks noChangeArrowheads="1"/>
            </p:cNvSpPr>
            <p:nvPr/>
          </p:nvSpPr>
          <p:spPr bwMode="auto">
            <a:xfrm>
              <a:off x="33001381" y="17594886"/>
              <a:ext cx="2680621" cy="501088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4400" dirty="0">
                  <a:latin typeface="Arial Narrow"/>
                  <a:cs typeface="Arial Narrow"/>
                </a:rPr>
                <a:t>Weight of </a:t>
              </a:r>
              <a:r>
                <a:rPr lang="en-US" sz="4400" dirty="0" smtClean="0">
                  <a:latin typeface="Arial Narrow"/>
                  <a:cs typeface="Arial Narrow"/>
                </a:rPr>
                <a:t>rule </a:t>
              </a:r>
              <a:r>
                <a:rPr lang="en-US" sz="4400" i="1" dirty="0" smtClean="0">
                  <a:latin typeface="Arial Narrow"/>
                  <a:cs typeface="Arial Narrow"/>
                </a:rPr>
                <a:t>i</a:t>
              </a:r>
              <a:endParaRPr lang="en-US" sz="4400" i="1" dirty="0">
                <a:latin typeface="Arial Narrow"/>
                <a:cs typeface="Arial Narrow"/>
              </a:endParaRPr>
            </a:p>
          </p:txBody>
        </p:sp>
        <p:sp>
          <p:nvSpPr>
            <p:cNvPr id="98" name="Text Box 29"/>
            <p:cNvSpPr txBox="1">
              <a:spLocks noChangeArrowheads="1"/>
            </p:cNvSpPr>
            <p:nvPr/>
          </p:nvSpPr>
          <p:spPr bwMode="auto">
            <a:xfrm>
              <a:off x="40517408" y="16931860"/>
              <a:ext cx="2368445" cy="942046"/>
            </a:xfrm>
            <a:prstGeom prst="rect">
              <a:avLst/>
            </a:prstGeom>
            <a:noFill/>
            <a:ln w="1905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4400" dirty="0" smtClean="0">
                  <a:latin typeface="Arial Narrow"/>
                  <a:cs typeface="Arial Narrow"/>
                </a:rPr>
                <a:t>score of rule i </a:t>
              </a:r>
            </a:p>
            <a:p>
              <a:pPr eaLnBrk="1" hangingPunct="1"/>
              <a:r>
                <a:rPr lang="en-US" sz="4400" dirty="0" smtClean="0">
                  <a:latin typeface="Arial Narrow"/>
                  <a:cs typeface="Arial Narrow"/>
                </a:rPr>
                <a:t>in the world x</a:t>
              </a:r>
              <a:endParaRPr lang="en-US" sz="4400" dirty="0">
                <a:latin typeface="Arial Narrow"/>
                <a:cs typeface="Arial Narrow"/>
              </a:endParaRPr>
            </a:p>
          </p:txBody>
        </p:sp>
        <p:sp>
          <p:nvSpPr>
            <p:cNvPr id="100" name="Line 31"/>
            <p:cNvSpPr>
              <a:spLocks noChangeShapeType="1"/>
            </p:cNvSpPr>
            <p:nvPr/>
          </p:nvSpPr>
          <p:spPr bwMode="auto">
            <a:xfrm flipH="1" flipV="1">
              <a:off x="39991436" y="16975398"/>
              <a:ext cx="525972" cy="0"/>
            </a:xfrm>
            <a:prstGeom prst="line">
              <a:avLst/>
            </a:prstGeom>
            <a:noFill/>
            <a:ln w="38100" cmpd="sng">
              <a:solidFill>
                <a:srgbClr val="339966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cxnSp>
          <p:nvCxnSpPr>
            <p:cNvPr id="22" name="Elbow Connector 21"/>
            <p:cNvCxnSpPr>
              <a:stCxn id="97" idx="2"/>
              <a:endCxn id="96" idx="2"/>
            </p:cNvCxnSpPr>
            <p:nvPr/>
          </p:nvCxnSpPr>
          <p:spPr>
            <a:xfrm rot="5400000" flipH="1" flipV="1">
              <a:off x="35997928" y="15628649"/>
              <a:ext cx="811088" cy="4123562"/>
            </a:xfrm>
            <a:prstGeom prst="bentConnector3">
              <a:avLst>
                <a:gd name="adj1" fmla="val -18355"/>
              </a:avLst>
            </a:prstGeom>
            <a:ln w="38100" cmpd="sng">
              <a:solidFill>
                <a:srgbClr val="0000FF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/>
          <p:cNvSpPr txBox="1"/>
          <p:nvPr/>
        </p:nvSpPr>
        <p:spPr>
          <a:xfrm>
            <a:off x="15224000" y="23546848"/>
            <a:ext cx="12610085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v"/>
            </a:pP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E1 positive (E2 positive E3) =&gt;</a:t>
            </a:r>
          </a:p>
          <a:p>
            <a:pPr algn="r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E1 positive E2 &amp; E1 positive E3</a:t>
            </a:r>
          </a:p>
          <a:p>
            <a:pPr marL="571500" indent="-57150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v"/>
            </a:pPr>
            <a:endParaRPr lang="en-US" sz="4000" dirty="0" smtClean="0">
              <a:solidFill>
                <a:sysClr val="windowText" lastClr="000000"/>
              </a:solidFill>
              <a:latin typeface="Gill Sans MT"/>
            </a:endParaRPr>
          </a:p>
          <a:p>
            <a:pPr marL="571500" indent="-57150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v"/>
            </a:pP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“Great! Mike praised my project!”</a:t>
            </a:r>
          </a:p>
          <a:p>
            <a:pPr marL="571500" indent="-57150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v"/>
            </a:pP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E1: speaker	E2: Mike	E3: project</a:t>
            </a:r>
          </a:p>
          <a:p>
            <a:pPr marL="571500" indent="-57150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v"/>
            </a:pPr>
            <a:endParaRPr lang="en-US" sz="4000" dirty="0">
              <a:solidFill>
                <a:sysClr val="windowText" lastClr="000000"/>
              </a:solidFill>
              <a:latin typeface="Gill Sans MT"/>
            </a:endParaRPr>
          </a:p>
          <a:p>
            <a:pPr marL="571500" indent="-57150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v"/>
            </a:pP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speaker positive (Mike positive project) </a:t>
            </a:r>
            <a:r>
              <a:rPr lang="en-US" sz="4000" dirty="0">
                <a:solidFill>
                  <a:sysClr val="windowText" lastClr="000000"/>
                </a:solidFill>
                <a:latin typeface="Gill Sans MT"/>
              </a:rPr>
              <a:t>=</a:t>
            </a: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&gt;</a:t>
            </a:r>
          </a:p>
          <a:p>
            <a:pPr algn="r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speaker positive </a:t>
            </a:r>
            <a:r>
              <a:rPr lang="en-US" sz="4000" dirty="0">
                <a:solidFill>
                  <a:sysClr val="windowText" lastClr="000000"/>
                </a:solidFill>
                <a:latin typeface="Gill Sans MT"/>
              </a:rPr>
              <a:t>Mike </a:t>
            </a: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&amp; speaker positive project</a:t>
            </a:r>
          </a:p>
          <a:p>
            <a:pPr marL="571500" indent="-57150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v"/>
            </a:pPr>
            <a:endParaRPr lang="en-US" sz="4000" dirty="0">
              <a:solidFill>
                <a:sysClr val="windowText" lastClr="000000"/>
              </a:solidFill>
              <a:latin typeface="Gill Sans MT"/>
            </a:endParaRPr>
          </a:p>
          <a:p>
            <a:pPr marL="571500" indent="-57150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v"/>
            </a:pP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The target of a sentiment is not limited to an entity, event, or aspect. The target could be another sentiment.</a:t>
            </a:r>
          </a:p>
          <a:p>
            <a:pPr marL="571500" indent="-57150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v"/>
            </a:pP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The rules could infer more implicit sentiments from the “sentiment toward sentiment” structure.</a:t>
            </a:r>
            <a:endParaRPr lang="en-US" sz="4000" dirty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1108746" y="25637569"/>
            <a:ext cx="7427658" cy="10316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rgbClr val="00996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writer is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66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positive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 that </a:t>
            </a:r>
            <a: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the bill was defeated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/>
              <a:ea typeface="+mn-ea"/>
              <a:cs typeface="Arial Narrow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1221042" y="29300259"/>
            <a:ext cx="7427659" cy="1031664"/>
          </a:xfrm>
          <a:prstGeom prst="roundRect">
            <a:avLst/>
          </a:prstGeom>
          <a:solidFill>
            <a:srgbClr val="EBF1DE"/>
          </a:solidFill>
          <a:ln w="9525" cap="flat" cmpd="sng" algn="ctr">
            <a:solidFill>
              <a:srgbClr val="009966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3600" kern="0" dirty="0">
                <a:solidFill>
                  <a:sysClr val="windowText" lastClr="000000"/>
                </a:solidFill>
                <a:latin typeface="Arial Narrow"/>
                <a:cs typeface="Arial Narrow"/>
              </a:rPr>
              <a:t>writer is </a:t>
            </a:r>
            <a:r>
              <a:rPr lang="en-US" sz="3600" b="1" kern="0" dirty="0">
                <a:solidFill>
                  <a:srgbClr val="009966"/>
                </a:solidFill>
                <a:latin typeface="Arial Narrow"/>
                <a:cs typeface="Arial Narrow"/>
              </a:rPr>
              <a:t>positive</a:t>
            </a:r>
            <a:r>
              <a:rPr lang="en-US" sz="3600" kern="0" dirty="0">
                <a:solidFill>
                  <a:srgbClr val="009966"/>
                </a:solidFill>
                <a:latin typeface="Arial Narrow"/>
                <a:cs typeface="Arial Narrow"/>
              </a:rPr>
              <a:t> </a:t>
            </a:r>
            <a:r>
              <a:rPr lang="en-US" sz="3600" kern="0" dirty="0">
                <a:solidFill>
                  <a:sysClr val="windowText" lastClr="000000"/>
                </a:solidFill>
                <a:latin typeface="Arial Narrow"/>
                <a:cs typeface="Arial Narrow"/>
              </a:rPr>
              <a:t>that the bill was defeated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8954489" y="29816091"/>
            <a:ext cx="5596672" cy="1031664"/>
          </a:xfrm>
          <a:prstGeom prst="roundRect">
            <a:avLst/>
          </a:prstGeom>
          <a:solidFill>
            <a:srgbClr val="EBF1DE"/>
          </a:solidFill>
          <a:ln w="9525" cap="flat" cmpd="sng" algn="ctr">
            <a:solidFill>
              <a:srgbClr val="00996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writer is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66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positive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 toward</a:t>
            </a:r>
            <a: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 the bill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/>
              <a:ea typeface="+mn-ea"/>
              <a:cs typeface="Arial Narrow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1221043" y="30570439"/>
            <a:ext cx="7427658" cy="1031664"/>
          </a:xfrm>
          <a:prstGeom prst="roundRect">
            <a:avLst/>
          </a:prstGeom>
          <a:solidFill>
            <a:srgbClr val="EBF1DE"/>
          </a:solidFill>
          <a:ln w="9525" cap="flat" cmpd="sng" algn="ctr">
            <a:solidFill>
              <a:srgbClr val="009966"/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3600" kern="0" dirty="0">
                <a:solidFill>
                  <a:sysClr val="windowText" lastClr="000000"/>
                </a:solidFill>
                <a:latin typeface="Arial Narrow"/>
                <a:cs typeface="Arial Narrow"/>
              </a:rPr>
              <a:t>the bill was </a:t>
            </a:r>
            <a:r>
              <a:rPr lang="en-US" sz="3600" kern="0" dirty="0" smtClean="0">
                <a:solidFill>
                  <a:sysClr val="windowText" lastClr="000000"/>
                </a:solidFill>
                <a:latin typeface="Arial Narrow"/>
                <a:cs typeface="Arial Narrow"/>
              </a:rPr>
              <a:t>passed has </a:t>
            </a:r>
            <a:r>
              <a:rPr lang="en-US" sz="3600" b="1" kern="0" dirty="0" smtClean="0">
                <a:solidFill>
                  <a:srgbClr val="009966"/>
                </a:solidFill>
                <a:latin typeface="Arial Narrow"/>
                <a:cs typeface="Arial Narrow"/>
              </a:rPr>
              <a:t>+effect </a:t>
            </a:r>
            <a:r>
              <a:rPr lang="en-US" sz="3600" kern="0" dirty="0">
                <a:solidFill>
                  <a:sysClr val="windowText" lastClr="000000"/>
                </a:solidFill>
                <a:latin typeface="Arial Narrow"/>
                <a:cs typeface="Arial Narrow"/>
              </a:rPr>
              <a:t>on the bill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1130177" y="26850065"/>
            <a:ext cx="7427659" cy="10316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rgbClr val="00996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the bill was</a:t>
            </a:r>
            <a: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 defeated </a:t>
            </a:r>
            <a:r>
              <a:rPr lang="en-US" sz="3600" kern="0" dirty="0" smtClean="0">
                <a:solidFill>
                  <a:sysClr val="windowText" lastClr="000000"/>
                </a:solidFill>
                <a:latin typeface="Arial Narrow"/>
                <a:cs typeface="Arial Narrow"/>
              </a:rPr>
              <a:t>has </a:t>
            </a:r>
            <a:r>
              <a:rPr lang="en-US" sz="3600" b="1" kern="0" dirty="0" smtClean="0">
                <a:solidFill>
                  <a:srgbClr val="FF0000"/>
                </a:solidFill>
                <a:latin typeface="Arial Narrow"/>
                <a:cs typeface="Arial Narrow"/>
              </a:rPr>
              <a:t>–effect </a:t>
            </a:r>
            <a:r>
              <a:rPr lang="en-US" sz="3600" kern="0" dirty="0" smtClean="0">
                <a:solidFill>
                  <a:sysClr val="windowText" lastClr="000000"/>
                </a:solidFill>
                <a:latin typeface="Arial Narrow"/>
                <a:cs typeface="Arial Narrow"/>
              </a:rPr>
              <a:t>on the bill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/>
              <a:ea typeface="+mn-ea"/>
              <a:cs typeface="Arial Narrow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8812373" y="26153401"/>
            <a:ext cx="5738788" cy="10316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rgbClr val="00996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writer is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negative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 toward</a:t>
            </a:r>
            <a: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 the bill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/>
              <a:ea typeface="+mn-ea"/>
              <a:cs typeface="Arial Narrow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030720" y="26385899"/>
            <a:ext cx="881425" cy="720305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 defTabSz="914400">
              <a:buClr>
                <a:srgbClr val="F07F09"/>
              </a:buClr>
              <a:buFont typeface="Courier New"/>
              <a:buChar char="o"/>
            </a:pPr>
            <a:endParaRPr lang="en-US" sz="4000" dirty="0" smtClean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107" name="Right Arrow 106"/>
          <p:cNvSpPr/>
          <p:nvPr/>
        </p:nvSpPr>
        <p:spPr>
          <a:xfrm>
            <a:off x="8135018" y="30127450"/>
            <a:ext cx="881425" cy="720305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 defTabSz="914400">
              <a:buClr>
                <a:srgbClr val="F07F09"/>
              </a:buClr>
              <a:buFont typeface="Courier New"/>
              <a:buChar char="o"/>
            </a:pPr>
            <a:endParaRPr lang="en-US" sz="4000" dirty="0" smtClean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40154" y="20931230"/>
            <a:ext cx="131780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6"/>
              </a:buClr>
              <a:buFont typeface="Wingdings" charset="2"/>
              <a:buChar char="v"/>
            </a:pPr>
            <a:r>
              <a:rPr lang="en-US" sz="4000" dirty="0">
                <a:solidFill>
                  <a:sysClr val="windowText" lastClr="000000"/>
                </a:solidFill>
                <a:latin typeface="Gill Sans MT"/>
              </a:rPr>
              <a:t>MPQA 3.0 (Deng and Wiebe, NAACL 2015) is an entity/event-level opinion corpus. </a:t>
            </a:r>
            <a:endParaRPr lang="en-US" sz="4000" dirty="0" smtClean="0">
              <a:solidFill>
                <a:sysClr val="windowText" lastClr="000000"/>
              </a:solidFill>
              <a:latin typeface="Gill Sans MT"/>
            </a:endParaRPr>
          </a:p>
          <a:p>
            <a:pPr marL="571500" indent="-571500">
              <a:buClr>
                <a:schemeClr val="accent6"/>
              </a:buClr>
              <a:buFont typeface="Wingdings" charset="2"/>
              <a:buChar char="v"/>
            </a:pP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An </a:t>
            </a:r>
            <a:r>
              <a:rPr lang="en-US" sz="4000" dirty="0">
                <a:solidFill>
                  <a:sysClr val="windowText" lastClr="000000"/>
                </a:solidFill>
                <a:latin typeface="Gill Sans MT"/>
              </a:rPr>
              <a:t>eTarget is the </a:t>
            </a:r>
            <a:r>
              <a:rPr lang="en-US" sz="4000" b="1" i="1" dirty="0">
                <a:solidFill>
                  <a:schemeClr val="accent6">
                    <a:lumMod val="75000"/>
                  </a:schemeClr>
                </a:solidFill>
                <a:latin typeface="Gill Sans MT"/>
              </a:rPr>
              <a:t>head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Gill Sans MT"/>
              </a:rPr>
              <a:t> </a:t>
            </a:r>
            <a:r>
              <a:rPr lang="en-US" sz="4000" dirty="0">
                <a:solidFill>
                  <a:sysClr val="windowText" lastClr="000000"/>
                </a:solidFill>
                <a:latin typeface="Gill Sans MT"/>
              </a:rPr>
              <a:t>of NP/VP</a:t>
            </a: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.</a:t>
            </a:r>
            <a:endParaRPr lang="en-US" sz="4000" dirty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112245" y="7748657"/>
            <a:ext cx="83279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Clr>
                <a:srgbClr val="0000FF"/>
              </a:buClr>
              <a:buFont typeface="Wingdings" charset="2"/>
              <a:buChar char="v"/>
            </a:pPr>
            <a:r>
              <a:rPr lang="en-US" sz="4000" dirty="0">
                <a:solidFill>
                  <a:sysClr val="windowText" lastClr="000000"/>
                </a:solidFill>
                <a:latin typeface="Gill Sans MT"/>
              </a:rPr>
              <a:t>It is great that the bill was defeated.</a:t>
            </a: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”</a:t>
            </a:r>
            <a:endParaRPr lang="en-US" sz="4000" dirty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1297834" y="15925484"/>
            <a:ext cx="115203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rgbClr val="0000FF"/>
              </a:buClr>
              <a:buFont typeface="Wingdings" charset="2"/>
              <a:buChar char="v"/>
            </a:pP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Select the grounding </a:t>
            </a:r>
            <a:r>
              <a:rPr lang="en-US" sz="4000" dirty="0">
                <a:solidFill>
                  <a:sysClr val="windowText" lastClr="000000"/>
                </a:solidFill>
                <a:latin typeface="Gill Sans MT"/>
              </a:rPr>
              <a:t>that </a:t>
            </a: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satis</a:t>
            </a:r>
            <a:r>
              <a:rPr lang="en-US" altLang="zh-CN" sz="4000" dirty="0" smtClean="0">
                <a:solidFill>
                  <a:sysClr val="windowText" lastClr="000000"/>
                </a:solidFill>
                <a:latin typeface="Gill Sans MT"/>
              </a:rPr>
              <a:t>fies</a:t>
            </a: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 </a:t>
            </a:r>
            <a:r>
              <a:rPr lang="en-US" sz="4000" dirty="0">
                <a:solidFill>
                  <a:sysClr val="windowText" lastClr="000000"/>
                </a:solidFill>
                <a:latin typeface="Gill Sans MT"/>
              </a:rPr>
              <a:t>all rules to the extent possible</a:t>
            </a:r>
            <a:r>
              <a:rPr lang="en-US" sz="4000" dirty="0" smtClean="0">
                <a:solidFill>
                  <a:sysClr val="windowText" lastClr="000000"/>
                </a:solidFill>
                <a:latin typeface="Gill Sans MT"/>
              </a:rPr>
              <a:t>.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29611214" y="22870223"/>
            <a:ext cx="11936307" cy="1444640"/>
            <a:chOff x="30420822" y="6267861"/>
            <a:chExt cx="11936307" cy="1444640"/>
          </a:xfrm>
        </p:grpSpPr>
        <p:sp>
          <p:nvSpPr>
            <p:cNvPr id="80" name="Rounded Rectangular Callout 79"/>
            <p:cNvSpPr/>
            <p:nvPr/>
          </p:nvSpPr>
          <p:spPr>
            <a:xfrm>
              <a:off x="30420822" y="6601711"/>
              <a:ext cx="3472920" cy="1110790"/>
            </a:xfrm>
            <a:prstGeom prst="wedgeRoundRectCallout">
              <a:avLst>
                <a:gd name="adj1" fmla="val 23447"/>
                <a:gd name="adj2" fmla="val 65301"/>
                <a:gd name="adj3" fmla="val 16667"/>
              </a:avLst>
            </a:prstGeom>
            <a:solidFill>
              <a:srgbClr val="FFFFFF"/>
            </a:solidFill>
            <a:ln>
              <a:solidFill>
                <a:srgbClr val="009966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rgbClr val="009966"/>
                  </a:solidFill>
                </a:rPr>
                <a:t>nested source:</a:t>
              </a:r>
            </a:p>
            <a:p>
              <a:pPr algn="ctr"/>
              <a:r>
                <a:rPr lang="en-US" sz="3600" b="1" dirty="0" smtClean="0">
                  <a:solidFill>
                    <a:srgbClr val="009966"/>
                  </a:solidFill>
                </a:rPr>
                <a:t>writer, Imam</a:t>
              </a:r>
              <a:endParaRPr lang="en-US" sz="3600" b="1" dirty="0">
                <a:solidFill>
                  <a:srgbClr val="009966"/>
                </a:solidFill>
              </a:endParaRPr>
            </a:p>
          </p:txBody>
        </p:sp>
        <p:sp>
          <p:nvSpPr>
            <p:cNvPr id="73" name="Rounded Rectangular Callout 72"/>
            <p:cNvSpPr/>
            <p:nvPr/>
          </p:nvSpPr>
          <p:spPr>
            <a:xfrm>
              <a:off x="34577530" y="6267861"/>
              <a:ext cx="2432317" cy="1246000"/>
            </a:xfrm>
            <a:prstGeom prst="wedgeRoundRectCallout">
              <a:avLst>
                <a:gd name="adj1" fmla="val -4186"/>
                <a:gd name="adj2" fmla="val 77174"/>
                <a:gd name="adj3" fmla="val 16667"/>
              </a:avLst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rgbClr val="0000FF"/>
                  </a:solidFill>
                </a:rPr>
                <a:t>negative</a:t>
              </a:r>
            </a:p>
            <a:p>
              <a:pPr algn="ctr"/>
              <a:r>
                <a:rPr lang="en-US" sz="3600" b="1" dirty="0" smtClean="0">
                  <a:solidFill>
                    <a:srgbClr val="0000FF"/>
                  </a:solidFill>
                </a:rPr>
                <a:t>attitude</a:t>
              </a:r>
              <a:endParaRPr lang="en-US" sz="3600" b="1" dirty="0">
                <a:solidFill>
                  <a:srgbClr val="0000FF"/>
                </a:solidFill>
              </a:endParaRPr>
            </a:p>
          </p:txBody>
        </p:sp>
        <p:sp>
          <p:nvSpPr>
            <p:cNvPr id="79" name="Rounded Rectangular Callout 78"/>
            <p:cNvSpPr/>
            <p:nvPr/>
          </p:nvSpPr>
          <p:spPr>
            <a:xfrm>
              <a:off x="38249775" y="6601711"/>
              <a:ext cx="4107354" cy="912149"/>
            </a:xfrm>
            <a:prstGeom prst="wedgeRoundRectCallout">
              <a:avLst>
                <a:gd name="adj1" fmla="val -37759"/>
                <a:gd name="adj2" fmla="val 88915"/>
                <a:gd name="adj3" fmla="val 16667"/>
              </a:avLst>
            </a:prstGeom>
            <a:solidFill>
              <a:srgbClr val="FFFFFF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rgbClr val="FF0000"/>
                  </a:solidFill>
                </a:rPr>
                <a:t>target in MPQA 2.0</a:t>
              </a:r>
              <a:endParaRPr lang="en-US" sz="3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7065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0800" cap="flat" cmpd="sng">
          <a:solidFill>
            <a:schemeClr val="bg1">
              <a:lumMod val="50000"/>
            </a:schemeClr>
          </a:solidFill>
          <a:prstDash val="dash"/>
          <a:round/>
        </a:ln>
        <a:effectLst/>
      </a:spPr>
      <a:bodyPr rtlCol="0" anchor="ctr"/>
      <a:lstStyle>
        <a:defPPr marL="571500" indent="-571500" defTabSz="914400">
          <a:buClr>
            <a:srgbClr val="F07F09"/>
          </a:buClr>
          <a:buFont typeface="Courier New"/>
          <a:buChar char="o"/>
          <a:defRPr sz="4000" dirty="0" smtClean="0">
            <a:solidFill>
              <a:sysClr val="windowText" lastClr="000000"/>
            </a:solidFill>
            <a:latin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13241</TotalTime>
  <Words>720</Words>
  <Application>Microsoft Macintosh PowerPoint</Application>
  <PresentationFormat>Custom</PresentationFormat>
  <Paragraphs>111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PowerPoint Presentation</vt:lpstr>
    </vt:vector>
  </TitlesOfParts>
  <Company>University of Pittsburgh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Lingjia Deng</dc:creator>
  <cp:lastModifiedBy>Lingjia Deng</cp:lastModifiedBy>
  <cp:revision>532</cp:revision>
  <cp:lastPrinted>2015-05-27T17:09:53Z</cp:lastPrinted>
  <dcterms:created xsi:type="dcterms:W3CDTF">2015-05-12T01:29:16Z</dcterms:created>
  <dcterms:modified xsi:type="dcterms:W3CDTF">2015-09-14T13:23:47Z</dcterms:modified>
</cp:coreProperties>
</file>