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66"/>
    <a:srgbClr val="FFCC00"/>
    <a:srgbClr val="FA6E4A"/>
    <a:srgbClr val="FA6E86"/>
    <a:srgbClr val="97EC71"/>
    <a:srgbClr val="4FB3C7"/>
    <a:srgbClr val="3366CC"/>
    <a:srgbClr val="38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20" autoAdjust="0"/>
    <p:restoredTop sz="99497" autoAdjust="0"/>
  </p:normalViewPr>
  <p:slideViewPr>
    <p:cSldViewPr snapToGrid="0" snapToObjects="1">
      <p:cViewPr>
        <p:scale>
          <a:sx n="35" d="100"/>
          <a:sy n="35" d="100"/>
        </p:scale>
        <p:origin x="136" y="-20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378C-A678-CA45-9706-151C76D086D1}" type="datetime1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B233-E61D-1C44-B855-D3D4A358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ADAE-F06B-A24F-848F-CB40EC90EB76}" type="datetime1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6EF5-E090-1D45-AA57-C6542E13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8F5-FACD-354B-B614-5B0AA09E8511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0F0-3E84-3541-B76C-5CC59D0E4AA8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7D6F-D964-BB4C-A07E-B83C735C4BC9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BE9-73CE-A84B-8FED-55DF93E2183C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A9C-B0B0-7347-B5B6-8AF3A89FD1B4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F427-BB19-684D-8483-AAC555965719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A7D-5D08-9747-839F-B35EDB75C311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706B-3406-CE4E-95F9-29EC94B22D28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AEE6-03F9-F14C-915D-1E27D8DA1473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C25-7C1D-9A4F-887F-8D727E29C0F6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ABA-CCFC-4340-9F61-4CCCB56E6B33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264B-F0AB-BC4C-8546-797CBE8BDD6A}" type="datetime1">
              <a:rPr lang="en-US" smtClean="0"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101" y="7931169"/>
            <a:ext cx="8093332" cy="452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619" y="14125001"/>
            <a:ext cx="17203313" cy="89956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17" y="26762784"/>
            <a:ext cx="8498226" cy="51398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54" y="22663690"/>
            <a:ext cx="7331278" cy="46370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462" y="334969"/>
            <a:ext cx="6268925" cy="416295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61147" y="19468804"/>
            <a:ext cx="12838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Each process is associated with a “</a:t>
            </a:r>
            <a:r>
              <a:rPr lang="en-US" sz="4000" b="1" dirty="0" smtClean="0">
                <a:solidFill>
                  <a:srgbClr val="00B050"/>
                </a:solidFill>
                <a:latin typeface="Gill Sans MT"/>
              </a:rPr>
              <a:t>shadow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”</a:t>
            </a:r>
          </a:p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Shadow processes initially execute at </a:t>
            </a:r>
            <a:r>
              <a:rPr lang="en-US" sz="4000" dirty="0" smtClean="0">
                <a:solidFill>
                  <a:srgbClr val="00B050"/>
                </a:solidFill>
                <a:latin typeface="Gill Sans MT"/>
              </a:rPr>
              <a:t>reduced rate</a:t>
            </a:r>
          </a:p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Upon failure of a main process, its shadow process increases execution rate to recover and complete task</a:t>
            </a:r>
          </a:p>
        </p:txBody>
      </p:sp>
      <p:sp>
        <p:nvSpPr>
          <p:cNvPr id="18" name="Title 59"/>
          <p:cNvSpPr txBox="1">
            <a:spLocks/>
          </p:cNvSpPr>
          <p:nvPr/>
        </p:nvSpPr>
        <p:spPr>
          <a:xfrm>
            <a:off x="5295733" y="66803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/>
          <a:p>
            <a:pPr lvl="0" algn="ctr" defTabSz="4388900">
              <a:spcBef>
                <a:spcPct val="0"/>
              </a:spcBef>
              <a:defRPr/>
            </a:pPr>
            <a:r>
              <a:rPr lang="en-US" sz="8800" b="1" dirty="0" smtClean="0">
                <a:latin typeface="Trebuchet MS" pitchFamily="34" charset="0"/>
                <a:ea typeface="+mj-ea"/>
                <a:cs typeface="+mj-cs"/>
              </a:rPr>
              <a:t>Leaping Shadows: Adaptive and Power-aware </a:t>
            </a:r>
          </a:p>
          <a:p>
            <a:pPr lvl="0" algn="ctr" defTabSz="4388900">
              <a:spcBef>
                <a:spcPct val="0"/>
              </a:spcBef>
              <a:defRPr/>
            </a:pPr>
            <a:r>
              <a:rPr lang="en-US" sz="8800" b="1" dirty="0" smtClean="0">
                <a:latin typeface="Trebuchet MS" pitchFamily="34" charset="0"/>
                <a:ea typeface="+mj-ea"/>
                <a:cs typeface="+mj-cs"/>
              </a:rPr>
              <a:t>Resilience for Extreme-scale systems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9" name="Text Placeholder 113"/>
          <p:cNvSpPr txBox="1">
            <a:spLocks/>
          </p:cNvSpPr>
          <p:nvPr/>
        </p:nvSpPr>
        <p:spPr>
          <a:xfrm>
            <a:off x="5366081" y="3397480"/>
            <a:ext cx="31998968" cy="1280160"/>
          </a:xfrm>
          <a:prstGeom prst="rect">
            <a:avLst/>
          </a:prstGeom>
        </p:spPr>
        <p:txBody>
          <a:bodyPr/>
          <a:lstStyle/>
          <a:p>
            <a:pPr marL="1645838" lvl="0" indent="-1645838" algn="ctr" defTabSz="4388900">
              <a:spcBef>
                <a:spcPct val="20000"/>
              </a:spcBef>
              <a:defRPr/>
            </a:pPr>
            <a:r>
              <a:rPr lang="en-US" altLang="zh-CN" sz="5400" dirty="0" smtClean="0"/>
              <a:t>Computer Science, </a:t>
            </a:r>
            <a:r>
              <a:rPr lang="en-US" sz="5400" dirty="0" smtClean="0"/>
              <a:t>U</a:t>
            </a:r>
            <a:r>
              <a:rPr lang="en-US" altLang="zh-CN" sz="5400" dirty="0" smtClean="0"/>
              <a:t>niversity </a:t>
            </a:r>
            <a:r>
              <a:rPr lang="en-US" altLang="zh-CN" sz="5400" dirty="0"/>
              <a:t>of </a:t>
            </a:r>
            <a:r>
              <a:rPr lang="en-US" altLang="zh-CN" sz="5400" dirty="0" smtClean="0"/>
              <a:t>Pittsburgh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Text Placeholder 114"/>
          <p:cNvSpPr txBox="1">
            <a:spLocks/>
          </p:cNvSpPr>
          <p:nvPr/>
        </p:nvSpPr>
        <p:spPr>
          <a:xfrm>
            <a:off x="5441198" y="2502345"/>
            <a:ext cx="31998968" cy="1280160"/>
          </a:xfrm>
          <a:prstGeom prst="rect">
            <a:avLst/>
          </a:prstGeom>
        </p:spPr>
        <p:txBody>
          <a:bodyPr/>
          <a:lstStyle/>
          <a:p>
            <a:pPr marL="1645838" lvl="0" indent="-1645838" algn="ctr" defTabSz="4388900">
              <a:spcBef>
                <a:spcPct val="20000"/>
              </a:spcBef>
              <a:defRPr/>
            </a:pPr>
            <a:r>
              <a:rPr lang="en-US" sz="6000" dirty="0" smtClean="0"/>
              <a:t>Xiaolong Cui, Taieb Znati, Rami Melhem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0" name="Picture 39" descr="pitt-logal-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86" y="254002"/>
            <a:ext cx="4114803" cy="4102824"/>
          </a:xfrm>
          <a:prstGeom prst="rect">
            <a:avLst/>
          </a:prstGeom>
        </p:spPr>
      </p:pic>
      <p:sp>
        <p:nvSpPr>
          <p:cNvPr id="24" name="Snip Single Corner Rectangle 23"/>
          <p:cNvSpPr/>
          <p:nvPr/>
        </p:nvSpPr>
        <p:spPr>
          <a:xfrm>
            <a:off x="904185" y="18597545"/>
            <a:ext cx="13791732" cy="13330657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rgbClr val="009966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 rot="16200000" flipH="1" flipV="1">
            <a:off x="1061789" y="4307716"/>
            <a:ext cx="13476517" cy="13791731"/>
          </a:xfrm>
          <a:prstGeom prst="snip1Rect">
            <a:avLst>
              <a:gd name="adj" fmla="val 23851"/>
            </a:avLst>
          </a:prstGeom>
          <a:noFill/>
          <a:ln w="50800" cap="flat" cmpd="sng">
            <a:solidFill>
              <a:srgbClr val="FF00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ln>
                <a:solidFill>
                  <a:srgbClr val="FF6600"/>
                </a:solidFill>
              </a:ln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 flipH="1">
            <a:off x="28667202" y="18529341"/>
            <a:ext cx="14455333" cy="13398861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chemeClr val="accent6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 rot="5400000" flipV="1">
            <a:off x="29156612" y="3975915"/>
            <a:ext cx="13476517" cy="14455332"/>
          </a:xfrm>
          <a:prstGeom prst="snip1Rect">
            <a:avLst>
              <a:gd name="adj" fmla="val 24395"/>
            </a:avLst>
          </a:prstGeom>
          <a:noFill/>
          <a:ln w="50800" cap="flat" cmpd="sng">
            <a:solidFill>
              <a:srgbClr val="0000FF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4504" y="4465322"/>
            <a:ext cx="4077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Gill Sans MT"/>
                <a:cs typeface="Gill Sans MT"/>
              </a:rPr>
              <a:t>Introduction</a:t>
            </a:r>
            <a:endParaRPr lang="en-US" sz="48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0762" y="18632971"/>
            <a:ext cx="5071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009966"/>
                </a:solidFill>
                <a:latin typeface="Gill Sans MT"/>
                <a:cs typeface="Gill Sans MT"/>
              </a:rPr>
              <a:t>Lazy Shadowing</a:t>
            </a:r>
            <a:endParaRPr lang="en-US" sz="6000" dirty="0">
              <a:solidFill>
                <a:srgbClr val="009966"/>
              </a:solidFill>
              <a:latin typeface="Gill Sans MT"/>
              <a:cs typeface="Gill Sans M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940020" y="4465322"/>
            <a:ext cx="5160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0000FF"/>
                </a:solidFill>
                <a:latin typeface="Gill Sans MT"/>
                <a:cs typeface="Gill Sans MT"/>
              </a:rPr>
              <a:t>Shadow Leaping</a:t>
            </a:r>
            <a:endParaRPr lang="en-US" sz="60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588462" y="18597545"/>
            <a:ext cx="6457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6">
                    <a:lumMod val="75000"/>
                  </a:schemeClr>
                </a:solidFill>
                <a:latin typeface="Gill Sans MT"/>
                <a:cs typeface="Gill Sans MT"/>
              </a:rPr>
              <a:t>MPI Implementation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79336" y="31948583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i="1" dirty="0" smtClean="0">
                <a:latin typeface="Times"/>
                <a:cs typeface="Times"/>
              </a:rPr>
              <a:t>This poster is supported by US DoE funding.</a:t>
            </a:r>
            <a:endParaRPr lang="en-US" sz="5400" i="1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0856" y="5441567"/>
            <a:ext cx="1344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400" dirty="0" smtClean="0">
                <a:latin typeface="Gill Sans MT"/>
                <a:cs typeface="Gill Sans MT"/>
              </a:rPr>
              <a:t>System scale keeps growing for both HPC and Cloud.</a:t>
            </a:r>
            <a:endParaRPr lang="en-US" sz="4400" dirty="0"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28835" y="4465322"/>
            <a:ext cx="13120702" cy="10245496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8834" y="4465322"/>
            <a:ext cx="6458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Shadow Collocation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6489" y="5480985"/>
            <a:ext cx="129686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Collocate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multiple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on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each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node</a:t>
            </a:r>
          </a:p>
          <a:p>
            <a:pPr marL="1341438" lvl="1" indent="-5080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processes’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execution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rate</a:t>
            </a:r>
          </a:p>
          <a:p>
            <a:pPr marL="1341438" lvl="1" indent="-5080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 </a:t>
            </a:r>
            <a:r>
              <a:rPr lang="en-US" altLang="zh-CN" sz="44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hardware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altLang="zh-CN" sz="44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power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requirement</a:t>
            </a:r>
            <a:endParaRPr lang="en-US" altLang="zh-CN" sz="4400" dirty="0">
              <a:solidFill>
                <a:sysClr val="windowText" lastClr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128835" y="23712340"/>
            <a:ext cx="13120702" cy="8215861"/>
          </a:xfrm>
          <a:prstGeom prst="rect">
            <a:avLst/>
          </a:prstGeom>
          <a:noFill/>
          <a:ln w="50800" cap="flat" cmpd="sng">
            <a:solidFill>
              <a:schemeClr val="accent5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573120" y="19572894"/>
            <a:ext cx="1160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 library (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) is inserted between application and MPI that transparently supports Leaping Shadows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23894" y="27865207"/>
            <a:ext cx="136334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Main process duplicates each message</a:t>
            </a: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ACK/NAK is used to guarantee consistent promotion of </a:t>
            </a:r>
            <a:r>
              <a:rPr lang="en-US" altLang="zh-CN" sz="4000" dirty="0" smtClean="0">
                <a:solidFill>
                  <a:sysClr val="windowText" lastClr="000000"/>
                </a:solidFill>
                <a:latin typeface="Gill Sans MT"/>
              </a:rPr>
              <a:t>a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shadow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zh-CN" sz="4000" smtClean="0">
                <a:solidFill>
                  <a:sysClr val="windowText" lastClr="000000"/>
                </a:solidFill>
                <a:latin typeface="Gill Sans MT"/>
              </a:rPr>
              <a:t>process</a:t>
            </a:r>
            <a:r>
              <a:rPr lang="en-US" sz="400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in the case of a failure</a:t>
            </a: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Main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process is responsible for resolving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non-determinism, such as MPI_ANY_SOURCE receive, 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MPI_Wtime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( )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Collectives use 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 internal point-to-point communications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4185" y="31961776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Times"/>
                <a:cs typeface="Times"/>
              </a:rPr>
              <a:t>CONTACT: Xiaolong Cui xic51@pitt.edu</a:t>
            </a:r>
            <a:endParaRPr lang="en-US" sz="5400" i="1" dirty="0">
              <a:latin typeface="Times"/>
              <a:cs typeface="Time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438899" y="23137623"/>
            <a:ext cx="4627852" cy="3270567"/>
            <a:chOff x="9438899" y="23493223"/>
            <a:chExt cx="4627852" cy="3270567"/>
          </a:xfrm>
        </p:grpSpPr>
        <p:sp>
          <p:nvSpPr>
            <p:cNvPr id="94" name="Rounded Rectangle 93"/>
            <p:cNvSpPr/>
            <p:nvPr/>
          </p:nvSpPr>
          <p:spPr>
            <a:xfrm>
              <a:off x="9438899" y="23493223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32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Reduced</a:t>
              </a:r>
              <a:r>
                <a:rPr lang="en-US" sz="3200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execution rate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Power/Energy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savings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 defTabSz="914400">
                <a:buClr>
                  <a:srgbClr val="F07F09"/>
                </a:buClr>
                <a:buFont typeface="Courier New"/>
                <a:buChar char="o"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152218" y="20967806"/>
            <a:ext cx="13178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Failure detection is delegated to User Level Fault Mitigation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9223894" y="5501366"/>
            <a:ext cx="13877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400" dirty="0" smtClean="0">
                <a:solidFill>
                  <a:sysClr val="windowText" lastClr="000000"/>
                </a:solidFill>
                <a:latin typeface="Gill Sans MT"/>
              </a:rPr>
              <a:t>The lagging shadow processes can benefit from the faster execution of the main processes</a:t>
            </a:r>
          </a:p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400" dirty="0" smtClean="0">
                <a:solidFill>
                  <a:sysClr val="windowText" lastClr="000000"/>
                </a:solidFill>
                <a:latin typeface="Gill Sans MT"/>
              </a:rPr>
              <a:t>Sync states from the main processes to the shadows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73833" y="20843612"/>
            <a:ext cx="1331101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Gill Sans MT" charset="0"/>
                <a:ea typeface="Gill Sans MT" charset="0"/>
                <a:cs typeface="Gill Sans MT" charset="0"/>
              </a:rPr>
              <a:t>World’s #1 Open Science Supercomputer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Flagship accelerated computing system | 200-cabinet Cray XK7 supercomputer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18,688 nodes (AMD 16-core Opteron + NVIDIA Tesla K20 GPU)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CPUs/GPUs working together – GPU accelerates | 20+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Petaflops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19" y="6282775"/>
            <a:ext cx="13434770" cy="685619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60856" y="13493559"/>
            <a:ext cx="12464871" cy="4103315"/>
            <a:chOff x="1360856" y="12805714"/>
            <a:chExt cx="12464871" cy="4791162"/>
          </a:xfrm>
        </p:grpSpPr>
        <p:grpSp>
          <p:nvGrpSpPr>
            <p:cNvPr id="2" name="Group 1"/>
            <p:cNvGrpSpPr/>
            <p:nvPr/>
          </p:nvGrpSpPr>
          <p:grpSpPr>
            <a:xfrm>
              <a:off x="1360856" y="12805714"/>
              <a:ext cx="12464871" cy="3164071"/>
              <a:chOff x="1221043" y="9663975"/>
              <a:chExt cx="11821578" cy="310644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21043" y="9663975"/>
                <a:ext cx="11821578" cy="13954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System level </a:t>
                </a:r>
                <a:r>
                  <a:rPr kumimoji="0" 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failure rate </a:t>
                </a: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will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increase by orders of magnitude</a:t>
                </a: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21043" y="11374996"/>
                <a:ext cx="10457951" cy="1395425"/>
              </a:xfrm>
              <a:prstGeom prst="roundRect">
                <a:avLst/>
              </a:prstGeom>
              <a:solidFill>
                <a:srgbClr val="FDEADA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Power/energy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consumption will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dominate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CAPEX</a:t>
                </a:r>
                <a:endParaRPr lang="en-US" sz="3600" i="1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1360856" y="16329819"/>
              <a:ext cx="10031816" cy="1267057"/>
            </a:xfrm>
            <a:prstGeom prst="roundRect">
              <a:avLst/>
            </a:prstGeom>
            <a:solidFill>
              <a:srgbClr val="FDEADA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Low efficiency </a:t>
              </a:r>
              <a:r>
                <a:rPr lang="en-US" sz="4800" kern="0" dirty="0" smtClean="0">
                  <a:latin typeface="Gill Sans MT" charset="0"/>
                  <a:ea typeface="Gill Sans MT" charset="0"/>
                  <a:cs typeface="Gill Sans MT" charset="0"/>
                </a:rPr>
                <a:t>+ </a:t>
              </a:r>
              <a:r>
                <a:rPr lang="en-US" sz="48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high cost</a:t>
              </a:r>
              <a:endParaRPr kumimoji="0" lang="en-US" sz="4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472847" y="27834854"/>
            <a:ext cx="4627852" cy="3625161"/>
            <a:chOff x="9438899" y="23138629"/>
            <a:chExt cx="4627852" cy="3625161"/>
          </a:xfrm>
        </p:grpSpPr>
        <p:sp>
          <p:nvSpPr>
            <p:cNvPr id="108" name="Rounded Rectangle 107"/>
            <p:cNvSpPr/>
            <p:nvPr/>
          </p:nvSpPr>
          <p:spPr>
            <a:xfrm>
              <a:off x="9438899" y="23138629"/>
              <a:ext cx="4627852" cy="1386258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36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Dynamic </a:t>
              </a:r>
              <a:r>
                <a:rPr lang="en-US" sz="3600" kern="0" dirty="0" smtClean="0">
                  <a:latin typeface="Gill Sans MT" charset="0"/>
                  <a:ea typeface="Gill Sans MT" charset="0"/>
                  <a:cs typeface="Gill Sans MT" charset="0"/>
                </a:rPr>
                <a:t>increase of rate</a:t>
              </a:r>
              <a:r>
                <a:rPr lang="en-US" sz="3600" kern="0" dirty="0"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36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upon </a:t>
              </a:r>
              <a:r>
                <a:rPr lang="en-US" sz="36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failure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Delay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minimized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 defTabSz="914400">
                <a:buClr>
                  <a:srgbClr val="F07F09"/>
                </a:buClr>
                <a:buFont typeface="Courier New"/>
                <a:buChar char="o"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110" y="12390954"/>
            <a:ext cx="8230060" cy="547848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29156575" y="8201137"/>
            <a:ext cx="4695171" cy="9242807"/>
            <a:chOff x="29156575" y="8018257"/>
            <a:chExt cx="4695171" cy="9242807"/>
          </a:xfrm>
        </p:grpSpPr>
        <p:grpSp>
          <p:nvGrpSpPr>
            <p:cNvPr id="54" name="Group 53"/>
            <p:cNvGrpSpPr/>
            <p:nvPr/>
          </p:nvGrpSpPr>
          <p:grpSpPr>
            <a:xfrm>
              <a:off x="29156575" y="8018257"/>
              <a:ext cx="4695171" cy="6673340"/>
              <a:chOff x="29156575" y="8164562"/>
              <a:chExt cx="4695171" cy="667333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9156575" y="8164562"/>
                <a:ext cx="4627852" cy="4435564"/>
                <a:chOff x="29156575" y="8164562"/>
                <a:chExt cx="4627852" cy="443556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29156575" y="8164562"/>
                  <a:ext cx="4627852" cy="3486734"/>
                  <a:chOff x="9438899" y="23472679"/>
                  <a:chExt cx="4627852" cy="3362486"/>
                </a:xfrm>
              </p:grpSpPr>
              <p:sp>
                <p:nvSpPr>
                  <p:cNvPr id="121" name="Rounded Rectangle 120"/>
                  <p:cNvSpPr/>
                  <p:nvPr/>
                </p:nvSpPr>
                <p:spPr>
                  <a:xfrm>
                    <a:off x="9438899" y="23472679"/>
                    <a:ext cx="4627852" cy="1247922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rgbClr val="00996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lvl="0" algn="ctr" defTabSz="914400">
                      <a:defRPr/>
                    </a:pPr>
                    <a:r>
                      <a:rPr lang="en-US" sz="3200" b="1" kern="0" dirty="0" smtClean="0">
                        <a:solidFill>
                          <a:srgbClr val="00B050"/>
                        </a:solidFill>
                        <a:latin typeface="Gill Sans MT" charset="0"/>
                        <a:ea typeface="Gill Sans MT" charset="0"/>
                        <a:cs typeface="Gill Sans MT" charset="0"/>
                      </a:rPr>
                      <a:t>Overlap </a:t>
                    </a:r>
                    <a:r>
                      <a:rPr lang="en-US" sz="3200" kern="0" dirty="0" smtClean="0">
                        <a:latin typeface="Gill Sans MT" charset="0"/>
                        <a:ea typeface="Gill Sans MT" charset="0"/>
                        <a:cs typeface="Gill Sans MT" charset="0"/>
                      </a:rPr>
                      <a:t>shadow leaping with failure recovery</a:t>
                    </a:r>
                    <a:endParaRPr lang="en-US" sz="3200" kern="0" dirty="0">
                      <a:latin typeface="Gill Sans MT" charset="0"/>
                      <a:ea typeface="Gill Sans MT" charset="0"/>
                      <a:cs typeface="Gill Sans MT" charset="0"/>
                    </a:endParaRPr>
                  </a:p>
                </p:txBody>
              </p:sp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9438899" y="25696854"/>
                    <a:ext cx="4627852" cy="1138311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rgbClr val="00996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3600" kern="0" dirty="0">
                        <a:solidFill>
                          <a:sysClr val="windowText" lastClr="000000"/>
                        </a:solidFill>
                        <a:latin typeface="Gill Sans MT" charset="0"/>
                        <a:ea typeface="Gill Sans MT" charset="0"/>
                        <a:cs typeface="Gill Sans MT" charset="0"/>
                      </a:rPr>
                      <a:t>F</a:t>
                    </a:r>
                    <a:r>
                      <a:rPr kumimoji="0" lang="en-US" sz="3600" b="0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Gill Sans MT" charset="0"/>
                        <a:ea typeface="Gill Sans MT" charset="0"/>
                        <a:cs typeface="Gill Sans MT" charset="0"/>
                      </a:rPr>
                      <a:t>orward</a:t>
                    </a:r>
                    <a:r>
                      <a:rPr kumimoji="0" lang="en-US" sz="3600" b="0" i="0" u="none" strike="noStrike" kern="0" cap="none" spc="0" normalizeH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Gill Sans MT" charset="0"/>
                        <a:ea typeface="Gill Sans MT" charset="0"/>
                        <a:cs typeface="Gill Sans MT" charset="0"/>
                      </a:rPr>
                      <a:t> progress with </a:t>
                    </a:r>
                    <a:r>
                      <a:rPr lang="en-US" sz="3200" b="1" kern="0" dirty="0">
                        <a:solidFill>
                          <a:srgbClr val="00B050"/>
                        </a:solidFill>
                        <a:latin typeface="Gill Sans MT" charset="0"/>
                        <a:ea typeface="Gill Sans MT" charset="0"/>
                        <a:cs typeface="Gill Sans MT" charset="0"/>
                      </a:rPr>
                      <a:t>minimized energy</a:t>
                    </a:r>
                  </a:p>
                </p:txBody>
              </p:sp>
              <p:sp>
                <p:nvSpPr>
                  <p:cNvPr id="124" name="Right Arrow 123"/>
                  <p:cNvSpPr/>
                  <p:nvPr/>
                </p:nvSpPr>
                <p:spPr>
                  <a:xfrm rot="5400000">
                    <a:off x="11312112" y="24862962"/>
                    <a:ext cx="881425" cy="720305"/>
                  </a:xfrm>
                  <a:prstGeom prst="right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71500" indent="-571500" algn="ctr" defTabSz="914400">
                      <a:buClr>
                        <a:srgbClr val="F07F09"/>
                      </a:buClr>
                      <a:buFont typeface="Courier New"/>
                      <a:buChar char="o"/>
                    </a:pPr>
                    <a:endParaRPr lang="en-US" sz="4000" dirty="0" smtClean="0">
                      <a:solidFill>
                        <a:sysClr val="windowText" lastClr="000000"/>
                      </a:solidFill>
                      <a:latin typeface="Gill Sans MT"/>
                    </a:endParaRPr>
                  </a:p>
                </p:txBody>
              </p:sp>
            </p:grpSp>
            <p:sp>
              <p:nvSpPr>
                <p:cNvPr id="125" name="Right Arrow 124"/>
                <p:cNvSpPr/>
                <p:nvPr/>
              </p:nvSpPr>
              <p:spPr>
                <a:xfrm rot="5400000">
                  <a:off x="31022149" y="11782976"/>
                  <a:ext cx="913995" cy="720305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71500" indent="-571500" algn="ctr" defTabSz="914400">
                    <a:buClr>
                      <a:srgbClr val="F07F09"/>
                    </a:buClr>
                    <a:buFont typeface="Courier New"/>
                    <a:buChar char="o"/>
                  </a:pPr>
                  <a:endParaRPr lang="en-US" sz="4000" dirty="0" smtClean="0">
                    <a:solidFill>
                      <a:sysClr val="windowText" lastClr="000000"/>
                    </a:solidFill>
                    <a:latin typeface="Gill Sans MT"/>
                  </a:endParaRPr>
                </a:p>
              </p:txBody>
            </p:sp>
          </p:grpSp>
          <p:sp>
            <p:nvSpPr>
              <p:cNvPr id="126" name="Rounded Rectangle 125"/>
              <p:cNvSpPr/>
              <p:nvPr/>
            </p:nvSpPr>
            <p:spPr>
              <a:xfrm>
                <a:off x="29223894" y="12605075"/>
                <a:ext cx="4627852" cy="127730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00996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Reduces main and shadow </a:t>
                </a:r>
                <a:r>
                  <a:rPr lang="en-US" sz="3600" b="1" kern="0" dirty="0">
                    <a:solidFill>
                      <a:srgbClr val="00B05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distance </a:t>
                </a:r>
                <a:endPara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27" name="Right Arrow 126"/>
              <p:cNvSpPr/>
              <p:nvPr/>
            </p:nvSpPr>
            <p:spPr>
              <a:xfrm rot="5400000">
                <a:off x="31790245" y="14020751"/>
                <a:ext cx="913995" cy="720305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0" indent="-571500" algn="ctr" defTabSz="914400">
                  <a:buClr>
                    <a:srgbClr val="F07F09"/>
                  </a:buClr>
                  <a:buFont typeface="Courier New"/>
                  <a:buChar char="o"/>
                </a:pPr>
                <a:endParaRPr lang="en-US" sz="4000" dirty="0" smtClean="0">
                  <a:solidFill>
                    <a:sysClr val="windowText" lastClr="000000"/>
                  </a:solidFill>
                  <a:latin typeface="Gill Sans MT"/>
                </a:endParaRPr>
              </a:p>
            </p:txBody>
          </p:sp>
        </p:grpSp>
        <p:sp>
          <p:nvSpPr>
            <p:cNvPr id="55" name="Snip Single Corner Rectangle 54"/>
            <p:cNvSpPr/>
            <p:nvPr/>
          </p:nvSpPr>
          <p:spPr>
            <a:xfrm rot="10800000">
              <a:off x="30641780" y="14750318"/>
              <a:ext cx="3152198" cy="2510746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50800" cap="flat" cmpd="sng">
              <a:solidFill>
                <a:srgbClr val="009966"/>
              </a:solidFill>
              <a:prstDash val="solid"/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7F09"/>
                </a:buClr>
                <a:buSzTx/>
                <a:buFont typeface="Courier New"/>
                <a:buNone/>
                <a:tabLst/>
                <a:defRPr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1042870" y="14926106"/>
            <a:ext cx="26661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latin typeface="Gill Sans MT" charset="0"/>
                <a:ea typeface="Gill Sans MT" charset="0"/>
                <a:cs typeface="Gill Sans MT" charset="0"/>
              </a:rPr>
              <a:t>Minimizes  </a:t>
            </a:r>
          </a:p>
          <a:p>
            <a:pPr algn="r"/>
            <a:r>
              <a:rPr lang="en-US" sz="4000" dirty="0" smtClean="0">
                <a:latin typeface="Gill Sans MT" charset="0"/>
                <a:ea typeface="Gill Sans MT" charset="0"/>
                <a:cs typeface="Gill Sans MT" charset="0"/>
              </a:rPr>
              <a:t>subsequent </a:t>
            </a:r>
          </a:p>
          <a:p>
            <a:pPr algn="r"/>
            <a:r>
              <a:rPr lang="en-US" sz="40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recovery </a:t>
            </a:r>
          </a:p>
          <a:p>
            <a:pPr algn="r"/>
            <a:r>
              <a:rPr lang="en-US" sz="40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time</a:t>
            </a:r>
            <a:endParaRPr lang="en-US" sz="4000" b="1" dirty="0">
              <a:solidFill>
                <a:srgbClr val="00B05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545" y="22198107"/>
            <a:ext cx="6290764" cy="514790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309" y="22202639"/>
            <a:ext cx="6285225" cy="514337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15592246" y="25233988"/>
            <a:ext cx="12274190" cy="3918051"/>
            <a:chOff x="404327" y="1624825"/>
            <a:chExt cx="8282473" cy="2643853"/>
          </a:xfrm>
        </p:grpSpPr>
        <p:sp>
          <p:nvSpPr>
            <p:cNvPr id="132" name="Rectangle 131"/>
            <p:cNvSpPr/>
            <p:nvPr/>
          </p:nvSpPr>
          <p:spPr>
            <a:xfrm>
              <a:off x="2497002" y="1624825"/>
              <a:ext cx="41148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Fault Tolerance</a:t>
              </a:r>
              <a:endParaRPr lang="en-US" sz="4800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4327" y="3237290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</a:t>
              </a:r>
              <a:r>
                <a:rPr lang="en-US" sz="40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oll-back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0800" y="3262838"/>
              <a:ext cx="2286000" cy="980292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Replication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02563" y="3262838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Leaping</a:t>
              </a:r>
              <a:r>
                <a:rPr lang="zh-CN" altLang="en-US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Shadows</a:t>
              </a:r>
              <a:endParaRPr lang="en-US" sz="4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cxnSp>
          <p:nvCxnSpPr>
            <p:cNvPr id="136" name="Straight Arrow Connector 135"/>
            <p:cNvCxnSpPr>
              <a:stCxn id="132" idx="2"/>
              <a:endCxn id="134" idx="0"/>
            </p:cNvCxnSpPr>
            <p:nvPr/>
          </p:nvCxnSpPr>
          <p:spPr>
            <a:xfrm>
              <a:off x="4554402" y="2630665"/>
              <a:ext cx="2989398" cy="632173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2" idx="2"/>
              <a:endCxn id="133" idx="0"/>
            </p:cNvCxnSpPr>
            <p:nvPr/>
          </p:nvCxnSpPr>
          <p:spPr>
            <a:xfrm flipH="1">
              <a:off x="1547327" y="2630665"/>
              <a:ext cx="3007075" cy="606625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5293289" y="23757382"/>
            <a:ext cx="9462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The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Fault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Tolerance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Spectrum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cxnSp>
        <p:nvCxnSpPr>
          <p:cNvPr id="139" name="Straight Arrow Connector 138"/>
          <p:cNvCxnSpPr>
            <a:stCxn id="132" idx="2"/>
            <a:endCxn id="135" idx="0"/>
          </p:cNvCxnSpPr>
          <p:nvPr/>
        </p:nvCxnSpPr>
        <p:spPr>
          <a:xfrm flipH="1">
            <a:off x="21729340" y="26724590"/>
            <a:ext cx="13099" cy="936847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5415476" y="29765984"/>
            <a:ext cx="12560687" cy="1981984"/>
            <a:chOff x="15415476" y="28705280"/>
            <a:chExt cx="12560687" cy="1981984"/>
          </a:xfrm>
        </p:grpSpPr>
        <p:sp>
          <p:nvSpPr>
            <p:cNvPr id="144" name="Rounded Rectangle 143"/>
            <p:cNvSpPr/>
            <p:nvPr/>
          </p:nvSpPr>
          <p:spPr>
            <a:xfrm>
              <a:off x="15415476" y="2918044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4588431" y="2918044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0145752" y="28705280"/>
              <a:ext cx="3387732" cy="198198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Enables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trade-off</a:t>
              </a:r>
              <a:r>
                <a:rPr lang="zh-CN" altLang="en-US" sz="3200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between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and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15485117" y="13105995"/>
            <a:ext cx="12464871" cy="12172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Collocation</a:t>
            </a:r>
            <a:r>
              <a:rPr kumimoji="0" lang="zh-CN" altLang="en-US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ratio</a:t>
            </a:r>
            <a:r>
              <a:rPr kumimoji="0" lang="zh-CN" altLang="en-US" sz="36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controls</a:t>
            </a:r>
            <a:r>
              <a:rPr kumimoji="0" lang="zh-CN" alt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the</a:t>
            </a:r>
            <a:r>
              <a:rPr kumimoji="0" lang="zh-CN" alt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number</a:t>
            </a:r>
            <a:r>
              <a:rPr kumimoji="0" lang="zh-CN" alt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kumimoji="0" lang="zh-CN" alt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shadows</a:t>
            </a:r>
            <a:r>
              <a:rPr kumimoji="0" lang="zh-CN" alt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0" lang="en-US" altLang="zh-CN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rPr>
              <a:t>collocated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638" y="7935453"/>
            <a:ext cx="11616330" cy="49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 cmpd="sng">
          <a:solidFill>
            <a:schemeClr val="bg1">
              <a:lumMod val="50000"/>
            </a:schemeClr>
          </a:solidFill>
          <a:prstDash val="dash"/>
          <a:round/>
        </a:ln>
        <a:effectLst/>
      </a:spPr>
      <a:bodyPr rtlCol="0" anchor="ctr"/>
      <a:lstStyle>
        <a:defPPr marL="571500" indent="-571500" defTabSz="914400">
          <a:buClr>
            <a:srgbClr val="F07F09"/>
          </a:buClr>
          <a:buFont typeface="Courier New"/>
          <a:buChar char="o"/>
          <a:defRPr sz="4000" dirty="0" smtClean="0">
            <a:solidFill>
              <a:sysClr val="windowText" lastClr="000000"/>
            </a:solidFill>
            <a:latin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17563</TotalTime>
  <Words>320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Courier New</vt:lpstr>
      <vt:lpstr>Gill Sans MT</vt:lpstr>
      <vt:lpstr>Times</vt:lpstr>
      <vt:lpstr>Trebuchet MS</vt:lpstr>
      <vt:lpstr>Wingdings</vt:lpstr>
      <vt:lpstr>宋体</vt:lpstr>
      <vt:lpstr>Arial</vt:lpstr>
      <vt:lpstr>Office Theme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Lingjia Deng</dc:creator>
  <cp:lastModifiedBy>Cui, Xiaolong</cp:lastModifiedBy>
  <cp:revision>570</cp:revision>
  <cp:lastPrinted>2016-03-07T19:28:48Z</cp:lastPrinted>
  <dcterms:created xsi:type="dcterms:W3CDTF">2015-05-12T01:29:16Z</dcterms:created>
  <dcterms:modified xsi:type="dcterms:W3CDTF">2016-03-07T19:30:54Z</dcterms:modified>
</cp:coreProperties>
</file>