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9411A428-B39B-4B81-8B12-6389BC0B2EA2}">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360C6404-AD6E-4860-8E75-697CA40B95DA}"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583436" y="3143250"/>
            <a:ext cx="4270248" cy="2596776"/>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7" name="Date Placeholder 6"/>
          <p:cNvSpPr>
            <a:spLocks noGrp="1"/>
          </p:cNvSpPr>
          <p:nvPr>
            <p:ph type="dt" sz="half" idx="10"/>
          </p:nvPr>
        </p:nvSpPr>
        <p:spPr/>
        <p:txBody>
          <a:bodyPr/>
          <a:lstStyle/>
          <a:p>
            <a:fld id="{4F7D4976-E339-4826-83B7-FBD03F55ECF8}" type="datetimeFigureOut">
              <a:rPr lang="en-US" dirty="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a-DK"/>
              <a:t>Klik for at redigere titeltypografien i masteren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a-DK"/>
              <a:t>Klik for at redigere titeltypografien i masteren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9" name="Date Placeholder 8"/>
          <p:cNvSpPr>
            <a:spLocks noGrp="1"/>
          </p:cNvSpPr>
          <p:nvPr>
            <p:ph type="dt" sz="half" idx="10"/>
          </p:nvPr>
        </p:nvSpPr>
        <p:spPr/>
        <p:txBody>
          <a:bodyPr/>
          <a:lstStyle/>
          <a:p>
            <a:fld id="{D1BE4249-C0D0-4B06-8692-E8BB871AF643}" type="datetimeFigureOut">
              <a:rPr lang="en-US" dirty="0"/>
              <a:t>5/3/2024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980F4D-AF39-D0B4-0E79-D278B37BC324}"/>
              </a:ext>
            </a:extLst>
          </p:cNvPr>
          <p:cNvSpPr>
            <a:spLocks noGrp="1"/>
          </p:cNvSpPr>
          <p:nvPr>
            <p:ph type="ctrTitle"/>
          </p:nvPr>
        </p:nvSpPr>
        <p:spPr>
          <a:xfrm>
            <a:off x="1600200" y="442602"/>
            <a:ext cx="8991600" cy="1645920"/>
          </a:xfrm>
        </p:spPr>
        <p:txBody>
          <a:bodyPr/>
          <a:lstStyle/>
          <a:p>
            <a:r>
              <a:rPr lang="da-DK" dirty="0"/>
              <a:t>Sidernes Verden</a:t>
            </a:r>
          </a:p>
        </p:txBody>
      </p:sp>
      <p:sp>
        <p:nvSpPr>
          <p:cNvPr id="3" name="Undertitel 2">
            <a:extLst>
              <a:ext uri="{FF2B5EF4-FFF2-40B4-BE49-F238E27FC236}">
                <a16:creationId xmlns:a16="http://schemas.microsoft.com/office/drawing/2014/main" id="{B106C7E0-BF34-B50D-9B8B-B4840855F416}"/>
              </a:ext>
            </a:extLst>
          </p:cNvPr>
          <p:cNvSpPr>
            <a:spLocks noGrp="1"/>
          </p:cNvSpPr>
          <p:nvPr>
            <p:ph type="subTitle" idx="1"/>
          </p:nvPr>
        </p:nvSpPr>
        <p:spPr>
          <a:xfrm>
            <a:off x="2695194" y="1468575"/>
            <a:ext cx="6801612" cy="440907"/>
          </a:xfrm>
        </p:spPr>
        <p:txBody>
          <a:bodyPr/>
          <a:lstStyle/>
          <a:p>
            <a:r>
              <a:rPr lang="da-DK" dirty="0"/>
              <a:t>Webshop til salg af eventyrlige bøger.</a:t>
            </a:r>
          </a:p>
        </p:txBody>
      </p:sp>
      <p:sp>
        <p:nvSpPr>
          <p:cNvPr id="5" name="Undertitel 2">
            <a:extLst>
              <a:ext uri="{FF2B5EF4-FFF2-40B4-BE49-F238E27FC236}">
                <a16:creationId xmlns:a16="http://schemas.microsoft.com/office/drawing/2014/main" id="{D326A649-E3C3-70B5-0B13-9D55FEBC00E5}"/>
              </a:ext>
            </a:extLst>
          </p:cNvPr>
          <p:cNvSpPr txBox="1">
            <a:spLocks/>
          </p:cNvSpPr>
          <p:nvPr/>
        </p:nvSpPr>
        <p:spPr>
          <a:xfrm>
            <a:off x="3104679" y="3429000"/>
            <a:ext cx="5982641" cy="1224423"/>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da-DK" sz="1800" dirty="0"/>
              <a:t>Michael Aggerholm</a:t>
            </a:r>
            <a:br>
              <a:rPr lang="da-DK" sz="1800" dirty="0"/>
            </a:br>
            <a:r>
              <a:rPr lang="da-DK" sz="1800" dirty="0"/>
              <a:t>Datatekniker m. speciale i programmering</a:t>
            </a:r>
            <a:br>
              <a:rPr lang="da-DK" sz="1800" dirty="0"/>
            </a:br>
            <a:r>
              <a:rPr lang="da-DK" sz="1800" dirty="0"/>
              <a:t>Svendeprøve</a:t>
            </a:r>
            <a:br>
              <a:rPr lang="da-DK" sz="1800" dirty="0"/>
            </a:br>
            <a:r>
              <a:rPr lang="da-DK" sz="1800" dirty="0"/>
              <a:t>9 april – 14 maj 2024</a:t>
            </a:r>
          </a:p>
        </p:txBody>
      </p:sp>
    </p:spTree>
    <p:extLst>
      <p:ext uri="{BB962C8B-B14F-4D97-AF65-F5344CB8AC3E}">
        <p14:creationId xmlns:p14="http://schemas.microsoft.com/office/powerpoint/2010/main" val="3696710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8930D5-B99F-EF58-FA57-11C55FE36AC3}"/>
              </a:ext>
            </a:extLst>
          </p:cNvPr>
          <p:cNvSpPr>
            <a:spLocks noGrp="1"/>
          </p:cNvSpPr>
          <p:nvPr>
            <p:ph type="title"/>
          </p:nvPr>
        </p:nvSpPr>
        <p:spPr/>
        <p:txBody>
          <a:bodyPr/>
          <a:lstStyle/>
          <a:p>
            <a:r>
              <a:rPr lang="da-DK" dirty="0"/>
              <a:t>Bourne Again Shell</a:t>
            </a:r>
          </a:p>
        </p:txBody>
      </p:sp>
      <p:sp>
        <p:nvSpPr>
          <p:cNvPr id="3" name="Pladsholder til indhold 2">
            <a:extLst>
              <a:ext uri="{FF2B5EF4-FFF2-40B4-BE49-F238E27FC236}">
                <a16:creationId xmlns:a16="http://schemas.microsoft.com/office/drawing/2014/main" id="{736940B2-1A7D-1039-10F8-89AF8F6BF03B}"/>
              </a:ext>
            </a:extLst>
          </p:cNvPr>
          <p:cNvSpPr>
            <a:spLocks noGrp="1"/>
          </p:cNvSpPr>
          <p:nvPr>
            <p:ph sz="half" idx="1"/>
          </p:nvPr>
        </p:nvSpPr>
        <p:spPr>
          <a:xfrm>
            <a:off x="1824229" y="3515869"/>
            <a:ext cx="4271771" cy="1188720"/>
          </a:xfrm>
        </p:spPr>
        <p:txBody>
          <a:bodyPr/>
          <a:lstStyle/>
          <a:p>
            <a:r>
              <a:rPr lang="da-DK" dirty="0"/>
              <a:t>Bourne Again SHell</a:t>
            </a:r>
          </a:p>
          <a:p>
            <a:r>
              <a:rPr lang="da-DK" dirty="0"/>
              <a:t>Shell program</a:t>
            </a:r>
          </a:p>
          <a:p>
            <a:r>
              <a:rPr lang="da-DK" dirty="0"/>
              <a:t>Kommando-sprog</a:t>
            </a:r>
          </a:p>
          <a:p>
            <a:endParaRPr lang="da-DK" dirty="0"/>
          </a:p>
        </p:txBody>
      </p:sp>
      <p:sp>
        <p:nvSpPr>
          <p:cNvPr id="4" name="Pladsholder til indhold 3">
            <a:extLst>
              <a:ext uri="{FF2B5EF4-FFF2-40B4-BE49-F238E27FC236}">
                <a16:creationId xmlns:a16="http://schemas.microsoft.com/office/drawing/2014/main" id="{2336A80C-B016-2826-EADF-DEE3D2D86AF9}"/>
              </a:ext>
            </a:extLst>
          </p:cNvPr>
          <p:cNvSpPr>
            <a:spLocks noGrp="1"/>
          </p:cNvSpPr>
          <p:nvPr>
            <p:ph sz="half" idx="2"/>
          </p:nvPr>
        </p:nvSpPr>
        <p:spPr>
          <a:xfrm>
            <a:off x="6338319" y="2342208"/>
            <a:ext cx="4270247" cy="4103415"/>
          </a:xfrm>
        </p:spPr>
        <p:txBody>
          <a:bodyPr/>
          <a:lstStyle/>
          <a:p>
            <a:r>
              <a:rPr lang="da-DK" dirty="0"/>
              <a:t>Bourne Again Shell er en forbedring af den originale Bourne Shell, også kaldet ‘Sh’, som originalt var udviklet af Steve Bourne.</a:t>
            </a:r>
          </a:p>
          <a:p>
            <a:r>
              <a:rPr lang="da-DK" dirty="0"/>
              <a:t>Bash er skrev af Brian Fox og udgivet i 1989 som en del af GNU projektet.</a:t>
            </a:r>
          </a:p>
          <a:p>
            <a:r>
              <a:rPr lang="da-DK" dirty="0"/>
              <a:t>GNU projektet er den indsats som er gjort for at skabe et frit og åbent operativsystem.</a:t>
            </a:r>
          </a:p>
          <a:p>
            <a:r>
              <a:rPr lang="da-DK" dirty="0"/>
              <a:t>Bash anvendes som standard shell på mange Linux distributioner, eksempelvis Ubuntu, Fedora, Debian, Arch</a:t>
            </a:r>
          </a:p>
        </p:txBody>
      </p:sp>
      <p:sp>
        <p:nvSpPr>
          <p:cNvPr id="5" name="Pladsholder til indhold 3">
            <a:extLst>
              <a:ext uri="{FF2B5EF4-FFF2-40B4-BE49-F238E27FC236}">
                <a16:creationId xmlns:a16="http://schemas.microsoft.com/office/drawing/2014/main" id="{73FC1A21-C019-3385-8ECA-3ABF7CE2D87C}"/>
              </a:ext>
            </a:extLst>
          </p:cNvPr>
          <p:cNvSpPr txBox="1">
            <a:spLocks/>
          </p:cNvSpPr>
          <p:nvPr/>
        </p:nvSpPr>
        <p:spPr>
          <a:xfrm>
            <a:off x="6338319" y="2342207"/>
            <a:ext cx="4270247" cy="410341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da-DK" dirty="0"/>
              <a:t>En shell er brugergrænsefladen som tillader brugere at interagere med systemet ved hjælp af kommandoer.</a:t>
            </a:r>
          </a:p>
          <a:p>
            <a:r>
              <a:rPr lang="da-DK" dirty="0"/>
              <a:t>Der findes forskellige typer af Shell-programmer, eksempelvis kommandolinjeshells(CLI) og grafiske Shells(GUI).</a:t>
            </a:r>
          </a:p>
          <a:p>
            <a:r>
              <a:rPr lang="da-DK" dirty="0"/>
              <a:t>Bash er en CLI</a:t>
            </a:r>
          </a:p>
        </p:txBody>
      </p:sp>
      <p:sp>
        <p:nvSpPr>
          <p:cNvPr id="6" name="Pladsholder til indhold 3">
            <a:extLst>
              <a:ext uri="{FF2B5EF4-FFF2-40B4-BE49-F238E27FC236}">
                <a16:creationId xmlns:a16="http://schemas.microsoft.com/office/drawing/2014/main" id="{BF843F7D-8D36-BCC7-5AEB-C20F93ED2EAE}"/>
              </a:ext>
            </a:extLst>
          </p:cNvPr>
          <p:cNvSpPr txBox="1">
            <a:spLocks/>
          </p:cNvSpPr>
          <p:nvPr/>
        </p:nvSpPr>
        <p:spPr>
          <a:xfrm>
            <a:off x="6338319" y="2342206"/>
            <a:ext cx="4270247" cy="410341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da-DK" dirty="0"/>
              <a:t>Når det siges at bash er et kommando sprog, vil det sige at Bash har en evne til at fortolke og udføre kommandoer og scripts, som på den måde styrer operativsystemet.</a:t>
            </a:r>
          </a:p>
          <a:p>
            <a:r>
              <a:rPr lang="da-DK" dirty="0"/>
              <a:t>Eksempelvis at oprette, skrive til, redigere eller slette filer.  </a:t>
            </a:r>
          </a:p>
        </p:txBody>
      </p:sp>
    </p:spTree>
    <p:extLst>
      <p:ext uri="{BB962C8B-B14F-4D97-AF65-F5344CB8AC3E}">
        <p14:creationId xmlns:p14="http://schemas.microsoft.com/office/powerpoint/2010/main" val="22946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1" dur="500"/>
                                        <p:tgtEl>
                                          <p:spTgt spid="4">
                                            <p:txEl>
                                              <p:pRg st="0" end="0"/>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7" dur="500"/>
                                        <p:tgtEl>
                                          <p:spTgt spid="4">
                                            <p:txEl>
                                              <p:pRg st="1" end="1"/>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4">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9" dur="500"/>
                                        <p:tgtEl>
                                          <p:spTgt spid="4">
                                            <p:txEl>
                                              <p:pRg st="3" end="3"/>
                                            </p:tx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anim calcmode="lin" valueType="num">
                                      <p:cBhvr additive="base">
                                        <p:cTn id="55"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 calcmode="lin" valueType="num">
                                      <p:cBhvr additive="base">
                                        <p:cTn id="6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 calcmode="lin" valueType="num">
                                      <p:cBhvr additive="base">
                                        <p:cTn id="6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73" dur="500"/>
                                        <p:tgtEl>
                                          <p:spTgt spid="5">
                                            <p:txEl>
                                              <p:pRg st="0" end="0"/>
                                            </p:txEl>
                                          </p:spTgt>
                                        </p:tgtEl>
                                        <p:attrNameLst>
                                          <p:attrName>ppt_y</p:attrName>
                                        </p:attrNameLst>
                                      </p:cBhvr>
                                      <p:tavLst>
                                        <p:tav tm="0">
                                          <p:val>
                                            <p:strVal val="ppt_y"/>
                                          </p:val>
                                        </p:tav>
                                        <p:tav tm="100000">
                                          <p:val>
                                            <p:strVal val="1+ppt_h/2"/>
                                          </p:val>
                                        </p:tav>
                                      </p:tavLst>
                                    </p:anim>
                                    <p:set>
                                      <p:cBhvr>
                                        <p:cTn id="74"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9" dur="500"/>
                                        <p:tgtEl>
                                          <p:spTgt spid="5">
                                            <p:txEl>
                                              <p:pRg st="1" end="1"/>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xit" presetSubtype="4" fill="hold" grpId="1" nodeType="clickEffect">
                                  <p:stCondLst>
                                    <p:cond delay="0"/>
                                  </p:stCondLst>
                                  <p:childTnLst>
                                    <p:anim calcmode="lin" valueType="num">
                                      <p:cBhvr additive="base">
                                        <p:cTn id="84" dur="500"/>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5" dur="500"/>
                                        <p:tgtEl>
                                          <p:spTgt spid="5">
                                            <p:txEl>
                                              <p:pRg st="2" end="2"/>
                                            </p:txEl>
                                          </p:spTgt>
                                        </p:tgtEl>
                                        <p:attrNameLst>
                                          <p:attrName>ppt_y</p:attrName>
                                        </p:attrNameLst>
                                      </p:cBhvr>
                                      <p:tavLst>
                                        <p:tav tm="0">
                                          <p:val>
                                            <p:strVal val="ppt_y"/>
                                          </p:val>
                                        </p:tav>
                                        <p:tav tm="100000">
                                          <p:val>
                                            <p:strVal val="1+ppt_h/2"/>
                                          </p:val>
                                        </p:tav>
                                      </p:tavLst>
                                    </p:anim>
                                    <p:set>
                                      <p:cBhvr>
                                        <p:cTn id="86"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6">
                                            <p:txEl>
                                              <p:pRg st="0" end="0"/>
                                            </p:txEl>
                                          </p:spTgt>
                                        </p:tgtEl>
                                        <p:attrNameLst>
                                          <p:attrName>style.visibility</p:attrName>
                                        </p:attrNameLst>
                                      </p:cBhvr>
                                      <p:to>
                                        <p:strVal val="visible"/>
                                      </p:to>
                                    </p:set>
                                    <p:anim calcmode="lin" valueType="num">
                                      <p:cBhvr additive="base">
                                        <p:cTn id="91"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6">
                                            <p:txEl>
                                              <p:pRg st="1" end="1"/>
                                            </p:txEl>
                                          </p:spTgt>
                                        </p:tgtEl>
                                        <p:attrNameLst>
                                          <p:attrName>style.visibility</p:attrName>
                                        </p:attrNameLst>
                                      </p:cBhvr>
                                      <p:to>
                                        <p:strVal val="visible"/>
                                      </p:to>
                                    </p:set>
                                    <p:anim calcmode="lin" valueType="num">
                                      <p:cBhvr additive="base">
                                        <p:cTn id="97"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grpId="1" nodeType="clickEffect">
                                  <p:stCondLst>
                                    <p:cond delay="0"/>
                                  </p:stCondLst>
                                  <p:childTnLst>
                                    <p:anim calcmode="lin" valueType="num">
                                      <p:cBhvr additive="base">
                                        <p:cTn id="102"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03" dur="500"/>
                                        <p:tgtEl>
                                          <p:spTgt spid="6">
                                            <p:txEl>
                                              <p:pRg st="0" end="0"/>
                                            </p:txEl>
                                          </p:spTgt>
                                        </p:tgtEl>
                                        <p:attrNameLst>
                                          <p:attrName>ppt_y</p:attrName>
                                        </p:attrNameLst>
                                      </p:cBhvr>
                                      <p:tavLst>
                                        <p:tav tm="0">
                                          <p:val>
                                            <p:strVal val="ppt_y"/>
                                          </p:val>
                                        </p:tav>
                                        <p:tav tm="100000">
                                          <p:val>
                                            <p:strVal val="1+ppt_h/2"/>
                                          </p:val>
                                        </p:tav>
                                      </p:tavLst>
                                    </p:anim>
                                    <p:set>
                                      <p:cBhvr>
                                        <p:cTn id="104"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xit" presetSubtype="4" fill="hold" grpId="1" nodeType="clickEffect">
                                  <p:stCondLst>
                                    <p:cond delay="0"/>
                                  </p:stCondLst>
                                  <p:childTnLst>
                                    <p:anim calcmode="lin" valueType="num">
                                      <p:cBhvr additive="base">
                                        <p:cTn id="108" dur="500"/>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09" dur="500"/>
                                        <p:tgtEl>
                                          <p:spTgt spid="6">
                                            <p:txEl>
                                              <p:pRg st="1" end="1"/>
                                            </p:txEl>
                                          </p:spTgt>
                                        </p:tgtEl>
                                        <p:attrNameLst>
                                          <p:attrName>ppt_y</p:attrName>
                                        </p:attrNameLst>
                                      </p:cBhvr>
                                      <p:tavLst>
                                        <p:tav tm="0">
                                          <p:val>
                                            <p:strVal val="ppt_y"/>
                                          </p:val>
                                        </p:tav>
                                        <p:tav tm="100000">
                                          <p:val>
                                            <p:strVal val="1+ppt_h/2"/>
                                          </p:val>
                                        </p:tav>
                                      </p:tavLst>
                                    </p:anim>
                                    <p:set>
                                      <p:cBhvr>
                                        <p:cTn id="110"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5" grpId="0" build="p"/>
      <p:bldP spid="5" grpId="1" build="p"/>
      <p:bldP spid="6" grpId="0" build="p"/>
      <p:bldP spid="6"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Bash programmering</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2943919"/>
            <a:ext cx="7729728" cy="2949389"/>
          </a:xfrm>
        </p:spPr>
        <p:txBody>
          <a:bodyPr>
            <a:normAutofit/>
          </a:bodyPr>
          <a:lstStyle/>
          <a:p>
            <a:r>
              <a:rPr lang="da-DK" dirty="0"/>
              <a:t>I bash programmering er det muligt at bygge funktionelle scripts og udføre automatisering af opgaver.</a:t>
            </a:r>
            <a:br>
              <a:rPr lang="da-DK" dirty="0"/>
            </a:br>
            <a:br>
              <a:rPr lang="da-DK" dirty="0"/>
            </a:br>
            <a:r>
              <a:rPr lang="da-DK" dirty="0"/>
              <a:t>Her kommer en kort showcase af nogle bash komponenter.</a:t>
            </a:r>
          </a:p>
        </p:txBody>
      </p:sp>
    </p:spTree>
    <p:extLst>
      <p:ext uri="{BB962C8B-B14F-4D97-AF65-F5344CB8AC3E}">
        <p14:creationId xmlns:p14="http://schemas.microsoft.com/office/powerpoint/2010/main" val="384715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Showcase</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2943919"/>
            <a:ext cx="7729728" cy="2949389"/>
          </a:xfrm>
        </p:spPr>
        <p:txBody>
          <a:bodyPr>
            <a:normAutofit/>
          </a:bodyPr>
          <a:lstStyle/>
          <a:p>
            <a:r>
              <a:rPr lang="da-DK" dirty="0"/>
              <a:t>Showcase af hvordan et bash script til automatisering af letvægts-deployment kan se ud.</a:t>
            </a:r>
          </a:p>
        </p:txBody>
      </p:sp>
    </p:spTree>
    <p:extLst>
      <p:ext uri="{BB962C8B-B14F-4D97-AF65-F5344CB8AC3E}">
        <p14:creationId xmlns:p14="http://schemas.microsoft.com/office/powerpoint/2010/main" val="357228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Oversigt</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2943919"/>
            <a:ext cx="7729728" cy="2949389"/>
          </a:xfrm>
        </p:spPr>
        <p:txBody>
          <a:bodyPr>
            <a:normAutofit/>
          </a:bodyPr>
          <a:lstStyle/>
          <a:p>
            <a:r>
              <a:rPr lang="da-DK" dirty="0"/>
              <a:t>Introduktion</a:t>
            </a:r>
          </a:p>
          <a:p>
            <a:r>
              <a:rPr lang="da-DK" dirty="0"/>
              <a:t>Projekt</a:t>
            </a:r>
          </a:p>
          <a:p>
            <a:r>
              <a:rPr lang="da-DK" sz="1800" dirty="0"/>
              <a:t>Udviklingsproces / teknologivalg</a:t>
            </a:r>
            <a:endParaRPr lang="da-DK" dirty="0"/>
          </a:p>
          <a:p>
            <a:r>
              <a:rPr lang="da-DK" dirty="0"/>
              <a:t>Udfordringer og løsninger</a:t>
            </a:r>
          </a:p>
          <a:p>
            <a:r>
              <a:rPr lang="da-DK" dirty="0"/>
              <a:t>Test og kvalitetssikring</a:t>
            </a:r>
          </a:p>
          <a:p>
            <a:r>
              <a:rPr lang="da-DK" dirty="0"/>
              <a:t>Showcase</a:t>
            </a:r>
          </a:p>
          <a:p>
            <a:r>
              <a:rPr lang="da-DK" dirty="0"/>
              <a:t>Konklusion og fremtidige forbedringer</a:t>
            </a:r>
          </a:p>
        </p:txBody>
      </p:sp>
    </p:spTree>
    <p:extLst>
      <p:ext uri="{BB962C8B-B14F-4D97-AF65-F5344CB8AC3E}">
        <p14:creationId xmlns:p14="http://schemas.microsoft.com/office/powerpoint/2010/main" val="365705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C03B50-0BFC-82E5-C5DE-D29E368592F2}"/>
              </a:ext>
            </a:extLst>
          </p:cNvPr>
          <p:cNvSpPr>
            <a:spLocks noGrp="1"/>
          </p:cNvSpPr>
          <p:nvPr>
            <p:ph type="title"/>
          </p:nvPr>
        </p:nvSpPr>
        <p:spPr/>
        <p:txBody>
          <a:bodyPr/>
          <a:lstStyle/>
          <a:p>
            <a:r>
              <a:rPr lang="da-DK" dirty="0"/>
              <a:t>Projekt</a:t>
            </a:r>
          </a:p>
        </p:txBody>
      </p:sp>
      <p:sp>
        <p:nvSpPr>
          <p:cNvPr id="3" name="Pladsholder til indhold 2">
            <a:extLst>
              <a:ext uri="{FF2B5EF4-FFF2-40B4-BE49-F238E27FC236}">
                <a16:creationId xmlns:a16="http://schemas.microsoft.com/office/drawing/2014/main" id="{77D37433-D154-5ADF-0571-328182BC006B}"/>
              </a:ext>
            </a:extLst>
          </p:cNvPr>
          <p:cNvSpPr>
            <a:spLocks noGrp="1"/>
          </p:cNvSpPr>
          <p:nvPr>
            <p:ph sz="half" idx="1"/>
          </p:nvPr>
        </p:nvSpPr>
        <p:spPr/>
        <p:txBody>
          <a:bodyPr/>
          <a:lstStyle/>
          <a:p>
            <a:pPr marL="0" indent="0">
              <a:buNone/>
            </a:pPr>
            <a:r>
              <a:rPr lang="da-DK" dirty="0"/>
              <a:t>Beskrivelse:</a:t>
            </a:r>
          </a:p>
          <a:p>
            <a:pPr marL="0" indent="0">
              <a:buNone/>
            </a:pPr>
            <a:endParaRPr lang="da-DK" dirty="0"/>
          </a:p>
        </p:txBody>
      </p:sp>
      <p:sp>
        <p:nvSpPr>
          <p:cNvPr id="4" name="Pladsholder til indhold 3">
            <a:extLst>
              <a:ext uri="{FF2B5EF4-FFF2-40B4-BE49-F238E27FC236}">
                <a16:creationId xmlns:a16="http://schemas.microsoft.com/office/drawing/2014/main" id="{F6CCF2C5-23C0-3A85-095C-21B2E1207641}"/>
              </a:ext>
            </a:extLst>
          </p:cNvPr>
          <p:cNvSpPr>
            <a:spLocks noGrp="1"/>
          </p:cNvSpPr>
          <p:nvPr>
            <p:ph sz="half" idx="2"/>
          </p:nvPr>
        </p:nvSpPr>
        <p:spPr/>
        <p:txBody>
          <a:bodyPr/>
          <a:lstStyle/>
          <a:p>
            <a:pPr marL="0" indent="0">
              <a:buNone/>
            </a:pPr>
            <a:r>
              <a:rPr lang="da-DK" dirty="0"/>
              <a:t>Hovedudfordring:</a:t>
            </a:r>
          </a:p>
        </p:txBody>
      </p:sp>
    </p:spTree>
    <p:extLst>
      <p:ext uri="{BB962C8B-B14F-4D97-AF65-F5344CB8AC3E}">
        <p14:creationId xmlns:p14="http://schemas.microsoft.com/office/powerpoint/2010/main" val="187173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56BEE0-7064-2D6B-1C18-2C3E33247372}"/>
              </a:ext>
            </a:extLst>
          </p:cNvPr>
          <p:cNvSpPr>
            <a:spLocks noGrp="1"/>
          </p:cNvSpPr>
          <p:nvPr>
            <p:ph type="ctrTitle"/>
          </p:nvPr>
        </p:nvSpPr>
        <p:spPr/>
        <p:txBody>
          <a:bodyPr/>
          <a:lstStyle/>
          <a:p>
            <a:r>
              <a:rPr lang="da-DK" sz="3200" dirty="0"/>
              <a:t>Udviklingsproces / Teknologivalg</a:t>
            </a:r>
            <a:endParaRPr lang="da-DK" dirty="0"/>
          </a:p>
        </p:txBody>
      </p:sp>
      <p:sp>
        <p:nvSpPr>
          <p:cNvPr id="3" name="Undertitel 2">
            <a:extLst>
              <a:ext uri="{FF2B5EF4-FFF2-40B4-BE49-F238E27FC236}">
                <a16:creationId xmlns:a16="http://schemas.microsoft.com/office/drawing/2014/main" id="{61ECE6CD-DCC9-4087-42DA-9465B030BC69}"/>
              </a:ext>
            </a:extLst>
          </p:cNvPr>
          <p:cNvSpPr>
            <a:spLocks noGrp="1"/>
          </p:cNvSpPr>
          <p:nvPr>
            <p:ph type="subTitle" idx="1"/>
          </p:nvPr>
        </p:nvSpPr>
        <p:spPr/>
        <p:txBody>
          <a:bodyPr>
            <a:normAutofit lnSpcReduction="10000"/>
          </a:bodyPr>
          <a:lstStyle/>
          <a:p>
            <a:pPr marL="342900" indent="-342900" algn="l">
              <a:buFont typeface="Arial" panose="020B0604020202020204" pitchFamily="34" charset="0"/>
              <a:buChar char="•"/>
            </a:pPr>
            <a:r>
              <a:rPr lang="da-DK" dirty="0"/>
              <a:t>Vigtige stadier i udviklingsprocessen</a:t>
            </a:r>
          </a:p>
          <a:p>
            <a:pPr marL="342900" indent="-342900" algn="l">
              <a:buFont typeface="Arial" panose="020B0604020202020204" pitchFamily="34" charset="0"/>
              <a:buChar char="•"/>
            </a:pPr>
            <a:r>
              <a:rPr lang="da-DK" dirty="0"/>
              <a:t>Valg af teknologier</a:t>
            </a:r>
          </a:p>
          <a:p>
            <a:pPr marL="342900" indent="-342900" algn="l">
              <a:buFont typeface="Arial" panose="020B0604020202020204" pitchFamily="34" charset="0"/>
              <a:buChar char="•"/>
            </a:pPr>
            <a:r>
              <a:rPr lang="da-DK" dirty="0"/>
              <a:t>Projektstyring og fremskridt</a:t>
            </a:r>
          </a:p>
        </p:txBody>
      </p:sp>
    </p:spTree>
    <p:extLst>
      <p:ext uri="{BB962C8B-B14F-4D97-AF65-F5344CB8AC3E}">
        <p14:creationId xmlns:p14="http://schemas.microsoft.com/office/powerpoint/2010/main" val="92293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2ADD3F-F249-E730-5919-F80887F539EF}"/>
              </a:ext>
            </a:extLst>
          </p:cNvPr>
          <p:cNvSpPr>
            <a:spLocks noGrp="1"/>
          </p:cNvSpPr>
          <p:nvPr>
            <p:ph type="title"/>
          </p:nvPr>
        </p:nvSpPr>
        <p:spPr/>
        <p:txBody>
          <a:bodyPr/>
          <a:lstStyle/>
          <a:p>
            <a:r>
              <a:rPr lang="da-DK" dirty="0"/>
              <a:t>Udfordringer og løsninger</a:t>
            </a:r>
          </a:p>
        </p:txBody>
      </p:sp>
      <p:sp>
        <p:nvSpPr>
          <p:cNvPr id="3" name="Pladsholder til indhold 2">
            <a:extLst>
              <a:ext uri="{FF2B5EF4-FFF2-40B4-BE49-F238E27FC236}">
                <a16:creationId xmlns:a16="http://schemas.microsoft.com/office/drawing/2014/main" id="{75E5C618-696C-C7CA-65B7-F2021E7A9F9B}"/>
              </a:ext>
            </a:extLst>
          </p:cNvPr>
          <p:cNvSpPr>
            <a:spLocks noGrp="1"/>
          </p:cNvSpPr>
          <p:nvPr>
            <p:ph sz="half" idx="1"/>
          </p:nvPr>
        </p:nvSpPr>
        <p:spPr/>
        <p:txBody>
          <a:bodyPr/>
          <a:lstStyle/>
          <a:p>
            <a:endParaRPr lang="da-DK"/>
          </a:p>
        </p:txBody>
      </p:sp>
      <p:sp>
        <p:nvSpPr>
          <p:cNvPr id="4" name="Pladsholder til indhold 3">
            <a:extLst>
              <a:ext uri="{FF2B5EF4-FFF2-40B4-BE49-F238E27FC236}">
                <a16:creationId xmlns:a16="http://schemas.microsoft.com/office/drawing/2014/main" id="{A762428D-B6D0-BE90-D35D-6E302451F281}"/>
              </a:ext>
            </a:extLst>
          </p:cNvPr>
          <p:cNvSpPr>
            <a:spLocks noGrp="1"/>
          </p:cNvSpPr>
          <p:nvPr>
            <p:ph sz="half" idx="2"/>
          </p:nvPr>
        </p:nvSpPr>
        <p:spPr/>
        <p:txBody>
          <a:bodyPr/>
          <a:lstStyle/>
          <a:p>
            <a:endParaRPr lang="da-DK"/>
          </a:p>
        </p:txBody>
      </p:sp>
    </p:spTree>
    <p:extLst>
      <p:ext uri="{BB962C8B-B14F-4D97-AF65-F5344CB8AC3E}">
        <p14:creationId xmlns:p14="http://schemas.microsoft.com/office/powerpoint/2010/main" val="20521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07D411-74A7-B8D3-CF4A-54F452D4485E}"/>
              </a:ext>
            </a:extLst>
          </p:cNvPr>
          <p:cNvSpPr>
            <a:spLocks noGrp="1"/>
          </p:cNvSpPr>
          <p:nvPr>
            <p:ph type="ctrTitle"/>
          </p:nvPr>
        </p:nvSpPr>
        <p:spPr/>
        <p:txBody>
          <a:bodyPr/>
          <a:lstStyle/>
          <a:p>
            <a:r>
              <a:rPr lang="da-DK" dirty="0"/>
              <a:t>Test og kvalitetssikring</a:t>
            </a:r>
          </a:p>
        </p:txBody>
      </p:sp>
      <p:sp>
        <p:nvSpPr>
          <p:cNvPr id="3" name="Undertitel 2">
            <a:extLst>
              <a:ext uri="{FF2B5EF4-FFF2-40B4-BE49-F238E27FC236}">
                <a16:creationId xmlns:a16="http://schemas.microsoft.com/office/drawing/2014/main" id="{103EC94B-E894-76C6-9084-030DCC97B40D}"/>
              </a:ext>
            </a:extLst>
          </p:cNvPr>
          <p:cNvSpPr>
            <a:spLocks noGrp="1"/>
          </p:cNvSpPr>
          <p:nvPr>
            <p:ph type="subTitle" idx="1"/>
          </p:nvPr>
        </p:nvSpPr>
        <p:spPr/>
        <p:txBody>
          <a:bodyPr/>
          <a:lstStyle/>
          <a:p>
            <a:endParaRPr lang="da-DK" dirty="0"/>
          </a:p>
        </p:txBody>
      </p:sp>
    </p:spTree>
    <p:extLst>
      <p:ext uri="{BB962C8B-B14F-4D97-AF65-F5344CB8AC3E}">
        <p14:creationId xmlns:p14="http://schemas.microsoft.com/office/powerpoint/2010/main" val="74734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890C44-731E-AFBF-C3DF-9C25DF1B45A1}"/>
              </a:ext>
            </a:extLst>
          </p:cNvPr>
          <p:cNvSpPr>
            <a:spLocks noGrp="1"/>
          </p:cNvSpPr>
          <p:nvPr>
            <p:ph type="ctrTitle"/>
          </p:nvPr>
        </p:nvSpPr>
        <p:spPr/>
        <p:txBody>
          <a:bodyPr>
            <a:normAutofit/>
          </a:bodyPr>
          <a:lstStyle/>
          <a:p>
            <a:r>
              <a:rPr lang="da-DK" dirty="0"/>
              <a:t>Konklusion og fremtidige forbedringer</a:t>
            </a:r>
          </a:p>
        </p:txBody>
      </p:sp>
      <p:sp>
        <p:nvSpPr>
          <p:cNvPr id="3" name="Undertitel 2">
            <a:extLst>
              <a:ext uri="{FF2B5EF4-FFF2-40B4-BE49-F238E27FC236}">
                <a16:creationId xmlns:a16="http://schemas.microsoft.com/office/drawing/2014/main" id="{8D712467-51C2-E04E-8BD2-E0E69D5EF007}"/>
              </a:ext>
            </a:extLst>
          </p:cNvPr>
          <p:cNvSpPr>
            <a:spLocks noGrp="1"/>
          </p:cNvSpPr>
          <p:nvPr>
            <p:ph type="subTitle" idx="1"/>
          </p:nvPr>
        </p:nvSpPr>
        <p:spPr/>
        <p:txBody>
          <a:bodyPr/>
          <a:lstStyle/>
          <a:p>
            <a:endParaRPr lang="da-DK" dirty="0"/>
          </a:p>
        </p:txBody>
      </p:sp>
    </p:spTree>
    <p:extLst>
      <p:ext uri="{BB962C8B-B14F-4D97-AF65-F5344CB8AC3E}">
        <p14:creationId xmlns:p14="http://schemas.microsoft.com/office/powerpoint/2010/main" val="126047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DD8E29-8890-19CF-4009-AA8F26DBF4FD}"/>
              </a:ext>
            </a:extLst>
          </p:cNvPr>
          <p:cNvSpPr>
            <a:spLocks noGrp="1"/>
          </p:cNvSpPr>
          <p:nvPr>
            <p:ph type="ctrTitle"/>
          </p:nvPr>
        </p:nvSpPr>
        <p:spPr/>
        <p:txBody>
          <a:bodyPr/>
          <a:lstStyle/>
          <a:p>
            <a:r>
              <a:rPr lang="da-DK" dirty="0"/>
              <a:t>Selvvalgt emne</a:t>
            </a:r>
          </a:p>
        </p:txBody>
      </p:sp>
      <p:sp>
        <p:nvSpPr>
          <p:cNvPr id="3" name="Undertitel 2">
            <a:extLst>
              <a:ext uri="{FF2B5EF4-FFF2-40B4-BE49-F238E27FC236}">
                <a16:creationId xmlns:a16="http://schemas.microsoft.com/office/drawing/2014/main" id="{34684423-583E-2E31-3716-3AF0A2D09AAF}"/>
              </a:ext>
            </a:extLst>
          </p:cNvPr>
          <p:cNvSpPr>
            <a:spLocks noGrp="1"/>
          </p:cNvSpPr>
          <p:nvPr>
            <p:ph type="subTitle" idx="1"/>
          </p:nvPr>
        </p:nvSpPr>
        <p:spPr>
          <a:xfrm>
            <a:off x="2695194" y="4998003"/>
            <a:ext cx="6801612" cy="407715"/>
          </a:xfrm>
        </p:spPr>
        <p:txBody>
          <a:bodyPr>
            <a:normAutofit/>
          </a:bodyPr>
          <a:lstStyle/>
          <a:p>
            <a:r>
              <a:rPr lang="da-DK" dirty="0"/>
              <a:t>Kunstpause</a:t>
            </a:r>
          </a:p>
        </p:txBody>
      </p:sp>
    </p:spTree>
    <p:extLst>
      <p:ext uri="{BB962C8B-B14F-4D97-AF65-F5344CB8AC3E}">
        <p14:creationId xmlns:p14="http://schemas.microsoft.com/office/powerpoint/2010/main" val="342693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Bash</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2943919"/>
            <a:ext cx="7729728" cy="2949389"/>
          </a:xfrm>
        </p:spPr>
        <p:txBody>
          <a:bodyPr>
            <a:normAutofit/>
          </a:bodyPr>
          <a:lstStyle/>
          <a:p>
            <a:r>
              <a:rPr lang="da-DK" dirty="0"/>
              <a:t>Bash, hvad er det?!</a:t>
            </a:r>
          </a:p>
          <a:p>
            <a:r>
              <a:rPr lang="da-DK" sz="1800" dirty="0"/>
              <a:t>Showcase</a:t>
            </a:r>
            <a:endParaRPr lang="da-DK" dirty="0"/>
          </a:p>
        </p:txBody>
      </p:sp>
    </p:spTree>
    <p:extLst>
      <p:ext uri="{BB962C8B-B14F-4D97-AF65-F5344CB8AC3E}">
        <p14:creationId xmlns:p14="http://schemas.microsoft.com/office/powerpoint/2010/main" val="124140558"/>
      </p:ext>
    </p:extLst>
  </p:cSld>
  <p:clrMapOvr>
    <a:masterClrMapping/>
  </p:clrMapOvr>
</p:sld>
</file>

<file path=ppt/theme/theme1.xml><?xml version="1.0" encoding="utf-8"?>
<a:theme xmlns:a="http://schemas.openxmlformats.org/drawingml/2006/main" name="Pakk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TM10001115[[fn=Pakke]]</Template>
  <TotalTime>5213</TotalTime>
  <Words>298</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12</vt:i4>
      </vt:variant>
    </vt:vector>
  </HeadingPairs>
  <TitlesOfParts>
    <vt:vector size="15" baseType="lpstr">
      <vt:lpstr>Arial</vt:lpstr>
      <vt:lpstr>Gill Sans MT</vt:lpstr>
      <vt:lpstr>Pakke</vt:lpstr>
      <vt:lpstr>Sidernes Verden</vt:lpstr>
      <vt:lpstr>Oversigt</vt:lpstr>
      <vt:lpstr>Projekt</vt:lpstr>
      <vt:lpstr>Udviklingsproces / Teknologivalg</vt:lpstr>
      <vt:lpstr>Udfordringer og løsninger</vt:lpstr>
      <vt:lpstr>Test og kvalitetssikring</vt:lpstr>
      <vt:lpstr>Konklusion og fremtidige forbedringer</vt:lpstr>
      <vt:lpstr>Selvvalgt emne</vt:lpstr>
      <vt:lpstr>Bash</vt:lpstr>
      <vt:lpstr>Bourne Again Shell</vt:lpstr>
      <vt:lpstr>Bash programmering</vt:lpstr>
      <vt:lpstr>Showcase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Sidernes Verden</dc:title>
  <dc:creator>Michael Aggerholm</dc:creator>
  <cp:lastModifiedBy>Michael Aggerholm</cp:lastModifiedBy>
  <cp:revision>10</cp:revision>
  <dcterms:created xsi:type="dcterms:W3CDTF">2024-04-29T20:05:44Z</dcterms:created>
  <dcterms:modified xsi:type="dcterms:W3CDTF">2024-05-07T08:08:11Z</dcterms:modified>
</cp:coreProperties>
</file>