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69" r:id="rId4"/>
    <p:sldId id="258" r:id="rId5"/>
    <p:sldId id="259" r:id="rId6"/>
    <p:sldId id="261" r:id="rId7"/>
    <p:sldId id="268"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sektion" id="{9411A428-B39B-4B81-8B12-6389BC0B2EA2}">
          <p14:sldIdLst>
            <p14:sldId id="256"/>
            <p14:sldId id="257"/>
            <p14:sldId id="269"/>
            <p14:sldId id="258"/>
            <p14:sldId id="259"/>
            <p14:sldId id="261"/>
            <p14:sldId id="268"/>
            <p14:sldId id="262"/>
            <p14:sldId id="263"/>
            <p14:sldId id="264"/>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7" d="100"/>
          <a:sy n="107" d="100"/>
        </p:scale>
        <p:origin x="6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da-DK"/>
              <a:t>Klik for at redigere titeltypografien i masteren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dirty="0"/>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Vertical Text Placeholder 2"/>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da-DK"/>
              <a:t>Klik for at redigere titeltypografien i masteren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da-DK"/>
              <a:t>Klik for at redigere titeltypografien i masteren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p:txBody>
          <a:bodyPr/>
          <a:lstStyle/>
          <a:p>
            <a:fld id="{360C6404-AD6E-4860-8E75-697CA40B95DA}" type="datetimeFigureOut">
              <a:rPr lang="en-US" dirty="0"/>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5/3/2024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Content Placeholder 3"/>
          <p:cNvSpPr>
            <a:spLocks noGrp="1"/>
          </p:cNvSpPr>
          <p:nvPr>
            <p:ph sz="half" idx="2"/>
          </p:nvPr>
        </p:nvSpPr>
        <p:spPr>
          <a:xfrm>
            <a:off x="1583436" y="3143250"/>
            <a:ext cx="4270248" cy="2596776"/>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7" name="Date Placeholder 6"/>
          <p:cNvSpPr>
            <a:spLocks noGrp="1"/>
          </p:cNvSpPr>
          <p:nvPr>
            <p:ph type="dt" sz="half" idx="10"/>
          </p:nvPr>
        </p:nvSpPr>
        <p:spPr/>
        <p:txBody>
          <a:bodyPr/>
          <a:lstStyle/>
          <a:p>
            <a:fld id="{4F7D4976-E339-4826-83B7-FBD03F55ECF8}" type="datetimeFigureOut">
              <a:rPr lang="en-US" dirty="0"/>
              <a:t>5/3/2024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‹nr.›</a:t>
            </a:fld>
            <a:endParaRPr lang="en-US" dirty="0"/>
          </a:p>
        </p:txBody>
      </p:sp>
      <p:sp>
        <p:nvSpPr>
          <p:cNvPr id="10" name="Title 9"/>
          <p:cNvSpPr>
            <a:spLocks noGrp="1"/>
          </p:cNvSpPr>
          <p:nvPr>
            <p:ph type="title"/>
          </p:nvPr>
        </p:nvSpPr>
        <p:spPr/>
        <p:txBody>
          <a:bodyPr/>
          <a:lstStyle/>
          <a:p>
            <a:r>
              <a:rPr lang="da-DK"/>
              <a:t>Klik for at redigere titeltypografien i masteren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da-DK"/>
              <a:t>Klik for at redigere titeltypografien i masteren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9" name="Date Placeholder 8"/>
          <p:cNvSpPr>
            <a:spLocks noGrp="1"/>
          </p:cNvSpPr>
          <p:nvPr>
            <p:ph type="dt" sz="half" idx="10"/>
          </p:nvPr>
        </p:nvSpPr>
        <p:spPr/>
        <p:txBody>
          <a:bodyPr/>
          <a:lstStyle/>
          <a:p>
            <a:fld id="{D1BE4249-C0D0-4B06-8692-E8BB871AF643}" type="datetimeFigureOut">
              <a:rPr lang="en-US" dirty="0"/>
              <a:t>5/3/2024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da-DK"/>
              <a:t>Klik for at redigere titeltypografien i masteren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5/3/2024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da-DK"/>
              <a:t>Klik for at redigere titeltypografien i masteren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5/3/2024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980F4D-AF39-D0B4-0E79-D278B37BC324}"/>
              </a:ext>
            </a:extLst>
          </p:cNvPr>
          <p:cNvSpPr>
            <a:spLocks noGrp="1"/>
          </p:cNvSpPr>
          <p:nvPr>
            <p:ph type="ctrTitle"/>
          </p:nvPr>
        </p:nvSpPr>
        <p:spPr>
          <a:xfrm>
            <a:off x="1600200" y="442602"/>
            <a:ext cx="8991600" cy="1645920"/>
          </a:xfrm>
        </p:spPr>
        <p:txBody>
          <a:bodyPr/>
          <a:lstStyle/>
          <a:p>
            <a:r>
              <a:rPr lang="da-DK" dirty="0"/>
              <a:t>Sidernes Verden</a:t>
            </a:r>
          </a:p>
        </p:txBody>
      </p:sp>
      <p:sp>
        <p:nvSpPr>
          <p:cNvPr id="3" name="Undertitel 2">
            <a:extLst>
              <a:ext uri="{FF2B5EF4-FFF2-40B4-BE49-F238E27FC236}">
                <a16:creationId xmlns:a16="http://schemas.microsoft.com/office/drawing/2014/main" id="{B106C7E0-BF34-B50D-9B8B-B4840855F416}"/>
              </a:ext>
            </a:extLst>
          </p:cNvPr>
          <p:cNvSpPr>
            <a:spLocks noGrp="1"/>
          </p:cNvSpPr>
          <p:nvPr>
            <p:ph type="subTitle" idx="1"/>
          </p:nvPr>
        </p:nvSpPr>
        <p:spPr>
          <a:xfrm>
            <a:off x="2695194" y="1468575"/>
            <a:ext cx="6801612" cy="440907"/>
          </a:xfrm>
        </p:spPr>
        <p:txBody>
          <a:bodyPr/>
          <a:lstStyle/>
          <a:p>
            <a:r>
              <a:rPr lang="da-DK" dirty="0"/>
              <a:t>Webshop til salg af eventyrlige bøger.</a:t>
            </a:r>
          </a:p>
        </p:txBody>
      </p:sp>
      <p:sp>
        <p:nvSpPr>
          <p:cNvPr id="5" name="Undertitel 2">
            <a:extLst>
              <a:ext uri="{FF2B5EF4-FFF2-40B4-BE49-F238E27FC236}">
                <a16:creationId xmlns:a16="http://schemas.microsoft.com/office/drawing/2014/main" id="{D326A649-E3C3-70B5-0B13-9D55FEBC00E5}"/>
              </a:ext>
            </a:extLst>
          </p:cNvPr>
          <p:cNvSpPr txBox="1">
            <a:spLocks/>
          </p:cNvSpPr>
          <p:nvPr/>
        </p:nvSpPr>
        <p:spPr>
          <a:xfrm>
            <a:off x="3104679" y="3429000"/>
            <a:ext cx="5982641" cy="1224423"/>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da-DK" sz="1800" dirty="0"/>
              <a:t>Michael Aggerholm</a:t>
            </a:r>
            <a:br>
              <a:rPr lang="da-DK" sz="1800" dirty="0"/>
            </a:br>
            <a:r>
              <a:rPr lang="da-DK" sz="1800" dirty="0"/>
              <a:t>Datatekniker m. speciale i programmering</a:t>
            </a:r>
            <a:br>
              <a:rPr lang="da-DK" sz="1800" dirty="0"/>
            </a:br>
            <a:r>
              <a:rPr lang="da-DK" sz="1800" dirty="0"/>
              <a:t>Svendeprøve</a:t>
            </a:r>
            <a:br>
              <a:rPr lang="da-DK" sz="1800" dirty="0"/>
            </a:br>
            <a:r>
              <a:rPr lang="da-DK" sz="1800" dirty="0"/>
              <a:t>9 april – 14 maj 2024</a:t>
            </a:r>
          </a:p>
        </p:txBody>
      </p:sp>
    </p:spTree>
    <p:extLst>
      <p:ext uri="{BB962C8B-B14F-4D97-AF65-F5344CB8AC3E}">
        <p14:creationId xmlns:p14="http://schemas.microsoft.com/office/powerpoint/2010/main" val="3696710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EF457F-B02C-6103-F0AA-1D08E1B8E6D4}"/>
              </a:ext>
            </a:extLst>
          </p:cNvPr>
          <p:cNvSpPr>
            <a:spLocks noGrp="1"/>
          </p:cNvSpPr>
          <p:nvPr>
            <p:ph type="title"/>
          </p:nvPr>
        </p:nvSpPr>
        <p:spPr/>
        <p:txBody>
          <a:bodyPr/>
          <a:lstStyle/>
          <a:p>
            <a:r>
              <a:rPr lang="da-DK" dirty="0"/>
              <a:t>Bash</a:t>
            </a:r>
          </a:p>
        </p:txBody>
      </p:sp>
      <p:sp>
        <p:nvSpPr>
          <p:cNvPr id="3" name="Pladsholder til indhold 2">
            <a:extLst>
              <a:ext uri="{FF2B5EF4-FFF2-40B4-BE49-F238E27FC236}">
                <a16:creationId xmlns:a16="http://schemas.microsoft.com/office/drawing/2014/main" id="{E71D4E96-B162-B73E-C863-621E7067B5BB}"/>
              </a:ext>
            </a:extLst>
          </p:cNvPr>
          <p:cNvSpPr>
            <a:spLocks noGrp="1"/>
          </p:cNvSpPr>
          <p:nvPr>
            <p:ph idx="1"/>
          </p:nvPr>
        </p:nvSpPr>
        <p:spPr>
          <a:xfrm>
            <a:off x="2231136" y="3318555"/>
            <a:ext cx="7729728" cy="1386034"/>
          </a:xfrm>
        </p:spPr>
        <p:txBody>
          <a:bodyPr>
            <a:normAutofit/>
          </a:bodyPr>
          <a:lstStyle/>
          <a:p>
            <a:r>
              <a:rPr lang="da-DK" dirty="0"/>
              <a:t>Bash, hvad er det, hvad kan det, hvordan fungerer det?!</a:t>
            </a:r>
          </a:p>
          <a:p>
            <a:r>
              <a:rPr lang="da-DK" sz="1800" dirty="0"/>
              <a:t>Showcase af eksempel</a:t>
            </a:r>
            <a:endParaRPr lang="da-DK" dirty="0"/>
          </a:p>
        </p:txBody>
      </p:sp>
    </p:spTree>
    <p:extLst>
      <p:ext uri="{BB962C8B-B14F-4D97-AF65-F5344CB8AC3E}">
        <p14:creationId xmlns:p14="http://schemas.microsoft.com/office/powerpoint/2010/main" val="124140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8930D5-B99F-EF58-FA57-11C55FE36AC3}"/>
              </a:ext>
            </a:extLst>
          </p:cNvPr>
          <p:cNvSpPr>
            <a:spLocks noGrp="1"/>
          </p:cNvSpPr>
          <p:nvPr>
            <p:ph type="title"/>
          </p:nvPr>
        </p:nvSpPr>
        <p:spPr/>
        <p:txBody>
          <a:bodyPr/>
          <a:lstStyle/>
          <a:p>
            <a:r>
              <a:rPr lang="da-DK" dirty="0"/>
              <a:t>Bourne Again Shell</a:t>
            </a:r>
          </a:p>
        </p:txBody>
      </p:sp>
      <p:sp>
        <p:nvSpPr>
          <p:cNvPr id="3" name="Pladsholder til indhold 2">
            <a:extLst>
              <a:ext uri="{FF2B5EF4-FFF2-40B4-BE49-F238E27FC236}">
                <a16:creationId xmlns:a16="http://schemas.microsoft.com/office/drawing/2014/main" id="{736940B2-1A7D-1039-10F8-89AF8F6BF03B}"/>
              </a:ext>
            </a:extLst>
          </p:cNvPr>
          <p:cNvSpPr>
            <a:spLocks noGrp="1"/>
          </p:cNvSpPr>
          <p:nvPr>
            <p:ph sz="half" idx="1"/>
          </p:nvPr>
        </p:nvSpPr>
        <p:spPr>
          <a:xfrm>
            <a:off x="1824229" y="3515869"/>
            <a:ext cx="4271771" cy="1188720"/>
          </a:xfrm>
        </p:spPr>
        <p:txBody>
          <a:bodyPr/>
          <a:lstStyle/>
          <a:p>
            <a:r>
              <a:rPr lang="da-DK" dirty="0"/>
              <a:t>Bourne Again SHell</a:t>
            </a:r>
          </a:p>
          <a:p>
            <a:r>
              <a:rPr lang="da-DK" dirty="0"/>
              <a:t>Shell program</a:t>
            </a:r>
          </a:p>
          <a:p>
            <a:r>
              <a:rPr lang="da-DK" dirty="0"/>
              <a:t>Kommando-sprog</a:t>
            </a:r>
          </a:p>
          <a:p>
            <a:endParaRPr lang="da-DK" dirty="0"/>
          </a:p>
        </p:txBody>
      </p:sp>
      <p:sp>
        <p:nvSpPr>
          <p:cNvPr id="4" name="Pladsholder til indhold 3">
            <a:extLst>
              <a:ext uri="{FF2B5EF4-FFF2-40B4-BE49-F238E27FC236}">
                <a16:creationId xmlns:a16="http://schemas.microsoft.com/office/drawing/2014/main" id="{2336A80C-B016-2826-EADF-DEE3D2D86AF9}"/>
              </a:ext>
            </a:extLst>
          </p:cNvPr>
          <p:cNvSpPr>
            <a:spLocks noGrp="1"/>
          </p:cNvSpPr>
          <p:nvPr>
            <p:ph sz="half" idx="2"/>
          </p:nvPr>
        </p:nvSpPr>
        <p:spPr>
          <a:xfrm>
            <a:off x="6338319" y="2342208"/>
            <a:ext cx="4270247" cy="4103415"/>
          </a:xfrm>
        </p:spPr>
        <p:txBody>
          <a:bodyPr/>
          <a:lstStyle/>
          <a:p>
            <a:r>
              <a:rPr lang="da-DK" dirty="0"/>
              <a:t>Bourne Again Shell er en forbedring af den originale Bourne Shell, også kaldet ‘Sh’, som originalt var udviklet af Steve Bourne.</a:t>
            </a:r>
          </a:p>
          <a:p>
            <a:r>
              <a:rPr lang="da-DK" dirty="0"/>
              <a:t>Bash er skrev af Brian Fox og udgivet i 1989 som en del af GNU projektet.</a:t>
            </a:r>
          </a:p>
          <a:p>
            <a:r>
              <a:rPr lang="da-DK" dirty="0"/>
              <a:t>GNU projektet er den indsats som er gjort for at skabe et frit og åbent operativsystem.</a:t>
            </a:r>
          </a:p>
          <a:p>
            <a:r>
              <a:rPr lang="da-DK" dirty="0"/>
              <a:t>Bash anvendes som standard shell på mange Linux distributioner, eksempelvis Ubuntu, Fedora, Debian, Arch</a:t>
            </a:r>
          </a:p>
        </p:txBody>
      </p:sp>
      <p:sp>
        <p:nvSpPr>
          <p:cNvPr id="5" name="Pladsholder til indhold 3">
            <a:extLst>
              <a:ext uri="{FF2B5EF4-FFF2-40B4-BE49-F238E27FC236}">
                <a16:creationId xmlns:a16="http://schemas.microsoft.com/office/drawing/2014/main" id="{73FC1A21-C019-3385-8ECA-3ABF7CE2D87C}"/>
              </a:ext>
            </a:extLst>
          </p:cNvPr>
          <p:cNvSpPr txBox="1">
            <a:spLocks/>
          </p:cNvSpPr>
          <p:nvPr/>
        </p:nvSpPr>
        <p:spPr>
          <a:xfrm>
            <a:off x="6338319" y="2342207"/>
            <a:ext cx="4270247" cy="410341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da-DK" dirty="0"/>
              <a:t>En shell er brugergrænsefladen som tillader brugere at interagere med systemet ved hjælp af kommandoer.</a:t>
            </a:r>
          </a:p>
          <a:p>
            <a:r>
              <a:rPr lang="da-DK" dirty="0"/>
              <a:t>Der findes forskellige typer af Shell-programmer, eksempelvis kommandolinjeshells(CLI) og grafiske Shells(GUI).</a:t>
            </a:r>
          </a:p>
          <a:p>
            <a:r>
              <a:rPr lang="da-DK" dirty="0"/>
              <a:t>Bash er en CLI</a:t>
            </a:r>
          </a:p>
        </p:txBody>
      </p:sp>
      <p:sp>
        <p:nvSpPr>
          <p:cNvPr id="6" name="Pladsholder til indhold 3">
            <a:extLst>
              <a:ext uri="{FF2B5EF4-FFF2-40B4-BE49-F238E27FC236}">
                <a16:creationId xmlns:a16="http://schemas.microsoft.com/office/drawing/2014/main" id="{BF843F7D-8D36-BCC7-5AEB-C20F93ED2EAE}"/>
              </a:ext>
            </a:extLst>
          </p:cNvPr>
          <p:cNvSpPr txBox="1">
            <a:spLocks/>
          </p:cNvSpPr>
          <p:nvPr/>
        </p:nvSpPr>
        <p:spPr>
          <a:xfrm>
            <a:off x="6338319" y="2342206"/>
            <a:ext cx="4270247" cy="410341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da-DK" dirty="0"/>
              <a:t>Når det siges at bash er et kommando sprog, vil det sige at Bash har en evne til at fortolke og udføre kommandoer og scripts, som på den måde styrer operativsystemet.</a:t>
            </a:r>
          </a:p>
          <a:p>
            <a:r>
              <a:rPr lang="da-DK" dirty="0"/>
              <a:t>Eksempelvis at oprette, skrive til, redigere eller slette filer.  </a:t>
            </a:r>
          </a:p>
        </p:txBody>
      </p:sp>
    </p:spTree>
    <p:extLst>
      <p:ext uri="{BB962C8B-B14F-4D97-AF65-F5344CB8AC3E}">
        <p14:creationId xmlns:p14="http://schemas.microsoft.com/office/powerpoint/2010/main" val="229464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1" nodeType="clickEffect">
                                  <p:stCondLst>
                                    <p:cond delay="0"/>
                                  </p:stCondLst>
                                  <p:childTnLst>
                                    <p:anim calcmode="lin" valueType="num">
                                      <p:cBhvr additive="base">
                                        <p:cTn id="30" dur="500"/>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1" dur="500"/>
                                        <p:tgtEl>
                                          <p:spTgt spid="4">
                                            <p:txEl>
                                              <p:pRg st="0" end="0"/>
                                            </p:txEl>
                                          </p:spTgt>
                                        </p:tgtEl>
                                        <p:attrNameLst>
                                          <p:attrName>ppt_y</p:attrName>
                                        </p:attrNameLst>
                                      </p:cBhvr>
                                      <p:tavLst>
                                        <p:tav tm="0">
                                          <p:val>
                                            <p:strVal val="ppt_y"/>
                                          </p:val>
                                        </p:tav>
                                        <p:tav tm="100000">
                                          <p:val>
                                            <p:strVal val="1+ppt_h/2"/>
                                          </p:val>
                                        </p:tav>
                                      </p:tavLst>
                                    </p:anim>
                                    <p:set>
                                      <p:cBhvr>
                                        <p:cTn id="32" dur="1" fill="hold">
                                          <p:stCondLst>
                                            <p:cond delay="499"/>
                                          </p:stCondLst>
                                        </p:cTn>
                                        <p:tgtEl>
                                          <p:spTgt spid="4">
                                            <p:txEl>
                                              <p:pRg st="0" end="0"/>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1" nodeType="clickEffect">
                                  <p:stCondLst>
                                    <p:cond delay="0"/>
                                  </p:stCondLst>
                                  <p:childTnLst>
                                    <p:anim calcmode="lin" valueType="num">
                                      <p:cBhvr additive="base">
                                        <p:cTn id="36" dur="500"/>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7" dur="500"/>
                                        <p:tgtEl>
                                          <p:spTgt spid="4">
                                            <p:txEl>
                                              <p:pRg st="1" end="1"/>
                                            </p:txEl>
                                          </p:spTgt>
                                        </p:tgtEl>
                                        <p:attrNameLst>
                                          <p:attrName>ppt_y</p:attrName>
                                        </p:attrNameLst>
                                      </p:cBhvr>
                                      <p:tavLst>
                                        <p:tav tm="0">
                                          <p:val>
                                            <p:strVal val="ppt_y"/>
                                          </p:val>
                                        </p:tav>
                                        <p:tav tm="100000">
                                          <p:val>
                                            <p:strVal val="1+ppt_h/2"/>
                                          </p:val>
                                        </p:tav>
                                      </p:tavLst>
                                    </p:anim>
                                    <p:set>
                                      <p:cBhvr>
                                        <p:cTn id="38" dur="1" fill="hold">
                                          <p:stCondLst>
                                            <p:cond delay="499"/>
                                          </p:stCondLst>
                                        </p:cTn>
                                        <p:tgtEl>
                                          <p:spTgt spid="4">
                                            <p:txEl>
                                              <p:pRg st="1" end="1"/>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1" nodeType="clickEffect">
                                  <p:stCondLst>
                                    <p:cond delay="0"/>
                                  </p:stCondLst>
                                  <p:childTnLst>
                                    <p:anim calcmode="lin" valueType="num">
                                      <p:cBhvr additive="base">
                                        <p:cTn id="42" dur="500"/>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43" dur="500"/>
                                        <p:tgtEl>
                                          <p:spTgt spid="4">
                                            <p:txEl>
                                              <p:pRg st="2" end="2"/>
                                            </p:txEl>
                                          </p:spTgt>
                                        </p:tgtEl>
                                        <p:attrNameLst>
                                          <p:attrName>ppt_y</p:attrName>
                                        </p:attrNameLst>
                                      </p:cBhvr>
                                      <p:tavLst>
                                        <p:tav tm="0">
                                          <p:val>
                                            <p:strVal val="ppt_y"/>
                                          </p:val>
                                        </p:tav>
                                        <p:tav tm="100000">
                                          <p:val>
                                            <p:strVal val="1+ppt_h/2"/>
                                          </p:val>
                                        </p:tav>
                                      </p:tavLst>
                                    </p:anim>
                                    <p:set>
                                      <p:cBhvr>
                                        <p:cTn id="44" dur="1" fill="hold">
                                          <p:stCondLst>
                                            <p:cond delay="499"/>
                                          </p:stCondLst>
                                        </p:cTn>
                                        <p:tgtEl>
                                          <p:spTgt spid="4">
                                            <p:txEl>
                                              <p:pRg st="2" end="2"/>
                                            </p:txEl>
                                          </p:spTgt>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grpId="1" nodeType="clickEffect">
                                  <p:stCondLst>
                                    <p:cond delay="0"/>
                                  </p:stCondLst>
                                  <p:childTnLst>
                                    <p:anim calcmode="lin" valueType="num">
                                      <p:cBhvr additive="base">
                                        <p:cTn id="48" dur="500"/>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49" dur="500"/>
                                        <p:tgtEl>
                                          <p:spTgt spid="4">
                                            <p:txEl>
                                              <p:pRg st="3" end="3"/>
                                            </p:txEl>
                                          </p:spTgt>
                                        </p:tgtEl>
                                        <p:attrNameLst>
                                          <p:attrName>ppt_y</p:attrName>
                                        </p:attrNameLst>
                                      </p:cBhvr>
                                      <p:tavLst>
                                        <p:tav tm="0">
                                          <p:val>
                                            <p:strVal val="ppt_y"/>
                                          </p:val>
                                        </p:tav>
                                        <p:tav tm="100000">
                                          <p:val>
                                            <p:strVal val="1+ppt_h/2"/>
                                          </p:val>
                                        </p:tav>
                                      </p:tavLst>
                                    </p:anim>
                                    <p:set>
                                      <p:cBhvr>
                                        <p:cTn id="50" dur="1" fill="hold">
                                          <p:stCondLst>
                                            <p:cond delay="499"/>
                                          </p:stCondLst>
                                        </p:cTn>
                                        <p:tgtEl>
                                          <p:spTgt spid="4">
                                            <p:txEl>
                                              <p:pRg st="3" end="3"/>
                                            </p:txEl>
                                          </p:spTgt>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6" fill="hold" grpId="0" nodeType="clickEffect">
                                  <p:stCondLst>
                                    <p:cond delay="0"/>
                                  </p:stCondLst>
                                  <p:childTnLst>
                                    <p:set>
                                      <p:cBhvr>
                                        <p:cTn id="54" dur="1" fill="hold">
                                          <p:stCondLst>
                                            <p:cond delay="0"/>
                                          </p:stCondLst>
                                        </p:cTn>
                                        <p:tgtEl>
                                          <p:spTgt spid="5">
                                            <p:txEl>
                                              <p:pRg st="0" end="0"/>
                                            </p:txEl>
                                          </p:spTgt>
                                        </p:tgtEl>
                                        <p:attrNameLst>
                                          <p:attrName>style.visibility</p:attrName>
                                        </p:attrNameLst>
                                      </p:cBhvr>
                                      <p:to>
                                        <p:strVal val="visible"/>
                                      </p:to>
                                    </p:set>
                                    <p:anim calcmode="lin" valueType="num">
                                      <p:cBhvr additive="base">
                                        <p:cTn id="55"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6" fill="hold" grpId="0" nodeType="clickEffect">
                                  <p:stCondLst>
                                    <p:cond delay="0"/>
                                  </p:stCondLst>
                                  <p:childTnLst>
                                    <p:set>
                                      <p:cBhvr>
                                        <p:cTn id="60" dur="1" fill="hold">
                                          <p:stCondLst>
                                            <p:cond delay="0"/>
                                          </p:stCondLst>
                                        </p:cTn>
                                        <p:tgtEl>
                                          <p:spTgt spid="5">
                                            <p:txEl>
                                              <p:pRg st="1" end="1"/>
                                            </p:txEl>
                                          </p:spTgt>
                                        </p:tgtEl>
                                        <p:attrNameLst>
                                          <p:attrName>style.visibility</p:attrName>
                                        </p:attrNameLst>
                                      </p:cBhvr>
                                      <p:to>
                                        <p:strVal val="visible"/>
                                      </p:to>
                                    </p:set>
                                    <p:anim calcmode="lin" valueType="num">
                                      <p:cBhvr additive="base">
                                        <p:cTn id="6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6" fill="hold" grpId="0" nodeType="clickEffect">
                                  <p:stCondLst>
                                    <p:cond delay="0"/>
                                  </p:stCondLst>
                                  <p:childTnLst>
                                    <p:set>
                                      <p:cBhvr>
                                        <p:cTn id="66" dur="1" fill="hold">
                                          <p:stCondLst>
                                            <p:cond delay="0"/>
                                          </p:stCondLst>
                                        </p:cTn>
                                        <p:tgtEl>
                                          <p:spTgt spid="5">
                                            <p:txEl>
                                              <p:pRg st="2" end="2"/>
                                            </p:txEl>
                                          </p:spTgt>
                                        </p:tgtEl>
                                        <p:attrNameLst>
                                          <p:attrName>style.visibility</p:attrName>
                                        </p:attrNameLst>
                                      </p:cBhvr>
                                      <p:to>
                                        <p:strVal val="visible"/>
                                      </p:to>
                                    </p:set>
                                    <p:anim calcmode="lin" valueType="num">
                                      <p:cBhvr additive="base">
                                        <p:cTn id="67"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grpId="1" nodeType="clickEffect">
                                  <p:stCondLst>
                                    <p:cond delay="0"/>
                                  </p:stCondLst>
                                  <p:childTnLst>
                                    <p:anim calcmode="lin" valueType="num">
                                      <p:cBhvr additive="base">
                                        <p:cTn id="72" dur="500"/>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73" dur="500"/>
                                        <p:tgtEl>
                                          <p:spTgt spid="5">
                                            <p:txEl>
                                              <p:pRg st="0" end="0"/>
                                            </p:txEl>
                                          </p:spTgt>
                                        </p:tgtEl>
                                        <p:attrNameLst>
                                          <p:attrName>ppt_y</p:attrName>
                                        </p:attrNameLst>
                                      </p:cBhvr>
                                      <p:tavLst>
                                        <p:tav tm="0">
                                          <p:val>
                                            <p:strVal val="ppt_y"/>
                                          </p:val>
                                        </p:tav>
                                        <p:tav tm="100000">
                                          <p:val>
                                            <p:strVal val="1+ppt_h/2"/>
                                          </p:val>
                                        </p:tav>
                                      </p:tavLst>
                                    </p:anim>
                                    <p:set>
                                      <p:cBhvr>
                                        <p:cTn id="74" dur="1" fill="hold">
                                          <p:stCondLst>
                                            <p:cond delay="499"/>
                                          </p:stCondLst>
                                        </p:cTn>
                                        <p:tgtEl>
                                          <p:spTgt spid="5">
                                            <p:txEl>
                                              <p:pRg st="0" end="0"/>
                                            </p:txEl>
                                          </p:spTgt>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 presetClass="exit" presetSubtype="4" fill="hold" grpId="1" nodeType="clickEffect">
                                  <p:stCondLst>
                                    <p:cond delay="0"/>
                                  </p:stCondLst>
                                  <p:childTnLst>
                                    <p:anim calcmode="lin" valueType="num">
                                      <p:cBhvr additive="base">
                                        <p:cTn id="78" dur="500"/>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79" dur="500"/>
                                        <p:tgtEl>
                                          <p:spTgt spid="5">
                                            <p:txEl>
                                              <p:pRg st="1" end="1"/>
                                            </p:txEl>
                                          </p:spTgt>
                                        </p:tgtEl>
                                        <p:attrNameLst>
                                          <p:attrName>ppt_y</p:attrName>
                                        </p:attrNameLst>
                                      </p:cBhvr>
                                      <p:tavLst>
                                        <p:tav tm="0">
                                          <p:val>
                                            <p:strVal val="ppt_y"/>
                                          </p:val>
                                        </p:tav>
                                        <p:tav tm="100000">
                                          <p:val>
                                            <p:strVal val="1+ppt_h/2"/>
                                          </p:val>
                                        </p:tav>
                                      </p:tavLst>
                                    </p:anim>
                                    <p:set>
                                      <p:cBhvr>
                                        <p:cTn id="80" dur="1" fill="hold">
                                          <p:stCondLst>
                                            <p:cond delay="499"/>
                                          </p:stCondLst>
                                        </p:cTn>
                                        <p:tgtEl>
                                          <p:spTgt spid="5">
                                            <p:txEl>
                                              <p:pRg st="1" end="1"/>
                                            </p:txEl>
                                          </p:spTgt>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 presetClass="exit" presetSubtype="4" fill="hold" grpId="1" nodeType="clickEffect">
                                  <p:stCondLst>
                                    <p:cond delay="0"/>
                                  </p:stCondLst>
                                  <p:childTnLst>
                                    <p:anim calcmode="lin" valueType="num">
                                      <p:cBhvr additive="base">
                                        <p:cTn id="84" dur="500"/>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5" dur="500"/>
                                        <p:tgtEl>
                                          <p:spTgt spid="5">
                                            <p:txEl>
                                              <p:pRg st="2" end="2"/>
                                            </p:txEl>
                                          </p:spTgt>
                                        </p:tgtEl>
                                        <p:attrNameLst>
                                          <p:attrName>ppt_y</p:attrName>
                                        </p:attrNameLst>
                                      </p:cBhvr>
                                      <p:tavLst>
                                        <p:tav tm="0">
                                          <p:val>
                                            <p:strVal val="ppt_y"/>
                                          </p:val>
                                        </p:tav>
                                        <p:tav tm="100000">
                                          <p:val>
                                            <p:strVal val="1+ppt_h/2"/>
                                          </p:val>
                                        </p:tav>
                                      </p:tavLst>
                                    </p:anim>
                                    <p:set>
                                      <p:cBhvr>
                                        <p:cTn id="86" dur="1" fill="hold">
                                          <p:stCondLst>
                                            <p:cond delay="499"/>
                                          </p:stCondLst>
                                        </p:cTn>
                                        <p:tgtEl>
                                          <p:spTgt spid="5">
                                            <p:txEl>
                                              <p:pRg st="2" end="2"/>
                                            </p:txEl>
                                          </p:spTgt>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 presetClass="entr" presetSubtype="6" fill="hold" grpId="0" nodeType="clickEffect">
                                  <p:stCondLst>
                                    <p:cond delay="0"/>
                                  </p:stCondLst>
                                  <p:childTnLst>
                                    <p:set>
                                      <p:cBhvr>
                                        <p:cTn id="90" dur="1" fill="hold">
                                          <p:stCondLst>
                                            <p:cond delay="0"/>
                                          </p:stCondLst>
                                        </p:cTn>
                                        <p:tgtEl>
                                          <p:spTgt spid="6">
                                            <p:txEl>
                                              <p:pRg st="0" end="0"/>
                                            </p:txEl>
                                          </p:spTgt>
                                        </p:tgtEl>
                                        <p:attrNameLst>
                                          <p:attrName>style.visibility</p:attrName>
                                        </p:attrNameLst>
                                      </p:cBhvr>
                                      <p:to>
                                        <p:strVal val="visible"/>
                                      </p:to>
                                    </p:set>
                                    <p:anim calcmode="lin" valueType="num">
                                      <p:cBhvr additive="base">
                                        <p:cTn id="91"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6" fill="hold" grpId="0" nodeType="clickEffect">
                                  <p:stCondLst>
                                    <p:cond delay="0"/>
                                  </p:stCondLst>
                                  <p:childTnLst>
                                    <p:set>
                                      <p:cBhvr>
                                        <p:cTn id="96" dur="1" fill="hold">
                                          <p:stCondLst>
                                            <p:cond delay="0"/>
                                          </p:stCondLst>
                                        </p:cTn>
                                        <p:tgtEl>
                                          <p:spTgt spid="6">
                                            <p:txEl>
                                              <p:pRg st="1" end="1"/>
                                            </p:txEl>
                                          </p:spTgt>
                                        </p:tgtEl>
                                        <p:attrNameLst>
                                          <p:attrName>style.visibility</p:attrName>
                                        </p:attrNameLst>
                                      </p:cBhvr>
                                      <p:to>
                                        <p:strVal val="visible"/>
                                      </p:to>
                                    </p:set>
                                    <p:anim calcmode="lin" valueType="num">
                                      <p:cBhvr additive="base">
                                        <p:cTn id="97"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9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xit" presetSubtype="4" fill="hold" grpId="1" nodeType="clickEffect">
                                  <p:stCondLst>
                                    <p:cond delay="0"/>
                                  </p:stCondLst>
                                  <p:childTnLst>
                                    <p:anim calcmode="lin" valueType="num">
                                      <p:cBhvr additive="base">
                                        <p:cTn id="102" dur="500"/>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03" dur="500"/>
                                        <p:tgtEl>
                                          <p:spTgt spid="6">
                                            <p:txEl>
                                              <p:pRg st="0" end="0"/>
                                            </p:txEl>
                                          </p:spTgt>
                                        </p:tgtEl>
                                        <p:attrNameLst>
                                          <p:attrName>ppt_y</p:attrName>
                                        </p:attrNameLst>
                                      </p:cBhvr>
                                      <p:tavLst>
                                        <p:tav tm="0">
                                          <p:val>
                                            <p:strVal val="ppt_y"/>
                                          </p:val>
                                        </p:tav>
                                        <p:tav tm="100000">
                                          <p:val>
                                            <p:strVal val="1+ppt_h/2"/>
                                          </p:val>
                                        </p:tav>
                                      </p:tavLst>
                                    </p:anim>
                                    <p:set>
                                      <p:cBhvr>
                                        <p:cTn id="104" dur="1" fill="hold">
                                          <p:stCondLst>
                                            <p:cond delay="499"/>
                                          </p:stCondLst>
                                        </p:cTn>
                                        <p:tgtEl>
                                          <p:spTgt spid="6">
                                            <p:txEl>
                                              <p:pRg st="0" end="0"/>
                                            </p:txEl>
                                          </p:spTgt>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2" presetClass="exit" presetSubtype="4" fill="hold" grpId="1" nodeType="clickEffect">
                                  <p:stCondLst>
                                    <p:cond delay="0"/>
                                  </p:stCondLst>
                                  <p:childTnLst>
                                    <p:anim calcmode="lin" valueType="num">
                                      <p:cBhvr additive="base">
                                        <p:cTn id="108" dur="500"/>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09" dur="500"/>
                                        <p:tgtEl>
                                          <p:spTgt spid="6">
                                            <p:txEl>
                                              <p:pRg st="1" end="1"/>
                                            </p:txEl>
                                          </p:spTgt>
                                        </p:tgtEl>
                                        <p:attrNameLst>
                                          <p:attrName>ppt_y</p:attrName>
                                        </p:attrNameLst>
                                      </p:cBhvr>
                                      <p:tavLst>
                                        <p:tav tm="0">
                                          <p:val>
                                            <p:strVal val="ppt_y"/>
                                          </p:val>
                                        </p:tav>
                                        <p:tav tm="100000">
                                          <p:val>
                                            <p:strVal val="1+ppt_h/2"/>
                                          </p:val>
                                        </p:tav>
                                      </p:tavLst>
                                    </p:anim>
                                    <p:set>
                                      <p:cBhvr>
                                        <p:cTn id="110" dur="1" fill="hold">
                                          <p:stCondLst>
                                            <p:cond delay="499"/>
                                          </p:stCondLst>
                                        </p:cTn>
                                        <p:tgtEl>
                                          <p:spTgt spid="6">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bldP spid="5" grpId="0" build="p"/>
      <p:bldP spid="5" grpId="1" build="p"/>
      <p:bldP spid="6" grpId="0" build="p"/>
      <p:bldP spid="6" grpI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EF457F-B02C-6103-F0AA-1D08E1B8E6D4}"/>
              </a:ext>
            </a:extLst>
          </p:cNvPr>
          <p:cNvSpPr>
            <a:spLocks noGrp="1"/>
          </p:cNvSpPr>
          <p:nvPr>
            <p:ph type="title"/>
          </p:nvPr>
        </p:nvSpPr>
        <p:spPr/>
        <p:txBody>
          <a:bodyPr/>
          <a:lstStyle/>
          <a:p>
            <a:r>
              <a:rPr lang="da-DK" dirty="0"/>
              <a:t>Bash programmering</a:t>
            </a:r>
          </a:p>
        </p:txBody>
      </p:sp>
      <p:sp>
        <p:nvSpPr>
          <p:cNvPr id="3" name="Pladsholder til indhold 2">
            <a:extLst>
              <a:ext uri="{FF2B5EF4-FFF2-40B4-BE49-F238E27FC236}">
                <a16:creationId xmlns:a16="http://schemas.microsoft.com/office/drawing/2014/main" id="{E71D4E96-B162-B73E-C863-621E7067B5BB}"/>
              </a:ext>
            </a:extLst>
          </p:cNvPr>
          <p:cNvSpPr>
            <a:spLocks noGrp="1"/>
          </p:cNvSpPr>
          <p:nvPr>
            <p:ph idx="1"/>
          </p:nvPr>
        </p:nvSpPr>
        <p:spPr>
          <a:xfrm>
            <a:off x="2231136" y="2943919"/>
            <a:ext cx="7729728" cy="2949389"/>
          </a:xfrm>
        </p:spPr>
        <p:txBody>
          <a:bodyPr>
            <a:normAutofit/>
          </a:bodyPr>
          <a:lstStyle/>
          <a:p>
            <a:r>
              <a:rPr lang="da-DK" dirty="0"/>
              <a:t>I bash programmering er det muligt at bygge funktionelle scripts og udføre automatisering af opgaver.</a:t>
            </a:r>
            <a:br>
              <a:rPr lang="da-DK" dirty="0"/>
            </a:br>
            <a:br>
              <a:rPr lang="da-DK" dirty="0"/>
            </a:br>
            <a:r>
              <a:rPr lang="da-DK" dirty="0"/>
              <a:t>Her kommer en kort showcase af nogle bash komponenter.</a:t>
            </a:r>
          </a:p>
        </p:txBody>
      </p:sp>
    </p:spTree>
    <p:extLst>
      <p:ext uri="{BB962C8B-B14F-4D97-AF65-F5344CB8AC3E}">
        <p14:creationId xmlns:p14="http://schemas.microsoft.com/office/powerpoint/2010/main" val="3847150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EF457F-B02C-6103-F0AA-1D08E1B8E6D4}"/>
              </a:ext>
            </a:extLst>
          </p:cNvPr>
          <p:cNvSpPr>
            <a:spLocks noGrp="1"/>
          </p:cNvSpPr>
          <p:nvPr>
            <p:ph type="title"/>
          </p:nvPr>
        </p:nvSpPr>
        <p:spPr/>
        <p:txBody>
          <a:bodyPr/>
          <a:lstStyle/>
          <a:p>
            <a:r>
              <a:rPr lang="da-DK" dirty="0"/>
              <a:t>Showcase</a:t>
            </a:r>
          </a:p>
        </p:txBody>
      </p:sp>
      <p:sp>
        <p:nvSpPr>
          <p:cNvPr id="3" name="Pladsholder til indhold 2">
            <a:extLst>
              <a:ext uri="{FF2B5EF4-FFF2-40B4-BE49-F238E27FC236}">
                <a16:creationId xmlns:a16="http://schemas.microsoft.com/office/drawing/2014/main" id="{E71D4E96-B162-B73E-C863-621E7067B5BB}"/>
              </a:ext>
            </a:extLst>
          </p:cNvPr>
          <p:cNvSpPr>
            <a:spLocks noGrp="1"/>
          </p:cNvSpPr>
          <p:nvPr>
            <p:ph idx="1"/>
          </p:nvPr>
        </p:nvSpPr>
        <p:spPr>
          <a:xfrm>
            <a:off x="2231136" y="2943919"/>
            <a:ext cx="7729728" cy="2949389"/>
          </a:xfrm>
        </p:spPr>
        <p:txBody>
          <a:bodyPr>
            <a:normAutofit/>
          </a:bodyPr>
          <a:lstStyle/>
          <a:p>
            <a:r>
              <a:rPr lang="da-DK" dirty="0"/>
              <a:t>Showcase af hvordan et bash script til automatisering af letvægts-deployment kan se ud.</a:t>
            </a:r>
          </a:p>
        </p:txBody>
      </p:sp>
    </p:spTree>
    <p:extLst>
      <p:ext uri="{BB962C8B-B14F-4D97-AF65-F5344CB8AC3E}">
        <p14:creationId xmlns:p14="http://schemas.microsoft.com/office/powerpoint/2010/main" val="3572280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EF457F-B02C-6103-F0AA-1D08E1B8E6D4}"/>
              </a:ext>
            </a:extLst>
          </p:cNvPr>
          <p:cNvSpPr>
            <a:spLocks noGrp="1"/>
          </p:cNvSpPr>
          <p:nvPr>
            <p:ph type="title"/>
          </p:nvPr>
        </p:nvSpPr>
        <p:spPr/>
        <p:txBody>
          <a:bodyPr/>
          <a:lstStyle/>
          <a:p>
            <a:r>
              <a:rPr lang="da-DK" dirty="0"/>
              <a:t>Oversigt</a:t>
            </a:r>
          </a:p>
        </p:txBody>
      </p:sp>
      <p:sp>
        <p:nvSpPr>
          <p:cNvPr id="3" name="Pladsholder til indhold 2">
            <a:extLst>
              <a:ext uri="{FF2B5EF4-FFF2-40B4-BE49-F238E27FC236}">
                <a16:creationId xmlns:a16="http://schemas.microsoft.com/office/drawing/2014/main" id="{E71D4E96-B162-B73E-C863-621E7067B5BB}"/>
              </a:ext>
            </a:extLst>
          </p:cNvPr>
          <p:cNvSpPr>
            <a:spLocks noGrp="1"/>
          </p:cNvSpPr>
          <p:nvPr>
            <p:ph idx="1"/>
          </p:nvPr>
        </p:nvSpPr>
        <p:spPr>
          <a:xfrm>
            <a:off x="2231136" y="2943919"/>
            <a:ext cx="7729728" cy="2949389"/>
          </a:xfrm>
        </p:spPr>
        <p:txBody>
          <a:bodyPr>
            <a:normAutofit/>
          </a:bodyPr>
          <a:lstStyle/>
          <a:p>
            <a:r>
              <a:rPr lang="da-DK" dirty="0"/>
              <a:t>Introduktion</a:t>
            </a:r>
          </a:p>
          <a:p>
            <a:r>
              <a:rPr lang="da-DK" dirty="0"/>
              <a:t>Projekt</a:t>
            </a:r>
          </a:p>
          <a:p>
            <a:r>
              <a:rPr lang="da-DK" sz="1800" dirty="0"/>
              <a:t>Udviklingsproces</a:t>
            </a:r>
            <a:endParaRPr lang="da-DK" dirty="0"/>
          </a:p>
          <a:p>
            <a:r>
              <a:rPr lang="da-DK" dirty="0"/>
              <a:t>Test og kvalitetssikring</a:t>
            </a:r>
          </a:p>
          <a:p>
            <a:r>
              <a:rPr lang="da-DK" dirty="0"/>
              <a:t>Showcase</a:t>
            </a:r>
          </a:p>
          <a:p>
            <a:r>
              <a:rPr lang="da-DK" dirty="0"/>
              <a:t>Konklusion og fremtidige forbedringer</a:t>
            </a:r>
          </a:p>
        </p:txBody>
      </p:sp>
    </p:spTree>
    <p:extLst>
      <p:ext uri="{BB962C8B-B14F-4D97-AF65-F5344CB8AC3E}">
        <p14:creationId xmlns:p14="http://schemas.microsoft.com/office/powerpoint/2010/main" val="3657053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56BEE0-7064-2D6B-1C18-2C3E33247372}"/>
              </a:ext>
            </a:extLst>
          </p:cNvPr>
          <p:cNvSpPr>
            <a:spLocks noGrp="1"/>
          </p:cNvSpPr>
          <p:nvPr>
            <p:ph type="ctrTitle"/>
          </p:nvPr>
        </p:nvSpPr>
        <p:spPr>
          <a:xfrm>
            <a:off x="1600200" y="859536"/>
            <a:ext cx="8991600" cy="1645920"/>
          </a:xfrm>
        </p:spPr>
        <p:txBody>
          <a:bodyPr/>
          <a:lstStyle/>
          <a:p>
            <a:r>
              <a:rPr lang="da-DK" sz="3200" dirty="0"/>
              <a:t>Introduktion</a:t>
            </a:r>
            <a:endParaRPr lang="da-DK" dirty="0"/>
          </a:p>
        </p:txBody>
      </p:sp>
      <p:sp>
        <p:nvSpPr>
          <p:cNvPr id="3" name="Undertitel 2">
            <a:extLst>
              <a:ext uri="{FF2B5EF4-FFF2-40B4-BE49-F238E27FC236}">
                <a16:creationId xmlns:a16="http://schemas.microsoft.com/office/drawing/2014/main" id="{61ECE6CD-DCC9-4087-42DA-9465B030BC69}"/>
              </a:ext>
            </a:extLst>
          </p:cNvPr>
          <p:cNvSpPr>
            <a:spLocks noGrp="1"/>
          </p:cNvSpPr>
          <p:nvPr>
            <p:ph type="subTitle" idx="1"/>
          </p:nvPr>
        </p:nvSpPr>
        <p:spPr>
          <a:xfrm>
            <a:off x="1600200" y="2882332"/>
            <a:ext cx="8991600" cy="3116132"/>
          </a:xfrm>
        </p:spPr>
        <p:txBody>
          <a:bodyPr>
            <a:normAutofit/>
          </a:bodyPr>
          <a:lstStyle/>
          <a:p>
            <a:pPr marL="342900" indent="-342900" algn="l">
              <a:buFont typeface="Arial" panose="020B0604020202020204" pitchFamily="34" charset="0"/>
              <a:buChar char="•"/>
            </a:pPr>
            <a:r>
              <a:rPr lang="da-DK" dirty="0"/>
              <a:t>Sidernes Verden er et svendeprøveprojekt udviklet som afsluttende del af uddannelsen som datateknikker med speciale i programmering.</a:t>
            </a:r>
          </a:p>
          <a:p>
            <a:pPr marL="342900" indent="-342900" algn="l">
              <a:buFont typeface="Arial" panose="020B0604020202020204" pitchFamily="34" charset="0"/>
              <a:buChar char="•"/>
            </a:pPr>
            <a:r>
              <a:rPr lang="da-DK" dirty="0"/>
              <a:t>Målet med projektet er at skabe en funktionsdygtig og brugervenlig webshop til salg af bøger, som imødekommer behovene hos både medarbejdere og kunder.</a:t>
            </a:r>
          </a:p>
        </p:txBody>
      </p:sp>
    </p:spTree>
    <p:extLst>
      <p:ext uri="{BB962C8B-B14F-4D97-AF65-F5344CB8AC3E}">
        <p14:creationId xmlns:p14="http://schemas.microsoft.com/office/powerpoint/2010/main" val="3153151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C03B50-0BFC-82E5-C5DE-D29E368592F2}"/>
              </a:ext>
            </a:extLst>
          </p:cNvPr>
          <p:cNvSpPr>
            <a:spLocks noGrp="1"/>
          </p:cNvSpPr>
          <p:nvPr>
            <p:ph type="title"/>
          </p:nvPr>
        </p:nvSpPr>
        <p:spPr/>
        <p:txBody>
          <a:bodyPr/>
          <a:lstStyle/>
          <a:p>
            <a:r>
              <a:rPr lang="da-DK" dirty="0"/>
              <a:t>Projekt</a:t>
            </a:r>
          </a:p>
        </p:txBody>
      </p:sp>
      <p:sp>
        <p:nvSpPr>
          <p:cNvPr id="3" name="Pladsholder til indhold 2">
            <a:extLst>
              <a:ext uri="{FF2B5EF4-FFF2-40B4-BE49-F238E27FC236}">
                <a16:creationId xmlns:a16="http://schemas.microsoft.com/office/drawing/2014/main" id="{77D37433-D154-5ADF-0571-328182BC006B}"/>
              </a:ext>
            </a:extLst>
          </p:cNvPr>
          <p:cNvSpPr>
            <a:spLocks noGrp="1"/>
          </p:cNvSpPr>
          <p:nvPr>
            <p:ph sz="half" idx="1"/>
          </p:nvPr>
        </p:nvSpPr>
        <p:spPr/>
        <p:txBody>
          <a:bodyPr/>
          <a:lstStyle/>
          <a:p>
            <a:pPr marL="0" indent="0">
              <a:buNone/>
            </a:pPr>
            <a:r>
              <a:rPr lang="da-DK" b="1" dirty="0"/>
              <a:t>Formål:</a:t>
            </a:r>
          </a:p>
          <a:p>
            <a:r>
              <a:rPr lang="da-DK" dirty="0"/>
              <a:t>At udvikle en online handelsplatform, som giver mulighed for køb af bøger.</a:t>
            </a:r>
          </a:p>
          <a:p>
            <a:r>
              <a:rPr lang="da-DK" dirty="0"/>
              <a:t>At levere en løsning, hvor medarbejdere let kan administrere webshoppen efter overlevering, samt overvåge salg, håndtere bøger og få indsigt i admin aktiviteter gennem en log.</a:t>
            </a:r>
          </a:p>
        </p:txBody>
      </p:sp>
      <p:sp>
        <p:nvSpPr>
          <p:cNvPr id="4" name="Pladsholder til indhold 3">
            <a:extLst>
              <a:ext uri="{FF2B5EF4-FFF2-40B4-BE49-F238E27FC236}">
                <a16:creationId xmlns:a16="http://schemas.microsoft.com/office/drawing/2014/main" id="{F6CCF2C5-23C0-3A85-095C-21B2E1207641}"/>
              </a:ext>
            </a:extLst>
          </p:cNvPr>
          <p:cNvSpPr>
            <a:spLocks noGrp="1"/>
          </p:cNvSpPr>
          <p:nvPr>
            <p:ph sz="half" idx="2"/>
          </p:nvPr>
        </p:nvSpPr>
        <p:spPr/>
        <p:txBody>
          <a:bodyPr/>
          <a:lstStyle/>
          <a:p>
            <a:pPr marL="0" indent="0">
              <a:buNone/>
            </a:pPr>
            <a:r>
              <a:rPr lang="da-DK" b="1" dirty="0"/>
              <a:t>Hovedudfordringer</a:t>
            </a:r>
            <a:r>
              <a:rPr lang="da-DK" dirty="0"/>
              <a:t>:</a:t>
            </a:r>
          </a:p>
          <a:p>
            <a:r>
              <a:rPr lang="da-DK" dirty="0"/>
              <a:t>Implementering af betalingsgateway</a:t>
            </a:r>
          </a:p>
          <a:p>
            <a:r>
              <a:rPr lang="da-DK" dirty="0"/>
              <a:t>Hændelseslog med event listeners i Laravel</a:t>
            </a:r>
          </a:p>
          <a:p>
            <a:r>
              <a:rPr lang="da-DK" dirty="0"/>
              <a:t>Søgefunktionalitet</a:t>
            </a:r>
          </a:p>
          <a:p>
            <a:r>
              <a:rPr lang="da-DK" dirty="0"/>
              <a:t>Filtrering af bøger</a:t>
            </a:r>
          </a:p>
          <a:p>
            <a:r>
              <a:rPr lang="da-DK" dirty="0"/>
              <a:t>Brugerroller og adgangshåndtering</a:t>
            </a:r>
          </a:p>
          <a:p>
            <a:r>
              <a:rPr lang="da-DK" dirty="0"/>
              <a:t>Import af bøger</a:t>
            </a:r>
          </a:p>
        </p:txBody>
      </p:sp>
    </p:spTree>
    <p:extLst>
      <p:ext uri="{BB962C8B-B14F-4D97-AF65-F5344CB8AC3E}">
        <p14:creationId xmlns:p14="http://schemas.microsoft.com/office/powerpoint/2010/main" val="1871731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56BEE0-7064-2D6B-1C18-2C3E33247372}"/>
              </a:ext>
            </a:extLst>
          </p:cNvPr>
          <p:cNvSpPr>
            <a:spLocks noGrp="1"/>
          </p:cNvSpPr>
          <p:nvPr>
            <p:ph type="ctrTitle"/>
          </p:nvPr>
        </p:nvSpPr>
        <p:spPr>
          <a:xfrm>
            <a:off x="1600200" y="369685"/>
            <a:ext cx="8991600" cy="1645920"/>
          </a:xfrm>
        </p:spPr>
        <p:txBody>
          <a:bodyPr/>
          <a:lstStyle/>
          <a:p>
            <a:r>
              <a:rPr lang="da-DK" sz="3200" dirty="0"/>
              <a:t>Udviklingsproces</a:t>
            </a:r>
            <a:endParaRPr lang="da-DK" dirty="0"/>
          </a:p>
        </p:txBody>
      </p:sp>
      <p:sp>
        <p:nvSpPr>
          <p:cNvPr id="3" name="Undertitel 2">
            <a:extLst>
              <a:ext uri="{FF2B5EF4-FFF2-40B4-BE49-F238E27FC236}">
                <a16:creationId xmlns:a16="http://schemas.microsoft.com/office/drawing/2014/main" id="{61ECE6CD-DCC9-4087-42DA-9465B030BC69}"/>
              </a:ext>
            </a:extLst>
          </p:cNvPr>
          <p:cNvSpPr>
            <a:spLocks noGrp="1"/>
          </p:cNvSpPr>
          <p:nvPr>
            <p:ph type="subTitle" idx="1"/>
          </p:nvPr>
        </p:nvSpPr>
        <p:spPr>
          <a:xfrm>
            <a:off x="2048436" y="2668792"/>
            <a:ext cx="4226860" cy="3337560"/>
          </a:xfrm>
        </p:spPr>
        <p:txBody>
          <a:bodyPr>
            <a:normAutofit/>
          </a:bodyPr>
          <a:lstStyle/>
          <a:p>
            <a:pPr algn="l"/>
            <a:r>
              <a:rPr lang="da-DK" b="1" dirty="0"/>
              <a:t>Udviklingsproces</a:t>
            </a:r>
            <a:r>
              <a:rPr lang="da-DK" dirty="0"/>
              <a:t>:</a:t>
            </a:r>
          </a:p>
          <a:p>
            <a:pPr marL="342900" indent="-342900" algn="l">
              <a:buFont typeface="Arial" panose="020B0604020202020204" pitchFamily="34" charset="0"/>
              <a:buChar char="•"/>
            </a:pPr>
            <a:r>
              <a:rPr lang="da-DK" dirty="0"/>
              <a:t>Agil udviklingsmetodik i form af Kanban.</a:t>
            </a:r>
          </a:p>
          <a:p>
            <a:pPr marL="342900" indent="-342900" algn="l">
              <a:buFont typeface="Arial" panose="020B0604020202020204" pitchFamily="34" charset="0"/>
              <a:buChar char="•"/>
            </a:pPr>
            <a:r>
              <a:rPr lang="da-DK" dirty="0"/>
              <a:t>Udviklingsfaser, herunder planlægning, design, implementering, test, og lancering.</a:t>
            </a:r>
          </a:p>
          <a:p>
            <a:pPr algn="l"/>
            <a:endParaRPr lang="da-DK" dirty="0"/>
          </a:p>
        </p:txBody>
      </p:sp>
    </p:spTree>
    <p:extLst>
      <p:ext uri="{BB962C8B-B14F-4D97-AF65-F5344CB8AC3E}">
        <p14:creationId xmlns:p14="http://schemas.microsoft.com/office/powerpoint/2010/main" val="922931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07D411-74A7-B8D3-CF4A-54F452D4485E}"/>
              </a:ext>
            </a:extLst>
          </p:cNvPr>
          <p:cNvSpPr>
            <a:spLocks noGrp="1"/>
          </p:cNvSpPr>
          <p:nvPr>
            <p:ph type="ctrTitle"/>
          </p:nvPr>
        </p:nvSpPr>
        <p:spPr>
          <a:xfrm>
            <a:off x="1600200" y="351756"/>
            <a:ext cx="8991600" cy="1645920"/>
          </a:xfrm>
        </p:spPr>
        <p:txBody>
          <a:bodyPr/>
          <a:lstStyle/>
          <a:p>
            <a:r>
              <a:rPr lang="da-DK" dirty="0"/>
              <a:t>Test og kvalitetssikring</a:t>
            </a:r>
          </a:p>
        </p:txBody>
      </p:sp>
      <p:sp>
        <p:nvSpPr>
          <p:cNvPr id="3" name="Undertitel 2">
            <a:extLst>
              <a:ext uri="{FF2B5EF4-FFF2-40B4-BE49-F238E27FC236}">
                <a16:creationId xmlns:a16="http://schemas.microsoft.com/office/drawing/2014/main" id="{103EC94B-E894-76C6-9084-030DCC97B40D}"/>
              </a:ext>
            </a:extLst>
          </p:cNvPr>
          <p:cNvSpPr>
            <a:spLocks noGrp="1"/>
          </p:cNvSpPr>
          <p:nvPr>
            <p:ph type="subTitle" idx="1"/>
          </p:nvPr>
        </p:nvSpPr>
        <p:spPr>
          <a:xfrm>
            <a:off x="1600200" y="2339788"/>
            <a:ext cx="8991600" cy="4166456"/>
          </a:xfrm>
        </p:spPr>
        <p:txBody>
          <a:bodyPr>
            <a:normAutofit/>
          </a:bodyPr>
          <a:lstStyle/>
          <a:p>
            <a:pPr algn="l"/>
            <a:r>
              <a:rPr lang="da-DK" b="1" dirty="0"/>
              <a:t>Mål</a:t>
            </a:r>
            <a:r>
              <a:rPr lang="da-DK" dirty="0"/>
              <a:t>:</a:t>
            </a:r>
            <a:br>
              <a:rPr lang="da-DK" dirty="0"/>
            </a:br>
            <a:r>
              <a:rPr lang="da-DK" dirty="0"/>
              <a:t>At sikre en robust og sikker webshop som opfylder funktionelle krav ved hjælp af automatiserede tests, samt manuel testning for at dække både frontend og backend funktionaliteter.</a:t>
            </a:r>
          </a:p>
          <a:p>
            <a:pPr algn="l"/>
            <a:r>
              <a:rPr lang="da-DK" b="1" dirty="0"/>
              <a:t>GitHub Actions</a:t>
            </a:r>
            <a:r>
              <a:rPr lang="da-DK" dirty="0"/>
              <a:t>:</a:t>
            </a:r>
          </a:p>
          <a:p>
            <a:pPr algn="l"/>
            <a:r>
              <a:rPr lang="da-DK" dirty="0"/>
              <a:t>Når ændringer pushes til GitHub køres der automatiserede tests, eksempelvis Unit tests, integrationstests, automatisk kontrol af kodekvalitet og ”best-practice” standarder, tjek for sikkerhedsbrud og sårbarheder i koden samt i tredjeparts biblioteker</a:t>
            </a:r>
          </a:p>
          <a:p>
            <a:pPr algn="l"/>
            <a:r>
              <a:rPr lang="da-DK" dirty="0"/>
              <a:t>Dette udføres med Larastan code analysis, Laravel Application tester, PHP packages vulnerability checker.</a:t>
            </a:r>
          </a:p>
        </p:txBody>
      </p:sp>
    </p:spTree>
    <p:extLst>
      <p:ext uri="{BB962C8B-B14F-4D97-AF65-F5344CB8AC3E}">
        <p14:creationId xmlns:p14="http://schemas.microsoft.com/office/powerpoint/2010/main" val="747342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07D411-74A7-B8D3-CF4A-54F452D4485E}"/>
              </a:ext>
            </a:extLst>
          </p:cNvPr>
          <p:cNvSpPr>
            <a:spLocks noGrp="1"/>
          </p:cNvSpPr>
          <p:nvPr>
            <p:ph type="ctrTitle"/>
          </p:nvPr>
        </p:nvSpPr>
        <p:spPr/>
        <p:txBody>
          <a:bodyPr/>
          <a:lstStyle/>
          <a:p>
            <a:r>
              <a:rPr lang="da-DK" dirty="0"/>
              <a:t>Showcase</a:t>
            </a:r>
          </a:p>
        </p:txBody>
      </p:sp>
      <p:sp>
        <p:nvSpPr>
          <p:cNvPr id="3" name="Undertitel 2">
            <a:extLst>
              <a:ext uri="{FF2B5EF4-FFF2-40B4-BE49-F238E27FC236}">
                <a16:creationId xmlns:a16="http://schemas.microsoft.com/office/drawing/2014/main" id="{103EC94B-E894-76C6-9084-030DCC97B40D}"/>
              </a:ext>
            </a:extLst>
          </p:cNvPr>
          <p:cNvSpPr>
            <a:spLocks noGrp="1"/>
          </p:cNvSpPr>
          <p:nvPr>
            <p:ph type="subTitle" idx="1"/>
          </p:nvPr>
        </p:nvSpPr>
        <p:spPr/>
        <p:txBody>
          <a:bodyPr>
            <a:normAutofit/>
          </a:bodyPr>
          <a:lstStyle/>
          <a:p>
            <a:pPr algn="l"/>
            <a:endParaRPr lang="da-DK" dirty="0"/>
          </a:p>
          <a:p>
            <a:pPr marL="342900" indent="-342900" algn="l">
              <a:buFont typeface="Arial" panose="020B0604020202020204" pitchFamily="34" charset="0"/>
              <a:buChar char="•"/>
            </a:pPr>
            <a:endParaRPr lang="da-DK" dirty="0"/>
          </a:p>
        </p:txBody>
      </p:sp>
    </p:spTree>
    <p:extLst>
      <p:ext uri="{BB962C8B-B14F-4D97-AF65-F5344CB8AC3E}">
        <p14:creationId xmlns:p14="http://schemas.microsoft.com/office/powerpoint/2010/main" val="4007746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890C44-731E-AFBF-C3DF-9C25DF1B45A1}"/>
              </a:ext>
            </a:extLst>
          </p:cNvPr>
          <p:cNvSpPr>
            <a:spLocks noGrp="1"/>
          </p:cNvSpPr>
          <p:nvPr>
            <p:ph type="ctrTitle"/>
          </p:nvPr>
        </p:nvSpPr>
        <p:spPr>
          <a:xfrm>
            <a:off x="1600200" y="442602"/>
            <a:ext cx="8991600" cy="1645920"/>
          </a:xfrm>
        </p:spPr>
        <p:txBody>
          <a:bodyPr>
            <a:normAutofit/>
          </a:bodyPr>
          <a:lstStyle/>
          <a:p>
            <a:r>
              <a:rPr lang="da-DK" dirty="0"/>
              <a:t>Konklusion og fremtidige forbedringer</a:t>
            </a:r>
          </a:p>
        </p:txBody>
      </p:sp>
      <p:sp>
        <p:nvSpPr>
          <p:cNvPr id="3" name="Undertitel 2">
            <a:extLst>
              <a:ext uri="{FF2B5EF4-FFF2-40B4-BE49-F238E27FC236}">
                <a16:creationId xmlns:a16="http://schemas.microsoft.com/office/drawing/2014/main" id="{8D712467-51C2-E04E-8BD2-E0E69D5EF007}"/>
              </a:ext>
            </a:extLst>
          </p:cNvPr>
          <p:cNvSpPr>
            <a:spLocks noGrp="1"/>
          </p:cNvSpPr>
          <p:nvPr>
            <p:ph type="subTitle" idx="1"/>
          </p:nvPr>
        </p:nvSpPr>
        <p:spPr>
          <a:xfrm>
            <a:off x="1600200" y="2465293"/>
            <a:ext cx="8991600" cy="3872753"/>
          </a:xfrm>
        </p:spPr>
        <p:txBody>
          <a:bodyPr/>
          <a:lstStyle/>
          <a:p>
            <a:pPr algn="l"/>
            <a:r>
              <a:rPr lang="da-DK" dirty="0"/>
              <a:t>Sidernes Verden nåede flere af sine primære mål, på trods af at der ikke blev lavet fuld responsiv understøttelse indenfor projektets tidsramme.</a:t>
            </a:r>
          </a:p>
          <a:p>
            <a:pPr algn="l"/>
            <a:r>
              <a:rPr lang="da-DK" dirty="0"/>
              <a:t>Webshoppen giver mulighed for administrering af alle entiteter, giver kunderne mulighed for at søge, filtrere, håndtere produkter i kurv og fuldende køb.</a:t>
            </a:r>
          </a:p>
          <a:p>
            <a:pPr algn="l"/>
            <a:r>
              <a:rPr lang="da-DK" b="1" dirty="0"/>
              <a:t>Forbedringer</a:t>
            </a:r>
            <a:r>
              <a:rPr lang="da-DK" dirty="0"/>
              <a:t>:</a:t>
            </a:r>
          </a:p>
          <a:p>
            <a:pPr marL="342900" indent="-342900" algn="l">
              <a:buFont typeface="Arial" panose="020B0604020202020204" pitchFamily="34" charset="0"/>
              <a:buChar char="•"/>
            </a:pPr>
            <a:r>
              <a:rPr lang="da-DK" dirty="0"/>
              <a:t>Responsiv design</a:t>
            </a:r>
          </a:p>
          <a:p>
            <a:pPr marL="342900" indent="-342900" algn="l">
              <a:buFont typeface="Arial" panose="020B0604020202020204" pitchFamily="34" charset="0"/>
              <a:buChar char="•"/>
            </a:pPr>
            <a:r>
              <a:rPr lang="da-DK" dirty="0"/>
              <a:t>Dynamisk import (valg af fil, mapning af felter, separat import af f. eks. Forfattere. </a:t>
            </a:r>
          </a:p>
          <a:p>
            <a:pPr marL="342900" indent="-342900" algn="l">
              <a:buFont typeface="Arial" panose="020B0604020202020204" pitchFamily="34" charset="0"/>
              <a:buChar char="•"/>
            </a:pPr>
            <a:r>
              <a:rPr lang="da-DK" dirty="0"/>
              <a:t>Udvidet funktionalitet ift. Søgning med flere parametre, samt udvidet filtrering, paginering på både frontend og backend, gem af favoritter, søgefunktionalitet i administration og et mere fuldendt design.</a:t>
            </a:r>
          </a:p>
        </p:txBody>
      </p:sp>
    </p:spTree>
    <p:extLst>
      <p:ext uri="{BB962C8B-B14F-4D97-AF65-F5344CB8AC3E}">
        <p14:creationId xmlns:p14="http://schemas.microsoft.com/office/powerpoint/2010/main" val="1260473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DD8E29-8890-19CF-4009-AA8F26DBF4FD}"/>
              </a:ext>
            </a:extLst>
          </p:cNvPr>
          <p:cNvSpPr>
            <a:spLocks noGrp="1"/>
          </p:cNvSpPr>
          <p:nvPr>
            <p:ph type="ctrTitle"/>
          </p:nvPr>
        </p:nvSpPr>
        <p:spPr/>
        <p:txBody>
          <a:bodyPr/>
          <a:lstStyle/>
          <a:p>
            <a:r>
              <a:rPr lang="da-DK" dirty="0"/>
              <a:t>Selvvalgt emne</a:t>
            </a:r>
          </a:p>
        </p:txBody>
      </p:sp>
      <p:sp>
        <p:nvSpPr>
          <p:cNvPr id="3" name="Undertitel 2">
            <a:extLst>
              <a:ext uri="{FF2B5EF4-FFF2-40B4-BE49-F238E27FC236}">
                <a16:creationId xmlns:a16="http://schemas.microsoft.com/office/drawing/2014/main" id="{34684423-583E-2E31-3716-3AF0A2D09AAF}"/>
              </a:ext>
            </a:extLst>
          </p:cNvPr>
          <p:cNvSpPr>
            <a:spLocks noGrp="1"/>
          </p:cNvSpPr>
          <p:nvPr>
            <p:ph type="subTitle" idx="1"/>
          </p:nvPr>
        </p:nvSpPr>
        <p:spPr>
          <a:xfrm>
            <a:off x="2695194" y="4998003"/>
            <a:ext cx="6801612" cy="407715"/>
          </a:xfrm>
        </p:spPr>
        <p:txBody>
          <a:bodyPr>
            <a:normAutofit/>
          </a:bodyPr>
          <a:lstStyle/>
          <a:p>
            <a:r>
              <a:rPr lang="da-DK" dirty="0"/>
              <a:t>Kunstpause</a:t>
            </a:r>
          </a:p>
        </p:txBody>
      </p:sp>
    </p:spTree>
    <p:extLst>
      <p:ext uri="{BB962C8B-B14F-4D97-AF65-F5344CB8AC3E}">
        <p14:creationId xmlns:p14="http://schemas.microsoft.com/office/powerpoint/2010/main" val="3426936425"/>
      </p:ext>
    </p:extLst>
  </p:cSld>
  <p:clrMapOvr>
    <a:masterClrMapping/>
  </p:clrMapOvr>
</p:sld>
</file>

<file path=ppt/theme/theme1.xml><?xml version="1.0" encoding="utf-8"?>
<a:theme xmlns:a="http://schemas.openxmlformats.org/drawingml/2006/main" name="Pakke">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TM10001115[[fn=Pakke]]</Template>
  <TotalTime>6893</TotalTime>
  <Words>614</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Benyttede skrifttyper</vt:lpstr>
      </vt:variant>
      <vt:variant>
        <vt:i4>2</vt:i4>
      </vt:variant>
      <vt:variant>
        <vt:lpstr>Tema</vt:lpstr>
      </vt:variant>
      <vt:variant>
        <vt:i4>1</vt:i4>
      </vt:variant>
      <vt:variant>
        <vt:lpstr>Slidetitler</vt:lpstr>
      </vt:variant>
      <vt:variant>
        <vt:i4>13</vt:i4>
      </vt:variant>
    </vt:vector>
  </HeadingPairs>
  <TitlesOfParts>
    <vt:vector size="16" baseType="lpstr">
      <vt:lpstr>Arial</vt:lpstr>
      <vt:lpstr>Gill Sans MT</vt:lpstr>
      <vt:lpstr>Pakke</vt:lpstr>
      <vt:lpstr>Sidernes Verden</vt:lpstr>
      <vt:lpstr>Oversigt</vt:lpstr>
      <vt:lpstr>Introduktion</vt:lpstr>
      <vt:lpstr>Projekt</vt:lpstr>
      <vt:lpstr>Udviklingsproces</vt:lpstr>
      <vt:lpstr>Test og kvalitetssikring</vt:lpstr>
      <vt:lpstr>Showcase</vt:lpstr>
      <vt:lpstr>Konklusion og fremtidige forbedringer</vt:lpstr>
      <vt:lpstr>Selvvalgt emne</vt:lpstr>
      <vt:lpstr>Bash</vt:lpstr>
      <vt:lpstr>Bourne Again Shell</vt:lpstr>
      <vt:lpstr>Bash programmering</vt:lpstr>
      <vt:lpstr>Showcase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Sidernes Verden</dc:title>
  <dc:creator>Michael Aggerholm</dc:creator>
  <cp:lastModifiedBy>Michael Aggerholm</cp:lastModifiedBy>
  <cp:revision>18</cp:revision>
  <dcterms:created xsi:type="dcterms:W3CDTF">2024-04-29T20:05:44Z</dcterms:created>
  <dcterms:modified xsi:type="dcterms:W3CDTF">2024-05-08T12:07:43Z</dcterms:modified>
</cp:coreProperties>
</file>