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4"/>
  </p:notesMasterIdLst>
  <p:sldIdLst>
    <p:sldId id="256" r:id="rId2"/>
    <p:sldId id="257" r:id="rId3"/>
    <p:sldId id="260" r:id="rId4"/>
    <p:sldId id="262" r:id="rId5"/>
    <p:sldId id="263" r:id="rId6"/>
    <p:sldId id="264" r:id="rId7"/>
    <p:sldId id="258" r:id="rId8"/>
    <p:sldId id="259" r:id="rId9"/>
    <p:sldId id="261"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885"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60F3B-3CF6-41AB-949E-06F47D339CB4}"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da-DK"/>
        </a:p>
      </dgm:t>
    </dgm:pt>
    <dgm:pt modelId="{08E24812-7880-4CF5-B332-EA9B89AC6C01}">
      <dgm:prSet phldrT="[Tekst]"/>
      <dgm:spPr/>
      <dgm:t>
        <a:bodyPr/>
        <a:lstStyle/>
        <a:p>
          <a:r>
            <a:rPr lang="da-DK" dirty="0" err="1" smtClean="0"/>
            <a:t>Supervised</a:t>
          </a:r>
          <a:endParaRPr lang="da-DK" dirty="0"/>
        </a:p>
      </dgm:t>
    </dgm:pt>
    <dgm:pt modelId="{AA4D5969-2AF5-40F2-9A30-01D83A8A7FAF}" type="parTrans" cxnId="{D62C3A88-3767-4DDD-B4AB-D3007F4A14E6}">
      <dgm:prSet/>
      <dgm:spPr/>
      <dgm:t>
        <a:bodyPr/>
        <a:lstStyle/>
        <a:p>
          <a:endParaRPr lang="da-DK"/>
        </a:p>
      </dgm:t>
    </dgm:pt>
    <dgm:pt modelId="{FC903665-863B-4707-AE22-4F1E209C206C}" type="sibTrans" cxnId="{D62C3A88-3767-4DDD-B4AB-D3007F4A14E6}">
      <dgm:prSet/>
      <dgm:spPr/>
      <dgm:t>
        <a:bodyPr/>
        <a:lstStyle/>
        <a:p>
          <a:endParaRPr lang="da-DK"/>
        </a:p>
      </dgm:t>
    </dgm:pt>
    <dgm:pt modelId="{4887BFDB-5EF7-4505-ACED-DC86A5FB276D}">
      <dgm:prSet phldrT="[Tekst]"/>
      <dgm:spPr/>
      <dgm:t>
        <a:bodyPr/>
        <a:lstStyle/>
        <a:p>
          <a:r>
            <a:rPr lang="da-DK" dirty="0" smtClean="0"/>
            <a:t>Regression</a:t>
          </a:r>
          <a:endParaRPr lang="da-DK" dirty="0"/>
        </a:p>
      </dgm:t>
    </dgm:pt>
    <dgm:pt modelId="{7053BA41-D077-4BAD-8E59-CE03633672E4}" type="parTrans" cxnId="{25016BB8-7AF7-49A5-AA1F-591D812D29F8}">
      <dgm:prSet/>
      <dgm:spPr/>
      <dgm:t>
        <a:bodyPr/>
        <a:lstStyle/>
        <a:p>
          <a:endParaRPr lang="da-DK"/>
        </a:p>
      </dgm:t>
    </dgm:pt>
    <dgm:pt modelId="{928B357D-6120-4E27-9EF1-578264B8B41A}" type="sibTrans" cxnId="{25016BB8-7AF7-49A5-AA1F-591D812D29F8}">
      <dgm:prSet/>
      <dgm:spPr/>
      <dgm:t>
        <a:bodyPr/>
        <a:lstStyle/>
        <a:p>
          <a:endParaRPr lang="da-DK"/>
        </a:p>
      </dgm:t>
    </dgm:pt>
    <dgm:pt modelId="{954C0C8A-3F5C-4A82-A33E-A698223D2F9D}">
      <dgm:prSet phldrT="[Tekst]"/>
      <dgm:spPr/>
      <dgm:t>
        <a:bodyPr/>
        <a:lstStyle/>
        <a:p>
          <a:r>
            <a:rPr lang="da-DK" dirty="0" err="1" smtClean="0"/>
            <a:t>Classification</a:t>
          </a:r>
          <a:endParaRPr lang="da-DK" dirty="0"/>
        </a:p>
      </dgm:t>
    </dgm:pt>
    <dgm:pt modelId="{96D7F018-0C4F-4E41-A259-2FBB07AEAD19}" type="parTrans" cxnId="{23BC31E0-ED0D-4323-AD19-E43C508BC056}">
      <dgm:prSet/>
      <dgm:spPr/>
      <dgm:t>
        <a:bodyPr/>
        <a:lstStyle/>
        <a:p>
          <a:endParaRPr lang="da-DK"/>
        </a:p>
      </dgm:t>
    </dgm:pt>
    <dgm:pt modelId="{626A7CD7-2908-44E2-839D-EF6F803AD9F4}" type="sibTrans" cxnId="{23BC31E0-ED0D-4323-AD19-E43C508BC056}">
      <dgm:prSet/>
      <dgm:spPr/>
      <dgm:t>
        <a:bodyPr/>
        <a:lstStyle/>
        <a:p>
          <a:endParaRPr lang="da-DK"/>
        </a:p>
      </dgm:t>
    </dgm:pt>
    <dgm:pt modelId="{ECD5CB89-1399-4FBC-ADA0-776F4D919B6D}">
      <dgm:prSet phldrT="[Tekst]"/>
      <dgm:spPr/>
      <dgm:t>
        <a:bodyPr/>
        <a:lstStyle/>
        <a:p>
          <a:r>
            <a:rPr lang="da-DK" dirty="0" err="1" smtClean="0"/>
            <a:t>unsupervised</a:t>
          </a:r>
          <a:endParaRPr lang="da-DK" dirty="0"/>
        </a:p>
      </dgm:t>
    </dgm:pt>
    <dgm:pt modelId="{BE575009-240C-439B-BA9F-67F312954AE5}" type="parTrans" cxnId="{D9D7498D-AACF-4C14-A285-433B34A84815}">
      <dgm:prSet/>
      <dgm:spPr/>
      <dgm:t>
        <a:bodyPr/>
        <a:lstStyle/>
        <a:p>
          <a:endParaRPr lang="da-DK"/>
        </a:p>
      </dgm:t>
    </dgm:pt>
    <dgm:pt modelId="{77051A92-48DB-475A-8C05-9D9518183114}" type="sibTrans" cxnId="{D9D7498D-AACF-4C14-A285-433B34A84815}">
      <dgm:prSet/>
      <dgm:spPr/>
      <dgm:t>
        <a:bodyPr/>
        <a:lstStyle/>
        <a:p>
          <a:endParaRPr lang="da-DK"/>
        </a:p>
      </dgm:t>
    </dgm:pt>
    <dgm:pt modelId="{91014F32-6280-439D-BAA4-C2E0C2308CDB}">
      <dgm:prSet phldrT="[Tekst]"/>
      <dgm:spPr/>
      <dgm:t>
        <a:bodyPr/>
        <a:lstStyle/>
        <a:p>
          <a:r>
            <a:rPr lang="da-DK" dirty="0" smtClean="0"/>
            <a:t>Clustering</a:t>
          </a:r>
          <a:endParaRPr lang="da-DK" dirty="0"/>
        </a:p>
      </dgm:t>
    </dgm:pt>
    <dgm:pt modelId="{D7B4203C-1E4F-44DF-BB36-10986DA412E0}" type="parTrans" cxnId="{4C429DDB-A21C-434D-8A21-08B72FB3622B}">
      <dgm:prSet/>
      <dgm:spPr/>
      <dgm:t>
        <a:bodyPr/>
        <a:lstStyle/>
        <a:p>
          <a:endParaRPr lang="da-DK"/>
        </a:p>
      </dgm:t>
    </dgm:pt>
    <dgm:pt modelId="{A1752857-4F77-4A30-B88B-5EC7AEC120DE}" type="sibTrans" cxnId="{4C429DDB-A21C-434D-8A21-08B72FB3622B}">
      <dgm:prSet/>
      <dgm:spPr/>
      <dgm:t>
        <a:bodyPr/>
        <a:lstStyle/>
        <a:p>
          <a:endParaRPr lang="da-DK"/>
        </a:p>
      </dgm:t>
    </dgm:pt>
    <dgm:pt modelId="{F7B6B290-3DC6-4B2E-970D-92E3751D701D}" type="pres">
      <dgm:prSet presAssocID="{E7160F3B-3CF6-41AB-949E-06F47D339CB4}" presName="Name0" presStyleCnt="0">
        <dgm:presLayoutVars>
          <dgm:dir/>
          <dgm:animLvl val="lvl"/>
          <dgm:resizeHandles/>
        </dgm:presLayoutVars>
      </dgm:prSet>
      <dgm:spPr/>
      <dgm:t>
        <a:bodyPr/>
        <a:lstStyle/>
        <a:p>
          <a:endParaRPr lang="da-DK"/>
        </a:p>
      </dgm:t>
    </dgm:pt>
    <dgm:pt modelId="{A70F723E-A1AF-4663-A34A-F705E83684A9}" type="pres">
      <dgm:prSet presAssocID="{08E24812-7880-4CF5-B332-EA9B89AC6C01}" presName="linNode" presStyleCnt="0"/>
      <dgm:spPr/>
    </dgm:pt>
    <dgm:pt modelId="{0A408518-24BD-438F-BF3F-CD5C12724E62}" type="pres">
      <dgm:prSet presAssocID="{08E24812-7880-4CF5-B332-EA9B89AC6C01}" presName="parentShp" presStyleLbl="node1" presStyleIdx="0" presStyleCnt="2">
        <dgm:presLayoutVars>
          <dgm:bulletEnabled val="1"/>
        </dgm:presLayoutVars>
      </dgm:prSet>
      <dgm:spPr/>
      <dgm:t>
        <a:bodyPr/>
        <a:lstStyle/>
        <a:p>
          <a:endParaRPr lang="da-DK"/>
        </a:p>
      </dgm:t>
    </dgm:pt>
    <dgm:pt modelId="{9DFB79AE-617D-4395-A76C-477379A4C091}" type="pres">
      <dgm:prSet presAssocID="{08E24812-7880-4CF5-B332-EA9B89AC6C01}" presName="childShp" presStyleLbl="bgAccFollowNode1" presStyleIdx="0" presStyleCnt="2">
        <dgm:presLayoutVars>
          <dgm:bulletEnabled val="1"/>
        </dgm:presLayoutVars>
      </dgm:prSet>
      <dgm:spPr/>
      <dgm:t>
        <a:bodyPr/>
        <a:lstStyle/>
        <a:p>
          <a:endParaRPr lang="da-DK"/>
        </a:p>
      </dgm:t>
    </dgm:pt>
    <dgm:pt modelId="{601D1E52-79A2-431C-83C1-E5DCDE0E8F0B}" type="pres">
      <dgm:prSet presAssocID="{FC903665-863B-4707-AE22-4F1E209C206C}" presName="spacing" presStyleCnt="0"/>
      <dgm:spPr/>
    </dgm:pt>
    <dgm:pt modelId="{35C89A68-76BE-43E5-991E-CCB5117DA315}" type="pres">
      <dgm:prSet presAssocID="{ECD5CB89-1399-4FBC-ADA0-776F4D919B6D}" presName="linNode" presStyleCnt="0"/>
      <dgm:spPr/>
    </dgm:pt>
    <dgm:pt modelId="{68331235-5134-4F41-9476-A795E85472F2}" type="pres">
      <dgm:prSet presAssocID="{ECD5CB89-1399-4FBC-ADA0-776F4D919B6D}" presName="parentShp" presStyleLbl="node1" presStyleIdx="1" presStyleCnt="2">
        <dgm:presLayoutVars>
          <dgm:bulletEnabled val="1"/>
        </dgm:presLayoutVars>
      </dgm:prSet>
      <dgm:spPr/>
      <dgm:t>
        <a:bodyPr/>
        <a:lstStyle/>
        <a:p>
          <a:endParaRPr lang="da-DK"/>
        </a:p>
      </dgm:t>
    </dgm:pt>
    <dgm:pt modelId="{C5AFE713-FC71-4B93-9DF9-AF12162A9AB1}" type="pres">
      <dgm:prSet presAssocID="{ECD5CB89-1399-4FBC-ADA0-776F4D919B6D}" presName="childShp" presStyleLbl="bgAccFollowNode1" presStyleIdx="1" presStyleCnt="2">
        <dgm:presLayoutVars>
          <dgm:bulletEnabled val="1"/>
        </dgm:presLayoutVars>
      </dgm:prSet>
      <dgm:spPr/>
      <dgm:t>
        <a:bodyPr/>
        <a:lstStyle/>
        <a:p>
          <a:endParaRPr lang="da-DK"/>
        </a:p>
      </dgm:t>
    </dgm:pt>
  </dgm:ptLst>
  <dgm:cxnLst>
    <dgm:cxn modelId="{FEACC5DF-A025-4B19-BF3F-0F39A10924B6}" type="presOf" srcId="{ECD5CB89-1399-4FBC-ADA0-776F4D919B6D}" destId="{68331235-5134-4F41-9476-A795E85472F2}" srcOrd="0" destOrd="0" presId="urn:microsoft.com/office/officeart/2005/8/layout/vList6"/>
    <dgm:cxn modelId="{D62C3A88-3767-4DDD-B4AB-D3007F4A14E6}" srcId="{E7160F3B-3CF6-41AB-949E-06F47D339CB4}" destId="{08E24812-7880-4CF5-B332-EA9B89AC6C01}" srcOrd="0" destOrd="0" parTransId="{AA4D5969-2AF5-40F2-9A30-01D83A8A7FAF}" sibTransId="{FC903665-863B-4707-AE22-4F1E209C206C}"/>
    <dgm:cxn modelId="{25016BB8-7AF7-49A5-AA1F-591D812D29F8}" srcId="{08E24812-7880-4CF5-B332-EA9B89AC6C01}" destId="{4887BFDB-5EF7-4505-ACED-DC86A5FB276D}" srcOrd="0" destOrd="0" parTransId="{7053BA41-D077-4BAD-8E59-CE03633672E4}" sibTransId="{928B357D-6120-4E27-9EF1-578264B8B41A}"/>
    <dgm:cxn modelId="{DFBAFF77-CC82-4AFF-A220-96638E5D27DD}" type="presOf" srcId="{954C0C8A-3F5C-4A82-A33E-A698223D2F9D}" destId="{9DFB79AE-617D-4395-A76C-477379A4C091}" srcOrd="0" destOrd="1" presId="urn:microsoft.com/office/officeart/2005/8/layout/vList6"/>
    <dgm:cxn modelId="{D9D7498D-AACF-4C14-A285-433B34A84815}" srcId="{E7160F3B-3CF6-41AB-949E-06F47D339CB4}" destId="{ECD5CB89-1399-4FBC-ADA0-776F4D919B6D}" srcOrd="1" destOrd="0" parTransId="{BE575009-240C-439B-BA9F-67F312954AE5}" sibTransId="{77051A92-48DB-475A-8C05-9D9518183114}"/>
    <dgm:cxn modelId="{23BC31E0-ED0D-4323-AD19-E43C508BC056}" srcId="{08E24812-7880-4CF5-B332-EA9B89AC6C01}" destId="{954C0C8A-3F5C-4A82-A33E-A698223D2F9D}" srcOrd="1" destOrd="0" parTransId="{96D7F018-0C4F-4E41-A259-2FBB07AEAD19}" sibTransId="{626A7CD7-2908-44E2-839D-EF6F803AD9F4}"/>
    <dgm:cxn modelId="{A529B2EC-F2E6-4D33-9FBF-BFA15306D1C0}" type="presOf" srcId="{08E24812-7880-4CF5-B332-EA9B89AC6C01}" destId="{0A408518-24BD-438F-BF3F-CD5C12724E62}" srcOrd="0" destOrd="0" presId="urn:microsoft.com/office/officeart/2005/8/layout/vList6"/>
    <dgm:cxn modelId="{B51F29CF-B7C0-4D04-A7A6-506D8F21883D}" type="presOf" srcId="{4887BFDB-5EF7-4505-ACED-DC86A5FB276D}" destId="{9DFB79AE-617D-4395-A76C-477379A4C091}" srcOrd="0" destOrd="0" presId="urn:microsoft.com/office/officeart/2005/8/layout/vList6"/>
    <dgm:cxn modelId="{A513170D-62B9-4FDD-953E-639E31D87C2C}" type="presOf" srcId="{91014F32-6280-439D-BAA4-C2E0C2308CDB}" destId="{C5AFE713-FC71-4B93-9DF9-AF12162A9AB1}" srcOrd="0" destOrd="0" presId="urn:microsoft.com/office/officeart/2005/8/layout/vList6"/>
    <dgm:cxn modelId="{4C429DDB-A21C-434D-8A21-08B72FB3622B}" srcId="{ECD5CB89-1399-4FBC-ADA0-776F4D919B6D}" destId="{91014F32-6280-439D-BAA4-C2E0C2308CDB}" srcOrd="0" destOrd="0" parTransId="{D7B4203C-1E4F-44DF-BB36-10986DA412E0}" sibTransId="{A1752857-4F77-4A30-B88B-5EC7AEC120DE}"/>
    <dgm:cxn modelId="{CECA5E8D-0BD6-4133-B966-AFAAF0EAEB40}" type="presOf" srcId="{E7160F3B-3CF6-41AB-949E-06F47D339CB4}" destId="{F7B6B290-3DC6-4B2E-970D-92E3751D701D}" srcOrd="0" destOrd="0" presId="urn:microsoft.com/office/officeart/2005/8/layout/vList6"/>
    <dgm:cxn modelId="{995BEAD3-761E-4F9B-9CD7-8580A1FC5323}" type="presParOf" srcId="{F7B6B290-3DC6-4B2E-970D-92E3751D701D}" destId="{A70F723E-A1AF-4663-A34A-F705E83684A9}" srcOrd="0" destOrd="0" presId="urn:microsoft.com/office/officeart/2005/8/layout/vList6"/>
    <dgm:cxn modelId="{24E4EA43-530D-4CB4-89A9-ECDC1E62E910}" type="presParOf" srcId="{A70F723E-A1AF-4663-A34A-F705E83684A9}" destId="{0A408518-24BD-438F-BF3F-CD5C12724E62}" srcOrd="0" destOrd="0" presId="urn:microsoft.com/office/officeart/2005/8/layout/vList6"/>
    <dgm:cxn modelId="{7BE6ABF3-870D-4340-A8A5-B16A553180DB}" type="presParOf" srcId="{A70F723E-A1AF-4663-A34A-F705E83684A9}" destId="{9DFB79AE-617D-4395-A76C-477379A4C091}" srcOrd="1" destOrd="0" presId="urn:microsoft.com/office/officeart/2005/8/layout/vList6"/>
    <dgm:cxn modelId="{C3318EED-3C2D-4223-9786-5B9D4F842BC3}" type="presParOf" srcId="{F7B6B290-3DC6-4B2E-970D-92E3751D701D}" destId="{601D1E52-79A2-431C-83C1-E5DCDE0E8F0B}" srcOrd="1" destOrd="0" presId="urn:microsoft.com/office/officeart/2005/8/layout/vList6"/>
    <dgm:cxn modelId="{C28069A6-748C-4369-9B4F-F5FD35387736}" type="presParOf" srcId="{F7B6B290-3DC6-4B2E-970D-92E3751D701D}" destId="{35C89A68-76BE-43E5-991E-CCB5117DA315}" srcOrd="2" destOrd="0" presId="urn:microsoft.com/office/officeart/2005/8/layout/vList6"/>
    <dgm:cxn modelId="{A882DDCB-A087-4426-B443-2A392889824F}" type="presParOf" srcId="{35C89A68-76BE-43E5-991E-CCB5117DA315}" destId="{68331235-5134-4F41-9476-A795E85472F2}" srcOrd="0" destOrd="0" presId="urn:microsoft.com/office/officeart/2005/8/layout/vList6"/>
    <dgm:cxn modelId="{5687C255-FA16-466A-8CEA-3DFF326CC994}" type="presParOf" srcId="{35C89A68-76BE-43E5-991E-CCB5117DA315}" destId="{C5AFE713-FC71-4B93-9DF9-AF12162A9AB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B79AE-617D-4395-A76C-477379A4C091}">
      <dsp:nvSpPr>
        <dsp:cNvPr id="0" name=""/>
        <dsp:cNvSpPr/>
      </dsp:nvSpPr>
      <dsp:spPr>
        <a:xfrm>
          <a:off x="2522353" y="410"/>
          <a:ext cx="3783530" cy="159915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da-DK" sz="3200" kern="1200" dirty="0" smtClean="0"/>
            <a:t>Regression</a:t>
          </a:r>
          <a:endParaRPr lang="da-DK" sz="3200" kern="1200" dirty="0"/>
        </a:p>
        <a:p>
          <a:pPr marL="285750" lvl="1" indent="-285750" algn="l" defTabSz="1422400">
            <a:lnSpc>
              <a:spcPct val="90000"/>
            </a:lnSpc>
            <a:spcBef>
              <a:spcPct val="0"/>
            </a:spcBef>
            <a:spcAft>
              <a:spcPct val="15000"/>
            </a:spcAft>
            <a:buChar char="••"/>
          </a:pPr>
          <a:r>
            <a:rPr lang="da-DK" sz="3200" kern="1200" dirty="0" err="1" smtClean="0"/>
            <a:t>Classification</a:t>
          </a:r>
          <a:endParaRPr lang="da-DK" sz="3200" kern="1200" dirty="0"/>
        </a:p>
      </dsp:txBody>
      <dsp:txXfrm>
        <a:off x="2522353" y="200304"/>
        <a:ext cx="3183848" cy="1199363"/>
      </dsp:txXfrm>
    </dsp:sp>
    <dsp:sp modelId="{0A408518-24BD-438F-BF3F-CD5C12724E62}">
      <dsp:nvSpPr>
        <dsp:cNvPr id="0" name=""/>
        <dsp:cNvSpPr/>
      </dsp:nvSpPr>
      <dsp:spPr>
        <a:xfrm>
          <a:off x="0" y="410"/>
          <a:ext cx="2522353" cy="159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da-DK" sz="2900" kern="1200" dirty="0" err="1" smtClean="0"/>
            <a:t>Supervised</a:t>
          </a:r>
          <a:endParaRPr lang="da-DK" sz="2900" kern="1200" dirty="0"/>
        </a:p>
      </dsp:txBody>
      <dsp:txXfrm>
        <a:off x="78064" y="78474"/>
        <a:ext cx="2366225" cy="1443023"/>
      </dsp:txXfrm>
    </dsp:sp>
    <dsp:sp modelId="{C5AFE713-FC71-4B93-9DF9-AF12162A9AB1}">
      <dsp:nvSpPr>
        <dsp:cNvPr id="0" name=""/>
        <dsp:cNvSpPr/>
      </dsp:nvSpPr>
      <dsp:spPr>
        <a:xfrm>
          <a:off x="2522353" y="1759476"/>
          <a:ext cx="3783530" cy="159915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da-DK" sz="3200" kern="1200" dirty="0" smtClean="0"/>
            <a:t>Clustering</a:t>
          </a:r>
          <a:endParaRPr lang="da-DK" sz="3200" kern="1200" dirty="0"/>
        </a:p>
      </dsp:txBody>
      <dsp:txXfrm>
        <a:off x="2522353" y="1959370"/>
        <a:ext cx="3183848" cy="1199363"/>
      </dsp:txXfrm>
    </dsp:sp>
    <dsp:sp modelId="{68331235-5134-4F41-9476-A795E85472F2}">
      <dsp:nvSpPr>
        <dsp:cNvPr id="0" name=""/>
        <dsp:cNvSpPr/>
      </dsp:nvSpPr>
      <dsp:spPr>
        <a:xfrm>
          <a:off x="0" y="1759476"/>
          <a:ext cx="2522353" cy="159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da-DK" sz="2900" kern="1200" dirty="0" err="1" smtClean="0"/>
            <a:t>unsupervised</a:t>
          </a:r>
          <a:endParaRPr lang="da-DK" sz="2900" kern="1200" dirty="0"/>
        </a:p>
      </dsp:txBody>
      <dsp:txXfrm>
        <a:off x="78064" y="1837540"/>
        <a:ext cx="2366225" cy="144302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92ED8-C2FA-4D1B-AF98-3CD8BD10CF21}" type="datetimeFigureOut">
              <a:rPr lang="da-DK" smtClean="0"/>
              <a:t>15-11-2021</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C176D-6CAA-440D-ADDE-47D20DAB7E54}" type="slidenum">
              <a:rPr lang="da-DK" smtClean="0"/>
              <a:t>‹nr.›</a:t>
            </a:fld>
            <a:endParaRPr lang="da-DK"/>
          </a:p>
        </p:txBody>
      </p:sp>
    </p:spTree>
    <p:extLst>
      <p:ext uri="{BB962C8B-B14F-4D97-AF65-F5344CB8AC3E}">
        <p14:creationId xmlns:p14="http://schemas.microsoft.com/office/powerpoint/2010/main" val="86213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https://blog.bismart.com/en/classification-vs.-clustering-a-practical-explanation</a:t>
            </a:r>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3</a:t>
            </a:fld>
            <a:endParaRPr lang="da-DK"/>
          </a:p>
        </p:txBody>
      </p:sp>
    </p:spTree>
    <p:extLst>
      <p:ext uri="{BB962C8B-B14F-4D97-AF65-F5344CB8AC3E}">
        <p14:creationId xmlns:p14="http://schemas.microsoft.com/office/powerpoint/2010/main" val="185190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smtClean="0"/>
              <a:t>Billede: https://data-flair.training/blogs/types-of-machine-learning-algorithms/</a:t>
            </a:r>
          </a:p>
          <a:p>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4</a:t>
            </a:fld>
            <a:endParaRPr lang="da-DK"/>
          </a:p>
        </p:txBody>
      </p:sp>
    </p:spTree>
    <p:extLst>
      <p:ext uri="{BB962C8B-B14F-4D97-AF65-F5344CB8AC3E}">
        <p14:creationId xmlns:p14="http://schemas.microsoft.com/office/powerpoint/2010/main" val="71920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5</a:t>
            </a:fld>
            <a:endParaRPr lang="da-DK"/>
          </a:p>
        </p:txBody>
      </p:sp>
    </p:spTree>
    <p:extLst>
      <p:ext uri="{BB962C8B-B14F-4D97-AF65-F5344CB8AC3E}">
        <p14:creationId xmlns:p14="http://schemas.microsoft.com/office/powerpoint/2010/main" val="163061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smtClean="0"/>
              <a:t>Billede: https://data-flair.training/blogs/types-of-machine-learning-algorithms/</a:t>
            </a:r>
          </a:p>
          <a:p>
            <a:endParaRPr lang="da-DK" dirty="0" smtClean="0"/>
          </a:p>
          <a:p>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6</a:t>
            </a:fld>
            <a:endParaRPr lang="da-DK"/>
          </a:p>
        </p:txBody>
      </p:sp>
    </p:spTree>
    <p:extLst>
      <p:ext uri="{BB962C8B-B14F-4D97-AF65-F5344CB8AC3E}">
        <p14:creationId xmlns:p14="http://schemas.microsoft.com/office/powerpoint/2010/main" val="58682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7</a:t>
            </a:fld>
            <a:endParaRPr lang="da-DK"/>
          </a:p>
        </p:txBody>
      </p:sp>
    </p:spTree>
    <p:extLst>
      <p:ext uri="{BB962C8B-B14F-4D97-AF65-F5344CB8AC3E}">
        <p14:creationId xmlns:p14="http://schemas.microsoft.com/office/powerpoint/2010/main" val="169597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b="1" dirty="0" smtClean="0">
                <a:effectLst/>
              </a:rPr>
              <a:t>https://www.analyticsvidhya.com/blog/2016/11/an-introduction-to-clustering-and-different-methods-of-clustering/</a:t>
            </a:r>
            <a:br>
              <a:rPr lang="en-US" b="1" dirty="0" smtClean="0">
                <a:effectLst/>
              </a:rPr>
            </a:br>
            <a:r>
              <a:rPr lang="en-US" b="1" dirty="0" smtClean="0">
                <a:effectLst/>
              </a:rPr>
              <a:t/>
            </a:r>
            <a:br>
              <a:rPr lang="en-US" b="1" dirty="0" smtClean="0">
                <a:effectLst/>
              </a:rPr>
            </a:br>
            <a:r>
              <a:rPr lang="en-US" b="1" dirty="0" smtClean="0">
                <a:effectLst/>
              </a:rPr>
              <a:t>Hard Clustering:</a:t>
            </a:r>
            <a:r>
              <a:rPr lang="en-US" dirty="0" smtClean="0">
                <a:effectLst/>
              </a:rPr>
              <a:t> In hard clustering, each data point either belongs to a cluster completely or not. For example, in the above example each customer is put into one group out of the 10 groups.</a:t>
            </a:r>
          </a:p>
          <a:p>
            <a:r>
              <a:rPr lang="en-US" b="1" dirty="0" smtClean="0">
                <a:effectLst/>
              </a:rPr>
              <a:t>Soft Clustering</a:t>
            </a:r>
            <a:r>
              <a:rPr lang="en-US" dirty="0" smtClean="0">
                <a:effectLst/>
              </a:rPr>
              <a:t>: In soft clustering, instead of putting each data point into a separate cluster, a probability or likelihood of that data point to be in those clusters is assigned. For example, from the above scenario each costumer is assigned a probability to be in either of 10 clusters of the retail store.</a:t>
            </a:r>
          </a:p>
          <a:p>
            <a:r>
              <a:rPr lang="en-US" dirty="0" smtClean="0"/>
              <a:t> </a:t>
            </a:r>
          </a:p>
          <a:p>
            <a:endParaRPr lang="da-DK" dirty="0" smtClean="0"/>
          </a:p>
          <a:p>
            <a:r>
              <a:rPr lang="da-DK" dirty="0" smtClean="0"/>
              <a:t>https://www.analyticsvidhya.com/blog/2016/11/an-introduction-to-clustering-and-different-methods-of-clustering/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smtClean="0"/>
              <a:t>Andre</a:t>
            </a:r>
            <a:r>
              <a:rPr lang="da-DK" baseline="0" dirty="0" smtClean="0"/>
              <a:t> typer </a:t>
            </a:r>
            <a:r>
              <a:rPr lang="da-DK" baseline="0" dirty="0" err="1" smtClean="0"/>
              <a:t>clustering</a:t>
            </a:r>
            <a:r>
              <a:rPr lang="da-DK" baseline="0" dirty="0" smtClean="0"/>
              <a:t>: </a:t>
            </a:r>
            <a:r>
              <a:rPr lang="da-DK" b="1" baseline="0" dirty="0" smtClean="0"/>
              <a:t>k-</a:t>
            </a:r>
            <a:r>
              <a:rPr lang="da-DK" b="1" baseline="0" dirty="0" err="1" smtClean="0"/>
              <a:t>mean</a:t>
            </a:r>
            <a:r>
              <a:rPr lang="da-DK" baseline="0" dirty="0" smtClean="0"/>
              <a:t>, </a:t>
            </a:r>
            <a:r>
              <a:rPr lang="da-DK" b="1" baseline="0" dirty="0" err="1" smtClean="0"/>
              <a:t>h</a:t>
            </a:r>
            <a:r>
              <a:rPr lang="da-DK" b="1" dirty="0" err="1" smtClean="0"/>
              <a:t>ierarchical</a:t>
            </a:r>
            <a:r>
              <a:rPr lang="da-DK" b="1" dirty="0" smtClean="0"/>
              <a:t> </a:t>
            </a:r>
          </a:p>
          <a:p>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8</a:t>
            </a:fld>
            <a:endParaRPr lang="da-DK"/>
          </a:p>
        </p:txBody>
      </p:sp>
    </p:spTree>
    <p:extLst>
      <p:ext uri="{BB962C8B-B14F-4D97-AF65-F5344CB8AC3E}">
        <p14:creationId xmlns:p14="http://schemas.microsoft.com/office/powerpoint/2010/main" val="171974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smtClean="0"/>
              <a:t>Gif</a:t>
            </a:r>
            <a:r>
              <a:rPr lang="da-DK" dirty="0" smtClean="0"/>
              <a:t>: https://blog.bismart.com/en/classification-vs.-clustering-a-practical-explanation</a:t>
            </a:r>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9</a:t>
            </a:fld>
            <a:endParaRPr lang="da-DK"/>
          </a:p>
        </p:txBody>
      </p:sp>
    </p:spTree>
    <p:extLst>
      <p:ext uri="{BB962C8B-B14F-4D97-AF65-F5344CB8AC3E}">
        <p14:creationId xmlns:p14="http://schemas.microsoft.com/office/powerpoint/2010/main" val="351336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https://www.analyticsvidhya.com/blog/2016/11/an-introduction-to-clustering-and-different-methods-of-clustering/</a:t>
            </a:r>
          </a:p>
          <a:p>
            <a:endParaRPr lang="en-US" dirty="0" smtClean="0"/>
          </a:p>
          <a:p>
            <a:r>
              <a:rPr lang="en-US" dirty="0" smtClean="0"/>
              <a:t>Clustering is an unsupervised machine learning approach, but can it be used to improve the accuracy of supervised machine learning algorithms as well by clustering the data points into similar groups and using these cluster labels as independent variables in the supervised machine learning algorithm?</a:t>
            </a:r>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11</a:t>
            </a:fld>
            <a:endParaRPr lang="da-DK"/>
          </a:p>
        </p:txBody>
      </p:sp>
    </p:spTree>
    <p:extLst>
      <p:ext uri="{BB962C8B-B14F-4D97-AF65-F5344CB8AC3E}">
        <p14:creationId xmlns:p14="http://schemas.microsoft.com/office/powerpoint/2010/main" val="2539173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https://www.youtube.com/watch?v=-vHQub0NXI4</a:t>
            </a:r>
            <a:endParaRPr lang="da-DK" dirty="0"/>
          </a:p>
        </p:txBody>
      </p:sp>
      <p:sp>
        <p:nvSpPr>
          <p:cNvPr id="4" name="Pladsholder til slidenummer 3"/>
          <p:cNvSpPr>
            <a:spLocks noGrp="1"/>
          </p:cNvSpPr>
          <p:nvPr>
            <p:ph type="sldNum" sz="quarter" idx="10"/>
          </p:nvPr>
        </p:nvSpPr>
        <p:spPr/>
        <p:txBody>
          <a:bodyPr/>
          <a:lstStyle/>
          <a:p>
            <a:fld id="{D16C176D-6CAA-440D-ADDE-47D20DAB7E54}" type="slidenum">
              <a:rPr lang="da-DK" smtClean="0"/>
              <a:t>12</a:t>
            </a:fld>
            <a:endParaRPr lang="da-DK"/>
          </a:p>
        </p:txBody>
      </p:sp>
    </p:spTree>
    <p:extLst>
      <p:ext uri="{BB962C8B-B14F-4D97-AF65-F5344CB8AC3E}">
        <p14:creationId xmlns:p14="http://schemas.microsoft.com/office/powerpoint/2010/main" val="137634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s">
    <p:spTree>
      <p:nvGrpSpPr>
        <p:cNvPr id="1" name=""/>
        <p:cNvGrpSpPr/>
        <p:nvPr/>
      </p:nvGrpSpPr>
      <p:grpSpPr>
        <a:xfrm>
          <a:off x="0" y="0"/>
          <a:ext cx="0" cy="0"/>
          <a:chOff x="0" y="0"/>
          <a:chExt cx="0" cy="0"/>
        </a:xfrm>
      </p:grpSpPr>
      <p:sp>
        <p:nvSpPr>
          <p:cNvPr id="7" name="Pladsholder til dato 2"/>
          <p:cNvSpPr>
            <a:spLocks noGrp="1"/>
          </p:cNvSpPr>
          <p:nvPr>
            <p:ph type="dt" sz="half" idx="10"/>
          </p:nvPr>
        </p:nvSpPr>
        <p:spPr>
          <a:xfrm>
            <a:off x="838200" y="6356356"/>
            <a:ext cx="2743200" cy="365125"/>
          </a:xfrm>
        </p:spPr>
        <p:txBody>
          <a:bodyPr/>
          <a:lstStyle/>
          <a:p>
            <a:fld id="{FC347E1A-63DB-48FE-B30A-8C3DA22DE8F9}" type="datetimeFigureOut">
              <a:rPr lang="da-DK" smtClean="0"/>
              <a:t>15-11-2021</a:t>
            </a:fld>
            <a:endParaRPr lang="da-DK"/>
          </a:p>
        </p:txBody>
      </p:sp>
      <p:sp>
        <p:nvSpPr>
          <p:cNvPr id="8" name="Pladsholder til slidenummer 3"/>
          <p:cNvSpPr>
            <a:spLocks noGrp="1"/>
          </p:cNvSpPr>
          <p:nvPr>
            <p:ph type="sldNum" sz="quarter" idx="11"/>
          </p:nvPr>
        </p:nvSpPr>
        <p:spPr>
          <a:xfrm>
            <a:off x="8610600" y="6356356"/>
            <a:ext cx="2743200" cy="365125"/>
          </a:xfrm>
        </p:spPr>
        <p:txBody>
          <a:bodyPr/>
          <a:lstStyle/>
          <a:p>
            <a:fld id="{8278ECFD-E8F3-443F-8EE0-DC60EAE794A7}" type="slidenum">
              <a:rPr lang="da-DK" smtClean="0"/>
              <a:t>‹nr.›</a:t>
            </a:fld>
            <a:endParaRPr lang="da-DK"/>
          </a:p>
        </p:txBody>
      </p:sp>
      <p:sp>
        <p:nvSpPr>
          <p:cNvPr id="9" name="Pladsholder til billede 5"/>
          <p:cNvSpPr>
            <a:spLocks noGrp="1"/>
          </p:cNvSpPr>
          <p:nvPr>
            <p:ph type="pic" sz="quarter" idx="12"/>
          </p:nvPr>
        </p:nvSpPr>
        <p:spPr>
          <a:xfrm>
            <a:off x="0" y="900000"/>
            <a:ext cx="12189600" cy="3056400"/>
          </a:xfrm>
          <a:prstGeom prst="rect">
            <a:avLst/>
          </a:prstGeom>
        </p:spPr>
        <p:txBody>
          <a:bodyPr/>
          <a:lstStyle/>
          <a:p>
            <a:r>
              <a:rPr lang="da-DK" smtClean="0"/>
              <a:t>Klik på ikonet for at tilføje et billede</a:t>
            </a:r>
            <a:endParaRPr lang="da-DK" dirty="0"/>
          </a:p>
        </p:txBody>
      </p:sp>
      <p:sp>
        <p:nvSpPr>
          <p:cNvPr id="10" name="Pladsholder til tekst 7"/>
          <p:cNvSpPr>
            <a:spLocks noGrp="1"/>
          </p:cNvSpPr>
          <p:nvPr>
            <p:ph type="body" sz="quarter" idx="13"/>
          </p:nvPr>
        </p:nvSpPr>
        <p:spPr>
          <a:xfrm>
            <a:off x="4" y="3956050"/>
            <a:ext cx="12188825" cy="396000"/>
          </a:xfrm>
          <a:prstGeom prst="rect">
            <a:avLst/>
          </a:prstGeom>
          <a:solidFill>
            <a:schemeClr val="tx1">
              <a:alpha val="90000"/>
            </a:schemeClr>
          </a:solidFill>
        </p:spPr>
        <p:txBody>
          <a:bodyPr/>
          <a:lstStyle>
            <a:lvl1pPr>
              <a:defRPr sz="1350">
                <a:solidFill>
                  <a:schemeClr val="bg1"/>
                </a:solidFill>
                <a:latin typeface="Arial" panose="020B0604020202020204" pitchFamily="34" charset="0"/>
                <a:cs typeface="Arial" panose="020B0604020202020204" pitchFamily="34" charset="0"/>
              </a:defRPr>
            </a:lvl1pPr>
          </a:lstStyle>
          <a:p>
            <a:pPr lvl="0"/>
            <a:r>
              <a:rPr lang="da-DK" smtClean="0"/>
              <a:t>Rediger typografien i masterens</a:t>
            </a:r>
          </a:p>
        </p:txBody>
      </p:sp>
    </p:spTree>
    <p:extLst>
      <p:ext uri="{BB962C8B-B14F-4D97-AF65-F5344CB8AC3E}">
        <p14:creationId xmlns:p14="http://schemas.microsoft.com/office/powerpoint/2010/main" val="21454674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609600" y="787992"/>
            <a:ext cx="10972800" cy="5338178"/>
          </a:xfrm>
          <a:prstGeom prst="rect">
            <a:avLst/>
          </a:prstGeo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7" name="Titel 6"/>
          <p:cNvSpPr>
            <a:spLocks noGrp="1"/>
          </p:cNvSpPr>
          <p:nvPr>
            <p:ph type="title"/>
          </p:nvPr>
        </p:nvSpPr>
        <p:spPr>
          <a:xfrm>
            <a:off x="609600" y="260650"/>
            <a:ext cx="10972800" cy="504055"/>
          </a:xfrm>
          <a:prstGeom prst="rect">
            <a:avLst/>
          </a:prstGeom>
        </p:spPr>
        <p:txBody>
          <a:bodyPr/>
          <a:lstStyle/>
          <a:p>
            <a:r>
              <a:rPr lang="da-DK" smtClean="0"/>
              <a:t>Klik for at redigere i master</a:t>
            </a:r>
            <a:endParaRPr lang="da-DK" dirty="0"/>
          </a:p>
        </p:txBody>
      </p:sp>
      <p:sp>
        <p:nvSpPr>
          <p:cNvPr id="9" name="Pladsholder til dato 8"/>
          <p:cNvSpPr>
            <a:spLocks noGrp="1"/>
          </p:cNvSpPr>
          <p:nvPr>
            <p:ph type="dt" sz="half" idx="10"/>
          </p:nvPr>
        </p:nvSpPr>
        <p:spPr/>
        <p:txBody>
          <a:bodyPr/>
          <a:lstStyle>
            <a:lvl1pPr>
              <a:defRPr/>
            </a:lvl1pPr>
          </a:lstStyle>
          <a:p>
            <a:fld id="{FC347E1A-63DB-48FE-B30A-8C3DA22DE8F9}" type="datetimeFigureOut">
              <a:rPr lang="da-DK" smtClean="0"/>
              <a:t>15-11-2021</a:t>
            </a:fld>
            <a:endParaRPr lang="da-DK"/>
          </a:p>
        </p:txBody>
      </p:sp>
      <p:sp>
        <p:nvSpPr>
          <p:cNvPr id="10" name="Pladsholder til slidenummer 9"/>
          <p:cNvSpPr>
            <a:spLocks noGrp="1"/>
          </p:cNvSpPr>
          <p:nvPr>
            <p:ph type="sldNum" sz="quarter" idx="11"/>
          </p:nvPr>
        </p:nvSpPr>
        <p:spPr>
          <a:xfrm>
            <a:off x="8784299" y="283937"/>
            <a:ext cx="2743200" cy="365125"/>
          </a:xfrm>
        </p:spPr>
        <p:txBody>
          <a:bodyPr/>
          <a:lstStyle/>
          <a:p>
            <a:fld id="{8278ECFD-E8F3-443F-8EE0-DC60EAE794A7}" type="slidenum">
              <a:rPr lang="da-DK" smtClean="0"/>
              <a:t>‹nr.›</a:t>
            </a:fld>
            <a:endParaRPr lang="da-DK"/>
          </a:p>
        </p:txBody>
      </p:sp>
    </p:spTree>
    <p:extLst>
      <p:ext uri="{BB962C8B-B14F-4D97-AF65-F5344CB8AC3E}">
        <p14:creationId xmlns:p14="http://schemas.microsoft.com/office/powerpoint/2010/main" val="2562036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fsnitsoverskrift">
    <p:spTree>
      <p:nvGrpSpPr>
        <p:cNvPr id="1" name=""/>
        <p:cNvGrpSpPr/>
        <p:nvPr/>
      </p:nvGrpSpPr>
      <p:grpSpPr>
        <a:xfrm>
          <a:off x="0" y="0"/>
          <a:ext cx="0" cy="0"/>
          <a:chOff x="0" y="0"/>
          <a:chExt cx="0" cy="0"/>
        </a:xfrm>
      </p:grpSpPr>
      <p:sp>
        <p:nvSpPr>
          <p:cNvPr id="11" name="Pladsholder til indhold 2"/>
          <p:cNvSpPr>
            <a:spLocks noGrp="1"/>
          </p:cNvSpPr>
          <p:nvPr>
            <p:ph idx="1"/>
          </p:nvPr>
        </p:nvSpPr>
        <p:spPr>
          <a:xfrm>
            <a:off x="3581400" y="1825625"/>
            <a:ext cx="8467261"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12" name="Pladsholder til dato 3"/>
          <p:cNvSpPr>
            <a:spLocks noGrp="1"/>
          </p:cNvSpPr>
          <p:nvPr>
            <p:ph type="dt" sz="half" idx="10"/>
          </p:nvPr>
        </p:nvSpPr>
        <p:spPr>
          <a:xfrm>
            <a:off x="838200" y="6356356"/>
            <a:ext cx="2743200" cy="365125"/>
          </a:xfrm>
        </p:spPr>
        <p:txBody>
          <a:bodyPr/>
          <a:lstStyle/>
          <a:p>
            <a:fld id="{FC347E1A-63DB-48FE-B30A-8C3DA22DE8F9}" type="datetimeFigureOut">
              <a:rPr lang="da-DK" smtClean="0"/>
              <a:t>15-11-2021</a:t>
            </a:fld>
            <a:endParaRPr lang="da-DK"/>
          </a:p>
        </p:txBody>
      </p:sp>
      <p:sp>
        <p:nvSpPr>
          <p:cNvPr id="13" name="Pladsholder til slidenummer 5"/>
          <p:cNvSpPr>
            <a:spLocks noGrp="1"/>
          </p:cNvSpPr>
          <p:nvPr>
            <p:ph type="sldNum" sz="quarter" idx="12"/>
          </p:nvPr>
        </p:nvSpPr>
        <p:spPr>
          <a:xfrm>
            <a:off x="8610600" y="6356356"/>
            <a:ext cx="2743200" cy="365125"/>
          </a:xfrm>
        </p:spPr>
        <p:txBody>
          <a:bodyPr/>
          <a:lstStyle/>
          <a:p>
            <a:fld id="{8278ECFD-E8F3-443F-8EE0-DC60EAE794A7}" type="slidenum">
              <a:rPr lang="da-DK" smtClean="0"/>
              <a:t>‹nr.›</a:t>
            </a:fld>
            <a:endParaRPr lang="da-DK"/>
          </a:p>
        </p:txBody>
      </p:sp>
      <p:sp>
        <p:nvSpPr>
          <p:cNvPr id="14" name="Pladsholder til billede 9"/>
          <p:cNvSpPr>
            <a:spLocks noGrp="1" noChangeAspect="1"/>
          </p:cNvSpPr>
          <p:nvPr>
            <p:ph type="pic" sz="quarter" idx="13"/>
          </p:nvPr>
        </p:nvSpPr>
        <p:spPr>
          <a:xfrm>
            <a:off x="1" y="1044000"/>
            <a:ext cx="3120000" cy="2341188"/>
          </a:xfrm>
          <a:prstGeom prst="rect">
            <a:avLst/>
          </a:prstGeom>
        </p:spPr>
        <p:txBody>
          <a:bodyPr/>
          <a:lstStyle/>
          <a:p>
            <a:r>
              <a:rPr lang="da-DK" smtClean="0"/>
              <a:t>Klik på ikonet for at tilføje et billede</a:t>
            </a:r>
            <a:endParaRPr lang="da-DK" dirty="0"/>
          </a:p>
        </p:txBody>
      </p:sp>
      <p:sp>
        <p:nvSpPr>
          <p:cNvPr id="15" name="Pladsholder til tekst 13"/>
          <p:cNvSpPr>
            <a:spLocks noGrp="1"/>
          </p:cNvSpPr>
          <p:nvPr>
            <p:ph type="body" sz="quarter" idx="14"/>
          </p:nvPr>
        </p:nvSpPr>
        <p:spPr>
          <a:xfrm>
            <a:off x="3581400" y="360000"/>
            <a:ext cx="8467261" cy="1325563"/>
          </a:xfrm>
          <a:prstGeom prst="rect">
            <a:avLst/>
          </a:prstGeom>
        </p:spPr>
        <p:txBody>
          <a:bodyPr/>
          <a:lstStyle>
            <a:lvl1pPr marL="0" indent="0" algn="r">
              <a:buNone/>
              <a:defRPr sz="2700">
                <a:solidFill>
                  <a:schemeClr val="tx1">
                    <a:lumMod val="50000"/>
                    <a:lumOff val="50000"/>
                  </a:schemeClr>
                </a:solidFill>
                <a:latin typeface="Arial" panose="020B0604020202020204" pitchFamily="34" charset="0"/>
                <a:cs typeface="Arial" panose="020B0604020202020204" pitchFamily="34" charset="0"/>
              </a:defRPr>
            </a:lvl1pPr>
          </a:lstStyle>
          <a:p>
            <a:pPr lvl="0"/>
            <a:r>
              <a:rPr lang="da-DK" smtClean="0"/>
              <a:t>Rediger typografien i masterens</a:t>
            </a:r>
          </a:p>
        </p:txBody>
      </p:sp>
    </p:spTree>
    <p:extLst>
      <p:ext uri="{BB962C8B-B14F-4D97-AF65-F5344CB8AC3E}">
        <p14:creationId xmlns:p14="http://schemas.microsoft.com/office/powerpoint/2010/main" val="1329435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lvl1pPr algn="r">
              <a:defRPr sz="2700">
                <a:latin typeface="Arial" panose="020B0604020202020204" pitchFamily="34" charset="0"/>
                <a:cs typeface="Arial" panose="020B0604020202020204" pitchFamily="34" charset="0"/>
              </a:defRPr>
            </a:lvl1pPr>
          </a:lstStyle>
          <a:p>
            <a:r>
              <a:rPr lang="da-DK" smtClean="0"/>
              <a:t>Klik for at redigere i master</a:t>
            </a:r>
            <a:endParaRPr lang="da-DK" dirty="0"/>
          </a:p>
        </p:txBody>
      </p:sp>
      <p:sp>
        <p:nvSpPr>
          <p:cNvPr id="3" name="Pladsholder til indhold 2"/>
          <p:cNvSpPr>
            <a:spLocks noGrp="1"/>
          </p:cNvSpPr>
          <p:nvPr>
            <p:ph sz="half" idx="1"/>
          </p:nvPr>
        </p:nvSpPr>
        <p:spPr>
          <a:xfrm>
            <a:off x="609600" y="1600206"/>
            <a:ext cx="53848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6197600" y="1600206"/>
            <a:ext cx="53848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a:xfrm>
            <a:off x="609600" y="6356359"/>
            <a:ext cx="2844800" cy="365125"/>
          </a:xfrm>
          <a:prstGeom prst="rect">
            <a:avLst/>
          </a:prstGeom>
        </p:spPr>
        <p:txBody>
          <a:bodyPr/>
          <a:lstStyle/>
          <a:p>
            <a:fld id="{FC347E1A-63DB-48FE-B30A-8C3DA22DE8F9}" type="datetimeFigureOut">
              <a:rPr lang="da-DK" smtClean="0"/>
              <a:t>15-11-2021</a:t>
            </a:fld>
            <a:endParaRPr lang="da-DK"/>
          </a:p>
        </p:txBody>
      </p:sp>
      <p:sp>
        <p:nvSpPr>
          <p:cNvPr id="6" name="Pladsholder til sidefod 5"/>
          <p:cNvSpPr>
            <a:spLocks noGrp="1"/>
          </p:cNvSpPr>
          <p:nvPr>
            <p:ph type="ftr" sz="quarter" idx="11"/>
          </p:nvPr>
        </p:nvSpPr>
        <p:spPr>
          <a:xfrm>
            <a:off x="4165600" y="6356359"/>
            <a:ext cx="3860800" cy="365125"/>
          </a:xfrm>
          <a:prstGeom prst="rect">
            <a:avLst/>
          </a:prstGeom>
        </p:spPr>
        <p:txBody>
          <a:bodyPr/>
          <a:lstStyle/>
          <a:p>
            <a:endParaRPr lang="da-DK"/>
          </a:p>
        </p:txBody>
      </p:sp>
      <p:sp>
        <p:nvSpPr>
          <p:cNvPr id="7" name="Pladsholder til diasnummer 6"/>
          <p:cNvSpPr>
            <a:spLocks noGrp="1"/>
          </p:cNvSpPr>
          <p:nvPr>
            <p:ph type="sldNum" sz="quarter" idx="12"/>
          </p:nvPr>
        </p:nvSpPr>
        <p:spPr>
          <a:xfrm>
            <a:off x="8737600" y="6356359"/>
            <a:ext cx="2844800" cy="365125"/>
          </a:xfrm>
          <a:prstGeom prst="rect">
            <a:avLst/>
          </a:prstGeom>
        </p:spPr>
        <p:txBody>
          <a:bodyPr/>
          <a:lstStyle/>
          <a:p>
            <a:fld id="{8278ECFD-E8F3-443F-8EE0-DC60EAE794A7}" type="slidenum">
              <a:rPr lang="da-DK" smtClean="0"/>
              <a:t>‹nr.›</a:t>
            </a:fld>
            <a:endParaRPr lang="da-DK"/>
          </a:p>
        </p:txBody>
      </p:sp>
    </p:spTree>
    <p:extLst>
      <p:ext uri="{BB962C8B-B14F-4D97-AF65-F5344CB8AC3E}">
        <p14:creationId xmlns:p14="http://schemas.microsoft.com/office/powerpoint/2010/main" val="17417155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lvl1pPr algn="r">
              <a:defRPr sz="2700">
                <a:solidFill>
                  <a:schemeClr val="tx1">
                    <a:lumMod val="50000"/>
                    <a:lumOff val="50000"/>
                  </a:schemeClr>
                </a:solidFill>
                <a:latin typeface="Arial" panose="020B0604020202020204" pitchFamily="34" charset="0"/>
                <a:cs typeface="Arial" panose="020B0604020202020204" pitchFamily="34" charset="0"/>
              </a:defRPr>
            </a:lvl1pPr>
          </a:lstStyle>
          <a:p>
            <a:r>
              <a:rPr lang="da-DK" smtClean="0"/>
              <a:t>Klik for at redigere i master</a:t>
            </a:r>
            <a:endParaRPr lang="da-DK" dirty="0"/>
          </a:p>
        </p:txBody>
      </p:sp>
      <p:sp>
        <p:nvSpPr>
          <p:cNvPr id="3" name="Pladsholder til dato 2"/>
          <p:cNvSpPr>
            <a:spLocks noGrp="1"/>
          </p:cNvSpPr>
          <p:nvPr>
            <p:ph type="dt" sz="half" idx="10"/>
          </p:nvPr>
        </p:nvSpPr>
        <p:spPr>
          <a:xfrm>
            <a:off x="609600" y="6356359"/>
            <a:ext cx="2844800" cy="365125"/>
          </a:xfrm>
          <a:prstGeom prst="rect">
            <a:avLst/>
          </a:prstGeom>
        </p:spPr>
        <p:txBody>
          <a:bodyPr/>
          <a:lstStyle/>
          <a:p>
            <a:fld id="{FC347E1A-63DB-48FE-B30A-8C3DA22DE8F9}" type="datetimeFigureOut">
              <a:rPr lang="da-DK" smtClean="0"/>
              <a:t>15-11-2021</a:t>
            </a:fld>
            <a:endParaRPr lang="da-DK"/>
          </a:p>
        </p:txBody>
      </p:sp>
      <p:sp>
        <p:nvSpPr>
          <p:cNvPr id="4" name="Pladsholder til sidefod 3"/>
          <p:cNvSpPr>
            <a:spLocks noGrp="1"/>
          </p:cNvSpPr>
          <p:nvPr>
            <p:ph type="ftr" sz="quarter" idx="11"/>
          </p:nvPr>
        </p:nvSpPr>
        <p:spPr>
          <a:xfrm>
            <a:off x="4165600" y="6356359"/>
            <a:ext cx="3860800" cy="365125"/>
          </a:xfrm>
          <a:prstGeom prst="rect">
            <a:avLst/>
          </a:prstGeom>
        </p:spPr>
        <p:txBody>
          <a:bodyPr/>
          <a:lstStyle/>
          <a:p>
            <a:endParaRPr lang="da-DK"/>
          </a:p>
        </p:txBody>
      </p:sp>
      <p:sp>
        <p:nvSpPr>
          <p:cNvPr id="5" name="Pladsholder til diasnummer 4"/>
          <p:cNvSpPr>
            <a:spLocks noGrp="1"/>
          </p:cNvSpPr>
          <p:nvPr>
            <p:ph type="sldNum" sz="quarter" idx="12"/>
          </p:nvPr>
        </p:nvSpPr>
        <p:spPr>
          <a:xfrm>
            <a:off x="8737600" y="6356359"/>
            <a:ext cx="2844800" cy="365125"/>
          </a:xfrm>
          <a:prstGeom prst="rect">
            <a:avLst/>
          </a:prstGeom>
        </p:spPr>
        <p:txBody>
          <a:bodyPr/>
          <a:lstStyle/>
          <a:p>
            <a:fld id="{8278ECFD-E8F3-443F-8EE0-DC60EAE794A7}" type="slidenum">
              <a:rPr lang="da-DK" smtClean="0"/>
              <a:t>‹nr.›</a:t>
            </a:fld>
            <a:endParaRPr lang="da-DK"/>
          </a:p>
        </p:txBody>
      </p:sp>
    </p:spTree>
    <p:extLst>
      <p:ext uri="{BB962C8B-B14F-4D97-AF65-F5344CB8AC3E}">
        <p14:creationId xmlns:p14="http://schemas.microsoft.com/office/powerpoint/2010/main" val="11841910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a:xfrm>
            <a:off x="609600" y="6356359"/>
            <a:ext cx="2844800" cy="365125"/>
          </a:xfrm>
          <a:prstGeom prst="rect">
            <a:avLst/>
          </a:prstGeom>
        </p:spPr>
        <p:txBody>
          <a:bodyPr/>
          <a:lstStyle/>
          <a:p>
            <a:fld id="{FC347E1A-63DB-48FE-B30A-8C3DA22DE8F9}" type="datetimeFigureOut">
              <a:rPr lang="da-DK" smtClean="0"/>
              <a:t>15-11-2021</a:t>
            </a:fld>
            <a:endParaRPr lang="da-DK"/>
          </a:p>
        </p:txBody>
      </p:sp>
      <p:sp>
        <p:nvSpPr>
          <p:cNvPr id="3" name="Pladsholder til sidefod 2"/>
          <p:cNvSpPr>
            <a:spLocks noGrp="1"/>
          </p:cNvSpPr>
          <p:nvPr>
            <p:ph type="ftr" sz="quarter" idx="11"/>
          </p:nvPr>
        </p:nvSpPr>
        <p:spPr>
          <a:xfrm>
            <a:off x="4165600" y="6356359"/>
            <a:ext cx="3860800" cy="365125"/>
          </a:xfrm>
          <a:prstGeom prst="rect">
            <a:avLst/>
          </a:prstGeom>
        </p:spPr>
        <p:txBody>
          <a:bodyPr/>
          <a:lstStyle/>
          <a:p>
            <a:endParaRPr lang="da-DK"/>
          </a:p>
        </p:txBody>
      </p:sp>
      <p:sp>
        <p:nvSpPr>
          <p:cNvPr id="4" name="Pladsholder til diasnummer 3"/>
          <p:cNvSpPr>
            <a:spLocks noGrp="1"/>
          </p:cNvSpPr>
          <p:nvPr>
            <p:ph type="sldNum" sz="quarter" idx="12"/>
          </p:nvPr>
        </p:nvSpPr>
        <p:spPr>
          <a:xfrm>
            <a:off x="8737600" y="6356359"/>
            <a:ext cx="2844800" cy="365125"/>
          </a:xfrm>
          <a:prstGeom prst="rect">
            <a:avLst/>
          </a:prstGeom>
        </p:spPr>
        <p:txBody>
          <a:bodyPr/>
          <a:lstStyle/>
          <a:p>
            <a:fld id="{8278ECFD-E8F3-443F-8EE0-DC60EAE794A7}" type="slidenum">
              <a:rPr lang="da-DK" smtClean="0"/>
              <a:t>‹nr.›</a:t>
            </a:fld>
            <a:endParaRPr lang="da-DK"/>
          </a:p>
        </p:txBody>
      </p:sp>
    </p:spTree>
    <p:extLst>
      <p:ext uri="{BB962C8B-B14F-4D97-AF65-F5344CB8AC3E}">
        <p14:creationId xmlns:p14="http://schemas.microsoft.com/office/powerpoint/2010/main" val="2139977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smtClean="0"/>
              <a:t>Klik for at redigere i master</a:t>
            </a:r>
            <a:endParaRPr lang="da-DK"/>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FC347E1A-63DB-48FE-B30A-8C3DA22DE8F9}" type="datetimeFigureOut">
              <a:rPr lang="da-DK" smtClean="0"/>
              <a:t>15-11-2021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278ECFD-E8F3-443F-8EE0-DC60EAE794A7}" type="slidenum">
              <a:rPr lang="da-DK" smtClean="0"/>
              <a:t>‹nr.›</a:t>
            </a:fld>
            <a:endParaRPr lang="da-DK"/>
          </a:p>
        </p:txBody>
      </p:sp>
    </p:spTree>
    <p:extLst>
      <p:ext uri="{BB962C8B-B14F-4D97-AF65-F5344CB8AC3E}">
        <p14:creationId xmlns:p14="http://schemas.microsoft.com/office/powerpoint/2010/main" val="394731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Pladsholder til dato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600">
                <a:solidFill>
                  <a:schemeClr val="tx1">
                    <a:tint val="75000"/>
                  </a:schemeClr>
                </a:solidFill>
              </a:defRPr>
            </a:lvl1pPr>
          </a:lstStyle>
          <a:p>
            <a:fld id="{FC347E1A-63DB-48FE-B30A-8C3DA22DE8F9}" type="datetimeFigureOut">
              <a:rPr lang="da-DK" smtClean="0"/>
              <a:t>15-11-2021</a:t>
            </a:fld>
            <a:endParaRPr lang="da-DK"/>
          </a:p>
        </p:txBody>
      </p:sp>
      <p:sp>
        <p:nvSpPr>
          <p:cNvPr id="26" name="Pladsholder til slidenumm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600">
                <a:solidFill>
                  <a:schemeClr val="tx1">
                    <a:tint val="75000"/>
                  </a:schemeClr>
                </a:solidFill>
              </a:defRPr>
            </a:lvl1pPr>
          </a:lstStyle>
          <a:p>
            <a:fld id="{8278ECFD-E8F3-443F-8EE0-DC60EAE794A7}" type="slidenum">
              <a:rPr lang="da-DK" smtClean="0"/>
              <a:t>‹nr.›</a:t>
            </a:fld>
            <a:endParaRPr lang="da-DK"/>
          </a:p>
        </p:txBody>
      </p:sp>
      <p:sp>
        <p:nvSpPr>
          <p:cNvPr id="2" name="Pladsholder til titel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pic>
        <p:nvPicPr>
          <p:cNvPr id="6" name="Billed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0203" y="5597836"/>
            <a:ext cx="4271797" cy="1260165"/>
          </a:xfrm>
          <a:prstGeom prst="rect">
            <a:avLst/>
          </a:prstGeom>
        </p:spPr>
      </p:pic>
    </p:spTree>
    <p:extLst>
      <p:ext uri="{BB962C8B-B14F-4D97-AF65-F5344CB8AC3E}">
        <p14:creationId xmlns:p14="http://schemas.microsoft.com/office/powerpoint/2010/main" val="73933325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iming>
    <p:tnLst>
      <p:par>
        <p:cTn id="1" dur="indefinite" restart="never" nodeType="tmRoot"/>
      </p:par>
    </p:tnLst>
  </p:timing>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a-DK"/>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4" y="3217887"/>
            <a:ext cx="3478306" cy="3493834"/>
          </a:xfrm>
          <a:prstGeom prst="rect">
            <a:avLst/>
          </a:prstGeom>
        </p:spPr>
      </p:pic>
      <p:sp>
        <p:nvSpPr>
          <p:cNvPr id="2" name="Titel 1"/>
          <p:cNvSpPr>
            <a:spLocks noGrp="1"/>
          </p:cNvSpPr>
          <p:nvPr>
            <p:ph type="ctrTitle"/>
          </p:nvPr>
        </p:nvSpPr>
        <p:spPr/>
        <p:txBody>
          <a:bodyPr/>
          <a:lstStyle/>
          <a:p>
            <a:r>
              <a:rPr lang="da-DK" dirty="0"/>
              <a:t>Machine Learning</a:t>
            </a:r>
          </a:p>
        </p:txBody>
      </p:sp>
      <p:sp>
        <p:nvSpPr>
          <p:cNvPr id="3" name="Undertitel 2"/>
          <p:cNvSpPr>
            <a:spLocks noGrp="1"/>
          </p:cNvSpPr>
          <p:nvPr>
            <p:ph type="subTitle" idx="1"/>
          </p:nvPr>
        </p:nvSpPr>
        <p:spPr/>
        <p:txBody>
          <a:bodyPr/>
          <a:lstStyle/>
          <a:p>
            <a:r>
              <a:rPr lang="da-DK" dirty="0"/>
              <a:t>Emne 3</a:t>
            </a:r>
            <a:r>
              <a:rPr lang="da-DK" dirty="0" smtClean="0"/>
              <a:t>: Machine </a:t>
            </a:r>
            <a:r>
              <a:rPr lang="da-DK" dirty="0" err="1" smtClean="0"/>
              <a:t>learning</a:t>
            </a:r>
            <a:r>
              <a:rPr lang="da-DK" dirty="0" smtClean="0"/>
              <a:t>, algoritmer</a:t>
            </a:r>
            <a:r>
              <a:rPr lang="da-DK" dirty="0"/>
              <a:t/>
            </a:r>
            <a:br>
              <a:rPr lang="da-DK" dirty="0"/>
            </a:br>
            <a:r>
              <a:rPr lang="da-DK" dirty="0"/>
              <a:t>Af Lærke Brandhøj Kristensen</a:t>
            </a:r>
          </a:p>
          <a:p>
            <a:r>
              <a:rPr lang="da-DK" dirty="0"/>
              <a:t>lkri@techcollege.dk</a:t>
            </a:r>
          </a:p>
        </p:txBody>
      </p:sp>
    </p:spTree>
    <p:extLst>
      <p:ext uri="{BB962C8B-B14F-4D97-AF65-F5344CB8AC3E}">
        <p14:creationId xmlns:p14="http://schemas.microsoft.com/office/powerpoint/2010/main" val="350236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Billeder og tekst er rigtig svært for maskiner og forstå.</a:t>
            </a:r>
          </a:p>
          <a:p>
            <a:endParaRPr lang="da-DK" dirty="0"/>
          </a:p>
          <a:p>
            <a:endParaRPr lang="da-DK" dirty="0" smtClean="0"/>
          </a:p>
          <a:p>
            <a:r>
              <a:rPr lang="da-DK" dirty="0" err="1" smtClean="0"/>
              <a:t>Navie</a:t>
            </a:r>
            <a:r>
              <a:rPr lang="da-DK" dirty="0" smtClean="0"/>
              <a:t> </a:t>
            </a:r>
            <a:r>
              <a:rPr lang="da-DK" dirty="0" err="1" smtClean="0"/>
              <a:t>bayes</a:t>
            </a:r>
            <a:endParaRPr lang="da-DK" dirty="0" smtClean="0"/>
          </a:p>
          <a:p>
            <a:r>
              <a:rPr lang="da-DK" dirty="0" smtClean="0"/>
              <a:t>Deep </a:t>
            </a:r>
            <a:r>
              <a:rPr lang="da-DK" dirty="0" err="1" smtClean="0"/>
              <a:t>learning</a:t>
            </a:r>
            <a:endParaRPr lang="da-DK" dirty="0"/>
          </a:p>
        </p:txBody>
      </p:sp>
      <p:sp>
        <p:nvSpPr>
          <p:cNvPr id="3" name="Titel 2"/>
          <p:cNvSpPr>
            <a:spLocks noGrp="1"/>
          </p:cNvSpPr>
          <p:nvPr>
            <p:ph type="title"/>
          </p:nvPr>
        </p:nvSpPr>
        <p:spPr/>
        <p:txBody>
          <a:bodyPr>
            <a:normAutofit fontScale="90000"/>
          </a:bodyPr>
          <a:lstStyle/>
          <a:p>
            <a:r>
              <a:rPr lang="da-DK" dirty="0" smtClean="0"/>
              <a:t>Tekst og billede genkendelse</a:t>
            </a:r>
            <a:endParaRPr lang="da-DK" dirty="0"/>
          </a:p>
        </p:txBody>
      </p:sp>
    </p:spTree>
    <p:extLst>
      <p:ext uri="{BB962C8B-B14F-4D97-AF65-F5344CB8AC3E}">
        <p14:creationId xmlns:p14="http://schemas.microsoft.com/office/powerpoint/2010/main" val="3387213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For at udregne </a:t>
            </a:r>
            <a:r>
              <a:rPr lang="da-DK" dirty="0" err="1" smtClean="0"/>
              <a:t>encodning</a:t>
            </a:r>
            <a:r>
              <a:rPr lang="da-DK" dirty="0" smtClean="0"/>
              <a:t> på datasæt og få nogle true/false værdier ud af </a:t>
            </a:r>
            <a:r>
              <a:rPr lang="da-DK" dirty="0" err="1" smtClean="0"/>
              <a:t>complexed</a:t>
            </a:r>
            <a:r>
              <a:rPr lang="da-DK" dirty="0" smtClean="0"/>
              <a:t> data.</a:t>
            </a:r>
          </a:p>
          <a:p>
            <a:r>
              <a:rPr lang="da-DK" dirty="0" smtClean="0"/>
              <a:t>Det kan man bruge til at lave en række af modeller som hjælpe med at forme datasættet, sådan at den sidste model som kan løse problemet.</a:t>
            </a:r>
          </a:p>
          <a:p>
            <a:endParaRPr lang="da-DK" dirty="0"/>
          </a:p>
          <a:p>
            <a:endParaRPr lang="da-DK" dirty="0" smtClean="0"/>
          </a:p>
          <a:p>
            <a:endParaRPr lang="da-DK" dirty="0"/>
          </a:p>
          <a:p>
            <a:r>
              <a:rPr lang="da-DK" dirty="0" smtClean="0"/>
              <a:t>Clustering til at hjælpe supervised learning med at blive mere </a:t>
            </a:r>
            <a:r>
              <a:rPr lang="da-DK" dirty="0" err="1" smtClean="0"/>
              <a:t>præsis</a:t>
            </a:r>
            <a:r>
              <a:rPr lang="da-DK" dirty="0" smtClean="0"/>
              <a:t>.</a:t>
            </a:r>
          </a:p>
        </p:txBody>
      </p:sp>
      <p:sp>
        <p:nvSpPr>
          <p:cNvPr id="3" name="Titel 2"/>
          <p:cNvSpPr>
            <a:spLocks noGrp="1"/>
          </p:cNvSpPr>
          <p:nvPr>
            <p:ph type="title"/>
          </p:nvPr>
        </p:nvSpPr>
        <p:spPr/>
        <p:txBody>
          <a:bodyPr>
            <a:normAutofit fontScale="90000"/>
          </a:bodyPr>
          <a:lstStyle/>
          <a:p>
            <a:r>
              <a:rPr lang="da-DK" dirty="0" smtClean="0"/>
              <a:t>Model </a:t>
            </a:r>
            <a:r>
              <a:rPr lang="da-DK" dirty="0" err="1" smtClean="0"/>
              <a:t>chains</a:t>
            </a:r>
            <a:endParaRPr lang="da-DK" dirty="0"/>
          </a:p>
        </p:txBody>
      </p:sp>
    </p:spTree>
    <p:extLst>
      <p:ext uri="{BB962C8B-B14F-4D97-AF65-F5344CB8AC3E}">
        <p14:creationId xmlns:p14="http://schemas.microsoft.com/office/powerpoint/2010/main" val="365459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Der er vigtigt at teste modellerne som bliver trænet</a:t>
            </a:r>
          </a:p>
          <a:p>
            <a:endParaRPr lang="da-DK" dirty="0"/>
          </a:p>
          <a:p>
            <a:r>
              <a:rPr lang="da-DK" dirty="0" smtClean="0"/>
              <a:t>Iterativt</a:t>
            </a:r>
          </a:p>
          <a:p>
            <a:endParaRPr lang="da-DK" dirty="0" smtClean="0"/>
          </a:p>
          <a:p>
            <a:r>
              <a:rPr lang="da-DK" dirty="0" smtClean="0"/>
              <a:t>Lav test ved at dele </a:t>
            </a:r>
            <a:r>
              <a:rPr lang="da-DK" dirty="0" err="1" smtClean="0"/>
              <a:t>data’et</a:t>
            </a:r>
            <a:r>
              <a:rPr lang="da-DK" dirty="0" smtClean="0"/>
              <a:t> op i test og trænings </a:t>
            </a:r>
            <a:r>
              <a:rPr lang="da-DK" dirty="0" smtClean="0"/>
              <a:t>data.</a:t>
            </a:r>
          </a:p>
          <a:p>
            <a:endParaRPr lang="da-DK" dirty="0" smtClean="0"/>
          </a:p>
          <a:p>
            <a:r>
              <a:rPr lang="da-DK" dirty="0" smtClean="0"/>
              <a:t>Generalisering</a:t>
            </a:r>
          </a:p>
          <a:p>
            <a:pPr lvl="1"/>
            <a:r>
              <a:rPr lang="da-DK" dirty="0" smtClean="0"/>
              <a:t>Modeller der testes godt på data den aldrig har set før er god til at generalisere.</a:t>
            </a:r>
            <a:endParaRPr lang="da-DK" dirty="0"/>
          </a:p>
        </p:txBody>
      </p:sp>
      <p:sp>
        <p:nvSpPr>
          <p:cNvPr id="3" name="Titel 2"/>
          <p:cNvSpPr>
            <a:spLocks noGrp="1"/>
          </p:cNvSpPr>
          <p:nvPr>
            <p:ph type="title"/>
          </p:nvPr>
        </p:nvSpPr>
        <p:spPr/>
        <p:txBody>
          <a:bodyPr>
            <a:normAutofit fontScale="90000"/>
          </a:bodyPr>
          <a:lstStyle/>
          <a:p>
            <a:r>
              <a:rPr lang="da-DK" dirty="0"/>
              <a:t>Kvaliteten af </a:t>
            </a:r>
            <a:r>
              <a:rPr lang="da-DK" dirty="0" smtClean="0"/>
              <a:t>modeller</a:t>
            </a:r>
            <a:endParaRPr lang="da-DK" dirty="0"/>
          </a:p>
        </p:txBody>
      </p:sp>
    </p:spTree>
    <p:extLst>
      <p:ext uri="{BB962C8B-B14F-4D97-AF65-F5344CB8AC3E}">
        <p14:creationId xmlns:p14="http://schemas.microsoft.com/office/powerpoint/2010/main" val="661744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err="1" smtClean="0"/>
              <a:t>Reggression</a:t>
            </a:r>
            <a:endParaRPr lang="da-DK" dirty="0" smtClean="0"/>
          </a:p>
          <a:p>
            <a:r>
              <a:rPr lang="da-DK" dirty="0" err="1" smtClean="0"/>
              <a:t>Classication</a:t>
            </a:r>
            <a:endParaRPr lang="da-DK" dirty="0" smtClean="0"/>
          </a:p>
          <a:p>
            <a:r>
              <a:rPr lang="da-DK" dirty="0" smtClean="0"/>
              <a:t>Clustering</a:t>
            </a:r>
          </a:p>
          <a:p>
            <a:r>
              <a:rPr lang="da-DK" dirty="0" smtClean="0"/>
              <a:t>Tekst og billede genkendelse</a:t>
            </a:r>
            <a:endParaRPr lang="da-DK" dirty="0"/>
          </a:p>
          <a:p>
            <a:r>
              <a:rPr lang="da-DK" dirty="0" smtClean="0"/>
              <a:t>Kvaliteten af modeller</a:t>
            </a:r>
          </a:p>
          <a:p>
            <a:endParaRPr lang="da-DK" dirty="0"/>
          </a:p>
          <a:p>
            <a:r>
              <a:rPr lang="da-DK" dirty="0" smtClean="0"/>
              <a:t>Træning og </a:t>
            </a:r>
            <a:r>
              <a:rPr lang="da-DK" dirty="0" err="1" smtClean="0"/>
              <a:t>testing</a:t>
            </a:r>
            <a:endParaRPr lang="da-DK" dirty="0" smtClean="0"/>
          </a:p>
          <a:p>
            <a:endParaRPr lang="da-DK" dirty="0" smtClean="0"/>
          </a:p>
          <a:p>
            <a:endParaRPr lang="da-DK" dirty="0"/>
          </a:p>
        </p:txBody>
      </p:sp>
      <p:sp>
        <p:nvSpPr>
          <p:cNvPr id="3" name="Titel 2"/>
          <p:cNvSpPr>
            <a:spLocks noGrp="1"/>
          </p:cNvSpPr>
          <p:nvPr>
            <p:ph type="title"/>
          </p:nvPr>
        </p:nvSpPr>
        <p:spPr/>
        <p:txBody>
          <a:bodyPr>
            <a:normAutofit fontScale="90000"/>
          </a:bodyPr>
          <a:lstStyle/>
          <a:p>
            <a:r>
              <a:rPr lang="da-DK" dirty="0" smtClean="0"/>
              <a:t>Agenda</a:t>
            </a:r>
            <a:endParaRPr lang="da-DK" dirty="0"/>
          </a:p>
        </p:txBody>
      </p:sp>
    </p:spTree>
    <p:extLst>
      <p:ext uri="{BB962C8B-B14F-4D97-AF65-F5344CB8AC3E}">
        <p14:creationId xmlns:p14="http://schemas.microsoft.com/office/powerpoint/2010/main" val="3644833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Metoderne der bliver brugt til at lave en ML model</a:t>
            </a:r>
          </a:p>
          <a:p>
            <a:endParaRPr lang="da-DK" dirty="0"/>
          </a:p>
          <a:p>
            <a:r>
              <a:rPr lang="da-DK" dirty="0" err="1" smtClean="0"/>
              <a:t>Paradimer</a:t>
            </a:r>
            <a:r>
              <a:rPr lang="da-DK" dirty="0" smtClean="0"/>
              <a:t> </a:t>
            </a:r>
            <a:r>
              <a:rPr lang="da-DK" b="1" dirty="0" err="1" smtClean="0"/>
              <a:t>Supervised</a:t>
            </a:r>
            <a:r>
              <a:rPr lang="da-DK" dirty="0" smtClean="0"/>
              <a:t>, </a:t>
            </a:r>
            <a:r>
              <a:rPr lang="da-DK" b="1" dirty="0" err="1" smtClean="0"/>
              <a:t>unsupervised</a:t>
            </a:r>
            <a:r>
              <a:rPr lang="da-DK" dirty="0" smtClean="0"/>
              <a:t>, </a:t>
            </a:r>
            <a:r>
              <a:rPr lang="da-DK" dirty="0" err="1" smtClean="0"/>
              <a:t>reinforcement</a:t>
            </a:r>
            <a:r>
              <a:rPr lang="da-DK" dirty="0" smtClean="0"/>
              <a:t>, </a:t>
            </a:r>
            <a:r>
              <a:rPr lang="da-DK" dirty="0" err="1" smtClean="0"/>
              <a:t>deep</a:t>
            </a:r>
            <a:r>
              <a:rPr lang="da-DK" dirty="0" smtClean="0"/>
              <a:t> </a:t>
            </a:r>
            <a:r>
              <a:rPr lang="da-DK" dirty="0" err="1" smtClean="0"/>
              <a:t>learning</a:t>
            </a:r>
            <a:endParaRPr lang="da-DK" dirty="0" smtClean="0"/>
          </a:p>
          <a:p>
            <a:endParaRPr lang="da-DK" dirty="0"/>
          </a:p>
        </p:txBody>
      </p:sp>
      <p:sp>
        <p:nvSpPr>
          <p:cNvPr id="3" name="Titel 2"/>
          <p:cNvSpPr>
            <a:spLocks noGrp="1"/>
          </p:cNvSpPr>
          <p:nvPr>
            <p:ph type="title"/>
          </p:nvPr>
        </p:nvSpPr>
        <p:spPr/>
        <p:txBody>
          <a:bodyPr>
            <a:normAutofit fontScale="90000"/>
          </a:bodyPr>
          <a:lstStyle/>
          <a:p>
            <a:r>
              <a:rPr lang="da-DK" dirty="0" smtClean="0"/>
              <a:t>Algoritmer i ML</a:t>
            </a:r>
            <a:endParaRPr lang="da-DK" dirty="0"/>
          </a:p>
        </p:txBody>
      </p:sp>
      <p:graphicFrame>
        <p:nvGraphicFramePr>
          <p:cNvPr id="4" name="Diagram 3"/>
          <p:cNvGraphicFramePr/>
          <p:nvPr>
            <p:extLst>
              <p:ext uri="{D42A27DB-BD31-4B8C-83A1-F6EECF244321}">
                <p14:modId xmlns:p14="http://schemas.microsoft.com/office/powerpoint/2010/main" val="117306538"/>
              </p:ext>
            </p:extLst>
          </p:nvPr>
        </p:nvGraphicFramePr>
        <p:xfrm>
          <a:off x="609600" y="3116179"/>
          <a:ext cx="6305884" cy="3359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8440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Regression</a:t>
            </a:r>
          </a:p>
          <a:p>
            <a:r>
              <a:rPr lang="da-DK" dirty="0" err="1" smtClean="0"/>
              <a:t>Classification</a:t>
            </a:r>
            <a:endParaRPr lang="da-DK" dirty="0"/>
          </a:p>
        </p:txBody>
      </p:sp>
      <p:sp>
        <p:nvSpPr>
          <p:cNvPr id="3" name="Titel 2"/>
          <p:cNvSpPr>
            <a:spLocks noGrp="1"/>
          </p:cNvSpPr>
          <p:nvPr>
            <p:ph type="title"/>
          </p:nvPr>
        </p:nvSpPr>
        <p:spPr/>
        <p:txBody>
          <a:bodyPr>
            <a:normAutofit fontScale="90000"/>
          </a:bodyPr>
          <a:lstStyle/>
          <a:p>
            <a:r>
              <a:rPr lang="da-DK" dirty="0" err="1" smtClean="0"/>
              <a:t>Supervised</a:t>
            </a:r>
            <a:r>
              <a:rPr lang="da-DK" dirty="0" smtClean="0"/>
              <a:t> </a:t>
            </a:r>
            <a:r>
              <a:rPr lang="da-DK" dirty="0" err="1" smtClean="0"/>
              <a:t>learning</a:t>
            </a:r>
            <a:endParaRPr lang="da-DK" dirty="0"/>
          </a:p>
        </p:txBody>
      </p:sp>
      <p:pic>
        <p:nvPicPr>
          <p:cNvPr id="4" name="Billede 3"/>
          <p:cNvPicPr>
            <a:picLocks noChangeAspect="1"/>
          </p:cNvPicPr>
          <p:nvPr/>
        </p:nvPicPr>
        <p:blipFill rotWithShape="1">
          <a:blip r:embed="rId3">
            <a:extLst>
              <a:ext uri="{28A0092B-C50C-407E-A947-70E740481C1C}">
                <a14:useLocalDpi xmlns:a14="http://schemas.microsoft.com/office/drawing/2010/main" val="0"/>
              </a:ext>
            </a:extLst>
          </a:blip>
          <a:srcRect l="5534" t="1756"/>
          <a:stretch/>
        </p:blipFill>
        <p:spPr>
          <a:xfrm>
            <a:off x="132346" y="3200400"/>
            <a:ext cx="7979871" cy="3553333"/>
          </a:xfrm>
          <a:prstGeom prst="rect">
            <a:avLst/>
          </a:prstGeom>
        </p:spPr>
      </p:pic>
    </p:spTree>
    <p:extLst>
      <p:ext uri="{BB962C8B-B14F-4D97-AF65-F5344CB8AC3E}">
        <p14:creationId xmlns:p14="http://schemas.microsoft.com/office/powerpoint/2010/main" val="1605010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Clustering</a:t>
            </a:r>
            <a:endParaRPr lang="da-DK" dirty="0"/>
          </a:p>
        </p:txBody>
      </p:sp>
      <p:sp>
        <p:nvSpPr>
          <p:cNvPr id="3" name="Titel 2"/>
          <p:cNvSpPr>
            <a:spLocks noGrp="1"/>
          </p:cNvSpPr>
          <p:nvPr>
            <p:ph type="title"/>
          </p:nvPr>
        </p:nvSpPr>
        <p:spPr/>
        <p:txBody>
          <a:bodyPr>
            <a:normAutofit fontScale="90000"/>
          </a:bodyPr>
          <a:lstStyle/>
          <a:p>
            <a:r>
              <a:rPr lang="da-DK" dirty="0" err="1" smtClean="0"/>
              <a:t>Unsupervised</a:t>
            </a:r>
            <a:r>
              <a:rPr lang="da-DK" dirty="0" smtClean="0"/>
              <a:t> </a:t>
            </a:r>
            <a:r>
              <a:rPr lang="da-DK" dirty="0" err="1" smtClean="0"/>
              <a:t>learning</a:t>
            </a:r>
            <a:endParaRPr lang="da-DK"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9" y="3323063"/>
            <a:ext cx="7958266" cy="3394467"/>
          </a:xfrm>
          <a:prstGeom prst="rect">
            <a:avLst/>
          </a:prstGeom>
        </p:spPr>
      </p:pic>
    </p:spTree>
    <p:extLst>
      <p:ext uri="{BB962C8B-B14F-4D97-AF65-F5344CB8AC3E}">
        <p14:creationId xmlns:p14="http://schemas.microsoft.com/office/powerpoint/2010/main" val="2264991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dirty="0" smtClean="0"/>
              <a:t>Marketing</a:t>
            </a:r>
            <a:endParaRPr lang="da-DK" dirty="0"/>
          </a:p>
        </p:txBody>
      </p:sp>
      <p:sp>
        <p:nvSpPr>
          <p:cNvPr id="3" name="Titel 2"/>
          <p:cNvSpPr>
            <a:spLocks noGrp="1"/>
          </p:cNvSpPr>
          <p:nvPr>
            <p:ph type="title"/>
          </p:nvPr>
        </p:nvSpPr>
        <p:spPr/>
        <p:txBody>
          <a:bodyPr>
            <a:normAutofit fontScale="90000"/>
          </a:bodyPr>
          <a:lstStyle/>
          <a:p>
            <a:r>
              <a:rPr lang="da-DK" dirty="0"/>
              <a:t>Unsupervised learning</a:t>
            </a:r>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9" y="2709747"/>
            <a:ext cx="7966365" cy="4039970"/>
          </a:xfrm>
          <a:prstGeom prst="rect">
            <a:avLst/>
          </a:prstGeom>
        </p:spPr>
      </p:pic>
    </p:spTree>
    <p:extLst>
      <p:ext uri="{BB962C8B-B14F-4D97-AF65-F5344CB8AC3E}">
        <p14:creationId xmlns:p14="http://schemas.microsoft.com/office/powerpoint/2010/main" val="185252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a:xfrm>
            <a:off x="609600" y="787992"/>
            <a:ext cx="4517036" cy="5338178"/>
          </a:xfrm>
        </p:spPr>
        <p:txBody>
          <a:bodyPr/>
          <a:lstStyle/>
          <a:p>
            <a:r>
              <a:rPr lang="da-DK" dirty="0" err="1" smtClean="0"/>
              <a:t>Supervised</a:t>
            </a:r>
            <a:r>
              <a:rPr lang="da-DK" dirty="0" smtClean="0"/>
              <a:t> </a:t>
            </a:r>
            <a:r>
              <a:rPr lang="da-DK" dirty="0" err="1" smtClean="0"/>
              <a:t>learning</a:t>
            </a:r>
            <a:endParaRPr lang="da-DK" dirty="0" smtClean="0"/>
          </a:p>
          <a:p>
            <a:r>
              <a:rPr lang="da-DK" dirty="0" err="1" smtClean="0"/>
              <a:t>Reggression</a:t>
            </a:r>
            <a:r>
              <a:rPr lang="da-DK" dirty="0" smtClean="0"/>
              <a:t> er en general </a:t>
            </a:r>
            <a:r>
              <a:rPr lang="da-DK" dirty="0" err="1" smtClean="0"/>
              <a:t>linjear</a:t>
            </a:r>
            <a:r>
              <a:rPr lang="da-DK" dirty="0" smtClean="0"/>
              <a:t> model</a:t>
            </a:r>
          </a:p>
          <a:p>
            <a:pPr lvl="1"/>
            <a:r>
              <a:rPr lang="da-DK" dirty="0" smtClean="0"/>
              <a:t>Data = Model + </a:t>
            </a:r>
            <a:r>
              <a:rPr lang="da-DK" dirty="0" err="1" smtClean="0"/>
              <a:t>Error</a:t>
            </a:r>
            <a:endParaRPr lang="da-DK" dirty="0" smtClean="0"/>
          </a:p>
          <a:p>
            <a:endParaRPr lang="da-DK" dirty="0"/>
          </a:p>
          <a:p>
            <a:r>
              <a:rPr lang="da-DK" dirty="0" smtClean="0"/>
              <a:t>Eksempler</a:t>
            </a:r>
          </a:p>
          <a:p>
            <a:pPr lvl="1"/>
            <a:r>
              <a:rPr lang="da-DK" dirty="0" smtClean="0"/>
              <a:t>Risiko vurdering</a:t>
            </a:r>
          </a:p>
          <a:p>
            <a:pPr lvl="1"/>
            <a:r>
              <a:rPr lang="da-DK" dirty="0"/>
              <a:t>Score forudsigelse</a:t>
            </a:r>
          </a:p>
        </p:txBody>
      </p:sp>
      <p:sp>
        <p:nvSpPr>
          <p:cNvPr id="3" name="Titel 2"/>
          <p:cNvSpPr>
            <a:spLocks noGrp="1"/>
          </p:cNvSpPr>
          <p:nvPr>
            <p:ph type="title"/>
          </p:nvPr>
        </p:nvSpPr>
        <p:spPr/>
        <p:txBody>
          <a:bodyPr>
            <a:normAutofit fontScale="90000"/>
          </a:bodyPr>
          <a:lstStyle/>
          <a:p>
            <a:r>
              <a:rPr lang="da-DK" dirty="0" smtClean="0"/>
              <a:t>Regression</a:t>
            </a:r>
            <a:endParaRPr lang="da-DK"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36" y="946463"/>
            <a:ext cx="6856344" cy="4742304"/>
          </a:xfrm>
          <a:prstGeom prst="rect">
            <a:avLst/>
          </a:prstGeom>
        </p:spPr>
      </p:pic>
    </p:spTree>
    <p:extLst>
      <p:ext uri="{BB962C8B-B14F-4D97-AF65-F5344CB8AC3E}">
        <p14:creationId xmlns:p14="http://schemas.microsoft.com/office/powerpoint/2010/main" val="1975907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p:txBody>
          <a:bodyPr/>
          <a:lstStyle/>
          <a:p>
            <a:r>
              <a:rPr lang="da-DK" sz="2800" dirty="0" err="1" smtClean="0"/>
              <a:t>Unsupervised</a:t>
            </a:r>
            <a:r>
              <a:rPr lang="da-DK" sz="2800" dirty="0" smtClean="0"/>
              <a:t> </a:t>
            </a:r>
            <a:r>
              <a:rPr lang="da-DK" sz="2800" dirty="0" err="1" smtClean="0"/>
              <a:t>learning</a:t>
            </a:r>
            <a:endParaRPr lang="da-DK" sz="2800" dirty="0" smtClean="0"/>
          </a:p>
          <a:p>
            <a:r>
              <a:rPr lang="da-DK" sz="2800" dirty="0" smtClean="0"/>
              <a:t>Hård og blød </a:t>
            </a:r>
            <a:r>
              <a:rPr lang="da-DK" sz="2800" dirty="0" err="1" smtClean="0"/>
              <a:t>clustering</a:t>
            </a:r>
            <a:endParaRPr lang="da-DK" sz="2800" dirty="0" smtClean="0"/>
          </a:p>
          <a:p>
            <a:pPr lvl="1"/>
            <a:r>
              <a:rPr lang="da-DK" sz="2500" dirty="0" smtClean="0"/>
              <a:t>True/false eller sandsynlighed</a:t>
            </a:r>
          </a:p>
          <a:p>
            <a:pPr marL="0" indent="0">
              <a:buNone/>
            </a:pPr>
            <a:endParaRPr lang="da-DK" sz="2800" dirty="0" smtClean="0"/>
          </a:p>
          <a:p>
            <a:r>
              <a:rPr lang="da-DK" sz="2800" dirty="0" smtClean="0"/>
              <a:t>Eksempler</a:t>
            </a:r>
          </a:p>
          <a:p>
            <a:pPr lvl="1"/>
            <a:r>
              <a:rPr lang="da-DK" sz="2400" dirty="0"/>
              <a:t>M</a:t>
            </a:r>
            <a:r>
              <a:rPr lang="da-DK" sz="2400" dirty="0" smtClean="0"/>
              <a:t>ålrettet marketing</a:t>
            </a:r>
          </a:p>
          <a:p>
            <a:pPr lvl="1"/>
            <a:r>
              <a:rPr lang="da-DK" sz="2400" dirty="0" smtClean="0"/>
              <a:t>By planlægning</a:t>
            </a:r>
          </a:p>
          <a:p>
            <a:pPr lvl="1"/>
            <a:r>
              <a:rPr lang="en-US" sz="2400" dirty="0"/>
              <a:t>Recommendation </a:t>
            </a:r>
            <a:r>
              <a:rPr lang="en-US" sz="2400" dirty="0" err="1" smtClean="0"/>
              <a:t>systemer</a:t>
            </a:r>
            <a:endParaRPr lang="en-US" sz="2400" dirty="0" smtClean="0"/>
          </a:p>
          <a:p>
            <a:pPr lvl="1"/>
            <a:r>
              <a:rPr lang="en-US" sz="2400" dirty="0" err="1" smtClean="0"/>
              <a:t>Sociale</a:t>
            </a:r>
            <a:r>
              <a:rPr lang="en-US" sz="2400" dirty="0" smtClean="0"/>
              <a:t> networks </a:t>
            </a:r>
            <a:r>
              <a:rPr lang="en-US" sz="2400" dirty="0" err="1" smtClean="0"/>
              <a:t>analyser</a:t>
            </a:r>
            <a:endParaRPr lang="en-US" sz="2400" dirty="0"/>
          </a:p>
          <a:p>
            <a:pPr lvl="1"/>
            <a:r>
              <a:rPr lang="en-US" sz="2400" dirty="0" err="1" smtClean="0"/>
              <a:t>Grupering</a:t>
            </a:r>
            <a:r>
              <a:rPr lang="en-US" sz="2400" dirty="0" smtClean="0"/>
              <a:t> </a:t>
            </a:r>
            <a:r>
              <a:rPr lang="en-US" sz="2400" dirty="0" err="1" smtClean="0"/>
              <a:t>af</a:t>
            </a:r>
            <a:r>
              <a:rPr lang="en-US" sz="2400" dirty="0" smtClean="0"/>
              <a:t> </a:t>
            </a:r>
            <a:r>
              <a:rPr lang="en-US" sz="2400" dirty="0" err="1" smtClean="0"/>
              <a:t>søge</a:t>
            </a:r>
            <a:r>
              <a:rPr lang="en-US" sz="2400" dirty="0" smtClean="0"/>
              <a:t> </a:t>
            </a:r>
            <a:r>
              <a:rPr lang="en-US" sz="2400" dirty="0" err="1" smtClean="0"/>
              <a:t>resultater</a:t>
            </a:r>
            <a:endParaRPr lang="en-US" sz="2400" dirty="0"/>
          </a:p>
          <a:p>
            <a:pPr lvl="1"/>
            <a:r>
              <a:rPr lang="en-US" sz="2400" dirty="0" err="1" smtClean="0"/>
              <a:t>Medisinsk</a:t>
            </a:r>
            <a:r>
              <a:rPr lang="en-US" sz="2400" dirty="0" smtClean="0"/>
              <a:t> billed </a:t>
            </a:r>
            <a:r>
              <a:rPr lang="en-US" sz="2400" dirty="0" err="1" smtClean="0"/>
              <a:t>genkendelse</a:t>
            </a:r>
            <a:endParaRPr lang="en-US" sz="2400" dirty="0"/>
          </a:p>
          <a:p>
            <a:pPr lvl="1"/>
            <a:r>
              <a:rPr lang="en-US" sz="2400" dirty="0" err="1" smtClean="0"/>
              <a:t>Anomalier</a:t>
            </a:r>
            <a:r>
              <a:rPr lang="en-US" sz="2400" dirty="0" smtClean="0"/>
              <a:t> </a:t>
            </a:r>
            <a:r>
              <a:rPr lang="en-US" sz="2400" dirty="0"/>
              <a:t>(predictive maintenance)</a:t>
            </a:r>
          </a:p>
          <a:p>
            <a:pPr marL="342891" lvl="1" indent="0">
              <a:buNone/>
            </a:pPr>
            <a:endParaRPr lang="da-DK" dirty="0" smtClean="0"/>
          </a:p>
          <a:p>
            <a:endParaRPr lang="da-DK" dirty="0"/>
          </a:p>
        </p:txBody>
      </p:sp>
      <p:sp>
        <p:nvSpPr>
          <p:cNvPr id="3" name="Titel 2"/>
          <p:cNvSpPr>
            <a:spLocks noGrp="1"/>
          </p:cNvSpPr>
          <p:nvPr>
            <p:ph type="title"/>
          </p:nvPr>
        </p:nvSpPr>
        <p:spPr/>
        <p:txBody>
          <a:bodyPr>
            <a:normAutofit fontScale="90000"/>
          </a:bodyPr>
          <a:lstStyle/>
          <a:p>
            <a:r>
              <a:rPr lang="da-DK" dirty="0" smtClean="0"/>
              <a:t>Clustering</a:t>
            </a:r>
            <a:endParaRPr lang="da-DK" dirty="0"/>
          </a:p>
        </p:txBody>
      </p:sp>
    </p:spTree>
    <p:extLst>
      <p:ext uri="{BB962C8B-B14F-4D97-AF65-F5344CB8AC3E}">
        <p14:creationId xmlns:p14="http://schemas.microsoft.com/office/powerpoint/2010/main" val="316296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p:cNvSpPr>
            <a:spLocks noGrp="1"/>
          </p:cNvSpPr>
          <p:nvPr>
            <p:ph idx="1"/>
          </p:nvPr>
        </p:nvSpPr>
        <p:spPr>
          <a:xfrm>
            <a:off x="609600" y="787992"/>
            <a:ext cx="3805831" cy="5338178"/>
          </a:xfrm>
        </p:spPr>
        <p:txBody>
          <a:bodyPr/>
          <a:lstStyle/>
          <a:p>
            <a:r>
              <a:rPr lang="da-DK" sz="2800" dirty="0" err="1"/>
              <a:t>Supervised</a:t>
            </a:r>
            <a:r>
              <a:rPr lang="da-DK" sz="2800" dirty="0"/>
              <a:t> </a:t>
            </a:r>
            <a:r>
              <a:rPr lang="da-DK" sz="2800" dirty="0" err="1" smtClean="0"/>
              <a:t>learning</a:t>
            </a:r>
            <a:endParaRPr lang="da-DK" sz="2800" dirty="0" smtClean="0"/>
          </a:p>
          <a:p>
            <a:endParaRPr lang="da-DK" sz="2800" dirty="0"/>
          </a:p>
          <a:p>
            <a:r>
              <a:rPr lang="da-DK" sz="2800" dirty="0" smtClean="0"/>
              <a:t>Eksempler</a:t>
            </a:r>
          </a:p>
          <a:p>
            <a:pPr lvl="1"/>
            <a:r>
              <a:rPr lang="da-DK" sz="2400" dirty="0" err="1" smtClean="0"/>
              <a:t>Email</a:t>
            </a:r>
            <a:r>
              <a:rPr lang="da-DK" sz="2400" dirty="0" smtClean="0"/>
              <a:t> spam </a:t>
            </a:r>
            <a:r>
              <a:rPr lang="da-DK" sz="2400" dirty="0" err="1" smtClean="0"/>
              <a:t>detection</a:t>
            </a:r>
            <a:endParaRPr lang="da-DK" sz="2400" dirty="0" smtClean="0"/>
          </a:p>
          <a:p>
            <a:pPr lvl="1"/>
            <a:r>
              <a:rPr lang="da-DK" sz="2400" dirty="0" smtClean="0"/>
              <a:t>Diagnosering</a:t>
            </a:r>
          </a:p>
          <a:p>
            <a:pPr lvl="1"/>
            <a:r>
              <a:rPr lang="da-DK" sz="2400" dirty="0" smtClean="0"/>
              <a:t>Svindel </a:t>
            </a:r>
            <a:r>
              <a:rPr lang="da-DK" sz="2400" dirty="0" err="1" smtClean="0"/>
              <a:t>detection</a:t>
            </a:r>
            <a:endParaRPr lang="da-DK" sz="2400" dirty="0" smtClean="0"/>
          </a:p>
          <a:p>
            <a:pPr lvl="1"/>
            <a:r>
              <a:rPr lang="da-DK" sz="2400" dirty="0" smtClean="0"/>
              <a:t>Billede </a:t>
            </a:r>
            <a:r>
              <a:rPr lang="da-DK" sz="2400" dirty="0" err="1" smtClean="0"/>
              <a:t>klassifisering</a:t>
            </a:r>
            <a:endParaRPr lang="da-DK" sz="2400" dirty="0"/>
          </a:p>
          <a:p>
            <a:endParaRPr lang="da-DK" dirty="0"/>
          </a:p>
        </p:txBody>
      </p:sp>
      <p:sp>
        <p:nvSpPr>
          <p:cNvPr id="3" name="Titel 2"/>
          <p:cNvSpPr>
            <a:spLocks noGrp="1"/>
          </p:cNvSpPr>
          <p:nvPr>
            <p:ph type="title"/>
          </p:nvPr>
        </p:nvSpPr>
        <p:spPr/>
        <p:txBody>
          <a:bodyPr>
            <a:normAutofit fontScale="90000"/>
          </a:bodyPr>
          <a:lstStyle/>
          <a:p>
            <a:r>
              <a:rPr lang="da-DK" dirty="0" err="1" smtClean="0"/>
              <a:t>Classification</a:t>
            </a:r>
            <a:endParaRPr lang="da-DK"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431" y="1070811"/>
            <a:ext cx="7776569" cy="4656221"/>
          </a:xfrm>
          <a:prstGeom prst="rect">
            <a:avLst/>
          </a:prstGeom>
        </p:spPr>
      </p:pic>
    </p:spTree>
    <p:extLst>
      <p:ext uri="{BB962C8B-B14F-4D97-AF65-F5344CB8AC3E}">
        <p14:creationId xmlns:p14="http://schemas.microsoft.com/office/powerpoint/2010/main" val="1266233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college">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college" id="{41B8298B-E6D1-4118-A64E-C85A12C7F44C}" vid="{C09E5014-72E4-4D0F-83EA-C4F9F30F0CC9}"/>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Techcollege</Template>
  <TotalTime>33669</TotalTime>
  <Words>456</Words>
  <Application>Microsoft Office PowerPoint</Application>
  <PresentationFormat>Widescreen</PresentationFormat>
  <Paragraphs>101</Paragraphs>
  <Slides>12</Slides>
  <Notes>9</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12</vt:i4>
      </vt:variant>
    </vt:vector>
  </HeadingPairs>
  <TitlesOfParts>
    <vt:vector size="15" baseType="lpstr">
      <vt:lpstr>Arial</vt:lpstr>
      <vt:lpstr>Calibri</vt:lpstr>
      <vt:lpstr>Techcollege</vt:lpstr>
      <vt:lpstr>Machine Learning</vt:lpstr>
      <vt:lpstr>Agenda</vt:lpstr>
      <vt:lpstr>Algoritmer i ML</vt:lpstr>
      <vt:lpstr>Supervised learning</vt:lpstr>
      <vt:lpstr>Unsupervised learning</vt:lpstr>
      <vt:lpstr>Unsupervised learning</vt:lpstr>
      <vt:lpstr>Regression</vt:lpstr>
      <vt:lpstr>Clustering</vt:lpstr>
      <vt:lpstr>Classification</vt:lpstr>
      <vt:lpstr>Tekst og billede genkendelse</vt:lpstr>
      <vt:lpstr>Model chains</vt:lpstr>
      <vt:lpstr>Kvaliteten af modeller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Lærke Brandhøj Kristensen</dc:creator>
  <cp:lastModifiedBy>Lærke Brandhøj Kristensen</cp:lastModifiedBy>
  <cp:revision>37</cp:revision>
  <dcterms:created xsi:type="dcterms:W3CDTF">2021-09-09T08:56:08Z</dcterms:created>
  <dcterms:modified xsi:type="dcterms:W3CDTF">2021-11-16T09:06:37Z</dcterms:modified>
</cp:coreProperties>
</file>