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9079" y="958596"/>
            <a:ext cx="8547100" cy="1905"/>
          </a:xfrm>
          <a:custGeom>
            <a:avLst/>
            <a:gdLst/>
            <a:ahLst/>
            <a:cxnLst/>
            <a:rect l="l" t="t" r="r" b="b"/>
            <a:pathLst>
              <a:path w="8547100" h="1905">
                <a:moveTo>
                  <a:pt x="0" y="0"/>
                </a:moveTo>
                <a:lnTo>
                  <a:pt x="8546592" y="1524"/>
                </a:lnTo>
              </a:path>
            </a:pathLst>
          </a:custGeom>
          <a:ln w="9144">
            <a:solidFill>
              <a:srgbClr val="8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6589" y="2734817"/>
            <a:ext cx="27508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1724" y="1522856"/>
            <a:ext cx="8480551" cy="173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9289" y="2409996"/>
            <a:ext cx="3193840" cy="313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566416"/>
            <a:ext cx="4167378" cy="677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75759" y="2566416"/>
            <a:ext cx="505206" cy="677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355591" y="2566416"/>
            <a:ext cx="4278629" cy="6774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8365" y="2316607"/>
            <a:ext cx="7846059" cy="7207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82550">
              <a:lnSpc>
                <a:spcPts val="2735"/>
              </a:lnSpc>
              <a:spcBef>
                <a:spcPts val="100"/>
              </a:spcBef>
            </a:pPr>
            <a:r>
              <a:rPr dirty="0" sz="2400" spc="-5" b="0">
                <a:latin typeface="Arial"/>
                <a:cs typeface="Arial"/>
              </a:rPr>
              <a:t>Project Presentation</a:t>
            </a:r>
            <a:r>
              <a:rPr dirty="0" sz="2400" spc="25" b="0">
                <a:latin typeface="Arial"/>
                <a:cs typeface="Arial"/>
              </a:rPr>
              <a:t> </a:t>
            </a:r>
            <a:r>
              <a:rPr dirty="0" sz="2400" b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735"/>
              </a:lnSpc>
            </a:pPr>
            <a:r>
              <a:rPr dirty="0" sz="2400" spc="-5" b="0">
                <a:latin typeface="Arial"/>
                <a:cs typeface="Arial"/>
              </a:rPr>
              <a:t>Coursera Capstone </a:t>
            </a:r>
            <a:r>
              <a:rPr dirty="0" sz="2400" b="0">
                <a:latin typeface="Arial"/>
                <a:cs typeface="Arial"/>
              </a:rPr>
              <a:t>Project - </a:t>
            </a:r>
            <a:r>
              <a:rPr dirty="0" sz="2400" spc="-5" b="0">
                <a:latin typeface="Arial"/>
                <a:cs typeface="Arial"/>
              </a:rPr>
              <a:t>The Battle </a:t>
            </a:r>
            <a:r>
              <a:rPr dirty="0" sz="2400" b="0">
                <a:latin typeface="Arial"/>
                <a:cs typeface="Arial"/>
              </a:rPr>
              <a:t>of</a:t>
            </a:r>
            <a:r>
              <a:rPr dirty="0" sz="2400" spc="20" b="0">
                <a:latin typeface="Arial"/>
                <a:cs typeface="Arial"/>
              </a:rPr>
              <a:t> </a:t>
            </a:r>
            <a:r>
              <a:rPr dirty="0" sz="2400" spc="-5" b="0">
                <a:latin typeface="Arial"/>
                <a:cs typeface="Arial"/>
              </a:rPr>
              <a:t>Neighborhoods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193294"/>
            <a:ext cx="93408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0">
                <a:solidFill>
                  <a:srgbClr val="7888FA"/>
                </a:solidFill>
              </a:rPr>
              <a:t>A</a:t>
            </a:r>
            <a:r>
              <a:rPr dirty="0" sz="1800">
                <a:solidFill>
                  <a:srgbClr val="7888FA"/>
                </a:solidFill>
              </a:rPr>
              <a:t>gen</a:t>
            </a:r>
            <a:r>
              <a:rPr dirty="0" sz="1800" spc="5">
                <a:solidFill>
                  <a:srgbClr val="7888FA"/>
                </a:solidFill>
              </a:rPr>
              <a:t>d</a:t>
            </a:r>
            <a:r>
              <a:rPr dirty="0" sz="1800" spc="-5">
                <a:solidFill>
                  <a:srgbClr val="7888FA"/>
                </a:solidFill>
              </a:rPr>
              <a:t>a: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0292" y="1066800"/>
            <a:ext cx="9017635" cy="2133600"/>
          </a:xfrm>
          <a:custGeom>
            <a:avLst/>
            <a:gdLst/>
            <a:ahLst/>
            <a:cxnLst/>
            <a:rect l="l" t="t" r="r" b="b"/>
            <a:pathLst>
              <a:path w="9017635" h="2133600">
                <a:moveTo>
                  <a:pt x="8661908" y="0"/>
                </a:moveTo>
                <a:lnTo>
                  <a:pt x="355600" y="0"/>
                </a:lnTo>
                <a:lnTo>
                  <a:pt x="307347" y="3247"/>
                </a:lnTo>
                <a:lnTo>
                  <a:pt x="261067" y="12705"/>
                </a:lnTo>
                <a:lnTo>
                  <a:pt x="217184" y="27951"/>
                </a:lnTo>
                <a:lnTo>
                  <a:pt x="176121" y="48561"/>
                </a:lnTo>
                <a:lnTo>
                  <a:pt x="138303" y="74109"/>
                </a:lnTo>
                <a:lnTo>
                  <a:pt x="104152" y="104171"/>
                </a:lnTo>
                <a:lnTo>
                  <a:pt x="74093" y="138324"/>
                </a:lnTo>
                <a:lnTo>
                  <a:pt x="48549" y="176144"/>
                </a:lnTo>
                <a:lnTo>
                  <a:pt x="27944" y="217205"/>
                </a:lnTo>
                <a:lnTo>
                  <a:pt x="12702" y="261084"/>
                </a:lnTo>
                <a:lnTo>
                  <a:pt x="3246" y="307357"/>
                </a:lnTo>
                <a:lnTo>
                  <a:pt x="0" y="355600"/>
                </a:lnTo>
                <a:lnTo>
                  <a:pt x="0" y="1778000"/>
                </a:lnTo>
                <a:lnTo>
                  <a:pt x="3246" y="1826242"/>
                </a:lnTo>
                <a:lnTo>
                  <a:pt x="12702" y="1872515"/>
                </a:lnTo>
                <a:lnTo>
                  <a:pt x="27944" y="1916394"/>
                </a:lnTo>
                <a:lnTo>
                  <a:pt x="48549" y="1957455"/>
                </a:lnTo>
                <a:lnTo>
                  <a:pt x="74093" y="1995275"/>
                </a:lnTo>
                <a:lnTo>
                  <a:pt x="104152" y="2029428"/>
                </a:lnTo>
                <a:lnTo>
                  <a:pt x="138303" y="2059490"/>
                </a:lnTo>
                <a:lnTo>
                  <a:pt x="176121" y="2085038"/>
                </a:lnTo>
                <a:lnTo>
                  <a:pt x="217184" y="2105648"/>
                </a:lnTo>
                <a:lnTo>
                  <a:pt x="261067" y="2120894"/>
                </a:lnTo>
                <a:lnTo>
                  <a:pt x="307347" y="2130352"/>
                </a:lnTo>
                <a:lnTo>
                  <a:pt x="355600" y="2133600"/>
                </a:lnTo>
                <a:lnTo>
                  <a:pt x="8661908" y="2133600"/>
                </a:lnTo>
                <a:lnTo>
                  <a:pt x="8710150" y="2130352"/>
                </a:lnTo>
                <a:lnTo>
                  <a:pt x="8756423" y="2120894"/>
                </a:lnTo>
                <a:lnTo>
                  <a:pt x="8800302" y="2105648"/>
                </a:lnTo>
                <a:lnTo>
                  <a:pt x="8841363" y="2085038"/>
                </a:lnTo>
                <a:lnTo>
                  <a:pt x="8879183" y="2059490"/>
                </a:lnTo>
                <a:lnTo>
                  <a:pt x="8913336" y="2029428"/>
                </a:lnTo>
                <a:lnTo>
                  <a:pt x="8943398" y="1995275"/>
                </a:lnTo>
                <a:lnTo>
                  <a:pt x="8968946" y="1957455"/>
                </a:lnTo>
                <a:lnTo>
                  <a:pt x="8989556" y="1916394"/>
                </a:lnTo>
                <a:lnTo>
                  <a:pt x="9004802" y="1872515"/>
                </a:lnTo>
                <a:lnTo>
                  <a:pt x="9014260" y="1826242"/>
                </a:lnTo>
                <a:lnTo>
                  <a:pt x="9017508" y="1778000"/>
                </a:lnTo>
                <a:lnTo>
                  <a:pt x="9017508" y="355600"/>
                </a:lnTo>
                <a:lnTo>
                  <a:pt x="9014260" y="307357"/>
                </a:lnTo>
                <a:lnTo>
                  <a:pt x="9004802" y="261084"/>
                </a:lnTo>
                <a:lnTo>
                  <a:pt x="8989556" y="217205"/>
                </a:lnTo>
                <a:lnTo>
                  <a:pt x="8968946" y="176144"/>
                </a:lnTo>
                <a:lnTo>
                  <a:pt x="8943398" y="138324"/>
                </a:lnTo>
                <a:lnTo>
                  <a:pt x="8913336" y="104171"/>
                </a:lnTo>
                <a:lnTo>
                  <a:pt x="8879183" y="74109"/>
                </a:lnTo>
                <a:lnTo>
                  <a:pt x="8841363" y="48561"/>
                </a:lnTo>
                <a:lnTo>
                  <a:pt x="8800302" y="27951"/>
                </a:lnTo>
                <a:lnTo>
                  <a:pt x="8756423" y="12705"/>
                </a:lnTo>
                <a:lnTo>
                  <a:pt x="8710150" y="3247"/>
                </a:lnTo>
                <a:lnTo>
                  <a:pt x="866190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3695" y="1444193"/>
            <a:ext cx="3651250" cy="1489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9415" indent="-38735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10" b="1">
                <a:latin typeface="Arial"/>
                <a:cs typeface="Arial"/>
              </a:rPr>
              <a:t>Objective </a:t>
            </a:r>
            <a:r>
              <a:rPr dirty="0" sz="1600" spc="-5" b="1">
                <a:latin typeface="Arial"/>
                <a:cs typeface="Arial"/>
              </a:rPr>
              <a:t>and Problem</a:t>
            </a:r>
            <a:r>
              <a:rPr dirty="0" sz="1600" spc="5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5" b="1">
                <a:latin typeface="Arial"/>
                <a:cs typeface="Arial"/>
              </a:rPr>
              <a:t>Resolution</a:t>
            </a:r>
            <a:endParaRPr sz="160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10" b="1">
                <a:latin typeface="Arial"/>
                <a:cs typeface="Arial"/>
              </a:rPr>
              <a:t>Automation</a:t>
            </a:r>
            <a:endParaRPr sz="160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5" b="1">
                <a:latin typeface="Arial"/>
                <a:cs typeface="Arial"/>
              </a:rPr>
              <a:t>Input/</a:t>
            </a:r>
            <a:r>
              <a:rPr dirty="0" sz="1600" spc="2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5" b="1">
                <a:latin typeface="Arial"/>
                <a:cs typeface="Arial"/>
              </a:rPr>
              <a:t>Benefits</a:t>
            </a:r>
            <a:endParaRPr sz="1600">
              <a:latin typeface="Arial"/>
              <a:cs typeface="Arial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5" b="1">
                <a:latin typeface="Arial"/>
                <a:cs typeface="Arial"/>
              </a:rPr>
              <a:t>Limitations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161290"/>
            <a:ext cx="366839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888FA"/>
                </a:solidFill>
              </a:rPr>
              <a:t>Objective </a:t>
            </a:r>
            <a:r>
              <a:rPr dirty="0" sz="1800">
                <a:solidFill>
                  <a:srgbClr val="7888FA"/>
                </a:solidFill>
              </a:rPr>
              <a:t>and </a:t>
            </a:r>
            <a:r>
              <a:rPr dirty="0" sz="1800" spc="-5">
                <a:solidFill>
                  <a:srgbClr val="7888FA"/>
                </a:solidFill>
              </a:rPr>
              <a:t>Problem</a:t>
            </a:r>
            <a:r>
              <a:rPr dirty="0" sz="1800" spc="-20">
                <a:solidFill>
                  <a:srgbClr val="7888FA"/>
                </a:solidFill>
              </a:rPr>
              <a:t> </a:t>
            </a:r>
            <a:r>
              <a:rPr dirty="0" sz="1800" spc="-5">
                <a:solidFill>
                  <a:srgbClr val="7888FA"/>
                </a:solidFill>
              </a:rPr>
              <a:t>Statement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152400" y="1068324"/>
            <a:ext cx="1918970" cy="684530"/>
          </a:xfrm>
          <a:custGeom>
            <a:avLst/>
            <a:gdLst/>
            <a:ahLst/>
            <a:cxnLst/>
            <a:rect l="l" t="t" r="r" b="b"/>
            <a:pathLst>
              <a:path w="1918970" h="684530">
                <a:moveTo>
                  <a:pt x="1804670" y="0"/>
                </a:moveTo>
                <a:lnTo>
                  <a:pt x="114046" y="0"/>
                </a:lnTo>
                <a:lnTo>
                  <a:pt x="69656" y="8961"/>
                </a:lnTo>
                <a:lnTo>
                  <a:pt x="33405" y="33400"/>
                </a:lnTo>
                <a:lnTo>
                  <a:pt x="8963" y="69651"/>
                </a:lnTo>
                <a:lnTo>
                  <a:pt x="0" y="114046"/>
                </a:lnTo>
                <a:lnTo>
                  <a:pt x="0" y="570229"/>
                </a:lnTo>
                <a:lnTo>
                  <a:pt x="8963" y="614624"/>
                </a:lnTo>
                <a:lnTo>
                  <a:pt x="33405" y="650875"/>
                </a:lnTo>
                <a:lnTo>
                  <a:pt x="69656" y="675314"/>
                </a:lnTo>
                <a:lnTo>
                  <a:pt x="114046" y="684276"/>
                </a:lnTo>
                <a:lnTo>
                  <a:pt x="1804670" y="684276"/>
                </a:lnTo>
                <a:lnTo>
                  <a:pt x="1849064" y="675314"/>
                </a:lnTo>
                <a:lnTo>
                  <a:pt x="1885315" y="650875"/>
                </a:lnTo>
                <a:lnTo>
                  <a:pt x="1909754" y="614624"/>
                </a:lnTo>
                <a:lnTo>
                  <a:pt x="1918716" y="570229"/>
                </a:lnTo>
                <a:lnTo>
                  <a:pt x="1918716" y="114046"/>
                </a:lnTo>
                <a:lnTo>
                  <a:pt x="1909754" y="69651"/>
                </a:lnTo>
                <a:lnTo>
                  <a:pt x="1885315" y="33400"/>
                </a:lnTo>
                <a:lnTo>
                  <a:pt x="1849064" y="8961"/>
                </a:lnTo>
                <a:lnTo>
                  <a:pt x="1804670" y="0"/>
                </a:lnTo>
                <a:close/>
              </a:path>
            </a:pathLst>
          </a:custGeom>
          <a:solidFill>
            <a:srgbClr val="788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2400" y="1068324"/>
            <a:ext cx="1918970" cy="684530"/>
          </a:xfrm>
          <a:custGeom>
            <a:avLst/>
            <a:gdLst/>
            <a:ahLst/>
            <a:cxnLst/>
            <a:rect l="l" t="t" r="r" b="b"/>
            <a:pathLst>
              <a:path w="1918970" h="684530">
                <a:moveTo>
                  <a:pt x="0" y="114046"/>
                </a:moveTo>
                <a:lnTo>
                  <a:pt x="8963" y="69651"/>
                </a:lnTo>
                <a:lnTo>
                  <a:pt x="33405" y="33400"/>
                </a:lnTo>
                <a:lnTo>
                  <a:pt x="69656" y="8961"/>
                </a:lnTo>
                <a:lnTo>
                  <a:pt x="114046" y="0"/>
                </a:lnTo>
                <a:lnTo>
                  <a:pt x="1804670" y="0"/>
                </a:lnTo>
                <a:lnTo>
                  <a:pt x="1849064" y="8961"/>
                </a:lnTo>
                <a:lnTo>
                  <a:pt x="1885315" y="33400"/>
                </a:lnTo>
                <a:lnTo>
                  <a:pt x="1909754" y="69651"/>
                </a:lnTo>
                <a:lnTo>
                  <a:pt x="1918716" y="114046"/>
                </a:lnTo>
                <a:lnTo>
                  <a:pt x="1918716" y="570229"/>
                </a:lnTo>
                <a:lnTo>
                  <a:pt x="1909754" y="614624"/>
                </a:lnTo>
                <a:lnTo>
                  <a:pt x="1885315" y="650875"/>
                </a:lnTo>
                <a:lnTo>
                  <a:pt x="1849064" y="675314"/>
                </a:lnTo>
                <a:lnTo>
                  <a:pt x="1804670" y="684276"/>
                </a:lnTo>
                <a:lnTo>
                  <a:pt x="114046" y="684276"/>
                </a:lnTo>
                <a:lnTo>
                  <a:pt x="69656" y="675314"/>
                </a:lnTo>
                <a:lnTo>
                  <a:pt x="33405" y="650875"/>
                </a:lnTo>
                <a:lnTo>
                  <a:pt x="8963" y="614624"/>
                </a:lnTo>
                <a:lnTo>
                  <a:pt x="0" y="570229"/>
                </a:lnTo>
                <a:lnTo>
                  <a:pt x="0" y="114046"/>
                </a:lnTo>
                <a:close/>
              </a:path>
            </a:pathLst>
          </a:custGeom>
          <a:ln w="9144">
            <a:solidFill>
              <a:srgbClr val="FDFF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5233" y="1271778"/>
            <a:ext cx="8718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solidFill>
                  <a:srgbClr val="FDFFFD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FDFFFD"/>
                </a:solidFill>
                <a:latin typeface="Arial"/>
                <a:cs typeface="Arial"/>
              </a:rPr>
              <a:t>bj</a:t>
            </a:r>
            <a:r>
              <a:rPr dirty="0" sz="1600" spc="-5">
                <a:solidFill>
                  <a:srgbClr val="FDFFFD"/>
                </a:solidFill>
                <a:latin typeface="Arial"/>
                <a:cs typeface="Arial"/>
              </a:rPr>
              <a:t>ec</a:t>
            </a:r>
            <a:r>
              <a:rPr dirty="0" sz="1600" spc="-5">
                <a:solidFill>
                  <a:srgbClr val="FDFFFD"/>
                </a:solidFill>
                <a:latin typeface="Arial"/>
                <a:cs typeface="Arial"/>
              </a:rPr>
              <a:t>tiv</a:t>
            </a:r>
            <a:r>
              <a:rPr dirty="0" sz="1600" spc="-5">
                <a:solidFill>
                  <a:srgbClr val="FDFFFD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09800" y="1066800"/>
            <a:ext cx="6583680" cy="1371600"/>
          </a:xfrm>
          <a:custGeom>
            <a:avLst/>
            <a:gdLst/>
            <a:ahLst/>
            <a:cxnLst/>
            <a:rect l="l" t="t" r="r" b="b"/>
            <a:pathLst>
              <a:path w="6583680" h="1371600">
                <a:moveTo>
                  <a:pt x="6355080" y="0"/>
                </a:moveTo>
                <a:lnTo>
                  <a:pt x="228600" y="0"/>
                </a:lnTo>
                <a:lnTo>
                  <a:pt x="182533" y="4644"/>
                </a:lnTo>
                <a:lnTo>
                  <a:pt x="139624" y="17966"/>
                </a:lnTo>
                <a:lnTo>
                  <a:pt x="100793" y="39045"/>
                </a:lnTo>
                <a:lnTo>
                  <a:pt x="66960" y="66960"/>
                </a:lnTo>
                <a:lnTo>
                  <a:pt x="39045" y="100793"/>
                </a:lnTo>
                <a:lnTo>
                  <a:pt x="17966" y="139624"/>
                </a:lnTo>
                <a:lnTo>
                  <a:pt x="4644" y="182533"/>
                </a:lnTo>
                <a:lnTo>
                  <a:pt x="0" y="228600"/>
                </a:lnTo>
                <a:lnTo>
                  <a:pt x="0" y="1143000"/>
                </a:lnTo>
                <a:lnTo>
                  <a:pt x="4644" y="1189066"/>
                </a:lnTo>
                <a:lnTo>
                  <a:pt x="17966" y="1231975"/>
                </a:lnTo>
                <a:lnTo>
                  <a:pt x="39045" y="1270806"/>
                </a:lnTo>
                <a:lnTo>
                  <a:pt x="66960" y="1304639"/>
                </a:lnTo>
                <a:lnTo>
                  <a:pt x="100793" y="1332554"/>
                </a:lnTo>
                <a:lnTo>
                  <a:pt x="139624" y="1353633"/>
                </a:lnTo>
                <a:lnTo>
                  <a:pt x="182533" y="1366955"/>
                </a:lnTo>
                <a:lnTo>
                  <a:pt x="228600" y="1371600"/>
                </a:lnTo>
                <a:lnTo>
                  <a:pt x="6355080" y="1371600"/>
                </a:lnTo>
                <a:lnTo>
                  <a:pt x="6401146" y="1366955"/>
                </a:lnTo>
                <a:lnTo>
                  <a:pt x="6444055" y="1353633"/>
                </a:lnTo>
                <a:lnTo>
                  <a:pt x="6482886" y="1332554"/>
                </a:lnTo>
                <a:lnTo>
                  <a:pt x="6516719" y="1304639"/>
                </a:lnTo>
                <a:lnTo>
                  <a:pt x="6544634" y="1270806"/>
                </a:lnTo>
                <a:lnTo>
                  <a:pt x="6565713" y="1231975"/>
                </a:lnTo>
                <a:lnTo>
                  <a:pt x="6579035" y="1189066"/>
                </a:lnTo>
                <a:lnTo>
                  <a:pt x="6583680" y="1143000"/>
                </a:lnTo>
                <a:lnTo>
                  <a:pt x="6583680" y="228600"/>
                </a:lnTo>
                <a:lnTo>
                  <a:pt x="6579035" y="182533"/>
                </a:lnTo>
                <a:lnTo>
                  <a:pt x="6565713" y="139624"/>
                </a:lnTo>
                <a:lnTo>
                  <a:pt x="6544634" y="100793"/>
                </a:lnTo>
                <a:lnTo>
                  <a:pt x="6516719" y="66960"/>
                </a:lnTo>
                <a:lnTo>
                  <a:pt x="6482886" y="39045"/>
                </a:lnTo>
                <a:lnTo>
                  <a:pt x="6444055" y="17966"/>
                </a:lnTo>
                <a:lnTo>
                  <a:pt x="6401146" y="4644"/>
                </a:lnTo>
                <a:lnTo>
                  <a:pt x="6355080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54326" y="1414018"/>
            <a:ext cx="6230620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Investigate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most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recent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prices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Property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city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London and recommend </a:t>
            </a:r>
            <a:r>
              <a:rPr dirty="0" sz="1400" spc="-5">
                <a:latin typeface="Arial"/>
                <a:cs typeface="Arial"/>
              </a:rPr>
              <a:t>various </a:t>
            </a:r>
            <a:r>
              <a:rPr dirty="0" sz="1400">
                <a:latin typeface="Arial"/>
                <a:cs typeface="Arial"/>
              </a:rPr>
              <a:t>locations </a:t>
            </a:r>
            <a:r>
              <a:rPr dirty="0" sz="1400" spc="-5">
                <a:latin typeface="Arial"/>
                <a:cs typeface="Arial"/>
              </a:rPr>
              <a:t>where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prospective </a:t>
            </a:r>
            <a:r>
              <a:rPr dirty="0" sz="1400">
                <a:latin typeface="Arial"/>
                <a:cs typeface="Arial"/>
              </a:rPr>
              <a:t>client can</a:t>
            </a:r>
            <a:r>
              <a:rPr dirty="0" sz="1400" spc="-2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buy  a property based upon his/ her budget using Machine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Learning.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" y="2982467"/>
            <a:ext cx="1918970" cy="1132840"/>
          </a:xfrm>
          <a:custGeom>
            <a:avLst/>
            <a:gdLst/>
            <a:ahLst/>
            <a:cxnLst/>
            <a:rect l="l" t="t" r="r" b="b"/>
            <a:pathLst>
              <a:path w="1918970" h="1132839">
                <a:moveTo>
                  <a:pt x="1729994" y="0"/>
                </a:moveTo>
                <a:lnTo>
                  <a:pt x="188722" y="0"/>
                </a:lnTo>
                <a:lnTo>
                  <a:pt x="138552" y="6738"/>
                </a:lnTo>
                <a:lnTo>
                  <a:pt x="93470" y="25757"/>
                </a:lnTo>
                <a:lnTo>
                  <a:pt x="55275" y="55260"/>
                </a:lnTo>
                <a:lnTo>
                  <a:pt x="25765" y="93453"/>
                </a:lnTo>
                <a:lnTo>
                  <a:pt x="6741" y="138538"/>
                </a:lnTo>
                <a:lnTo>
                  <a:pt x="0" y="188722"/>
                </a:lnTo>
                <a:lnTo>
                  <a:pt x="0" y="943610"/>
                </a:lnTo>
                <a:lnTo>
                  <a:pt x="6741" y="993793"/>
                </a:lnTo>
                <a:lnTo>
                  <a:pt x="25765" y="1038878"/>
                </a:lnTo>
                <a:lnTo>
                  <a:pt x="55275" y="1077071"/>
                </a:lnTo>
                <a:lnTo>
                  <a:pt x="93470" y="1106574"/>
                </a:lnTo>
                <a:lnTo>
                  <a:pt x="138552" y="1125593"/>
                </a:lnTo>
                <a:lnTo>
                  <a:pt x="188722" y="1132332"/>
                </a:lnTo>
                <a:lnTo>
                  <a:pt x="1729994" y="1132332"/>
                </a:lnTo>
                <a:lnTo>
                  <a:pt x="1780177" y="1125593"/>
                </a:lnTo>
                <a:lnTo>
                  <a:pt x="1825262" y="1106574"/>
                </a:lnTo>
                <a:lnTo>
                  <a:pt x="1863455" y="1077071"/>
                </a:lnTo>
                <a:lnTo>
                  <a:pt x="1892958" y="1038878"/>
                </a:lnTo>
                <a:lnTo>
                  <a:pt x="1911977" y="993793"/>
                </a:lnTo>
                <a:lnTo>
                  <a:pt x="1918716" y="943610"/>
                </a:lnTo>
                <a:lnTo>
                  <a:pt x="1918716" y="188722"/>
                </a:lnTo>
                <a:lnTo>
                  <a:pt x="1911977" y="138538"/>
                </a:lnTo>
                <a:lnTo>
                  <a:pt x="1892958" y="93453"/>
                </a:lnTo>
                <a:lnTo>
                  <a:pt x="1863455" y="55260"/>
                </a:lnTo>
                <a:lnTo>
                  <a:pt x="1825262" y="25757"/>
                </a:lnTo>
                <a:lnTo>
                  <a:pt x="1780177" y="6738"/>
                </a:lnTo>
                <a:lnTo>
                  <a:pt x="1729994" y="0"/>
                </a:lnTo>
                <a:close/>
              </a:path>
            </a:pathLst>
          </a:custGeom>
          <a:solidFill>
            <a:srgbClr val="7888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2400" y="2982467"/>
            <a:ext cx="1918970" cy="1132840"/>
          </a:xfrm>
          <a:custGeom>
            <a:avLst/>
            <a:gdLst/>
            <a:ahLst/>
            <a:cxnLst/>
            <a:rect l="l" t="t" r="r" b="b"/>
            <a:pathLst>
              <a:path w="1918970" h="1132839">
                <a:moveTo>
                  <a:pt x="0" y="188722"/>
                </a:moveTo>
                <a:lnTo>
                  <a:pt x="6741" y="138538"/>
                </a:lnTo>
                <a:lnTo>
                  <a:pt x="25765" y="93453"/>
                </a:lnTo>
                <a:lnTo>
                  <a:pt x="55275" y="55260"/>
                </a:lnTo>
                <a:lnTo>
                  <a:pt x="93470" y="25757"/>
                </a:lnTo>
                <a:lnTo>
                  <a:pt x="138552" y="6738"/>
                </a:lnTo>
                <a:lnTo>
                  <a:pt x="188722" y="0"/>
                </a:lnTo>
                <a:lnTo>
                  <a:pt x="1729994" y="0"/>
                </a:lnTo>
                <a:lnTo>
                  <a:pt x="1780177" y="6738"/>
                </a:lnTo>
                <a:lnTo>
                  <a:pt x="1825262" y="25757"/>
                </a:lnTo>
                <a:lnTo>
                  <a:pt x="1863455" y="55260"/>
                </a:lnTo>
                <a:lnTo>
                  <a:pt x="1892958" y="93453"/>
                </a:lnTo>
                <a:lnTo>
                  <a:pt x="1911977" y="138538"/>
                </a:lnTo>
                <a:lnTo>
                  <a:pt x="1918716" y="188722"/>
                </a:lnTo>
                <a:lnTo>
                  <a:pt x="1918716" y="943610"/>
                </a:lnTo>
                <a:lnTo>
                  <a:pt x="1911977" y="993793"/>
                </a:lnTo>
                <a:lnTo>
                  <a:pt x="1892958" y="1038878"/>
                </a:lnTo>
                <a:lnTo>
                  <a:pt x="1863455" y="1077071"/>
                </a:lnTo>
                <a:lnTo>
                  <a:pt x="1825262" y="1106574"/>
                </a:lnTo>
                <a:lnTo>
                  <a:pt x="1780177" y="1125593"/>
                </a:lnTo>
                <a:lnTo>
                  <a:pt x="1729994" y="1132332"/>
                </a:lnTo>
                <a:lnTo>
                  <a:pt x="188722" y="1132332"/>
                </a:lnTo>
                <a:lnTo>
                  <a:pt x="138552" y="1125593"/>
                </a:lnTo>
                <a:lnTo>
                  <a:pt x="93470" y="1106574"/>
                </a:lnTo>
                <a:lnTo>
                  <a:pt x="55275" y="1077071"/>
                </a:lnTo>
                <a:lnTo>
                  <a:pt x="25765" y="1038878"/>
                </a:lnTo>
                <a:lnTo>
                  <a:pt x="6741" y="993793"/>
                </a:lnTo>
                <a:lnTo>
                  <a:pt x="0" y="943610"/>
                </a:lnTo>
                <a:lnTo>
                  <a:pt x="0" y="188722"/>
                </a:lnTo>
                <a:close/>
              </a:path>
            </a:pathLst>
          </a:custGeom>
          <a:ln w="9144">
            <a:solidFill>
              <a:srgbClr val="FDFF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7133" y="3288538"/>
            <a:ext cx="94996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58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Problem  </a:t>
            </a:r>
            <a:r>
              <a:rPr dirty="0" sz="1600" spc="-5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09800" y="2590800"/>
            <a:ext cx="6673850" cy="4038600"/>
          </a:xfrm>
          <a:custGeom>
            <a:avLst/>
            <a:gdLst/>
            <a:ahLst/>
            <a:cxnLst/>
            <a:rect l="l" t="t" r="r" b="b"/>
            <a:pathLst>
              <a:path w="6673850" h="4038600">
                <a:moveTo>
                  <a:pt x="6000496" y="0"/>
                </a:moveTo>
                <a:lnTo>
                  <a:pt x="673100" y="0"/>
                </a:lnTo>
                <a:lnTo>
                  <a:pt x="625031" y="1690"/>
                </a:lnTo>
                <a:lnTo>
                  <a:pt x="577875" y="6684"/>
                </a:lnTo>
                <a:lnTo>
                  <a:pt x="531744" y="14869"/>
                </a:lnTo>
                <a:lnTo>
                  <a:pt x="486753" y="26130"/>
                </a:lnTo>
                <a:lnTo>
                  <a:pt x="443016" y="40354"/>
                </a:lnTo>
                <a:lnTo>
                  <a:pt x="400647" y="57426"/>
                </a:lnTo>
                <a:lnTo>
                  <a:pt x="359759" y="77233"/>
                </a:lnTo>
                <a:lnTo>
                  <a:pt x="320466" y="99661"/>
                </a:lnTo>
                <a:lnTo>
                  <a:pt x="282883" y="124595"/>
                </a:lnTo>
                <a:lnTo>
                  <a:pt x="247123" y="151922"/>
                </a:lnTo>
                <a:lnTo>
                  <a:pt x="213300" y="181529"/>
                </a:lnTo>
                <a:lnTo>
                  <a:pt x="181529" y="213300"/>
                </a:lnTo>
                <a:lnTo>
                  <a:pt x="151922" y="247123"/>
                </a:lnTo>
                <a:lnTo>
                  <a:pt x="124595" y="282883"/>
                </a:lnTo>
                <a:lnTo>
                  <a:pt x="99661" y="320466"/>
                </a:lnTo>
                <a:lnTo>
                  <a:pt x="77233" y="359759"/>
                </a:lnTo>
                <a:lnTo>
                  <a:pt x="57426" y="400647"/>
                </a:lnTo>
                <a:lnTo>
                  <a:pt x="40354" y="443016"/>
                </a:lnTo>
                <a:lnTo>
                  <a:pt x="26130" y="486753"/>
                </a:lnTo>
                <a:lnTo>
                  <a:pt x="14869" y="531744"/>
                </a:lnTo>
                <a:lnTo>
                  <a:pt x="6684" y="577875"/>
                </a:lnTo>
                <a:lnTo>
                  <a:pt x="1690" y="625031"/>
                </a:lnTo>
                <a:lnTo>
                  <a:pt x="0" y="673100"/>
                </a:lnTo>
                <a:lnTo>
                  <a:pt x="0" y="3365487"/>
                </a:lnTo>
                <a:lnTo>
                  <a:pt x="1690" y="3413558"/>
                </a:lnTo>
                <a:lnTo>
                  <a:pt x="6684" y="3460717"/>
                </a:lnTo>
                <a:lnTo>
                  <a:pt x="14869" y="3506850"/>
                </a:lnTo>
                <a:lnTo>
                  <a:pt x="26130" y="3551843"/>
                </a:lnTo>
                <a:lnTo>
                  <a:pt x="40354" y="3595582"/>
                </a:lnTo>
                <a:lnTo>
                  <a:pt x="57426" y="3637953"/>
                </a:lnTo>
                <a:lnTo>
                  <a:pt x="77233" y="3678842"/>
                </a:lnTo>
                <a:lnTo>
                  <a:pt x="99661" y="3718135"/>
                </a:lnTo>
                <a:lnTo>
                  <a:pt x="124595" y="3755719"/>
                </a:lnTo>
                <a:lnTo>
                  <a:pt x="151922" y="3791479"/>
                </a:lnTo>
                <a:lnTo>
                  <a:pt x="181529" y="3825302"/>
                </a:lnTo>
                <a:lnTo>
                  <a:pt x="213300" y="3857073"/>
                </a:lnTo>
                <a:lnTo>
                  <a:pt x="247123" y="3886680"/>
                </a:lnTo>
                <a:lnTo>
                  <a:pt x="282883" y="3914007"/>
                </a:lnTo>
                <a:lnTo>
                  <a:pt x="320466" y="3938941"/>
                </a:lnTo>
                <a:lnTo>
                  <a:pt x="359759" y="3961368"/>
                </a:lnTo>
                <a:lnTo>
                  <a:pt x="400647" y="3981175"/>
                </a:lnTo>
                <a:lnTo>
                  <a:pt x="443016" y="3998247"/>
                </a:lnTo>
                <a:lnTo>
                  <a:pt x="486753" y="4012470"/>
                </a:lnTo>
                <a:lnTo>
                  <a:pt x="531744" y="4023731"/>
                </a:lnTo>
                <a:lnTo>
                  <a:pt x="577875" y="4031915"/>
                </a:lnTo>
                <a:lnTo>
                  <a:pt x="625031" y="4036909"/>
                </a:lnTo>
                <a:lnTo>
                  <a:pt x="673100" y="4038600"/>
                </a:lnTo>
                <a:lnTo>
                  <a:pt x="6000496" y="4038600"/>
                </a:lnTo>
                <a:lnTo>
                  <a:pt x="6048564" y="4036909"/>
                </a:lnTo>
                <a:lnTo>
                  <a:pt x="6095720" y="4031915"/>
                </a:lnTo>
                <a:lnTo>
                  <a:pt x="6141851" y="4023731"/>
                </a:lnTo>
                <a:lnTo>
                  <a:pt x="6186842" y="4012470"/>
                </a:lnTo>
                <a:lnTo>
                  <a:pt x="6230579" y="3998247"/>
                </a:lnTo>
                <a:lnTo>
                  <a:pt x="6272948" y="3981175"/>
                </a:lnTo>
                <a:lnTo>
                  <a:pt x="6313836" y="3961368"/>
                </a:lnTo>
                <a:lnTo>
                  <a:pt x="6353129" y="3938941"/>
                </a:lnTo>
                <a:lnTo>
                  <a:pt x="6390712" y="3914007"/>
                </a:lnTo>
                <a:lnTo>
                  <a:pt x="6426472" y="3886680"/>
                </a:lnTo>
                <a:lnTo>
                  <a:pt x="6460295" y="3857073"/>
                </a:lnTo>
                <a:lnTo>
                  <a:pt x="6492066" y="3825302"/>
                </a:lnTo>
                <a:lnTo>
                  <a:pt x="6521673" y="3791479"/>
                </a:lnTo>
                <a:lnTo>
                  <a:pt x="6549000" y="3755719"/>
                </a:lnTo>
                <a:lnTo>
                  <a:pt x="6573934" y="3718135"/>
                </a:lnTo>
                <a:lnTo>
                  <a:pt x="6596362" y="3678842"/>
                </a:lnTo>
                <a:lnTo>
                  <a:pt x="6616169" y="3637953"/>
                </a:lnTo>
                <a:lnTo>
                  <a:pt x="6633241" y="3595582"/>
                </a:lnTo>
                <a:lnTo>
                  <a:pt x="6647465" y="3551843"/>
                </a:lnTo>
                <a:lnTo>
                  <a:pt x="6658726" y="3506850"/>
                </a:lnTo>
                <a:lnTo>
                  <a:pt x="6666911" y="3460717"/>
                </a:lnTo>
                <a:lnTo>
                  <a:pt x="6671905" y="3413558"/>
                </a:lnTo>
                <a:lnTo>
                  <a:pt x="6673596" y="3365487"/>
                </a:lnTo>
                <a:lnTo>
                  <a:pt x="6673596" y="673100"/>
                </a:lnTo>
                <a:lnTo>
                  <a:pt x="6671905" y="625031"/>
                </a:lnTo>
                <a:lnTo>
                  <a:pt x="6666911" y="577875"/>
                </a:lnTo>
                <a:lnTo>
                  <a:pt x="6658726" y="531744"/>
                </a:lnTo>
                <a:lnTo>
                  <a:pt x="6647465" y="486753"/>
                </a:lnTo>
                <a:lnTo>
                  <a:pt x="6633241" y="443016"/>
                </a:lnTo>
                <a:lnTo>
                  <a:pt x="6616169" y="400647"/>
                </a:lnTo>
                <a:lnTo>
                  <a:pt x="6596362" y="359759"/>
                </a:lnTo>
                <a:lnTo>
                  <a:pt x="6573934" y="320466"/>
                </a:lnTo>
                <a:lnTo>
                  <a:pt x="6549000" y="282883"/>
                </a:lnTo>
                <a:lnTo>
                  <a:pt x="6521673" y="247123"/>
                </a:lnTo>
                <a:lnTo>
                  <a:pt x="6492066" y="213300"/>
                </a:lnTo>
                <a:lnTo>
                  <a:pt x="6460295" y="181529"/>
                </a:lnTo>
                <a:lnTo>
                  <a:pt x="6426472" y="151922"/>
                </a:lnTo>
                <a:lnTo>
                  <a:pt x="6390712" y="124595"/>
                </a:lnTo>
                <a:lnTo>
                  <a:pt x="6353129" y="99661"/>
                </a:lnTo>
                <a:lnTo>
                  <a:pt x="6313836" y="77233"/>
                </a:lnTo>
                <a:lnTo>
                  <a:pt x="6272948" y="57426"/>
                </a:lnTo>
                <a:lnTo>
                  <a:pt x="6230579" y="40354"/>
                </a:lnTo>
                <a:lnTo>
                  <a:pt x="6186842" y="26130"/>
                </a:lnTo>
                <a:lnTo>
                  <a:pt x="6141851" y="14869"/>
                </a:lnTo>
                <a:lnTo>
                  <a:pt x="6095720" y="6684"/>
                </a:lnTo>
                <a:lnTo>
                  <a:pt x="6048564" y="1690"/>
                </a:lnTo>
                <a:lnTo>
                  <a:pt x="6000496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84882" y="3418713"/>
            <a:ext cx="6047740" cy="1306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People of all kinds from around the </a:t>
            </a:r>
            <a:r>
              <a:rPr dirty="0" sz="1400" spc="-5">
                <a:latin typeface="Arial"/>
                <a:cs typeface="Arial"/>
              </a:rPr>
              <a:t>world </a:t>
            </a:r>
            <a:r>
              <a:rPr dirty="0" sz="1400">
                <a:latin typeface="Arial"/>
                <a:cs typeface="Arial"/>
              </a:rPr>
              <a:t>flock to London, </a:t>
            </a:r>
            <a:r>
              <a:rPr dirty="0" sz="1400" spc="-5">
                <a:latin typeface="Arial"/>
                <a:cs typeface="Arial"/>
              </a:rPr>
              <a:t>UK with some </a:t>
            </a:r>
            <a:r>
              <a:rPr dirty="0" sz="1400">
                <a:latin typeface="Arial"/>
                <a:cs typeface="Arial"/>
              </a:rPr>
              <a:t>of  these them aspiring to </a:t>
            </a:r>
            <a:r>
              <a:rPr dirty="0" sz="1400" spc="-5">
                <a:latin typeface="Arial"/>
                <a:cs typeface="Arial"/>
              </a:rPr>
              <a:t>make </a:t>
            </a:r>
            <a:r>
              <a:rPr dirty="0" sz="1400">
                <a:latin typeface="Arial"/>
                <a:cs typeface="Arial"/>
              </a:rPr>
              <a:t>this remarkable place</a:t>
            </a:r>
            <a:r>
              <a:rPr dirty="0" sz="1400" spc="-2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home </a:t>
            </a:r>
            <a:r>
              <a:rPr dirty="0" sz="1400">
                <a:latin typeface="Arial"/>
                <a:cs typeface="Arial"/>
              </a:rPr>
              <a:t>of their </a:t>
            </a:r>
            <a:r>
              <a:rPr dirty="0" sz="1400" spc="-5">
                <a:latin typeface="Arial"/>
                <a:cs typeface="Arial"/>
              </a:rPr>
              <a:t>own. </a:t>
            </a:r>
            <a:r>
              <a:rPr dirty="0" sz="1400" spc="5">
                <a:latin typeface="Arial"/>
                <a:cs typeface="Arial"/>
              </a:rPr>
              <a:t>With  </a:t>
            </a:r>
            <a:r>
              <a:rPr dirty="0" sz="1400" spc="-5">
                <a:latin typeface="Arial"/>
                <a:cs typeface="Arial"/>
              </a:rPr>
              <a:t>varying </a:t>
            </a:r>
            <a:r>
              <a:rPr dirty="0" sz="1400">
                <a:latin typeface="Arial"/>
                <a:cs typeface="Arial"/>
              </a:rPr>
              <a:t>budgets and needs, people find it </a:t>
            </a:r>
            <a:r>
              <a:rPr dirty="0" sz="1400" spc="-5">
                <a:latin typeface="Arial"/>
                <a:cs typeface="Arial"/>
              </a:rPr>
              <a:t>very </a:t>
            </a:r>
            <a:r>
              <a:rPr dirty="0" sz="1400">
                <a:latin typeface="Arial"/>
                <a:cs typeface="Arial"/>
              </a:rPr>
              <a:t>hard to find a suitable place  and neighborhood to </a:t>
            </a:r>
            <a:r>
              <a:rPr dirty="0" sz="1400" spc="-5">
                <a:latin typeface="Arial"/>
                <a:cs typeface="Arial"/>
              </a:rPr>
              <a:t>accommodate </a:t>
            </a:r>
            <a:r>
              <a:rPr dirty="0" sz="1400">
                <a:latin typeface="Arial"/>
                <a:cs typeface="Arial"/>
              </a:rPr>
              <a:t>them and their families. </a:t>
            </a:r>
            <a:r>
              <a:rPr dirty="0" sz="1400" spc="-5">
                <a:latin typeface="Arial"/>
                <a:cs typeface="Arial"/>
              </a:rPr>
              <a:t>Due </a:t>
            </a:r>
            <a:r>
              <a:rPr dirty="0" sz="1400">
                <a:latin typeface="Arial"/>
                <a:cs typeface="Arial"/>
              </a:rPr>
              <a:t>to high cost  of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living</a:t>
            </a:r>
            <a:r>
              <a:rPr dirty="0" sz="1400">
                <a:latin typeface="Arial"/>
                <a:cs typeface="Arial"/>
              </a:rPr>
              <a:t> 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other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multiple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issues,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London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housing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been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struggling.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With 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-5">
                <a:latin typeface="Arial"/>
                <a:cs typeface="Arial"/>
              </a:rPr>
              <a:t>inevitable Brexit, </a:t>
            </a:r>
            <a:r>
              <a:rPr dirty="0" sz="1400">
                <a:latin typeface="Arial"/>
                <a:cs typeface="Arial"/>
              </a:rPr>
              <a:t>the problem has further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compounded.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4882" y="4912614"/>
            <a:ext cx="588708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"/>
                <a:cs typeface="Arial"/>
              </a:rPr>
              <a:t>A potential client aspiring to buy a suitable property </a:t>
            </a:r>
            <a:r>
              <a:rPr dirty="0" sz="1400" spc="-5">
                <a:latin typeface="Arial"/>
                <a:cs typeface="Arial"/>
              </a:rPr>
              <a:t>would </a:t>
            </a:r>
            <a:r>
              <a:rPr dirty="0" sz="1400">
                <a:latin typeface="Arial"/>
                <a:cs typeface="Arial"/>
              </a:rPr>
              <a:t>like to become  knowledgeable about the ongoing pricing to </a:t>
            </a:r>
            <a:r>
              <a:rPr dirty="0" sz="1400" spc="-5">
                <a:latin typeface="Arial"/>
                <a:cs typeface="Arial"/>
              </a:rPr>
              <a:t>make </a:t>
            </a:r>
            <a:r>
              <a:rPr dirty="0" sz="1400">
                <a:latin typeface="Arial"/>
                <a:cs typeface="Arial"/>
              </a:rPr>
              <a:t>a conscious decision.  </a:t>
            </a:r>
            <a:r>
              <a:rPr dirty="0" sz="1400" spc="-10">
                <a:latin typeface="Arial"/>
                <a:cs typeface="Arial"/>
              </a:rPr>
              <a:t>Further, </a:t>
            </a:r>
            <a:r>
              <a:rPr dirty="0" sz="1400">
                <a:latin typeface="Arial"/>
                <a:cs typeface="Arial"/>
              </a:rPr>
              <a:t>he/ she </a:t>
            </a:r>
            <a:r>
              <a:rPr dirty="0" sz="1400" spc="-5">
                <a:latin typeface="Arial"/>
                <a:cs typeface="Arial"/>
              </a:rPr>
              <a:t>would </a:t>
            </a:r>
            <a:r>
              <a:rPr dirty="0" sz="1400">
                <a:latin typeface="Arial"/>
                <a:cs typeface="Arial"/>
              </a:rPr>
              <a:t>like to consider </a:t>
            </a:r>
            <a:r>
              <a:rPr dirty="0" sz="1400" spc="-5">
                <a:latin typeface="Arial"/>
                <a:cs typeface="Arial"/>
              </a:rPr>
              <a:t>several factors </a:t>
            </a:r>
            <a:r>
              <a:rPr dirty="0" sz="1400">
                <a:latin typeface="Arial"/>
                <a:cs typeface="Arial"/>
              </a:rPr>
              <a:t>like </a:t>
            </a:r>
            <a:r>
              <a:rPr dirty="0" sz="1400" spc="-5">
                <a:latin typeface="Arial"/>
                <a:cs typeface="Arial"/>
              </a:rPr>
              <a:t>proximity </a:t>
            </a:r>
            <a:r>
              <a:rPr dirty="0" sz="1400">
                <a:latin typeface="Arial"/>
                <a:cs typeface="Arial"/>
              </a:rPr>
              <a:t>to  schools, medical care, </a:t>
            </a:r>
            <a:r>
              <a:rPr dirty="0" sz="1400" spc="-5">
                <a:latin typeface="Arial"/>
                <a:cs typeface="Arial"/>
              </a:rPr>
              <a:t>restaurants </a:t>
            </a:r>
            <a:r>
              <a:rPr dirty="0" sz="1400">
                <a:latin typeface="Arial"/>
                <a:cs typeface="Arial"/>
              </a:rPr>
              <a:t>to </a:t>
            </a:r>
            <a:r>
              <a:rPr dirty="0" sz="1400" spc="-5">
                <a:latin typeface="Arial"/>
                <a:cs typeface="Arial"/>
              </a:rPr>
              <a:t>accommodate </a:t>
            </a:r>
            <a:r>
              <a:rPr dirty="0" sz="1400">
                <a:latin typeface="Arial"/>
                <a:cs typeface="Arial"/>
              </a:rPr>
              <a:t>his/ her familial</a:t>
            </a:r>
            <a:r>
              <a:rPr dirty="0" sz="1400" spc="-2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needs.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161290"/>
            <a:ext cx="128333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888FA"/>
                </a:solidFill>
              </a:rPr>
              <a:t>R</a:t>
            </a:r>
            <a:r>
              <a:rPr dirty="0" sz="1800" spc="-15">
                <a:solidFill>
                  <a:srgbClr val="7888FA"/>
                </a:solidFill>
              </a:rPr>
              <a:t>e</a:t>
            </a:r>
            <a:r>
              <a:rPr dirty="0" sz="1800">
                <a:solidFill>
                  <a:srgbClr val="7888FA"/>
                </a:solidFill>
              </a:rPr>
              <a:t>sol</a:t>
            </a:r>
            <a:r>
              <a:rPr dirty="0" sz="1800" spc="5">
                <a:solidFill>
                  <a:srgbClr val="7888FA"/>
                </a:solidFill>
              </a:rPr>
              <a:t>u</a:t>
            </a:r>
            <a:r>
              <a:rPr dirty="0" sz="1800">
                <a:solidFill>
                  <a:srgbClr val="7888FA"/>
                </a:solidFill>
              </a:rPr>
              <a:t>ti</a:t>
            </a:r>
            <a:r>
              <a:rPr dirty="0" sz="1800" spc="5">
                <a:solidFill>
                  <a:srgbClr val="7888FA"/>
                </a:solidFill>
              </a:rPr>
              <a:t>o</a:t>
            </a:r>
            <a:r>
              <a:rPr dirty="0" sz="1800">
                <a:solidFill>
                  <a:srgbClr val="7888FA"/>
                </a:solidFill>
              </a:rPr>
              <a:t>n: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0292" y="1066800"/>
            <a:ext cx="9017635" cy="5638800"/>
          </a:xfrm>
          <a:custGeom>
            <a:avLst/>
            <a:gdLst/>
            <a:ahLst/>
            <a:cxnLst/>
            <a:rect l="l" t="t" r="r" b="b"/>
            <a:pathLst>
              <a:path w="9017635" h="5638800">
                <a:moveTo>
                  <a:pt x="8077708" y="0"/>
                </a:moveTo>
                <a:lnTo>
                  <a:pt x="939812" y="0"/>
                </a:lnTo>
                <a:lnTo>
                  <a:pt x="891450" y="1222"/>
                </a:lnTo>
                <a:lnTo>
                  <a:pt x="843723" y="4851"/>
                </a:lnTo>
                <a:lnTo>
                  <a:pt x="796690" y="10828"/>
                </a:lnTo>
                <a:lnTo>
                  <a:pt x="750409" y="19092"/>
                </a:lnTo>
                <a:lnTo>
                  <a:pt x="704941" y="29586"/>
                </a:lnTo>
                <a:lnTo>
                  <a:pt x="660344" y="42250"/>
                </a:lnTo>
                <a:lnTo>
                  <a:pt x="616676" y="57025"/>
                </a:lnTo>
                <a:lnTo>
                  <a:pt x="573998" y="73852"/>
                </a:lnTo>
                <a:lnTo>
                  <a:pt x="532368" y="92672"/>
                </a:lnTo>
                <a:lnTo>
                  <a:pt x="491845" y="113426"/>
                </a:lnTo>
                <a:lnTo>
                  <a:pt x="452489" y="136055"/>
                </a:lnTo>
                <a:lnTo>
                  <a:pt x="414357" y="160499"/>
                </a:lnTo>
                <a:lnTo>
                  <a:pt x="377511" y="186701"/>
                </a:lnTo>
                <a:lnTo>
                  <a:pt x="342007" y="214600"/>
                </a:lnTo>
                <a:lnTo>
                  <a:pt x="307907" y="244138"/>
                </a:lnTo>
                <a:lnTo>
                  <a:pt x="275267" y="275256"/>
                </a:lnTo>
                <a:lnTo>
                  <a:pt x="244149" y="307895"/>
                </a:lnTo>
                <a:lnTo>
                  <a:pt x="214610" y="341995"/>
                </a:lnTo>
                <a:lnTo>
                  <a:pt x="186709" y="377497"/>
                </a:lnTo>
                <a:lnTo>
                  <a:pt x="160507" y="414343"/>
                </a:lnTo>
                <a:lnTo>
                  <a:pt x="136061" y="452474"/>
                </a:lnTo>
                <a:lnTo>
                  <a:pt x="113431" y="491830"/>
                </a:lnTo>
                <a:lnTo>
                  <a:pt x="92677" y="532352"/>
                </a:lnTo>
                <a:lnTo>
                  <a:pt x="73856" y="573982"/>
                </a:lnTo>
                <a:lnTo>
                  <a:pt x="57028" y="616660"/>
                </a:lnTo>
                <a:lnTo>
                  <a:pt x="42252" y="660327"/>
                </a:lnTo>
                <a:lnTo>
                  <a:pt x="29588" y="704925"/>
                </a:lnTo>
                <a:lnTo>
                  <a:pt x="19093" y="750394"/>
                </a:lnTo>
                <a:lnTo>
                  <a:pt x="10828" y="796675"/>
                </a:lnTo>
                <a:lnTo>
                  <a:pt x="4852" y="843708"/>
                </a:lnTo>
                <a:lnTo>
                  <a:pt x="1222" y="891436"/>
                </a:lnTo>
                <a:lnTo>
                  <a:pt x="0" y="939800"/>
                </a:lnTo>
                <a:lnTo>
                  <a:pt x="0" y="4698987"/>
                </a:lnTo>
                <a:lnTo>
                  <a:pt x="1222" y="4747349"/>
                </a:lnTo>
                <a:lnTo>
                  <a:pt x="4852" y="4795076"/>
                </a:lnTo>
                <a:lnTo>
                  <a:pt x="10828" y="4842109"/>
                </a:lnTo>
                <a:lnTo>
                  <a:pt x="19093" y="4888390"/>
                </a:lnTo>
                <a:lnTo>
                  <a:pt x="29588" y="4933858"/>
                </a:lnTo>
                <a:lnTo>
                  <a:pt x="42252" y="4978455"/>
                </a:lnTo>
                <a:lnTo>
                  <a:pt x="57028" y="5022123"/>
                </a:lnTo>
                <a:lnTo>
                  <a:pt x="73856" y="5064801"/>
                </a:lnTo>
                <a:lnTo>
                  <a:pt x="92677" y="5106431"/>
                </a:lnTo>
                <a:lnTo>
                  <a:pt x="113431" y="5146954"/>
                </a:lnTo>
                <a:lnTo>
                  <a:pt x="136061" y="5186310"/>
                </a:lnTo>
                <a:lnTo>
                  <a:pt x="160507" y="5224442"/>
                </a:lnTo>
                <a:lnTo>
                  <a:pt x="186709" y="5261288"/>
                </a:lnTo>
                <a:lnTo>
                  <a:pt x="214610" y="5296792"/>
                </a:lnTo>
                <a:lnTo>
                  <a:pt x="244149" y="5330892"/>
                </a:lnTo>
                <a:lnTo>
                  <a:pt x="275267" y="5363532"/>
                </a:lnTo>
                <a:lnTo>
                  <a:pt x="307907" y="5394650"/>
                </a:lnTo>
                <a:lnTo>
                  <a:pt x="342007" y="5424189"/>
                </a:lnTo>
                <a:lnTo>
                  <a:pt x="377511" y="5452090"/>
                </a:lnTo>
                <a:lnTo>
                  <a:pt x="414357" y="5478292"/>
                </a:lnTo>
                <a:lnTo>
                  <a:pt x="452489" y="5502738"/>
                </a:lnTo>
                <a:lnTo>
                  <a:pt x="491845" y="5525368"/>
                </a:lnTo>
                <a:lnTo>
                  <a:pt x="532368" y="5546122"/>
                </a:lnTo>
                <a:lnTo>
                  <a:pt x="573998" y="5564943"/>
                </a:lnTo>
                <a:lnTo>
                  <a:pt x="616676" y="5581771"/>
                </a:lnTo>
                <a:lnTo>
                  <a:pt x="660344" y="5596547"/>
                </a:lnTo>
                <a:lnTo>
                  <a:pt x="704941" y="5609211"/>
                </a:lnTo>
                <a:lnTo>
                  <a:pt x="750409" y="5619706"/>
                </a:lnTo>
                <a:lnTo>
                  <a:pt x="796690" y="5627971"/>
                </a:lnTo>
                <a:lnTo>
                  <a:pt x="843723" y="5633947"/>
                </a:lnTo>
                <a:lnTo>
                  <a:pt x="891450" y="5637577"/>
                </a:lnTo>
                <a:lnTo>
                  <a:pt x="939812" y="5638800"/>
                </a:lnTo>
                <a:lnTo>
                  <a:pt x="8077708" y="5638800"/>
                </a:lnTo>
                <a:lnTo>
                  <a:pt x="8126071" y="5637577"/>
                </a:lnTo>
                <a:lnTo>
                  <a:pt x="8173799" y="5633947"/>
                </a:lnTo>
                <a:lnTo>
                  <a:pt x="8220832" y="5627971"/>
                </a:lnTo>
                <a:lnTo>
                  <a:pt x="8267113" y="5619706"/>
                </a:lnTo>
                <a:lnTo>
                  <a:pt x="8312582" y="5609211"/>
                </a:lnTo>
                <a:lnTo>
                  <a:pt x="8357180" y="5596547"/>
                </a:lnTo>
                <a:lnTo>
                  <a:pt x="8400847" y="5581771"/>
                </a:lnTo>
                <a:lnTo>
                  <a:pt x="8443525" y="5564943"/>
                </a:lnTo>
                <a:lnTo>
                  <a:pt x="8485155" y="5546122"/>
                </a:lnTo>
                <a:lnTo>
                  <a:pt x="8525677" y="5525368"/>
                </a:lnTo>
                <a:lnTo>
                  <a:pt x="8565033" y="5502738"/>
                </a:lnTo>
                <a:lnTo>
                  <a:pt x="8603164" y="5478292"/>
                </a:lnTo>
                <a:lnTo>
                  <a:pt x="8640010" y="5452090"/>
                </a:lnTo>
                <a:lnTo>
                  <a:pt x="8675512" y="5424189"/>
                </a:lnTo>
                <a:lnTo>
                  <a:pt x="8709612" y="5394650"/>
                </a:lnTo>
                <a:lnTo>
                  <a:pt x="8742251" y="5363532"/>
                </a:lnTo>
                <a:lnTo>
                  <a:pt x="8773369" y="5330892"/>
                </a:lnTo>
                <a:lnTo>
                  <a:pt x="8802907" y="5296792"/>
                </a:lnTo>
                <a:lnTo>
                  <a:pt x="8830806" y="5261288"/>
                </a:lnTo>
                <a:lnTo>
                  <a:pt x="8857008" y="5224442"/>
                </a:lnTo>
                <a:lnTo>
                  <a:pt x="8881452" y="5186310"/>
                </a:lnTo>
                <a:lnTo>
                  <a:pt x="8904081" y="5146954"/>
                </a:lnTo>
                <a:lnTo>
                  <a:pt x="8924835" y="5106431"/>
                </a:lnTo>
                <a:lnTo>
                  <a:pt x="8943655" y="5064801"/>
                </a:lnTo>
                <a:lnTo>
                  <a:pt x="8960482" y="5022123"/>
                </a:lnTo>
                <a:lnTo>
                  <a:pt x="8975257" y="4978455"/>
                </a:lnTo>
                <a:lnTo>
                  <a:pt x="8987921" y="4933858"/>
                </a:lnTo>
                <a:lnTo>
                  <a:pt x="8998415" y="4888390"/>
                </a:lnTo>
                <a:lnTo>
                  <a:pt x="9006679" y="4842109"/>
                </a:lnTo>
                <a:lnTo>
                  <a:pt x="9012656" y="4795076"/>
                </a:lnTo>
                <a:lnTo>
                  <a:pt x="9016285" y="4747349"/>
                </a:lnTo>
                <a:lnTo>
                  <a:pt x="9017508" y="4698987"/>
                </a:lnTo>
                <a:lnTo>
                  <a:pt x="9017508" y="939800"/>
                </a:lnTo>
                <a:lnTo>
                  <a:pt x="9016285" y="891436"/>
                </a:lnTo>
                <a:lnTo>
                  <a:pt x="9012656" y="843708"/>
                </a:lnTo>
                <a:lnTo>
                  <a:pt x="9006679" y="796675"/>
                </a:lnTo>
                <a:lnTo>
                  <a:pt x="8998415" y="750394"/>
                </a:lnTo>
                <a:lnTo>
                  <a:pt x="8987921" y="704925"/>
                </a:lnTo>
                <a:lnTo>
                  <a:pt x="8975257" y="660327"/>
                </a:lnTo>
                <a:lnTo>
                  <a:pt x="8960482" y="616660"/>
                </a:lnTo>
                <a:lnTo>
                  <a:pt x="8943655" y="573982"/>
                </a:lnTo>
                <a:lnTo>
                  <a:pt x="8924835" y="532352"/>
                </a:lnTo>
                <a:lnTo>
                  <a:pt x="8904081" y="491830"/>
                </a:lnTo>
                <a:lnTo>
                  <a:pt x="8881452" y="452474"/>
                </a:lnTo>
                <a:lnTo>
                  <a:pt x="8857008" y="414343"/>
                </a:lnTo>
                <a:lnTo>
                  <a:pt x="8830806" y="377497"/>
                </a:lnTo>
                <a:lnTo>
                  <a:pt x="8802907" y="341995"/>
                </a:lnTo>
                <a:lnTo>
                  <a:pt x="8773369" y="307895"/>
                </a:lnTo>
                <a:lnTo>
                  <a:pt x="8742251" y="275256"/>
                </a:lnTo>
                <a:lnTo>
                  <a:pt x="8709612" y="244138"/>
                </a:lnTo>
                <a:lnTo>
                  <a:pt x="8675512" y="214600"/>
                </a:lnTo>
                <a:lnTo>
                  <a:pt x="8640010" y="186701"/>
                </a:lnTo>
                <a:lnTo>
                  <a:pt x="8603164" y="160499"/>
                </a:lnTo>
                <a:lnTo>
                  <a:pt x="8565033" y="136055"/>
                </a:lnTo>
                <a:lnTo>
                  <a:pt x="8525677" y="113426"/>
                </a:lnTo>
                <a:lnTo>
                  <a:pt x="8485155" y="92672"/>
                </a:lnTo>
                <a:lnTo>
                  <a:pt x="8443525" y="73852"/>
                </a:lnTo>
                <a:lnTo>
                  <a:pt x="8400847" y="57025"/>
                </a:lnTo>
                <a:lnTo>
                  <a:pt x="8357180" y="42250"/>
                </a:lnTo>
                <a:lnTo>
                  <a:pt x="8312582" y="29586"/>
                </a:lnTo>
                <a:lnTo>
                  <a:pt x="8267113" y="19092"/>
                </a:lnTo>
                <a:lnTo>
                  <a:pt x="8220832" y="10828"/>
                </a:lnTo>
                <a:lnTo>
                  <a:pt x="8173799" y="4851"/>
                </a:lnTo>
                <a:lnTo>
                  <a:pt x="8126071" y="1222"/>
                </a:lnTo>
                <a:lnTo>
                  <a:pt x="807770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18591" y="1370457"/>
            <a:ext cx="8286750" cy="4468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20650">
              <a:lnSpc>
                <a:spcPct val="100000"/>
              </a:lnSpc>
              <a:spcBef>
                <a:spcPts val="105"/>
              </a:spcBef>
            </a:pPr>
            <a:r>
              <a:rPr dirty="0" sz="1400" spc="5">
                <a:latin typeface="Arial"/>
                <a:cs typeface="Arial"/>
              </a:rPr>
              <a:t>With </a:t>
            </a:r>
            <a:r>
              <a:rPr dirty="0" sz="1400" spc="-5">
                <a:latin typeface="Arial"/>
                <a:cs typeface="Arial"/>
              </a:rPr>
              <a:t>government provided </a:t>
            </a:r>
            <a:r>
              <a:rPr dirty="0" sz="1400">
                <a:latin typeface="Arial"/>
                <a:cs typeface="Arial"/>
              </a:rPr>
              <a:t>authentic data on London properties coupled </a:t>
            </a:r>
            <a:r>
              <a:rPr dirty="0" sz="1400" spc="-5">
                <a:latin typeface="Arial"/>
                <a:cs typeface="Arial"/>
              </a:rPr>
              <a:t>with </a:t>
            </a:r>
            <a:r>
              <a:rPr dirty="0" sz="1400">
                <a:latin typeface="Arial"/>
                <a:cs typeface="Arial"/>
              </a:rPr>
              <a:t>data science </a:t>
            </a:r>
            <a:r>
              <a:rPr dirty="0" sz="1400" spc="-5">
                <a:latin typeface="Arial"/>
                <a:cs typeface="Arial"/>
              </a:rPr>
              <a:t>techniques,  </a:t>
            </a:r>
            <a:r>
              <a:rPr dirty="0" sz="1400">
                <a:latin typeface="Arial"/>
                <a:cs typeface="Arial"/>
              </a:rPr>
              <a:t>one can </a:t>
            </a:r>
            <a:r>
              <a:rPr dirty="0" sz="1400" spc="-5">
                <a:latin typeface="Arial"/>
                <a:cs typeface="Arial"/>
              </a:rPr>
              <a:t>make derive </a:t>
            </a:r>
            <a:r>
              <a:rPr dirty="0" sz="1400">
                <a:latin typeface="Arial"/>
                <a:cs typeface="Arial"/>
              </a:rPr>
              <a:t>the useful </a:t>
            </a:r>
            <a:r>
              <a:rPr dirty="0" sz="1400" spc="-5">
                <a:latin typeface="Arial"/>
                <a:cs typeface="Arial"/>
              </a:rPr>
              <a:t>information </a:t>
            </a:r>
            <a:r>
              <a:rPr dirty="0" sz="1400">
                <a:latin typeface="Arial"/>
                <a:cs typeface="Arial"/>
              </a:rPr>
              <a:t>about current pricing in </a:t>
            </a:r>
            <a:r>
              <a:rPr dirty="0" sz="1400" spc="-5">
                <a:latin typeface="Arial"/>
                <a:cs typeface="Arial"/>
              </a:rPr>
              <a:t>different </a:t>
            </a:r>
            <a:r>
              <a:rPr dirty="0" sz="1400">
                <a:latin typeface="Arial"/>
                <a:cs typeface="Arial"/>
              </a:rPr>
              <a:t>localities of London </a:t>
            </a:r>
            <a:r>
              <a:rPr dirty="0" sz="1400" spc="-5">
                <a:latin typeface="Arial"/>
                <a:cs typeface="Arial"/>
              </a:rPr>
              <a:t>while  </a:t>
            </a:r>
            <a:r>
              <a:rPr dirty="0" sz="1400">
                <a:latin typeface="Arial"/>
                <a:cs typeface="Arial"/>
              </a:rPr>
              <a:t>considering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other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factors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his choice.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This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would </a:t>
            </a:r>
            <a:r>
              <a:rPr dirty="0" sz="1400">
                <a:latin typeface="Arial"/>
                <a:cs typeface="Arial"/>
              </a:rPr>
              <a:t>help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potential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client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make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informed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decision  about </a:t>
            </a:r>
            <a:r>
              <a:rPr dirty="0" sz="1400" spc="-5">
                <a:latin typeface="Arial"/>
                <a:cs typeface="Arial"/>
              </a:rPr>
              <a:t>buying </a:t>
            </a:r>
            <a:r>
              <a:rPr dirty="0" sz="1400">
                <a:latin typeface="Arial"/>
                <a:cs typeface="Arial"/>
              </a:rPr>
              <a:t>a suitable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property.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52069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The automated solution using Machine Learning techniques parses the necessary data from the price  paid dataset </a:t>
            </a:r>
            <a:r>
              <a:rPr dirty="0" sz="1400" spc="-5">
                <a:latin typeface="Arial"/>
                <a:cs typeface="Arial"/>
              </a:rPr>
              <a:t>which </a:t>
            </a:r>
            <a:r>
              <a:rPr dirty="0" sz="1400">
                <a:latin typeface="Arial"/>
                <a:cs typeface="Arial"/>
              </a:rPr>
              <a:t>includes the </a:t>
            </a:r>
            <a:r>
              <a:rPr dirty="0" sz="1400" spc="-5">
                <a:latin typeface="Arial"/>
                <a:cs typeface="Arial"/>
              </a:rPr>
              <a:t>transactions received </a:t>
            </a:r>
            <a:r>
              <a:rPr dirty="0" sz="1400">
                <a:latin typeface="Arial"/>
                <a:cs typeface="Arial"/>
              </a:rPr>
              <a:t>at </a:t>
            </a:r>
            <a:r>
              <a:rPr dirty="0" sz="1400" spc="-5">
                <a:latin typeface="Arial"/>
                <a:cs typeface="Arial"/>
              </a:rPr>
              <a:t>HM </a:t>
            </a:r>
            <a:r>
              <a:rPr dirty="0" sz="1400">
                <a:latin typeface="Arial"/>
                <a:cs typeface="Arial"/>
              </a:rPr>
              <a:t>Land </a:t>
            </a:r>
            <a:r>
              <a:rPr dirty="0" sz="1400" spc="-15">
                <a:latin typeface="Arial"/>
                <a:cs typeface="Arial"/>
              </a:rPr>
              <a:t>Registry. </a:t>
            </a:r>
            <a:r>
              <a:rPr dirty="0" sz="1400">
                <a:latin typeface="Arial"/>
                <a:cs typeface="Arial"/>
              </a:rPr>
              <a:t>After cleansing, data is  further condensed by selecting it only for the city of London </a:t>
            </a:r>
            <a:r>
              <a:rPr dirty="0" sz="1400" spc="-5">
                <a:latin typeface="Arial"/>
                <a:cs typeface="Arial"/>
              </a:rPr>
              <a:t>which </a:t>
            </a:r>
            <a:r>
              <a:rPr dirty="0" sz="1400">
                <a:latin typeface="Arial"/>
                <a:cs typeface="Arial"/>
              </a:rPr>
              <a:t>is area of choice in this project. </a:t>
            </a:r>
            <a:r>
              <a:rPr dirty="0" sz="1400" spc="-5">
                <a:latin typeface="Arial"/>
                <a:cs typeface="Arial"/>
              </a:rPr>
              <a:t>The  average </a:t>
            </a:r>
            <a:r>
              <a:rPr dirty="0" sz="1400">
                <a:latin typeface="Arial"/>
                <a:cs typeface="Arial"/>
              </a:rPr>
              <a:t>price of property on each of these streets is </a:t>
            </a:r>
            <a:r>
              <a:rPr dirty="0" sz="1400" spc="-5">
                <a:latin typeface="Arial"/>
                <a:cs typeface="Arial"/>
              </a:rPr>
              <a:t>determined </a:t>
            </a:r>
            <a:r>
              <a:rPr dirty="0" sz="1400">
                <a:latin typeface="Arial"/>
                <a:cs typeface="Arial"/>
              </a:rPr>
              <a:t>by taking a </a:t>
            </a:r>
            <a:r>
              <a:rPr dirty="0" sz="1400" spc="-5">
                <a:latin typeface="Arial"/>
                <a:cs typeface="Arial"/>
              </a:rPr>
              <a:t>mean </a:t>
            </a:r>
            <a:r>
              <a:rPr dirty="0" sz="1400">
                <a:latin typeface="Arial"/>
                <a:cs typeface="Arial"/>
              </a:rPr>
              <a:t>on recent</a:t>
            </a:r>
            <a:r>
              <a:rPr dirty="0" sz="1400" spc="-27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transactions  </a:t>
            </a:r>
            <a:r>
              <a:rPr dirty="0" sz="1400">
                <a:latin typeface="Arial"/>
                <a:cs typeface="Arial"/>
              </a:rPr>
              <a:t>of sale of property on </a:t>
            </a:r>
            <a:r>
              <a:rPr dirty="0" sz="1400" spc="-5">
                <a:latin typeface="Arial"/>
                <a:cs typeface="Arial"/>
              </a:rPr>
              <a:t>respective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streets.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Further,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location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coordinates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(latitude,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longitude)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these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street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names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fetched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making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API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calls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Google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Maps.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14859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Based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upon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budget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client,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current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average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prices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compared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 </a:t>
            </a:r>
            <a:r>
              <a:rPr dirty="0" sz="1400" spc="-5">
                <a:latin typeface="Arial"/>
                <a:cs typeface="Arial"/>
              </a:rPr>
              <a:t>recommendations  </a:t>
            </a:r>
            <a:r>
              <a:rPr dirty="0" sz="1400">
                <a:latin typeface="Arial"/>
                <a:cs typeface="Arial"/>
              </a:rPr>
              <a:t>for the locations are </a:t>
            </a:r>
            <a:r>
              <a:rPr dirty="0" sz="1400" spc="-5">
                <a:latin typeface="Arial"/>
                <a:cs typeface="Arial"/>
              </a:rPr>
              <a:t>made </a:t>
            </a:r>
            <a:r>
              <a:rPr dirty="0" sz="1400">
                <a:latin typeface="Arial"/>
                <a:cs typeface="Arial"/>
              </a:rPr>
              <a:t>by plotting them on </a:t>
            </a:r>
            <a:r>
              <a:rPr dirty="0" sz="1400" spc="-5">
                <a:latin typeface="Arial"/>
                <a:cs typeface="Arial"/>
              </a:rPr>
              <a:t>map </a:t>
            </a:r>
            <a:r>
              <a:rPr dirty="0" sz="1400">
                <a:latin typeface="Arial"/>
                <a:cs typeface="Arial"/>
              </a:rPr>
              <a:t>of London. </a:t>
            </a:r>
            <a:r>
              <a:rPr dirty="0" sz="1400" spc="-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recommended locations are further  fed into </a:t>
            </a:r>
            <a:r>
              <a:rPr dirty="0" sz="1400" spc="-5">
                <a:latin typeface="Arial"/>
                <a:cs typeface="Arial"/>
              </a:rPr>
              <a:t>Foursquare </a:t>
            </a:r>
            <a:r>
              <a:rPr dirty="0" sz="1400">
                <a:latin typeface="Arial"/>
                <a:cs typeface="Arial"/>
              </a:rPr>
              <a:t>API calls to determine </a:t>
            </a:r>
            <a:r>
              <a:rPr dirty="0" sz="1400" spc="-5">
                <a:latin typeface="Arial"/>
                <a:cs typeface="Arial"/>
              </a:rPr>
              <a:t>various venues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5">
                <a:latin typeface="Arial"/>
                <a:cs typeface="Arial"/>
              </a:rPr>
              <a:t>proximity </a:t>
            </a:r>
            <a:r>
              <a:rPr dirty="0" sz="1400">
                <a:latin typeface="Arial"/>
                <a:cs typeface="Arial"/>
              </a:rPr>
              <a:t>to them. All reported </a:t>
            </a:r>
            <a:r>
              <a:rPr dirty="0" sz="1400" spc="-5">
                <a:latin typeface="Arial"/>
                <a:cs typeface="Arial"/>
              </a:rPr>
              <a:t>venues </a:t>
            </a:r>
            <a:r>
              <a:rPr dirty="0" sz="1400">
                <a:latin typeface="Arial"/>
                <a:cs typeface="Arial"/>
              </a:rPr>
              <a:t>are  then tabulated and presented to the</a:t>
            </a:r>
            <a:r>
              <a:rPr dirty="0" sz="1400" spc="-185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user.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 marR="424180">
              <a:lnSpc>
                <a:spcPct val="100000"/>
              </a:lnSpc>
            </a:pPr>
            <a:r>
              <a:rPr dirty="0" sz="1400" spc="-5">
                <a:latin typeface="Arial"/>
                <a:cs typeface="Arial"/>
              </a:rPr>
              <a:t>Important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facilities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like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Hospitals,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Grocery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stores,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Elementary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schools,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High </a:t>
            </a:r>
            <a:r>
              <a:rPr dirty="0" sz="1400">
                <a:latin typeface="Arial"/>
                <a:cs typeface="Arial"/>
              </a:rPr>
              <a:t>Schools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searched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  </a:t>
            </a:r>
            <a:r>
              <a:rPr dirty="0" sz="1400" spc="-5">
                <a:latin typeface="Arial"/>
                <a:cs typeface="Arial"/>
              </a:rPr>
              <a:t>vicinity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each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location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reported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tabular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form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5">
                <a:latin typeface="Arial"/>
                <a:cs typeface="Arial"/>
              </a:rPr>
              <a:t> user.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693" y="161290"/>
            <a:ext cx="2081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7888FA"/>
                </a:solidFill>
                <a:latin typeface="Arial"/>
                <a:cs typeface="Arial"/>
              </a:rPr>
              <a:t>Automation</a:t>
            </a:r>
            <a:r>
              <a:rPr dirty="0" sz="1800" spc="15" b="1">
                <a:solidFill>
                  <a:srgbClr val="7888FA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7888FA"/>
                </a:solidFill>
                <a:latin typeface="Arial"/>
                <a:cs typeface="Arial"/>
              </a:rPr>
              <a:t>Script: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4508" y="1252537"/>
          <a:ext cx="8601075" cy="4045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3465"/>
                <a:gridCol w="6276975"/>
              </a:tblGrid>
              <a:tr h="512762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Scripting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language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5895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800" spc="-10">
                          <a:latin typeface="Arial"/>
                          <a:cs typeface="Arial"/>
                        </a:rPr>
                        <a:t>Python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(Python</a:t>
                      </a:r>
                      <a:r>
                        <a:rPr dirty="0" sz="1800" spc="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3x)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5895">
                    <a:solidFill>
                      <a:srgbClr val="C5D9F0"/>
                    </a:solidFill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IDE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5895">
                    <a:solidFill>
                      <a:srgbClr val="81E3FA"/>
                    </a:solidFill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https://labs.cognitiveclass.ai/tools/jupyterlab/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5895">
                    <a:solidFill>
                      <a:srgbClr val="81E3FA"/>
                    </a:solidFill>
                  </a:tcPr>
                </a:tc>
              </a:tr>
              <a:tr h="1627124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Input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5895">
                    <a:solidFill>
                      <a:srgbClr val="C5D9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95275" marR="539750">
                        <a:lnSpc>
                          <a:spcPct val="70000"/>
                        </a:lnSpc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Open Data published by Government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UK under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the 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section HM Land Registry: Price Paid</a:t>
                      </a:r>
                      <a:r>
                        <a:rPr dirty="0" sz="18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Google Maps Geocoding</a:t>
                      </a:r>
                      <a:r>
                        <a:rPr dirty="0" sz="1800" spc="-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API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9527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Foursquare location</a:t>
                      </a:r>
                      <a:r>
                        <a:rPr dirty="0" sz="1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">
                    <a:solidFill>
                      <a:srgbClr val="C5D9F0"/>
                    </a:solidFill>
                  </a:tcPr>
                </a:tc>
              </a:tr>
              <a:tr h="1270380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Output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6530">
                    <a:solidFill>
                      <a:srgbClr val="81E3FA"/>
                    </a:solidFill>
                  </a:tcPr>
                </a:tc>
                <a:tc>
                  <a:txBody>
                    <a:bodyPr/>
                    <a:lstStyle/>
                    <a:p>
                      <a:pPr marL="630555" indent="-335915">
                        <a:lnSpc>
                          <a:spcPct val="100000"/>
                        </a:lnSpc>
                        <a:spcBef>
                          <a:spcPts val="1390"/>
                        </a:spcBef>
                        <a:buAutoNum type="arabicPeriod"/>
                        <a:tabLst>
                          <a:tab pos="630555" algn="l"/>
                          <a:tab pos="631190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List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of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recommended</a:t>
                      </a:r>
                      <a:r>
                        <a:rPr dirty="0" sz="180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locations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0555" indent="-335915">
                        <a:lnSpc>
                          <a:spcPct val="100000"/>
                        </a:lnSpc>
                        <a:spcBef>
                          <a:spcPts val="865"/>
                        </a:spcBef>
                        <a:buAutoNum type="arabicPeriod"/>
                        <a:tabLst>
                          <a:tab pos="630555" algn="l"/>
                          <a:tab pos="631190" algn="l"/>
                        </a:tabLst>
                      </a:pPr>
                      <a:r>
                        <a:rPr dirty="0" sz="1800" spc="-5">
                          <a:latin typeface="Arial"/>
                          <a:cs typeface="Arial"/>
                        </a:rPr>
                        <a:t>Recommended locations in London plotted on</a:t>
                      </a:r>
                      <a:r>
                        <a:rPr dirty="0" sz="1800" spc="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map.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0555" indent="-335915">
                        <a:lnSpc>
                          <a:spcPct val="100000"/>
                        </a:lnSpc>
                        <a:spcBef>
                          <a:spcPts val="860"/>
                        </a:spcBef>
                        <a:buAutoNum type="arabicPeriod"/>
                        <a:tabLst>
                          <a:tab pos="630555" algn="l"/>
                          <a:tab pos="631190" algn="l"/>
                        </a:tabLst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Venues/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facilities list close 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to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800" spc="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latin typeface="Arial"/>
                          <a:cs typeface="Arial"/>
                        </a:rPr>
                        <a:t>property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176530">
                    <a:solidFill>
                      <a:srgbClr val="81E3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193294"/>
            <a:ext cx="100266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7888FA"/>
                </a:solidFill>
              </a:rPr>
              <a:t>Benefits: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0292" y="1066800"/>
            <a:ext cx="9017635" cy="3733800"/>
          </a:xfrm>
          <a:custGeom>
            <a:avLst/>
            <a:gdLst/>
            <a:ahLst/>
            <a:cxnLst/>
            <a:rect l="l" t="t" r="r" b="b"/>
            <a:pathLst>
              <a:path w="9017635" h="3733800">
                <a:moveTo>
                  <a:pt x="8395208" y="0"/>
                </a:moveTo>
                <a:lnTo>
                  <a:pt x="622312" y="0"/>
                </a:lnTo>
                <a:lnTo>
                  <a:pt x="573678" y="1872"/>
                </a:lnTo>
                <a:lnTo>
                  <a:pt x="526068" y="7397"/>
                </a:lnTo>
                <a:lnTo>
                  <a:pt x="479620" y="16436"/>
                </a:lnTo>
                <a:lnTo>
                  <a:pt x="434472" y="28851"/>
                </a:lnTo>
                <a:lnTo>
                  <a:pt x="390763" y="44504"/>
                </a:lnTo>
                <a:lnTo>
                  <a:pt x="348632" y="63255"/>
                </a:lnTo>
                <a:lnTo>
                  <a:pt x="308216" y="84967"/>
                </a:lnTo>
                <a:lnTo>
                  <a:pt x="269654" y="109502"/>
                </a:lnTo>
                <a:lnTo>
                  <a:pt x="233085" y="136720"/>
                </a:lnTo>
                <a:lnTo>
                  <a:pt x="198646" y="166483"/>
                </a:lnTo>
                <a:lnTo>
                  <a:pt x="166476" y="198654"/>
                </a:lnTo>
                <a:lnTo>
                  <a:pt x="136713" y="233093"/>
                </a:lnTo>
                <a:lnTo>
                  <a:pt x="109495" y="269662"/>
                </a:lnTo>
                <a:lnTo>
                  <a:pt x="84962" y="308224"/>
                </a:lnTo>
                <a:lnTo>
                  <a:pt x="63251" y="348639"/>
                </a:lnTo>
                <a:lnTo>
                  <a:pt x="44501" y="390768"/>
                </a:lnTo>
                <a:lnTo>
                  <a:pt x="28849" y="434475"/>
                </a:lnTo>
                <a:lnTo>
                  <a:pt x="16435" y="479620"/>
                </a:lnTo>
                <a:lnTo>
                  <a:pt x="7396" y="526064"/>
                </a:lnTo>
                <a:lnTo>
                  <a:pt x="1872" y="573670"/>
                </a:lnTo>
                <a:lnTo>
                  <a:pt x="0" y="622300"/>
                </a:lnTo>
                <a:lnTo>
                  <a:pt x="0" y="3111500"/>
                </a:lnTo>
                <a:lnTo>
                  <a:pt x="1872" y="3160129"/>
                </a:lnTo>
                <a:lnTo>
                  <a:pt x="7396" y="3207735"/>
                </a:lnTo>
                <a:lnTo>
                  <a:pt x="16435" y="3254179"/>
                </a:lnTo>
                <a:lnTo>
                  <a:pt x="28849" y="3299324"/>
                </a:lnTo>
                <a:lnTo>
                  <a:pt x="44501" y="3343031"/>
                </a:lnTo>
                <a:lnTo>
                  <a:pt x="63251" y="3385160"/>
                </a:lnTo>
                <a:lnTo>
                  <a:pt x="84962" y="3425575"/>
                </a:lnTo>
                <a:lnTo>
                  <a:pt x="109495" y="3464137"/>
                </a:lnTo>
                <a:lnTo>
                  <a:pt x="136713" y="3500706"/>
                </a:lnTo>
                <a:lnTo>
                  <a:pt x="166476" y="3535145"/>
                </a:lnTo>
                <a:lnTo>
                  <a:pt x="198646" y="3567316"/>
                </a:lnTo>
                <a:lnTo>
                  <a:pt x="233085" y="3597079"/>
                </a:lnTo>
                <a:lnTo>
                  <a:pt x="269654" y="3624297"/>
                </a:lnTo>
                <a:lnTo>
                  <a:pt x="308216" y="3648832"/>
                </a:lnTo>
                <a:lnTo>
                  <a:pt x="348632" y="3670544"/>
                </a:lnTo>
                <a:lnTo>
                  <a:pt x="390763" y="3689295"/>
                </a:lnTo>
                <a:lnTo>
                  <a:pt x="434472" y="3704948"/>
                </a:lnTo>
                <a:lnTo>
                  <a:pt x="479620" y="3717363"/>
                </a:lnTo>
                <a:lnTo>
                  <a:pt x="526068" y="3726402"/>
                </a:lnTo>
                <a:lnTo>
                  <a:pt x="573678" y="3731927"/>
                </a:lnTo>
                <a:lnTo>
                  <a:pt x="622312" y="3733800"/>
                </a:lnTo>
                <a:lnTo>
                  <a:pt x="8395208" y="3733800"/>
                </a:lnTo>
                <a:lnTo>
                  <a:pt x="8443837" y="3731927"/>
                </a:lnTo>
                <a:lnTo>
                  <a:pt x="8491443" y="3726402"/>
                </a:lnTo>
                <a:lnTo>
                  <a:pt x="8537887" y="3717363"/>
                </a:lnTo>
                <a:lnTo>
                  <a:pt x="8583032" y="3704948"/>
                </a:lnTo>
                <a:lnTo>
                  <a:pt x="8626739" y="3689295"/>
                </a:lnTo>
                <a:lnTo>
                  <a:pt x="8668868" y="3670544"/>
                </a:lnTo>
                <a:lnTo>
                  <a:pt x="8709283" y="3648832"/>
                </a:lnTo>
                <a:lnTo>
                  <a:pt x="8747845" y="3624297"/>
                </a:lnTo>
                <a:lnTo>
                  <a:pt x="8784414" y="3597079"/>
                </a:lnTo>
                <a:lnTo>
                  <a:pt x="8818853" y="3567316"/>
                </a:lnTo>
                <a:lnTo>
                  <a:pt x="8851024" y="3535145"/>
                </a:lnTo>
                <a:lnTo>
                  <a:pt x="8880787" y="3500706"/>
                </a:lnTo>
                <a:lnTo>
                  <a:pt x="8908005" y="3464137"/>
                </a:lnTo>
                <a:lnTo>
                  <a:pt x="8932540" y="3425575"/>
                </a:lnTo>
                <a:lnTo>
                  <a:pt x="8954252" y="3385160"/>
                </a:lnTo>
                <a:lnTo>
                  <a:pt x="8973003" y="3343031"/>
                </a:lnTo>
                <a:lnTo>
                  <a:pt x="8988656" y="3299324"/>
                </a:lnTo>
                <a:lnTo>
                  <a:pt x="9001071" y="3254179"/>
                </a:lnTo>
                <a:lnTo>
                  <a:pt x="9010110" y="3207735"/>
                </a:lnTo>
                <a:lnTo>
                  <a:pt x="9015635" y="3160129"/>
                </a:lnTo>
                <a:lnTo>
                  <a:pt x="9017508" y="3111500"/>
                </a:lnTo>
                <a:lnTo>
                  <a:pt x="9017508" y="622300"/>
                </a:lnTo>
                <a:lnTo>
                  <a:pt x="9015635" y="573670"/>
                </a:lnTo>
                <a:lnTo>
                  <a:pt x="9010110" y="526064"/>
                </a:lnTo>
                <a:lnTo>
                  <a:pt x="9001071" y="479620"/>
                </a:lnTo>
                <a:lnTo>
                  <a:pt x="8988656" y="434475"/>
                </a:lnTo>
                <a:lnTo>
                  <a:pt x="8973003" y="390768"/>
                </a:lnTo>
                <a:lnTo>
                  <a:pt x="8954252" y="348639"/>
                </a:lnTo>
                <a:lnTo>
                  <a:pt x="8932540" y="308224"/>
                </a:lnTo>
                <a:lnTo>
                  <a:pt x="8908005" y="269662"/>
                </a:lnTo>
                <a:lnTo>
                  <a:pt x="8880787" y="233093"/>
                </a:lnTo>
                <a:lnTo>
                  <a:pt x="8851024" y="198654"/>
                </a:lnTo>
                <a:lnTo>
                  <a:pt x="8818853" y="166483"/>
                </a:lnTo>
                <a:lnTo>
                  <a:pt x="8784414" y="136720"/>
                </a:lnTo>
                <a:lnTo>
                  <a:pt x="8747845" y="109502"/>
                </a:lnTo>
                <a:lnTo>
                  <a:pt x="8709283" y="84967"/>
                </a:lnTo>
                <a:lnTo>
                  <a:pt x="8668868" y="63255"/>
                </a:lnTo>
                <a:lnTo>
                  <a:pt x="8626739" y="44504"/>
                </a:lnTo>
                <a:lnTo>
                  <a:pt x="8583032" y="28851"/>
                </a:lnTo>
                <a:lnTo>
                  <a:pt x="8537887" y="16436"/>
                </a:lnTo>
                <a:lnTo>
                  <a:pt x="8491443" y="7397"/>
                </a:lnTo>
                <a:lnTo>
                  <a:pt x="8443837" y="1872"/>
                </a:lnTo>
                <a:lnTo>
                  <a:pt x="839520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1724" y="1522856"/>
            <a:ext cx="584835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9415" indent="-38735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10" b="1">
                <a:latin typeface="Arial"/>
                <a:cs typeface="Arial"/>
              </a:rPr>
              <a:t>Dynamic</a:t>
            </a:r>
            <a:r>
              <a:rPr dirty="0" sz="1600" spc="5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recommendations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"/>
            </a:pPr>
            <a:endParaRPr sz="1650">
              <a:latin typeface="Times New Roman"/>
              <a:cs typeface="Times New Roman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5" b="1">
                <a:latin typeface="Arial"/>
                <a:cs typeface="Arial"/>
              </a:rPr>
              <a:t>Flexibility in choosing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spc="8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budget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"/>
            </a:pPr>
            <a:endParaRPr sz="1650">
              <a:latin typeface="Times New Roman"/>
              <a:cs typeface="Times New Roman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5" b="1">
                <a:latin typeface="Arial"/>
                <a:cs typeface="Arial"/>
              </a:rPr>
              <a:t>Flexibility in choosing the </a:t>
            </a:r>
            <a:r>
              <a:rPr dirty="0" sz="1600" spc="-15" b="1">
                <a:latin typeface="Arial"/>
                <a:cs typeface="Arial"/>
              </a:rPr>
              <a:t>City/ </a:t>
            </a:r>
            <a:r>
              <a:rPr dirty="0" sz="1600" spc="-25" b="1">
                <a:latin typeface="Arial"/>
                <a:cs typeface="Arial"/>
              </a:rPr>
              <a:t>Town </a:t>
            </a:r>
            <a:r>
              <a:rPr dirty="0" sz="1600" spc="5" b="1">
                <a:latin typeface="Arial"/>
                <a:cs typeface="Arial"/>
              </a:rPr>
              <a:t>with </a:t>
            </a:r>
            <a:r>
              <a:rPr dirty="0" sz="1600" spc="-5" b="1">
                <a:latin typeface="Arial"/>
                <a:cs typeface="Arial"/>
              </a:rPr>
              <a:t>UK and</a:t>
            </a:r>
            <a:r>
              <a:rPr dirty="0" sz="1600" spc="130" b="1">
                <a:latin typeface="Arial"/>
                <a:cs typeface="Arial"/>
              </a:rPr>
              <a:t> </a:t>
            </a:r>
            <a:r>
              <a:rPr dirty="0" sz="1600" spc="-15" b="1">
                <a:latin typeface="Arial"/>
                <a:cs typeface="Arial"/>
              </a:rPr>
              <a:t>Wales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"/>
            </a:pPr>
            <a:endParaRPr sz="1650">
              <a:latin typeface="Times New Roman"/>
              <a:cs typeface="Times New Roman"/>
            </a:endParaRPr>
          </a:p>
          <a:p>
            <a:pPr marL="399415" indent="-387350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399415" algn="l"/>
                <a:tab pos="400050" algn="l"/>
              </a:tabLst>
            </a:pPr>
            <a:r>
              <a:rPr dirty="0" sz="1600" spc="-5" b="1">
                <a:latin typeface="Arial"/>
                <a:cs typeface="Arial"/>
              </a:rPr>
              <a:t>Recommendations plotted on map </a:t>
            </a:r>
            <a:r>
              <a:rPr dirty="0" sz="1600" spc="-10" b="1">
                <a:latin typeface="Arial"/>
                <a:cs typeface="Arial"/>
              </a:rPr>
              <a:t>for</a:t>
            </a:r>
            <a:r>
              <a:rPr dirty="0" sz="1600" spc="1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clarity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161290"/>
            <a:ext cx="390525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888FA"/>
                </a:solidFill>
              </a:rPr>
              <a:t>Limitations/ </a:t>
            </a:r>
            <a:r>
              <a:rPr dirty="0" sz="1800" spc="-5">
                <a:solidFill>
                  <a:srgbClr val="7888FA"/>
                </a:solidFill>
              </a:rPr>
              <a:t>Scope </a:t>
            </a:r>
            <a:r>
              <a:rPr dirty="0" sz="1800">
                <a:solidFill>
                  <a:srgbClr val="7888FA"/>
                </a:solidFill>
              </a:rPr>
              <a:t>of</a:t>
            </a:r>
            <a:r>
              <a:rPr dirty="0" sz="1800" spc="-80">
                <a:solidFill>
                  <a:srgbClr val="7888FA"/>
                </a:solidFill>
              </a:rPr>
              <a:t> </a:t>
            </a:r>
            <a:r>
              <a:rPr dirty="0" sz="1800" spc="-5">
                <a:solidFill>
                  <a:srgbClr val="7888FA"/>
                </a:solidFill>
              </a:rPr>
              <a:t>Improvement: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50292" y="1066800"/>
            <a:ext cx="9017635" cy="3276600"/>
          </a:xfrm>
          <a:custGeom>
            <a:avLst/>
            <a:gdLst/>
            <a:ahLst/>
            <a:cxnLst/>
            <a:rect l="l" t="t" r="r" b="b"/>
            <a:pathLst>
              <a:path w="9017635" h="3276600">
                <a:moveTo>
                  <a:pt x="8471408" y="0"/>
                </a:moveTo>
                <a:lnTo>
                  <a:pt x="546112" y="0"/>
                </a:lnTo>
                <a:lnTo>
                  <a:pt x="498991" y="2004"/>
                </a:lnTo>
                <a:lnTo>
                  <a:pt x="452983" y="7908"/>
                </a:lnTo>
                <a:lnTo>
                  <a:pt x="408252" y="17547"/>
                </a:lnTo>
                <a:lnTo>
                  <a:pt x="364963" y="30758"/>
                </a:lnTo>
                <a:lnTo>
                  <a:pt x="323278" y="47377"/>
                </a:lnTo>
                <a:lnTo>
                  <a:pt x="283361" y="67240"/>
                </a:lnTo>
                <a:lnTo>
                  <a:pt x="245378" y="90183"/>
                </a:lnTo>
                <a:lnTo>
                  <a:pt x="209491" y="116042"/>
                </a:lnTo>
                <a:lnTo>
                  <a:pt x="175865" y="144653"/>
                </a:lnTo>
                <a:lnTo>
                  <a:pt x="144664" y="175853"/>
                </a:lnTo>
                <a:lnTo>
                  <a:pt x="116051" y="209478"/>
                </a:lnTo>
                <a:lnTo>
                  <a:pt x="90190" y="245364"/>
                </a:lnTo>
                <a:lnTo>
                  <a:pt x="67245" y="283346"/>
                </a:lnTo>
                <a:lnTo>
                  <a:pt x="47381" y="323262"/>
                </a:lnTo>
                <a:lnTo>
                  <a:pt x="30761" y="364946"/>
                </a:lnTo>
                <a:lnTo>
                  <a:pt x="17549" y="408236"/>
                </a:lnTo>
                <a:lnTo>
                  <a:pt x="7908" y="452968"/>
                </a:lnTo>
                <a:lnTo>
                  <a:pt x="2004" y="498977"/>
                </a:lnTo>
                <a:lnTo>
                  <a:pt x="0" y="546100"/>
                </a:lnTo>
                <a:lnTo>
                  <a:pt x="0" y="2730500"/>
                </a:lnTo>
                <a:lnTo>
                  <a:pt x="2004" y="2777622"/>
                </a:lnTo>
                <a:lnTo>
                  <a:pt x="7908" y="2823631"/>
                </a:lnTo>
                <a:lnTo>
                  <a:pt x="17549" y="2868363"/>
                </a:lnTo>
                <a:lnTo>
                  <a:pt x="30761" y="2911653"/>
                </a:lnTo>
                <a:lnTo>
                  <a:pt x="47381" y="2953337"/>
                </a:lnTo>
                <a:lnTo>
                  <a:pt x="67245" y="2993253"/>
                </a:lnTo>
                <a:lnTo>
                  <a:pt x="90190" y="3031235"/>
                </a:lnTo>
                <a:lnTo>
                  <a:pt x="116051" y="3067121"/>
                </a:lnTo>
                <a:lnTo>
                  <a:pt x="144664" y="3100746"/>
                </a:lnTo>
                <a:lnTo>
                  <a:pt x="175865" y="3131946"/>
                </a:lnTo>
                <a:lnTo>
                  <a:pt x="209491" y="3160557"/>
                </a:lnTo>
                <a:lnTo>
                  <a:pt x="245378" y="3186416"/>
                </a:lnTo>
                <a:lnTo>
                  <a:pt x="283361" y="3209359"/>
                </a:lnTo>
                <a:lnTo>
                  <a:pt x="323278" y="3229222"/>
                </a:lnTo>
                <a:lnTo>
                  <a:pt x="364963" y="3245841"/>
                </a:lnTo>
                <a:lnTo>
                  <a:pt x="408252" y="3259052"/>
                </a:lnTo>
                <a:lnTo>
                  <a:pt x="452983" y="3268691"/>
                </a:lnTo>
                <a:lnTo>
                  <a:pt x="498991" y="3274595"/>
                </a:lnTo>
                <a:lnTo>
                  <a:pt x="546112" y="3276600"/>
                </a:lnTo>
                <a:lnTo>
                  <a:pt x="8471408" y="3276600"/>
                </a:lnTo>
                <a:lnTo>
                  <a:pt x="8518530" y="3274595"/>
                </a:lnTo>
                <a:lnTo>
                  <a:pt x="8564539" y="3268691"/>
                </a:lnTo>
                <a:lnTo>
                  <a:pt x="8609271" y="3259052"/>
                </a:lnTo>
                <a:lnTo>
                  <a:pt x="8652561" y="3245841"/>
                </a:lnTo>
                <a:lnTo>
                  <a:pt x="8694245" y="3229222"/>
                </a:lnTo>
                <a:lnTo>
                  <a:pt x="8734161" y="3209359"/>
                </a:lnTo>
                <a:lnTo>
                  <a:pt x="8772143" y="3186416"/>
                </a:lnTo>
                <a:lnTo>
                  <a:pt x="8808029" y="3160557"/>
                </a:lnTo>
                <a:lnTo>
                  <a:pt x="8841654" y="3131946"/>
                </a:lnTo>
                <a:lnTo>
                  <a:pt x="8872854" y="3100746"/>
                </a:lnTo>
                <a:lnTo>
                  <a:pt x="8901465" y="3067121"/>
                </a:lnTo>
                <a:lnTo>
                  <a:pt x="8927324" y="3031235"/>
                </a:lnTo>
                <a:lnTo>
                  <a:pt x="8950267" y="2993253"/>
                </a:lnTo>
                <a:lnTo>
                  <a:pt x="8970130" y="2953337"/>
                </a:lnTo>
                <a:lnTo>
                  <a:pt x="8986749" y="2911653"/>
                </a:lnTo>
                <a:lnTo>
                  <a:pt x="8999960" y="2868363"/>
                </a:lnTo>
                <a:lnTo>
                  <a:pt x="9009599" y="2823631"/>
                </a:lnTo>
                <a:lnTo>
                  <a:pt x="9015503" y="2777622"/>
                </a:lnTo>
                <a:lnTo>
                  <a:pt x="9017508" y="2730500"/>
                </a:lnTo>
                <a:lnTo>
                  <a:pt x="9017508" y="546100"/>
                </a:lnTo>
                <a:lnTo>
                  <a:pt x="9015503" y="498977"/>
                </a:lnTo>
                <a:lnTo>
                  <a:pt x="9009599" y="452968"/>
                </a:lnTo>
                <a:lnTo>
                  <a:pt x="8999960" y="408236"/>
                </a:lnTo>
                <a:lnTo>
                  <a:pt x="8986749" y="364946"/>
                </a:lnTo>
                <a:lnTo>
                  <a:pt x="8970130" y="323262"/>
                </a:lnTo>
                <a:lnTo>
                  <a:pt x="8950267" y="283346"/>
                </a:lnTo>
                <a:lnTo>
                  <a:pt x="8927324" y="245364"/>
                </a:lnTo>
                <a:lnTo>
                  <a:pt x="8901465" y="209478"/>
                </a:lnTo>
                <a:lnTo>
                  <a:pt x="8872854" y="175853"/>
                </a:lnTo>
                <a:lnTo>
                  <a:pt x="8841654" y="144653"/>
                </a:lnTo>
                <a:lnTo>
                  <a:pt x="8808029" y="116042"/>
                </a:lnTo>
                <a:lnTo>
                  <a:pt x="8772143" y="90183"/>
                </a:lnTo>
                <a:lnTo>
                  <a:pt x="8734161" y="67240"/>
                </a:lnTo>
                <a:lnTo>
                  <a:pt x="8694245" y="47377"/>
                </a:lnTo>
                <a:lnTo>
                  <a:pt x="8652561" y="30758"/>
                </a:lnTo>
                <a:lnTo>
                  <a:pt x="8609271" y="17547"/>
                </a:lnTo>
                <a:lnTo>
                  <a:pt x="8564539" y="7908"/>
                </a:lnTo>
                <a:lnTo>
                  <a:pt x="8518530" y="2004"/>
                </a:lnTo>
                <a:lnTo>
                  <a:pt x="8471408" y="0"/>
                </a:lnTo>
                <a:close/>
              </a:path>
            </a:pathLst>
          </a:custGeom>
          <a:solidFill>
            <a:srgbClr val="C5D9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4901" y="1500631"/>
            <a:ext cx="701230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2590" indent="-390525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Font typeface="Wingdings"/>
              <a:buChar char=""/>
              <a:tabLst>
                <a:tab pos="402590" algn="l"/>
                <a:tab pos="403225" algn="l"/>
              </a:tabLst>
            </a:pPr>
            <a:r>
              <a:rPr dirty="0" sz="1600" spc="-5" b="1">
                <a:latin typeface="Arial"/>
                <a:cs typeface="Arial"/>
              </a:rPr>
              <a:t>Enable additional condition checking </a:t>
            </a:r>
            <a:r>
              <a:rPr dirty="0" sz="1600" spc="-10" b="1">
                <a:latin typeface="Arial"/>
                <a:cs typeface="Arial"/>
              </a:rPr>
              <a:t>for </a:t>
            </a:r>
            <a:r>
              <a:rPr dirty="0" sz="1600" spc="-5" b="1">
                <a:latin typeface="Arial"/>
                <a:cs typeface="Arial"/>
              </a:rPr>
              <a:t>different PROPERTY</a:t>
            </a:r>
            <a:r>
              <a:rPr dirty="0" sz="1600" spc="16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types.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Wingdings"/>
              <a:buChar char=""/>
            </a:pPr>
            <a:endParaRPr sz="1650">
              <a:latin typeface="Times New Roman"/>
              <a:cs typeface="Times New Roman"/>
            </a:endParaRPr>
          </a:p>
          <a:p>
            <a:pPr marL="402590" indent="-390525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402590" algn="l"/>
                <a:tab pos="403225" algn="l"/>
              </a:tabLst>
            </a:pPr>
            <a:r>
              <a:rPr dirty="0" sz="1600" spc="-5" b="1">
                <a:latin typeface="Arial"/>
                <a:cs typeface="Arial"/>
              </a:rPr>
              <a:t>Utilization of historical data </a:t>
            </a:r>
            <a:r>
              <a:rPr dirty="0" sz="1600" spc="5" b="1">
                <a:latin typeface="Arial"/>
                <a:cs typeface="Arial"/>
              </a:rPr>
              <a:t>which </a:t>
            </a:r>
            <a:r>
              <a:rPr dirty="0" sz="1600" spc="-5" b="1">
                <a:latin typeface="Arial"/>
                <a:cs typeface="Arial"/>
              </a:rPr>
              <a:t>dates back to</a:t>
            </a:r>
            <a:r>
              <a:rPr dirty="0" sz="1600" spc="1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1995.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Wingdings"/>
              <a:buChar char=""/>
            </a:pPr>
            <a:endParaRPr sz="1650">
              <a:latin typeface="Times New Roman"/>
              <a:cs typeface="Times New Roman"/>
            </a:endParaRPr>
          </a:p>
          <a:p>
            <a:pPr marL="402590" indent="-390525">
              <a:lnSpc>
                <a:spcPct val="100000"/>
              </a:lnSpc>
              <a:buClr>
                <a:srgbClr val="FFFFFF"/>
              </a:buClr>
              <a:buFont typeface="Wingdings"/>
              <a:buChar char=""/>
              <a:tabLst>
                <a:tab pos="402590" algn="l"/>
                <a:tab pos="403225" algn="l"/>
              </a:tabLst>
            </a:pPr>
            <a:r>
              <a:rPr dirty="0" sz="1600" spc="-10" b="1">
                <a:latin typeface="Arial"/>
                <a:cs typeface="Arial"/>
              </a:rPr>
              <a:t>Interactive</a:t>
            </a:r>
            <a:r>
              <a:rPr dirty="0" sz="1600" spc="5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UI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" y="609600"/>
            <a:ext cx="9017508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0642" y="2734817"/>
            <a:ext cx="34340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Questio</a:t>
            </a:r>
            <a:r>
              <a:rPr dirty="0" spc="-25"/>
              <a:t>n</a:t>
            </a:r>
            <a:r>
              <a:rPr dirty="0" spc="-5"/>
              <a:t>s?</a:t>
            </a:r>
            <a:r>
              <a:rPr dirty="0" spc="-20"/>
              <a:t>?</a:t>
            </a:r>
            <a:r>
              <a:rPr dirty="0" spc="-5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2" y="609600"/>
            <a:ext cx="9017508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6589" y="2734817"/>
            <a:ext cx="27412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Thank</a:t>
            </a:r>
            <a:r>
              <a:rPr dirty="0" spc="-125"/>
              <a:t> </a:t>
            </a:r>
            <a:r>
              <a:rPr dirty="0" spc="-80"/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IBM_USER</dc:creator>
  <dc:title>Slide 1</dc:title>
  <dcterms:created xsi:type="dcterms:W3CDTF">2019-03-26T10:43:20Z</dcterms:created>
  <dcterms:modified xsi:type="dcterms:W3CDTF">2019-03-26T10:43:20Z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2019-03-26T00:00:00Z</vt:filetime>
  </property>
</Properties>
</file>