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1"/>
    <p:sldMasterId id="2147483672" r:id="rId2"/>
    <p:sldMasterId id="2147483687" r:id="rId3"/>
    <p:sldMasterId id="2147483702" r:id="rId4"/>
    <p:sldMasterId id="2147483714" r:id="rId5"/>
  </p:sldMasterIdLst>
  <p:notesMasterIdLst>
    <p:notesMasterId r:id="rId64"/>
  </p:notesMasterIdLst>
  <p:sldIdLst>
    <p:sldId id="265" r:id="rId6"/>
    <p:sldId id="325" r:id="rId7"/>
    <p:sldId id="266" r:id="rId8"/>
    <p:sldId id="268" r:id="rId9"/>
    <p:sldId id="269" r:id="rId10"/>
    <p:sldId id="267" r:id="rId11"/>
    <p:sldId id="270" r:id="rId12"/>
    <p:sldId id="271" r:id="rId13"/>
    <p:sldId id="272"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91" r:id="rId28"/>
    <p:sldId id="292" r:id="rId29"/>
    <p:sldId id="293" r:id="rId30"/>
    <p:sldId id="294" r:id="rId31"/>
    <p:sldId id="323" r:id="rId32"/>
    <p:sldId id="324" r:id="rId33"/>
    <p:sldId id="295" r:id="rId34"/>
    <p:sldId id="296" r:id="rId35"/>
    <p:sldId id="297" r:id="rId36"/>
    <p:sldId id="326" r:id="rId37"/>
    <p:sldId id="322"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7" r:id="rId61"/>
    <p:sldId id="328" r:id="rId62"/>
    <p:sldId id="321" r:id="rId6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100" d="100"/>
          <a:sy n="100" d="100"/>
        </p:scale>
        <p:origin x="-250" y="-77"/>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9"/>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11332840827226716"/>
          <c:y val="0.10394420132276609"/>
          <c:w val="0.76646706586826352"/>
          <c:h val="0.69780219780219777"/>
        </c:manualLayout>
      </c:layout>
      <c:bar3DChart>
        <c:barDir val="col"/>
        <c:grouping val="clustered"/>
        <c:varyColors val="0"/>
        <c:ser>
          <c:idx val="0"/>
          <c:order val="0"/>
          <c:tx>
            <c:strRef>
              <c:f>Sheet1!$A$2</c:f>
              <c:strCache>
                <c:ptCount val="1"/>
                <c:pt idx="0">
                  <c:v>Intrapartum stillbirth</c:v>
                </c:pt>
              </c:strCache>
            </c:strRef>
          </c:tx>
          <c:spPr>
            <a:solidFill>
              <a:schemeClr val="accent1"/>
            </a:solidFill>
            <a:ln w="17844">
              <a:solidFill>
                <a:schemeClr val="tx1"/>
              </a:solidFill>
              <a:prstDash val="solid"/>
            </a:ln>
          </c:spPr>
          <c:invertIfNegative val="0"/>
          <c:cat>
            <c:strRef>
              <c:f>Sheet1!$B$1:$D$1</c:f>
              <c:strCache>
                <c:ptCount val="3"/>
                <c:pt idx="0">
                  <c:v>Abnormal CTG</c:v>
                </c:pt>
                <c:pt idx="1">
                  <c:v>Meconium</c:v>
                </c:pt>
                <c:pt idx="2">
                  <c:v>Pyrexia</c:v>
                </c:pt>
              </c:strCache>
            </c:strRef>
          </c:cat>
          <c:val>
            <c:numRef>
              <c:f>Sheet1!$B$2:$D$2</c:f>
              <c:numCache>
                <c:formatCode>General</c:formatCode>
                <c:ptCount val="3"/>
                <c:pt idx="0">
                  <c:v>38.299999999999997</c:v>
                </c:pt>
                <c:pt idx="1">
                  <c:v>31.6</c:v>
                </c:pt>
                <c:pt idx="2">
                  <c:v>9.6</c:v>
                </c:pt>
              </c:numCache>
            </c:numRef>
          </c:val>
          <c:extLst xmlns:c16r2="http://schemas.microsoft.com/office/drawing/2015/06/chart">
            <c:ext xmlns:c16="http://schemas.microsoft.com/office/drawing/2014/chart" uri="{C3380CC4-5D6E-409C-BE32-E72D297353CC}">
              <c16:uniqueId val="{00000000-679B-4E2B-9492-07A17271ABE7}"/>
            </c:ext>
          </c:extLst>
        </c:ser>
        <c:dLbls>
          <c:showLegendKey val="0"/>
          <c:showVal val="0"/>
          <c:showCatName val="0"/>
          <c:showSerName val="0"/>
          <c:showPercent val="0"/>
          <c:showBubbleSize val="0"/>
        </c:dLbls>
        <c:gapWidth val="150"/>
        <c:gapDepth val="0"/>
        <c:shape val="box"/>
        <c:axId val="156118016"/>
        <c:axId val="156715648"/>
        <c:axId val="0"/>
      </c:bar3DChart>
      <c:catAx>
        <c:axId val="156118016"/>
        <c:scaling>
          <c:orientation val="minMax"/>
        </c:scaling>
        <c:delete val="0"/>
        <c:axPos val="b"/>
        <c:numFmt formatCode="General" sourceLinked="1"/>
        <c:majorTickMark val="out"/>
        <c:minorTickMark val="none"/>
        <c:tickLblPos val="low"/>
        <c:spPr>
          <a:ln w="4461">
            <a:solidFill>
              <a:schemeClr val="tx1"/>
            </a:solidFill>
            <a:prstDash val="solid"/>
          </a:ln>
        </c:spPr>
        <c:txPr>
          <a:bodyPr rot="1440000" vert="horz"/>
          <a:lstStyle/>
          <a:p>
            <a:pPr>
              <a:defRPr sz="1200" b="1" i="0" u="none" strike="noStrike" baseline="0">
                <a:solidFill>
                  <a:schemeClr val="tx1"/>
                </a:solidFill>
                <a:latin typeface="Arial"/>
                <a:ea typeface="Arial"/>
                <a:cs typeface="Arial"/>
              </a:defRPr>
            </a:pPr>
            <a:endParaRPr lang="en-US"/>
          </a:p>
        </c:txPr>
        <c:crossAx val="156715648"/>
        <c:crosses val="autoZero"/>
        <c:auto val="1"/>
        <c:lblAlgn val="ctr"/>
        <c:lblOffset val="100"/>
        <c:tickLblSkip val="1"/>
        <c:tickMarkSkip val="1"/>
        <c:noMultiLvlLbl val="0"/>
      </c:catAx>
      <c:valAx>
        <c:axId val="156715648"/>
        <c:scaling>
          <c:orientation val="minMax"/>
          <c:max val="40"/>
        </c:scaling>
        <c:delete val="0"/>
        <c:axPos val="l"/>
        <c:majorGridlines>
          <c:spPr>
            <a:ln w="4461">
              <a:solidFill>
                <a:schemeClr val="tx1"/>
              </a:solidFill>
              <a:prstDash val="solid"/>
            </a:ln>
          </c:spPr>
        </c:majorGridlines>
        <c:title>
          <c:tx>
            <c:rich>
              <a:bodyPr/>
              <a:lstStyle/>
              <a:p>
                <a:pPr>
                  <a:defRPr sz="2000" b="1" i="0" u="none" strike="noStrike" baseline="0">
                    <a:solidFill>
                      <a:schemeClr val="tx1"/>
                    </a:solidFill>
                    <a:latin typeface="Arial"/>
                    <a:ea typeface="Arial"/>
                    <a:cs typeface="Arial"/>
                  </a:defRPr>
                </a:pPr>
                <a:r>
                  <a:rPr lang="en-GB" sz="2000" dirty="0" smtClean="0"/>
                  <a:t>Percent</a:t>
                </a:r>
                <a:endParaRPr lang="en-GB" sz="2000" dirty="0"/>
              </a:p>
            </c:rich>
          </c:tx>
          <c:layout>
            <c:manualLayout>
              <c:xMode val="edge"/>
              <c:yMode val="edge"/>
              <c:x val="0"/>
              <c:y val="0.35149092905321355"/>
            </c:manualLayout>
          </c:layout>
          <c:overlay val="0"/>
          <c:spPr>
            <a:noFill/>
            <a:ln w="35688">
              <a:noFill/>
            </a:ln>
          </c:spPr>
        </c:title>
        <c:numFmt formatCode="General" sourceLinked="1"/>
        <c:majorTickMark val="out"/>
        <c:minorTickMark val="none"/>
        <c:tickLblPos val="nextTo"/>
        <c:spPr>
          <a:ln w="4461">
            <a:solidFill>
              <a:schemeClr val="tx1"/>
            </a:solidFill>
            <a:prstDash val="solid"/>
          </a:ln>
        </c:spPr>
        <c:txPr>
          <a:bodyPr rot="0" vert="horz"/>
          <a:lstStyle/>
          <a:p>
            <a:pPr>
              <a:defRPr sz="1600" b="1" i="0" u="none" strike="noStrike" baseline="0">
                <a:solidFill>
                  <a:schemeClr val="tx1"/>
                </a:solidFill>
                <a:latin typeface="Arial"/>
                <a:ea typeface="Arial"/>
                <a:cs typeface="Arial"/>
              </a:defRPr>
            </a:pPr>
            <a:endParaRPr lang="en-US"/>
          </a:p>
        </c:txPr>
        <c:crossAx val="156118016"/>
        <c:crosses val="autoZero"/>
        <c:crossBetween val="between"/>
        <c:majorUnit val="10"/>
        <c:minorUnit val="5"/>
      </c:valAx>
      <c:spPr>
        <a:noFill/>
        <a:ln w="35688">
          <a:noFill/>
        </a:ln>
      </c:spPr>
    </c:plotArea>
    <c:plotVisOnly val="1"/>
    <c:dispBlanksAs val="gap"/>
    <c:showDLblsOverMax val="0"/>
  </c:chart>
  <c:spPr>
    <a:noFill/>
    <a:ln>
      <a:noFill/>
    </a:ln>
  </c:spPr>
  <c:txPr>
    <a:bodyPr/>
    <a:lstStyle/>
    <a:p>
      <a:pPr>
        <a:defRPr sz="2318"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3"/>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10540915395284327"/>
          <c:y val="5.21978021978022E-2"/>
          <c:w val="0.66019417475728159"/>
          <c:h val="0.75274725274725274"/>
        </c:manualLayout>
      </c:layout>
      <c:bar3DChart>
        <c:barDir val="col"/>
        <c:grouping val="clustered"/>
        <c:varyColors val="0"/>
        <c:ser>
          <c:idx val="0"/>
          <c:order val="0"/>
          <c:tx>
            <c:strRef>
              <c:f>Sheet1!$A$2</c:f>
              <c:strCache>
                <c:ptCount val="1"/>
                <c:pt idx="0">
                  <c:v>Intubation</c:v>
                </c:pt>
              </c:strCache>
            </c:strRef>
          </c:tx>
          <c:spPr>
            <a:solidFill>
              <a:schemeClr val="accent1"/>
            </a:solidFill>
            <a:ln w="15237">
              <a:solidFill>
                <a:schemeClr val="tx1"/>
              </a:solidFill>
              <a:prstDash val="solid"/>
            </a:ln>
          </c:spPr>
          <c:invertIfNegative val="0"/>
          <c:cat>
            <c:strRef>
              <c:f>Sheet1!$B$1:$E$1</c:f>
              <c:strCache>
                <c:ptCount val="4"/>
                <c:pt idx="0">
                  <c:v>Normal CTG/No Meconium</c:v>
                </c:pt>
                <c:pt idx="1">
                  <c:v>Normal CTG/Meconium</c:v>
                </c:pt>
                <c:pt idx="2">
                  <c:v>Abnormal CTG/no Meconium</c:v>
                </c:pt>
                <c:pt idx="3">
                  <c:v>Abnormal CTG and Meconium</c:v>
                </c:pt>
              </c:strCache>
            </c:strRef>
          </c:cat>
          <c:val>
            <c:numRef>
              <c:f>Sheet1!$B$2:$E$2</c:f>
              <c:numCache>
                <c:formatCode>General</c:formatCode>
                <c:ptCount val="4"/>
                <c:pt idx="0">
                  <c:v>0.88100000000000001</c:v>
                </c:pt>
                <c:pt idx="1">
                  <c:v>5.96</c:v>
                </c:pt>
                <c:pt idx="2">
                  <c:v>2.73</c:v>
                </c:pt>
                <c:pt idx="3">
                  <c:v>11</c:v>
                </c:pt>
              </c:numCache>
            </c:numRef>
          </c:val>
          <c:extLst xmlns:c16r2="http://schemas.microsoft.com/office/drawing/2015/06/chart">
            <c:ext xmlns:c16="http://schemas.microsoft.com/office/drawing/2014/chart" uri="{C3380CC4-5D6E-409C-BE32-E72D297353CC}">
              <c16:uniqueId val="{00000000-4A14-4FF0-A335-CC278A92B60B}"/>
            </c:ext>
          </c:extLst>
        </c:ser>
        <c:dLbls>
          <c:showLegendKey val="0"/>
          <c:showVal val="0"/>
          <c:showCatName val="0"/>
          <c:showSerName val="0"/>
          <c:showPercent val="0"/>
          <c:showBubbleSize val="0"/>
        </c:dLbls>
        <c:gapWidth val="150"/>
        <c:gapDepth val="0"/>
        <c:shape val="box"/>
        <c:axId val="147788928"/>
        <c:axId val="147790464"/>
        <c:axId val="0"/>
      </c:bar3DChart>
      <c:catAx>
        <c:axId val="147788928"/>
        <c:scaling>
          <c:orientation val="minMax"/>
        </c:scaling>
        <c:delete val="0"/>
        <c:axPos val="b"/>
        <c:numFmt formatCode="General" sourceLinked="1"/>
        <c:majorTickMark val="out"/>
        <c:minorTickMark val="none"/>
        <c:tickLblPos val="low"/>
        <c:spPr>
          <a:ln w="3809">
            <a:solidFill>
              <a:schemeClr val="tx1"/>
            </a:solidFill>
            <a:prstDash val="solid"/>
          </a:ln>
        </c:spPr>
        <c:txPr>
          <a:bodyPr rot="900000" vert="horz"/>
          <a:lstStyle/>
          <a:p>
            <a:pPr>
              <a:defRPr sz="1000" b="1" i="0" u="none" strike="noStrike" baseline="0">
                <a:solidFill>
                  <a:schemeClr val="tx1"/>
                </a:solidFill>
                <a:latin typeface="Arial"/>
                <a:ea typeface="Arial"/>
                <a:cs typeface="Arial"/>
              </a:defRPr>
            </a:pPr>
            <a:endParaRPr lang="en-US"/>
          </a:p>
        </c:txPr>
        <c:crossAx val="147790464"/>
        <c:crosses val="autoZero"/>
        <c:auto val="1"/>
        <c:lblAlgn val="ctr"/>
        <c:lblOffset val="100"/>
        <c:tickLblSkip val="1"/>
        <c:tickMarkSkip val="1"/>
        <c:noMultiLvlLbl val="0"/>
      </c:catAx>
      <c:valAx>
        <c:axId val="147790464"/>
        <c:scaling>
          <c:orientation val="minMax"/>
        </c:scaling>
        <c:delete val="0"/>
        <c:axPos val="l"/>
        <c:majorGridlines>
          <c:spPr>
            <a:ln w="3809">
              <a:solidFill>
                <a:schemeClr val="tx1"/>
              </a:solidFill>
              <a:prstDash val="solid"/>
            </a:ln>
          </c:spPr>
        </c:majorGridlines>
        <c:title>
          <c:tx>
            <c:rich>
              <a:bodyPr rot="0" vert="horz"/>
              <a:lstStyle/>
              <a:p>
                <a:pPr algn="ctr">
                  <a:defRPr sz="2160" b="1" i="0" u="none" strike="noStrike" baseline="0">
                    <a:solidFill>
                      <a:schemeClr val="tx1"/>
                    </a:solidFill>
                    <a:latin typeface="Arial"/>
                    <a:ea typeface="Arial"/>
                    <a:cs typeface="Arial"/>
                  </a:defRPr>
                </a:pPr>
                <a:r>
                  <a:rPr lang="en-GB"/>
                  <a:t>%</a:t>
                </a:r>
              </a:p>
            </c:rich>
          </c:tx>
          <c:layout>
            <c:manualLayout>
              <c:xMode val="edge"/>
              <c:yMode val="edge"/>
              <c:x val="1.3297543270731021E-2"/>
              <c:y val="0.38755753621294725"/>
            </c:manualLayout>
          </c:layout>
          <c:overlay val="0"/>
          <c:spPr>
            <a:noFill/>
            <a:ln w="30473">
              <a:noFill/>
            </a:ln>
          </c:spPr>
        </c:title>
        <c:numFmt formatCode="General" sourceLinked="1"/>
        <c:majorTickMark val="out"/>
        <c:minorTickMark val="none"/>
        <c:tickLblPos val="nextTo"/>
        <c:spPr>
          <a:ln w="3809">
            <a:solidFill>
              <a:schemeClr val="tx1"/>
            </a:solidFill>
            <a:prstDash val="solid"/>
          </a:ln>
        </c:spPr>
        <c:txPr>
          <a:bodyPr rot="0" vert="horz"/>
          <a:lstStyle/>
          <a:p>
            <a:pPr>
              <a:defRPr sz="2160" b="1" i="0" u="none" strike="noStrike" baseline="0">
                <a:solidFill>
                  <a:schemeClr val="tx1"/>
                </a:solidFill>
                <a:latin typeface="Arial"/>
                <a:ea typeface="Arial"/>
                <a:cs typeface="Arial"/>
              </a:defRPr>
            </a:pPr>
            <a:endParaRPr lang="en-US"/>
          </a:p>
        </c:txPr>
        <c:crossAx val="147788928"/>
        <c:crosses val="autoZero"/>
        <c:crossBetween val="between"/>
      </c:valAx>
      <c:spPr>
        <a:noFill/>
        <a:ln w="30473">
          <a:noFill/>
        </a:ln>
      </c:spPr>
    </c:plotArea>
    <c:legend>
      <c:legendPos val="r"/>
      <c:layout>
        <c:manualLayout>
          <c:xMode val="edge"/>
          <c:yMode val="edge"/>
          <c:x val="0.16831658451312284"/>
          <c:y val="7.394034675095891E-2"/>
          <c:w val="0.21359223300970873"/>
          <c:h val="9.8901098901098897E-2"/>
        </c:manualLayout>
      </c:layout>
      <c:overlay val="0"/>
      <c:spPr>
        <a:noFill/>
        <a:ln w="3809">
          <a:noFill/>
          <a:prstDash val="solid"/>
        </a:ln>
      </c:spPr>
      <c:txPr>
        <a:bodyPr/>
        <a:lstStyle/>
        <a:p>
          <a:pPr>
            <a:defRPr sz="1800"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2160"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9"/>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11332840827226716"/>
          <c:y val="0.10394420132276609"/>
          <c:w val="0.76646706586826352"/>
          <c:h val="0.69780219780219777"/>
        </c:manualLayout>
      </c:layout>
      <c:bar3DChart>
        <c:barDir val="col"/>
        <c:grouping val="clustered"/>
        <c:varyColors val="0"/>
        <c:ser>
          <c:idx val="0"/>
          <c:order val="0"/>
          <c:tx>
            <c:strRef>
              <c:f>Sheet1!$A$2</c:f>
              <c:strCache>
                <c:ptCount val="1"/>
                <c:pt idx="0">
                  <c:v>Intrapartum stillbirth</c:v>
                </c:pt>
              </c:strCache>
            </c:strRef>
          </c:tx>
          <c:spPr>
            <a:solidFill>
              <a:schemeClr val="accent1"/>
            </a:solidFill>
            <a:ln w="17844">
              <a:solidFill>
                <a:schemeClr val="tx1"/>
              </a:solidFill>
              <a:prstDash val="solid"/>
            </a:ln>
          </c:spPr>
          <c:invertIfNegative val="0"/>
          <c:cat>
            <c:strRef>
              <c:f>Sheet1!$B$1:$E$1</c:f>
              <c:strCache>
                <c:ptCount val="4"/>
                <c:pt idx="0">
                  <c:v>Normal CTG/No Meconium</c:v>
                </c:pt>
                <c:pt idx="1">
                  <c:v>Normal CTG/Meconium</c:v>
                </c:pt>
                <c:pt idx="2">
                  <c:v>Abnormal CTG/no Meconium</c:v>
                </c:pt>
                <c:pt idx="3">
                  <c:v>Abnormal CTG and Meconium</c:v>
                </c:pt>
              </c:strCache>
            </c:strRef>
          </c:cat>
          <c:val>
            <c:numRef>
              <c:f>Sheet1!$B$2:$E$2</c:f>
              <c:numCache>
                <c:formatCode>General</c:formatCode>
                <c:ptCount val="4"/>
                <c:pt idx="0">
                  <c:v>0.16</c:v>
                </c:pt>
                <c:pt idx="1">
                  <c:v>0.34</c:v>
                </c:pt>
                <c:pt idx="2">
                  <c:v>0.93</c:v>
                </c:pt>
                <c:pt idx="3">
                  <c:v>1.74</c:v>
                </c:pt>
              </c:numCache>
            </c:numRef>
          </c:val>
          <c:extLst xmlns:c16r2="http://schemas.microsoft.com/office/drawing/2015/06/chart">
            <c:ext xmlns:c16="http://schemas.microsoft.com/office/drawing/2014/chart" uri="{C3380CC4-5D6E-409C-BE32-E72D297353CC}">
              <c16:uniqueId val="{00000000-679B-4E2B-9492-07A17271ABE7}"/>
            </c:ext>
          </c:extLst>
        </c:ser>
        <c:dLbls>
          <c:showLegendKey val="0"/>
          <c:showVal val="0"/>
          <c:showCatName val="0"/>
          <c:showSerName val="0"/>
          <c:showPercent val="0"/>
          <c:showBubbleSize val="0"/>
        </c:dLbls>
        <c:gapWidth val="150"/>
        <c:gapDepth val="0"/>
        <c:shape val="box"/>
        <c:axId val="147944576"/>
        <c:axId val="147946112"/>
        <c:axId val="0"/>
      </c:bar3DChart>
      <c:catAx>
        <c:axId val="147944576"/>
        <c:scaling>
          <c:orientation val="minMax"/>
        </c:scaling>
        <c:delete val="0"/>
        <c:axPos val="b"/>
        <c:numFmt formatCode="General" sourceLinked="1"/>
        <c:majorTickMark val="out"/>
        <c:minorTickMark val="none"/>
        <c:tickLblPos val="low"/>
        <c:spPr>
          <a:ln w="4461">
            <a:solidFill>
              <a:schemeClr val="tx1"/>
            </a:solidFill>
            <a:prstDash val="solid"/>
          </a:ln>
        </c:spPr>
        <c:txPr>
          <a:bodyPr rot="1440000" vert="horz"/>
          <a:lstStyle/>
          <a:p>
            <a:pPr>
              <a:defRPr sz="900" b="1" i="0" u="none" strike="noStrike" baseline="0">
                <a:solidFill>
                  <a:schemeClr val="tx1"/>
                </a:solidFill>
                <a:latin typeface="Arial"/>
                <a:ea typeface="Arial"/>
                <a:cs typeface="Arial"/>
              </a:defRPr>
            </a:pPr>
            <a:endParaRPr lang="en-US"/>
          </a:p>
        </c:txPr>
        <c:crossAx val="147946112"/>
        <c:crosses val="autoZero"/>
        <c:auto val="1"/>
        <c:lblAlgn val="ctr"/>
        <c:lblOffset val="100"/>
        <c:tickLblSkip val="1"/>
        <c:tickMarkSkip val="1"/>
        <c:noMultiLvlLbl val="0"/>
      </c:catAx>
      <c:valAx>
        <c:axId val="147946112"/>
        <c:scaling>
          <c:orientation val="minMax"/>
          <c:max val="2"/>
        </c:scaling>
        <c:delete val="0"/>
        <c:axPos val="l"/>
        <c:majorGridlines>
          <c:spPr>
            <a:ln w="4461">
              <a:solidFill>
                <a:schemeClr val="tx1"/>
              </a:solidFill>
              <a:prstDash val="solid"/>
            </a:ln>
          </c:spPr>
        </c:majorGridlines>
        <c:title>
          <c:tx>
            <c:rich>
              <a:bodyPr/>
              <a:lstStyle/>
              <a:p>
                <a:pPr>
                  <a:defRPr sz="2000" b="1" i="0" u="none" strike="noStrike" baseline="0">
                    <a:solidFill>
                      <a:schemeClr val="tx1"/>
                    </a:solidFill>
                    <a:latin typeface="Arial"/>
                    <a:ea typeface="Arial"/>
                    <a:cs typeface="Arial"/>
                  </a:defRPr>
                </a:pPr>
                <a:r>
                  <a:rPr lang="en-GB" sz="2000"/>
                  <a:t>per 1000</a:t>
                </a:r>
              </a:p>
            </c:rich>
          </c:tx>
          <c:layout>
            <c:manualLayout>
              <c:xMode val="edge"/>
              <c:yMode val="edge"/>
              <c:x val="0"/>
              <c:y val="0.35149092905321355"/>
            </c:manualLayout>
          </c:layout>
          <c:overlay val="0"/>
          <c:spPr>
            <a:noFill/>
            <a:ln w="35688">
              <a:noFill/>
            </a:ln>
          </c:spPr>
        </c:title>
        <c:numFmt formatCode="General" sourceLinked="1"/>
        <c:majorTickMark val="out"/>
        <c:minorTickMark val="none"/>
        <c:tickLblPos val="nextTo"/>
        <c:spPr>
          <a:ln w="4461">
            <a:solidFill>
              <a:schemeClr val="tx1"/>
            </a:solidFill>
            <a:prstDash val="solid"/>
          </a:ln>
        </c:spPr>
        <c:txPr>
          <a:bodyPr rot="0" vert="horz"/>
          <a:lstStyle/>
          <a:p>
            <a:pPr>
              <a:defRPr sz="1600" b="1" i="0" u="none" strike="noStrike" baseline="0">
                <a:solidFill>
                  <a:schemeClr val="tx1"/>
                </a:solidFill>
                <a:latin typeface="Arial"/>
                <a:ea typeface="Arial"/>
                <a:cs typeface="Arial"/>
              </a:defRPr>
            </a:pPr>
            <a:endParaRPr lang="en-US"/>
          </a:p>
        </c:txPr>
        <c:crossAx val="147944576"/>
        <c:crosses val="autoZero"/>
        <c:crossBetween val="between"/>
        <c:majorUnit val="0.5"/>
      </c:valAx>
      <c:spPr>
        <a:noFill/>
        <a:ln w="35688">
          <a:noFill/>
        </a:ln>
      </c:spPr>
    </c:plotArea>
    <c:legend>
      <c:legendPos val="r"/>
      <c:layout>
        <c:manualLayout>
          <c:xMode val="edge"/>
          <c:yMode val="edge"/>
          <c:x val="0.19360026498729707"/>
          <c:y val="0.10871334862398095"/>
          <c:w val="0.29940119760479039"/>
          <c:h val="0.15934065934065933"/>
        </c:manualLayout>
      </c:layout>
      <c:overlay val="0"/>
      <c:spPr>
        <a:noFill/>
        <a:ln w="4461">
          <a:noFill/>
          <a:prstDash val="solid"/>
        </a:ln>
      </c:spPr>
      <c:txPr>
        <a:bodyPr/>
        <a:lstStyle/>
        <a:p>
          <a:pPr>
            <a:defRPr sz="1600"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2318"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Intubation</a:t>
            </a:r>
            <a:endParaRPr lang="en-GB"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Normal CTG</c:v>
                </c:pt>
              </c:strCache>
            </c:strRef>
          </c:tx>
          <c:spPr>
            <a:solidFill>
              <a:schemeClr val="accent1"/>
            </a:solidFill>
            <a:ln>
              <a:noFill/>
            </a:ln>
            <a:effectLst/>
          </c:spPr>
          <c:invertIfNegative val="0"/>
          <c:cat>
            <c:strRef>
              <c:f>Sheet1!$A$2:$A$5</c:f>
              <c:strCache>
                <c:ptCount val="4"/>
                <c:pt idx="0">
                  <c:v>No pyrexia/meconium</c:v>
                </c:pt>
                <c:pt idx="1">
                  <c:v>Pyrexia, no meconium</c:v>
                </c:pt>
                <c:pt idx="2">
                  <c:v>Meconium, no pyrexia</c:v>
                </c:pt>
                <c:pt idx="3">
                  <c:v>Pyrexia and meconium</c:v>
                </c:pt>
              </c:strCache>
            </c:strRef>
          </c:cat>
          <c:val>
            <c:numRef>
              <c:f>Sheet1!$B$2:$B$5</c:f>
              <c:numCache>
                <c:formatCode>General</c:formatCode>
                <c:ptCount val="4"/>
                <c:pt idx="0">
                  <c:v>0.9</c:v>
                </c:pt>
                <c:pt idx="1">
                  <c:v>5.3</c:v>
                </c:pt>
                <c:pt idx="2">
                  <c:v>5.9</c:v>
                </c:pt>
                <c:pt idx="3">
                  <c:v>12</c:v>
                </c:pt>
              </c:numCache>
            </c:numRef>
          </c:val>
          <c:extLst xmlns:c16r2="http://schemas.microsoft.com/office/drawing/2015/06/chart">
            <c:ext xmlns:c16="http://schemas.microsoft.com/office/drawing/2014/chart" uri="{C3380CC4-5D6E-409C-BE32-E72D297353CC}">
              <c16:uniqueId val="{00000000-F9C5-4860-A1EC-E5194E2E1FB7}"/>
            </c:ext>
          </c:extLst>
        </c:ser>
        <c:ser>
          <c:idx val="1"/>
          <c:order val="1"/>
          <c:tx>
            <c:strRef>
              <c:f>Sheet1!$C$1</c:f>
              <c:strCache>
                <c:ptCount val="1"/>
                <c:pt idx="0">
                  <c:v>Abnormal CTG</c:v>
                </c:pt>
              </c:strCache>
            </c:strRef>
          </c:tx>
          <c:spPr>
            <a:solidFill>
              <a:schemeClr val="accent2"/>
            </a:solidFill>
            <a:ln>
              <a:noFill/>
            </a:ln>
            <a:effectLst/>
          </c:spPr>
          <c:invertIfNegative val="0"/>
          <c:cat>
            <c:strRef>
              <c:f>Sheet1!$A$2:$A$5</c:f>
              <c:strCache>
                <c:ptCount val="4"/>
                <c:pt idx="0">
                  <c:v>No pyrexia/meconium</c:v>
                </c:pt>
                <c:pt idx="1">
                  <c:v>Pyrexia, no meconium</c:v>
                </c:pt>
                <c:pt idx="2">
                  <c:v>Meconium, no pyrexia</c:v>
                </c:pt>
                <c:pt idx="3">
                  <c:v>Pyrexia and meconium</c:v>
                </c:pt>
              </c:strCache>
            </c:strRef>
          </c:cat>
          <c:val>
            <c:numRef>
              <c:f>Sheet1!$C$2:$C$5</c:f>
              <c:numCache>
                <c:formatCode>General</c:formatCode>
                <c:ptCount val="4"/>
                <c:pt idx="0">
                  <c:v>2.6</c:v>
                </c:pt>
                <c:pt idx="1">
                  <c:v>8.1999999999999993</c:v>
                </c:pt>
                <c:pt idx="2">
                  <c:v>10.8</c:v>
                </c:pt>
                <c:pt idx="3">
                  <c:v>18</c:v>
                </c:pt>
              </c:numCache>
            </c:numRef>
          </c:val>
          <c:extLst xmlns:c16r2="http://schemas.microsoft.com/office/drawing/2015/06/chart">
            <c:ext xmlns:c16="http://schemas.microsoft.com/office/drawing/2014/chart" uri="{C3380CC4-5D6E-409C-BE32-E72D297353CC}">
              <c16:uniqueId val="{00000001-F9C5-4860-A1EC-E5194E2E1FB7}"/>
            </c:ext>
          </c:extLst>
        </c:ser>
        <c:dLbls>
          <c:showLegendKey val="0"/>
          <c:showVal val="0"/>
          <c:showCatName val="0"/>
          <c:showSerName val="0"/>
          <c:showPercent val="0"/>
          <c:showBubbleSize val="0"/>
        </c:dLbls>
        <c:gapWidth val="219"/>
        <c:overlap val="-27"/>
        <c:axId val="172353024"/>
        <c:axId val="172354560"/>
      </c:barChart>
      <c:catAx>
        <c:axId val="17235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354560"/>
        <c:crosses val="autoZero"/>
        <c:auto val="1"/>
        <c:lblAlgn val="ctr"/>
        <c:lblOffset val="100"/>
        <c:noMultiLvlLbl val="0"/>
      </c:catAx>
      <c:valAx>
        <c:axId val="17235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353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Transfer to SCBU</a:t>
            </a:r>
            <a:endParaRPr lang="en-GB"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Normal CTG</c:v>
                </c:pt>
              </c:strCache>
            </c:strRef>
          </c:tx>
          <c:spPr>
            <a:solidFill>
              <a:schemeClr val="accent1"/>
            </a:solidFill>
            <a:ln>
              <a:noFill/>
            </a:ln>
            <a:effectLst/>
          </c:spPr>
          <c:invertIfNegative val="0"/>
          <c:cat>
            <c:strRef>
              <c:f>Sheet1!$A$2:$A$5</c:f>
              <c:strCache>
                <c:ptCount val="4"/>
                <c:pt idx="0">
                  <c:v>No pyrexia/meconium</c:v>
                </c:pt>
                <c:pt idx="1">
                  <c:v>Pyrexia, no meconium</c:v>
                </c:pt>
                <c:pt idx="2">
                  <c:v>Meconium, no pyrexia</c:v>
                </c:pt>
                <c:pt idx="3">
                  <c:v>Pyrexia and meconium</c:v>
                </c:pt>
              </c:strCache>
            </c:strRef>
          </c:cat>
          <c:val>
            <c:numRef>
              <c:f>Sheet1!$B$2:$B$5</c:f>
              <c:numCache>
                <c:formatCode>General</c:formatCode>
                <c:ptCount val="4"/>
                <c:pt idx="0">
                  <c:v>6.6</c:v>
                </c:pt>
                <c:pt idx="1">
                  <c:v>20.399999999999999</c:v>
                </c:pt>
                <c:pt idx="2">
                  <c:v>6.1</c:v>
                </c:pt>
                <c:pt idx="3">
                  <c:v>17.899999999999999</c:v>
                </c:pt>
              </c:numCache>
            </c:numRef>
          </c:val>
          <c:extLst xmlns:c16r2="http://schemas.microsoft.com/office/drawing/2015/06/chart">
            <c:ext xmlns:c16="http://schemas.microsoft.com/office/drawing/2014/chart" uri="{C3380CC4-5D6E-409C-BE32-E72D297353CC}">
              <c16:uniqueId val="{00000000-F9C5-4860-A1EC-E5194E2E1FB7}"/>
            </c:ext>
          </c:extLst>
        </c:ser>
        <c:ser>
          <c:idx val="1"/>
          <c:order val="1"/>
          <c:tx>
            <c:strRef>
              <c:f>Sheet1!$C$1</c:f>
              <c:strCache>
                <c:ptCount val="1"/>
                <c:pt idx="0">
                  <c:v>Abnormal CTG</c:v>
                </c:pt>
              </c:strCache>
            </c:strRef>
          </c:tx>
          <c:spPr>
            <a:solidFill>
              <a:schemeClr val="accent2"/>
            </a:solidFill>
            <a:ln>
              <a:noFill/>
            </a:ln>
            <a:effectLst/>
          </c:spPr>
          <c:invertIfNegative val="0"/>
          <c:cat>
            <c:strRef>
              <c:f>Sheet1!$A$2:$A$5</c:f>
              <c:strCache>
                <c:ptCount val="4"/>
                <c:pt idx="0">
                  <c:v>No pyrexia/meconium</c:v>
                </c:pt>
                <c:pt idx="1">
                  <c:v>Pyrexia, no meconium</c:v>
                </c:pt>
                <c:pt idx="2">
                  <c:v>Meconium, no pyrexia</c:v>
                </c:pt>
                <c:pt idx="3">
                  <c:v>Pyrexia and meconium</c:v>
                </c:pt>
              </c:strCache>
            </c:strRef>
          </c:cat>
          <c:val>
            <c:numRef>
              <c:f>Sheet1!$C$2:$C$5</c:f>
              <c:numCache>
                <c:formatCode>General</c:formatCode>
                <c:ptCount val="4"/>
                <c:pt idx="0">
                  <c:v>11.6</c:v>
                </c:pt>
                <c:pt idx="1">
                  <c:v>27.4</c:v>
                </c:pt>
                <c:pt idx="2">
                  <c:v>13.3</c:v>
                </c:pt>
                <c:pt idx="3">
                  <c:v>28.9</c:v>
                </c:pt>
              </c:numCache>
            </c:numRef>
          </c:val>
          <c:extLst xmlns:c16r2="http://schemas.microsoft.com/office/drawing/2015/06/chart">
            <c:ext xmlns:c16="http://schemas.microsoft.com/office/drawing/2014/chart" uri="{C3380CC4-5D6E-409C-BE32-E72D297353CC}">
              <c16:uniqueId val="{00000001-F9C5-4860-A1EC-E5194E2E1FB7}"/>
            </c:ext>
          </c:extLst>
        </c:ser>
        <c:dLbls>
          <c:showLegendKey val="0"/>
          <c:showVal val="0"/>
          <c:showCatName val="0"/>
          <c:showSerName val="0"/>
          <c:showPercent val="0"/>
          <c:showBubbleSize val="0"/>
        </c:dLbls>
        <c:gapWidth val="219"/>
        <c:overlap val="-27"/>
        <c:axId val="172709376"/>
        <c:axId val="172710912"/>
      </c:barChart>
      <c:catAx>
        <c:axId val="17270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710912"/>
        <c:crosses val="autoZero"/>
        <c:auto val="1"/>
        <c:lblAlgn val="ctr"/>
        <c:lblOffset val="100"/>
        <c:noMultiLvlLbl val="0"/>
      </c:catAx>
      <c:valAx>
        <c:axId val="17271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709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4"/>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5.6900726392251813E-2"/>
          <c:y val="4.5563549160671464E-2"/>
          <c:w val="0.7142857142857143"/>
          <c:h val="0.6690647482014388"/>
        </c:manualLayout>
      </c:layout>
      <c:bar3DChart>
        <c:barDir val="col"/>
        <c:grouping val="clustered"/>
        <c:varyColors val="0"/>
        <c:ser>
          <c:idx val="1"/>
          <c:order val="0"/>
          <c:tx>
            <c:strRef>
              <c:f>Sheet1!$A$2</c:f>
              <c:strCache>
                <c:ptCount val="1"/>
                <c:pt idx="0">
                  <c:v>No Epidural</c:v>
                </c:pt>
              </c:strCache>
            </c:strRef>
          </c:tx>
          <c:spPr>
            <a:solidFill>
              <a:srgbClr val="00FFFF"/>
            </a:solidFill>
            <a:ln w="14454">
              <a:solidFill>
                <a:schemeClr val="tx1"/>
              </a:solidFill>
              <a:prstDash val="solid"/>
            </a:ln>
          </c:spPr>
          <c:invertIfNegative val="0"/>
          <c:cat>
            <c:strRef>
              <c:f>Sheet1!$B$1:$D$1</c:f>
              <c:strCache>
                <c:ptCount val="3"/>
                <c:pt idx="0">
                  <c:v>Intrapartum fever</c:v>
                </c:pt>
                <c:pt idx="1">
                  <c:v>Neonatal sepsis workup</c:v>
                </c:pt>
                <c:pt idx="2">
                  <c:v>Neonatal antibiotic treatment</c:v>
                </c:pt>
              </c:strCache>
            </c:strRef>
          </c:cat>
          <c:val>
            <c:numRef>
              <c:f>Sheet1!$B$2:$D$2</c:f>
              <c:numCache>
                <c:formatCode>General</c:formatCode>
                <c:ptCount val="3"/>
                <c:pt idx="0">
                  <c:v>1</c:v>
                </c:pt>
                <c:pt idx="1">
                  <c:v>9.8000000000000007</c:v>
                </c:pt>
                <c:pt idx="2">
                  <c:v>3.8</c:v>
                </c:pt>
              </c:numCache>
            </c:numRef>
          </c:val>
          <c:extLst xmlns:c16r2="http://schemas.microsoft.com/office/drawing/2015/06/chart">
            <c:ext xmlns:c16="http://schemas.microsoft.com/office/drawing/2014/chart" uri="{C3380CC4-5D6E-409C-BE32-E72D297353CC}">
              <c16:uniqueId val="{00000000-162A-4C27-8913-236442302A3F}"/>
            </c:ext>
          </c:extLst>
        </c:ser>
        <c:ser>
          <c:idx val="2"/>
          <c:order val="1"/>
          <c:tx>
            <c:strRef>
              <c:f>Sheet1!$A$3</c:f>
              <c:strCache>
                <c:ptCount val="1"/>
                <c:pt idx="0">
                  <c:v>Epidural</c:v>
                </c:pt>
              </c:strCache>
            </c:strRef>
          </c:tx>
          <c:spPr>
            <a:solidFill>
              <a:srgbClr val="FF9900"/>
            </a:solidFill>
            <a:ln w="14454">
              <a:solidFill>
                <a:schemeClr val="tx1"/>
              </a:solidFill>
              <a:prstDash val="solid"/>
            </a:ln>
          </c:spPr>
          <c:invertIfNegative val="0"/>
          <c:cat>
            <c:strRef>
              <c:f>Sheet1!$B$1:$D$1</c:f>
              <c:strCache>
                <c:ptCount val="3"/>
                <c:pt idx="0">
                  <c:v>Intrapartum fever</c:v>
                </c:pt>
                <c:pt idx="1">
                  <c:v>Neonatal sepsis workup</c:v>
                </c:pt>
                <c:pt idx="2">
                  <c:v>Neonatal antibiotic treatment</c:v>
                </c:pt>
              </c:strCache>
            </c:strRef>
          </c:cat>
          <c:val>
            <c:numRef>
              <c:f>Sheet1!$B$3:$D$3</c:f>
              <c:numCache>
                <c:formatCode>General</c:formatCode>
                <c:ptCount val="3"/>
                <c:pt idx="0">
                  <c:v>14.5</c:v>
                </c:pt>
                <c:pt idx="1">
                  <c:v>34</c:v>
                </c:pt>
                <c:pt idx="2">
                  <c:v>15.4</c:v>
                </c:pt>
              </c:numCache>
            </c:numRef>
          </c:val>
          <c:extLst xmlns:c16r2="http://schemas.microsoft.com/office/drawing/2015/06/chart">
            <c:ext xmlns:c16="http://schemas.microsoft.com/office/drawing/2014/chart" uri="{C3380CC4-5D6E-409C-BE32-E72D297353CC}">
              <c16:uniqueId val="{00000001-162A-4C27-8913-236442302A3F}"/>
            </c:ext>
          </c:extLst>
        </c:ser>
        <c:dLbls>
          <c:showLegendKey val="0"/>
          <c:showVal val="0"/>
          <c:showCatName val="0"/>
          <c:showSerName val="0"/>
          <c:showPercent val="0"/>
          <c:showBubbleSize val="0"/>
        </c:dLbls>
        <c:gapWidth val="150"/>
        <c:gapDepth val="0"/>
        <c:shape val="box"/>
        <c:axId val="173287680"/>
        <c:axId val="173301760"/>
        <c:axId val="0"/>
      </c:bar3DChart>
      <c:catAx>
        <c:axId val="173287680"/>
        <c:scaling>
          <c:orientation val="minMax"/>
        </c:scaling>
        <c:delete val="0"/>
        <c:axPos val="b"/>
        <c:numFmt formatCode="General" sourceLinked="1"/>
        <c:majorTickMark val="out"/>
        <c:minorTickMark val="none"/>
        <c:tickLblPos val="low"/>
        <c:spPr>
          <a:ln w="3614">
            <a:solidFill>
              <a:schemeClr val="tx1"/>
            </a:solidFill>
            <a:prstDash val="solid"/>
          </a:ln>
        </c:spPr>
        <c:txPr>
          <a:bodyPr rot="0" vert="horz"/>
          <a:lstStyle/>
          <a:p>
            <a:pPr>
              <a:defRPr sz="1050" b="1" i="0" u="none" strike="noStrike" baseline="0">
                <a:solidFill>
                  <a:schemeClr val="tx1"/>
                </a:solidFill>
                <a:latin typeface="Arial"/>
                <a:ea typeface="Arial"/>
                <a:cs typeface="Arial"/>
              </a:defRPr>
            </a:pPr>
            <a:endParaRPr lang="en-US"/>
          </a:p>
        </c:txPr>
        <c:crossAx val="173301760"/>
        <c:crosses val="autoZero"/>
        <c:auto val="1"/>
        <c:lblAlgn val="ctr"/>
        <c:lblOffset val="100"/>
        <c:tickLblSkip val="1"/>
        <c:tickMarkSkip val="1"/>
        <c:noMultiLvlLbl val="0"/>
      </c:catAx>
      <c:valAx>
        <c:axId val="173301760"/>
        <c:scaling>
          <c:orientation val="minMax"/>
        </c:scaling>
        <c:delete val="0"/>
        <c:axPos val="l"/>
        <c:majorGridlines>
          <c:spPr>
            <a:ln w="3614">
              <a:solidFill>
                <a:schemeClr val="tx1"/>
              </a:solidFill>
              <a:prstDash val="solid"/>
            </a:ln>
          </c:spPr>
        </c:majorGridlines>
        <c:numFmt formatCode="General" sourceLinked="1"/>
        <c:majorTickMark val="out"/>
        <c:minorTickMark val="none"/>
        <c:tickLblPos val="nextTo"/>
        <c:spPr>
          <a:ln w="3614">
            <a:solidFill>
              <a:schemeClr val="tx1"/>
            </a:solidFill>
            <a:prstDash val="solid"/>
          </a:ln>
        </c:spPr>
        <c:txPr>
          <a:bodyPr rot="0" vert="horz"/>
          <a:lstStyle/>
          <a:p>
            <a:pPr>
              <a:defRPr sz="2049" b="1" i="0" u="none" strike="noStrike" baseline="0">
                <a:solidFill>
                  <a:schemeClr val="tx1"/>
                </a:solidFill>
                <a:latin typeface="Arial"/>
                <a:ea typeface="Arial"/>
                <a:cs typeface="Arial"/>
              </a:defRPr>
            </a:pPr>
            <a:endParaRPr lang="en-US"/>
          </a:p>
        </c:txPr>
        <c:crossAx val="173287680"/>
        <c:crosses val="autoZero"/>
        <c:crossBetween val="between"/>
      </c:valAx>
      <c:spPr>
        <a:noFill/>
        <a:ln w="28909">
          <a:noFill/>
        </a:ln>
      </c:spPr>
    </c:plotArea>
    <c:legend>
      <c:legendPos val="r"/>
      <c:layout>
        <c:manualLayout>
          <c:xMode val="edge"/>
          <c:yMode val="edge"/>
          <c:x val="0.65780488106985524"/>
          <c:y val="0.25225035993403222"/>
          <c:w val="0.20823244552058112"/>
          <c:h val="0.17026378896882494"/>
        </c:manualLayout>
      </c:layout>
      <c:overlay val="0"/>
      <c:spPr>
        <a:noFill/>
        <a:ln w="3614">
          <a:solidFill>
            <a:schemeClr val="tx1"/>
          </a:solidFill>
          <a:prstDash val="solid"/>
        </a:ln>
      </c:spPr>
      <c:txPr>
        <a:bodyPr/>
        <a:lstStyle/>
        <a:p>
          <a:pPr>
            <a:defRPr sz="1884"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2049" b="1" i="0" u="none" strike="noStrike" baseline="0">
          <a:solidFill>
            <a:schemeClr val="tx1"/>
          </a:solidFill>
          <a:latin typeface="Arial"/>
          <a:ea typeface="Arial"/>
          <a:cs typeface="Aria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0734794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8F7E6-603E-4DBD-96A2-DBE02315921C}" type="slidenum">
              <a:rPr lang="en-GB">
                <a:solidFill>
                  <a:prstClr val="black"/>
                </a:solidFill>
              </a:rPr>
              <a:pPr/>
              <a:t>1</a:t>
            </a:fld>
            <a:endParaRPr lang="en-GB">
              <a:solidFill>
                <a:prstClr val="black"/>
              </a:solidFill>
            </a:endParaRPr>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273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28C5AD-22F6-4B4F-A782-25C479B18DF9}" type="slidenum">
              <a:rPr lang="en-GB" altLang="en-US" sz="1200">
                <a:solidFill>
                  <a:srgbClr val="000000"/>
                </a:solidFill>
              </a:rPr>
              <a:pPr/>
              <a:t>29</a:t>
            </a:fld>
            <a:endParaRPr lang="en-GB" altLang="en-US" sz="1200">
              <a:solidFill>
                <a:srgbClr val="000000"/>
              </a:solidFill>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36818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85A79B-4432-4994-9356-65BBC9370F87}" type="slidenum">
              <a:rPr lang="en-GB" altLang="en-US" sz="1200">
                <a:solidFill>
                  <a:srgbClr val="000000"/>
                </a:solidFill>
              </a:rPr>
              <a:pPr/>
              <a:t>30</a:t>
            </a:fld>
            <a:endParaRPr lang="en-GB" altLang="en-US" sz="1200">
              <a:solidFill>
                <a:srgbClr val="000000"/>
              </a:solidFill>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53627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0ABF02-E73A-4675-8781-A74737EBE840}" type="slidenum">
              <a:rPr lang="en-GB" altLang="en-US" sz="1200" smtClean="0">
                <a:solidFill>
                  <a:prstClr val="black"/>
                </a:solidFill>
              </a:rPr>
              <a:pPr/>
              <a:t>33</a:t>
            </a:fld>
            <a:endParaRPr lang="en-GB" altLang="en-US" sz="1200" smtClean="0">
              <a:solidFill>
                <a:prstClr val="black"/>
              </a:solidFill>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4399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148D9A-D58D-4715-BF59-06EBCE5A70A0}" type="slidenum">
              <a:rPr lang="en-GB" altLang="en-US" sz="1200" smtClean="0">
                <a:solidFill>
                  <a:prstClr val="black"/>
                </a:solidFill>
              </a:rPr>
              <a:pPr/>
              <a:t>34</a:t>
            </a:fld>
            <a:endParaRPr lang="en-GB" altLang="en-US" sz="1200" smtClean="0">
              <a:solidFill>
                <a:prstClr val="black"/>
              </a:solidFill>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966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BAF2C4-4CF0-468B-AAB9-B7ED7C2CA786}" type="slidenum">
              <a:rPr lang="en-GB" altLang="en-US" sz="1200" smtClean="0">
                <a:solidFill>
                  <a:prstClr val="black"/>
                </a:solidFill>
              </a:rPr>
              <a:pPr/>
              <a:t>43</a:t>
            </a:fld>
            <a:endParaRPr lang="en-GB" altLang="en-US" sz="1200" smtClean="0">
              <a:solidFill>
                <a:prstClr val="black"/>
              </a:solidFill>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2721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4BF39E-FB44-41F5-A2BF-DD55EA245BAB}" type="slidenum">
              <a:rPr lang="en-GB" altLang="en-US" sz="1200" smtClean="0">
                <a:solidFill>
                  <a:prstClr val="black"/>
                </a:solidFill>
              </a:rPr>
              <a:pPr/>
              <a:t>44</a:t>
            </a:fld>
            <a:endParaRPr lang="en-GB" altLang="en-US" sz="1200" smtClean="0">
              <a:solidFill>
                <a:prstClr val="black"/>
              </a:solidFill>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06180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4D8062-2526-4BF8-BE08-6786305E9FCE}" type="slidenum">
              <a:rPr lang="en-GB" altLang="en-US" sz="1200" smtClean="0">
                <a:solidFill>
                  <a:prstClr val="black"/>
                </a:solidFill>
              </a:rPr>
              <a:pPr/>
              <a:t>45</a:t>
            </a:fld>
            <a:endParaRPr lang="en-GB" altLang="en-US" sz="1200" smtClean="0">
              <a:solidFill>
                <a:prstClr val="black"/>
              </a:solidFill>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84354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5FBA79-A782-4C4E-821A-9D09F0D1444A}" type="slidenum">
              <a:rPr lang="en-GB" altLang="en-US" sz="1200" smtClean="0">
                <a:solidFill>
                  <a:prstClr val="black"/>
                </a:solidFill>
              </a:rPr>
              <a:pPr/>
              <a:t>46</a:t>
            </a:fld>
            <a:endParaRPr lang="en-GB" altLang="en-US" sz="1200" smtClean="0">
              <a:solidFill>
                <a:prstClr val="black"/>
              </a:solidFill>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1792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50111B-D0E8-4CCC-81A0-18A35B6A7EE6}" type="slidenum">
              <a:rPr lang="en-GB" altLang="en-US" sz="1200" smtClean="0">
                <a:solidFill>
                  <a:prstClr val="black"/>
                </a:solidFill>
              </a:rPr>
              <a:pPr/>
              <a:t>47</a:t>
            </a:fld>
            <a:endParaRPr lang="en-GB" altLang="en-US" sz="1200" smtClean="0">
              <a:solidFill>
                <a:prstClr val="black"/>
              </a:solidFill>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32702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0D4E7D-F54F-4B72-B3A3-B7DB75A2BAE1}" type="slidenum">
              <a:rPr lang="en-GB" altLang="en-US" sz="1200" smtClean="0">
                <a:solidFill>
                  <a:prstClr val="black"/>
                </a:solidFill>
              </a:rPr>
              <a:pPr/>
              <a:t>48</a:t>
            </a:fld>
            <a:endParaRPr lang="en-GB" altLang="en-US" sz="1200" smtClean="0">
              <a:solidFill>
                <a:prstClr val="black"/>
              </a:solidFill>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4460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9D24E9-B4CA-40DA-AEF9-679236500FE5}" type="slidenum">
              <a:rPr lang="en-GB" altLang="en-US" sz="1200" smtClean="0">
                <a:solidFill>
                  <a:prstClr val="black"/>
                </a:solidFill>
              </a:rPr>
              <a:pPr/>
              <a:t>6</a:t>
            </a:fld>
            <a:endParaRPr lang="en-GB" altLang="en-US" sz="1200" smtClean="0">
              <a:solidFill>
                <a:prstClr val="black"/>
              </a:solidFill>
            </a:endParaRPr>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4247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D6B074-3CA9-46C3-9901-ECB3AE5F41B4}" type="slidenum">
              <a:rPr lang="en-GB" altLang="en-US" sz="1200" smtClean="0">
                <a:solidFill>
                  <a:prstClr val="black"/>
                </a:solidFill>
              </a:rPr>
              <a:pPr/>
              <a:t>49</a:t>
            </a:fld>
            <a:endParaRPr lang="en-GB" altLang="en-US" sz="1200" smtClean="0">
              <a:solidFill>
                <a:prstClr val="black"/>
              </a:solidFill>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66692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71FA14-E981-40CA-9FAF-27C81CA41096}" type="slidenum">
              <a:rPr lang="en-GB" altLang="en-US" sz="1200">
                <a:solidFill>
                  <a:prstClr val="black"/>
                </a:solidFill>
              </a:rPr>
              <a:pPr/>
              <a:t>50</a:t>
            </a:fld>
            <a:endParaRPr lang="en-GB" altLang="en-US" sz="1200">
              <a:solidFill>
                <a:prstClr val="black"/>
              </a:solidFill>
            </a:endParaRPr>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5175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247B53-B7FA-49CD-A575-F0010B19D5D5}" type="slidenum">
              <a:rPr lang="en-GB" altLang="en-US" sz="1200" smtClean="0">
                <a:solidFill>
                  <a:prstClr val="black"/>
                </a:solidFill>
              </a:rPr>
              <a:pPr/>
              <a:t>17</a:t>
            </a:fld>
            <a:endParaRPr lang="en-GB" altLang="en-US" sz="1200" smtClean="0">
              <a:solidFill>
                <a:prstClr val="black"/>
              </a:solidFill>
            </a:endParaRPr>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3340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2DE41A-BA66-4877-9253-200012A0ED1D}" type="slidenum">
              <a:rPr lang="en-GB" altLang="en-US" sz="1200" smtClean="0">
                <a:solidFill>
                  <a:prstClr val="black"/>
                </a:solidFill>
              </a:rPr>
              <a:pPr/>
              <a:t>19</a:t>
            </a:fld>
            <a:endParaRPr lang="en-GB" altLang="en-US" sz="1200" smtClean="0">
              <a:solidFill>
                <a:prstClr val="black"/>
              </a:solidFill>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6087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4FEA47-EAA9-4B90-A240-7471E3F73222}" type="slidenum">
              <a:rPr lang="en-GB" altLang="en-US" sz="1200" smtClean="0">
                <a:solidFill>
                  <a:prstClr val="black"/>
                </a:solidFill>
              </a:rPr>
              <a:pPr/>
              <a:t>20</a:t>
            </a:fld>
            <a:endParaRPr lang="en-GB" altLang="en-US" sz="1200" smtClean="0">
              <a:solidFill>
                <a:prstClr val="black"/>
              </a:solidFill>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5020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26A1A1-8A62-4C78-B646-5A3AFE20BEF3}" type="slidenum">
              <a:rPr lang="en-GB" altLang="en-US" sz="1200" smtClean="0">
                <a:solidFill>
                  <a:prstClr val="black"/>
                </a:solidFill>
              </a:rPr>
              <a:pPr/>
              <a:t>21</a:t>
            </a:fld>
            <a:endParaRPr lang="en-GB" altLang="en-US" sz="1200" smtClean="0">
              <a:solidFill>
                <a:prstClr val="black"/>
              </a:solidFill>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4480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4F374B-9D61-4B90-B400-B0E4F8173E25}" type="slidenum">
              <a:rPr lang="en-GB" altLang="en-US" sz="1200" smtClean="0">
                <a:solidFill>
                  <a:prstClr val="black"/>
                </a:solidFill>
              </a:rPr>
              <a:pPr/>
              <a:t>22</a:t>
            </a:fld>
            <a:endParaRPr lang="en-GB" altLang="en-US" sz="1200" smtClean="0">
              <a:solidFill>
                <a:prstClr val="black"/>
              </a:solidFill>
            </a:endParaRPr>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0668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E580AB-E6FA-4389-B897-7619F552E4B6}" type="slidenum">
              <a:rPr lang="en-GB" altLang="en-US" sz="1200" smtClean="0">
                <a:solidFill>
                  <a:prstClr val="black"/>
                </a:solidFill>
              </a:rPr>
              <a:pPr/>
              <a:t>23</a:t>
            </a:fld>
            <a:endParaRPr lang="en-GB" altLang="en-US" sz="1200" smtClean="0">
              <a:solidFill>
                <a:prstClr val="black"/>
              </a:solidFill>
            </a:endParaRPr>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0296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2EE02A-66C3-4305-A253-2B3A9A32F123}" type="slidenum">
              <a:rPr lang="en-GB" altLang="en-US" sz="1200" smtClean="0">
                <a:solidFill>
                  <a:prstClr val="black"/>
                </a:solidFill>
              </a:rPr>
              <a:pPr/>
              <a:t>24</a:t>
            </a:fld>
            <a:endParaRPr lang="en-GB" altLang="en-US" sz="1200" smtClean="0">
              <a:solidFill>
                <a:prstClr val="black"/>
              </a:solidFill>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5672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D384B52B-5F17-4E4A-A7BF-D04C237CCEDD}"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62283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48734A44-215F-4270-A28B-E85C38C08277}"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51286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A69F94D-675E-49BF-91E9-AA38B38E0B33}"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404415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4213" y="141685"/>
            <a:ext cx="7772400" cy="85725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684213" y="1275161"/>
            <a:ext cx="7772400" cy="3294459"/>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defTabSz="914378">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defTabSz="914378">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378">
              <a:defRPr/>
            </a:pPr>
            <a:fld id="{2C0B77A4-3D81-4686-B5AB-1EBCB312AAE5}" type="slidenum">
              <a:rPr lang="en-GB" smtClean="0">
                <a:solidFill>
                  <a:srgbClr val="FFFFFF"/>
                </a:solidFill>
              </a:rPr>
              <a:pPr defTabSz="914378">
                <a:defRPr/>
              </a:pPr>
              <a:t>‹#›</a:t>
            </a:fld>
            <a:endParaRPr lang="en-GB">
              <a:solidFill>
                <a:srgbClr val="FFFFFF"/>
              </a:solidFill>
            </a:endParaRPr>
          </a:p>
        </p:txBody>
      </p:sp>
    </p:spTree>
    <p:extLst>
      <p:ext uri="{BB962C8B-B14F-4D97-AF65-F5344CB8AC3E}">
        <p14:creationId xmlns:p14="http://schemas.microsoft.com/office/powerpoint/2010/main" val="1682721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BC4BD13-0A97-4DD6-B618-B7FAB0FA639A}"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05040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1472B68-A624-431D-A07E-A2A8EB1DCEB2}"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70474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250426-4DB2-40F8-85C4-F235C31D2B12}"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50246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9D71EC2-B5E7-4775-AE4F-B66B2595644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40661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CD6C26-48C6-4656-B924-CE5D4F47A141}"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81267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CB12EAB-D231-4A4F-B57C-BEA8B11810BA}"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5952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3E759FF-FDB9-4B96-90A9-E88B4315FBCE}"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88182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A725FFF5-A359-4280-9D48-5103440260FE}"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4200896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D138CAB-903B-490C-B386-DC07FFDCC664}"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370419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BCE6289-BE96-4CCA-8305-B1F28C1E851D}"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316191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494D208-7474-4BC6-BD67-699F774CFA52}"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507477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CDD41F-5B97-42A2-A68F-D2114693DB78}"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361610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4213" y="141685"/>
            <a:ext cx="7772400" cy="85725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684213" y="1275161"/>
            <a:ext cx="7772400" cy="3294459"/>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0B77A4-3D81-4686-B5AB-1EBCB312AAE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200817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485900"/>
            <a:ext cx="7772400" cy="30861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209374F-0DB2-4442-B1D8-A3E37C12EAD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621046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pPr>
              <a:defRPr/>
            </a:pPr>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pPr>
              <a:defRPr/>
            </a:pPr>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pPr>
              <a:defRPr/>
            </a:pPr>
            <a:fld id="{6254F31C-F2DD-44AB-A765-8D9D634712DB}"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662360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46ADD318-DF92-49B9-B424-A6D086F3C227}"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478730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EDF82E0C-1691-4F9C-8238-ECF795E043A4}"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1648790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9264AD68-13C8-41AC-9C7C-214311080F92}"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256595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1E5B2E6-28F5-45C3-A6F8-1333BFC2A508}"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21463570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CC453B91-05CC-4B05-9079-67814E6D5D61}"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334220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ADCFD40E-9535-4330-9F64-5F2AC225F754}"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35748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64BB59B7-A48B-451B-9449-184F4D31CD6A}"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816902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76DAA63D-420D-430F-885C-8ACBCB38BF93}"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1435059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D870F6F9-18C3-4262-A5FA-A09B6C0F2682}"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290907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262179DA-6552-44A5-BB68-B74426D914DD}"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25110852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67053F2-2D08-497C-B574-40AED4D1C62B}"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27041611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E082A426-1ED0-4A54-BF36-B407FD65675E}"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24659690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485900"/>
            <a:ext cx="3810000"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086100"/>
            <a:ext cx="3810000"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8" name="Rectangle 6"/>
          <p:cNvSpPr>
            <a:spLocks noGrp="1" noChangeArrowheads="1"/>
          </p:cNvSpPr>
          <p:nvPr>
            <p:ph type="sldNum" sz="quarter" idx="12"/>
          </p:nvPr>
        </p:nvSpPr>
        <p:spPr>
          <a:ln/>
        </p:spPr>
        <p:txBody>
          <a:bodyPr/>
          <a:lstStyle>
            <a:lvl1pPr>
              <a:defRPr/>
            </a:lvl1pPr>
          </a:lstStyle>
          <a:p>
            <a:fld id="{771DD3B6-8849-4569-BC50-0FE1202BA349}"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35336929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485900"/>
            <a:ext cx="7772400" cy="30861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19B838B0-7E01-4628-A86C-D3681F9F214B}"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172347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E0650FFE-F5DE-48AB-BF08-A61E02893C61}"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658303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C67D068A-326B-4B5C-B66D-37B43FA1C10F}" type="slidenum">
              <a:rPr lang="en-GB" altLang="en-US">
                <a:solidFill>
                  <a:srgbClr val="FFFFFF"/>
                </a:solidFill>
              </a:rPr>
              <a:pPr/>
              <a:t>‹#›</a:t>
            </a:fld>
            <a:endParaRPr lang="en-GB" altLang="en-US">
              <a:solidFill>
                <a:srgbClr val="FFFFFF"/>
              </a:solidFill>
            </a:endParaRPr>
          </a:p>
        </p:txBody>
      </p:sp>
    </p:spTree>
    <p:extLst>
      <p:ext uri="{BB962C8B-B14F-4D97-AF65-F5344CB8AC3E}">
        <p14:creationId xmlns:p14="http://schemas.microsoft.com/office/powerpoint/2010/main" val="18868766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5" y="3305176"/>
            <a:ext cx="7772401" cy="1021556"/>
          </a:xfrm>
          <a:prstGeom prst="rect">
            <a:avLst/>
          </a:prstGeom>
        </p:spPr>
        <p:txBody>
          <a:bodyPr anchor="t"/>
          <a:lstStyle>
            <a:lvl1pPr lvl="0" algn="l">
              <a:defRPr sz="4000" b="1" cap="all"/>
            </a:lvl1pPr>
          </a:lstStyle>
          <a:p>
            <a:pPr lvl="0"/>
            <a:r>
              <a:rPr/>
              <a:t>Click to edit Master title style</a:t>
            </a:r>
          </a:p>
        </p:txBody>
      </p:sp>
      <p:sp>
        <p:nvSpPr>
          <p:cNvPr id="3" name="Text Placeholder 2"/>
          <p:cNvSpPr txBox="1">
            <a:spLocks noGrp="1"/>
          </p:cNvSpPr>
          <p:nvPr>
            <p:ph type="body" idx="1"/>
          </p:nvPr>
        </p:nvSpPr>
        <p:spPr>
          <a:xfrm>
            <a:off x="722315" y="2180035"/>
            <a:ext cx="7772401" cy="1125140"/>
          </a:xfrm>
          <a:prstGeom prst="rect">
            <a:avLst/>
          </a:prstGeom>
        </p:spPr>
        <p:txBody>
          <a:bodyPr anchor="b"/>
          <a:lstStyle>
            <a:lvl1pPr marL="0" lvl="0" indent="0">
              <a:buNone/>
              <a:defRPr sz="2000"/>
            </a:lvl1pPr>
          </a:lstStyle>
          <a:p>
            <a:pPr lvl="0"/>
            <a:r>
              <a:rPr/>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41298151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sz="half" idx="1"/>
          </p:nvPr>
        </p:nvSpPr>
        <p:spPr>
          <a:xfrm>
            <a:off x="685800" y="1485900"/>
            <a:ext cx="3810000" cy="3086100"/>
          </a:xfrm>
          <a:prstGeom prst="rect">
            <a:avLst/>
          </a:prstGeom>
        </p:spPr>
        <p:txBody>
          <a:bodyPr/>
          <a:lstStyle>
            <a:lvl1pPr lvl="0">
              <a:defRPr sz="28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4648200" y="1485900"/>
            <a:ext cx="3810000" cy="3086100"/>
          </a:xfrm>
          <a:prstGeom prst="rect">
            <a:avLst/>
          </a:prstGeom>
        </p:spPr>
        <p:txBody>
          <a:bodyPr/>
          <a:lstStyle>
            <a:lvl1pPr lvl="0">
              <a:defRPr sz="28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25578751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597823"/>
            <a:ext cx="7772400" cy="1102519"/>
          </a:xfrm>
          <a:prstGeom prst="rect">
            <a:avLst/>
          </a:prstGeom>
        </p:spPr>
        <p:txBody>
          <a:bodyPr/>
          <a:lstStyle>
            <a:lvl1pPr lvl="0">
              <a:defRPr/>
            </a:lvl1pPr>
          </a:lstStyle>
          <a:p>
            <a:pPr lvl="0"/>
            <a:r>
              <a:rPr/>
              <a:t>Click to edit Master title style</a:t>
            </a:r>
          </a:p>
        </p:txBody>
      </p:sp>
      <p:sp>
        <p:nvSpPr>
          <p:cNvPr id="3" name="Subtitle 2"/>
          <p:cNvSpPr txBox="1">
            <a:spLocks noGrp="1"/>
          </p:cNvSpPr>
          <p:nvPr>
            <p:ph type="subTitle" idx="1"/>
          </p:nvPr>
        </p:nvSpPr>
        <p:spPr>
          <a:xfrm>
            <a:off x="1371600" y="2914650"/>
            <a:ext cx="6400800" cy="1314450"/>
          </a:xfrm>
          <a:prstGeom prst="rect">
            <a:avLst/>
          </a:prstGeom>
        </p:spPr>
        <p:txBody>
          <a:bodyPr/>
          <a:lstStyle>
            <a:lvl1pPr marL="0" lvl="0" indent="0" algn="ctr">
              <a:buNone/>
              <a:defRPr/>
            </a:lvl1pPr>
          </a:lstStyle>
          <a:p>
            <a:pPr lvl="0"/>
            <a:r>
              <a:rPr/>
              <a:t>Click to edit Master subtitle style</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3992644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05979"/>
            <a:ext cx="8229600" cy="857250"/>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457200" y="1151335"/>
            <a:ext cx="4040188" cy="479822"/>
          </a:xfrm>
          <a:prstGeom prst="rect">
            <a:avLst/>
          </a:prstGeom>
        </p:spPr>
        <p:txBody>
          <a:bodyPr anchor="b"/>
          <a:lstStyle>
            <a:lvl1pPr marL="0" lvl="0" indent="0">
              <a:buNone/>
              <a:defRPr sz="2400" b="1"/>
            </a:lvl1pPr>
          </a:lstStyle>
          <a:p>
            <a:pPr lvl="0"/>
            <a:r>
              <a:rPr/>
              <a:t>Click to edit Master text styles</a:t>
            </a:r>
          </a:p>
        </p:txBody>
      </p:sp>
      <p:sp>
        <p:nvSpPr>
          <p:cNvPr id="4" name="Text Placeholder 3"/>
          <p:cNvSpPr txBox="1">
            <a:spLocks noGrp="1"/>
          </p:cNvSpPr>
          <p:nvPr>
            <p:ph type="body" sz="half" idx="2"/>
          </p:nvPr>
        </p:nvSpPr>
        <p:spPr>
          <a:xfrm>
            <a:off x="457200" y="1631156"/>
            <a:ext cx="4040188" cy="2963466"/>
          </a:xfrm>
          <a:prstGeom prst="rect">
            <a:avLst/>
          </a:prstGeom>
        </p:spPr>
        <p:txBody>
          <a:bodyPr/>
          <a:lstStyle>
            <a:lvl1pPr lvl="0">
              <a:defRPr sz="24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txBox="1">
            <a:spLocks noGrp="1"/>
          </p:cNvSpPr>
          <p:nvPr>
            <p:ph type="body" sz="quarter" idx="3"/>
          </p:nvPr>
        </p:nvSpPr>
        <p:spPr>
          <a:xfrm>
            <a:off x="4645033" y="1151335"/>
            <a:ext cx="4041775" cy="479822"/>
          </a:xfrm>
          <a:prstGeom prst="rect">
            <a:avLst/>
          </a:prstGeom>
        </p:spPr>
        <p:txBody>
          <a:bodyPr anchor="b"/>
          <a:lstStyle>
            <a:lvl1pPr marL="0" lvl="0" indent="0">
              <a:buNone/>
              <a:defRPr sz="2400" b="1"/>
            </a:lvl1pPr>
          </a:lstStyle>
          <a:p>
            <a:pPr lvl="0"/>
            <a:r>
              <a:rPr/>
              <a:t>Click to edit Master text styles</a:t>
            </a:r>
          </a:p>
        </p:txBody>
      </p:sp>
      <p:sp>
        <p:nvSpPr>
          <p:cNvPr id="6" name="Text Placeholder 5"/>
          <p:cNvSpPr txBox="1">
            <a:spLocks noGrp="1"/>
          </p:cNvSpPr>
          <p:nvPr>
            <p:ph type="body" sz="quarter" idx="4"/>
          </p:nvPr>
        </p:nvSpPr>
        <p:spPr>
          <a:xfrm>
            <a:off x="4645033" y="1631156"/>
            <a:ext cx="4041775" cy="2963466"/>
          </a:xfrm>
          <a:prstGeom prst="rect">
            <a:avLst/>
          </a:prstGeom>
        </p:spPr>
        <p:txBody>
          <a:bodyPr/>
          <a:lstStyle>
            <a:lvl1pPr lvl="0">
              <a:defRPr sz="24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8" name="Footer Placeholder 7"/>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9" name="Slide Number Placeholder 8"/>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36295528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8546950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34886428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3" name="Footer Placeholder 2"/>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4" name="Slide Number Placeholder 3"/>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9873973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90" y="3600451"/>
            <a:ext cx="5486401" cy="425054"/>
          </a:xfrm>
          <a:prstGeom prst="rect">
            <a:avLst/>
          </a:prstGeom>
        </p:spPr>
        <p:txBody>
          <a:bodyPr anchor="b"/>
          <a:lstStyle>
            <a:lvl1pPr lvl="0" algn="l">
              <a:defRPr sz="2000" b="1"/>
            </a:lvl1pPr>
          </a:lstStyle>
          <a:p>
            <a:pPr lvl="0"/>
            <a:r>
              <a:rPr/>
              <a:t>Click to edit Master title style</a:t>
            </a:r>
          </a:p>
        </p:txBody>
      </p:sp>
      <p:sp>
        <p:nvSpPr>
          <p:cNvPr id="3" name="Content Placeholder 2"/>
          <p:cNvSpPr txBox="1">
            <a:spLocks noGrp="1"/>
          </p:cNvSpPr>
          <p:nvPr>
            <p:ph idx="1"/>
          </p:nvPr>
        </p:nvSpPr>
        <p:spPr>
          <a:xfrm>
            <a:off x="1792290" y="459581"/>
            <a:ext cx="5486401" cy="3086100"/>
          </a:xfrm>
          <a:prstGeom prst="rect">
            <a:avLst/>
          </a:prstGeom>
        </p:spPr>
        <p:txBody>
          <a:bodyPr/>
          <a:lstStyle>
            <a:lvl1pPr marL="0" lvl="0" indent="0">
              <a:buNone/>
              <a:defRPr sz="3200"/>
            </a:lvl1pPr>
          </a:lstStyle>
          <a:p>
            <a:pPr lvl="0"/>
            <a:r>
              <a:rPr/>
              <a:t>Click icon to add picture</a:t>
            </a:r>
          </a:p>
        </p:txBody>
      </p:sp>
      <p:sp>
        <p:nvSpPr>
          <p:cNvPr id="4" name="Text Placeholder 3"/>
          <p:cNvSpPr txBox="1">
            <a:spLocks noGrp="1"/>
          </p:cNvSpPr>
          <p:nvPr>
            <p:ph type="body" sz="half" idx="2"/>
          </p:nvPr>
        </p:nvSpPr>
        <p:spPr>
          <a:xfrm>
            <a:off x="1792290" y="4025507"/>
            <a:ext cx="5486401" cy="603647"/>
          </a:xfrm>
          <a:prstGeom prst="rect">
            <a:avLst/>
          </a:prstGeom>
        </p:spPr>
        <p:txBody>
          <a:bodyPr/>
          <a:lstStyle>
            <a:lvl1pPr marL="0" lvl="0" indent="0">
              <a:buNone/>
              <a:defRPr sz="14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7106443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6515100" y="457200"/>
            <a:ext cx="1943100" cy="4114800"/>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685800" y="457200"/>
            <a:ext cx="5676900" cy="4114800"/>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218145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solidFill>
                <a:srgbClr val="FFFFFF"/>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EAB94B52-F6C6-40EA-916E-049F8157CFA4}"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15077801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2" y="204787"/>
            <a:ext cx="3008313" cy="871538"/>
          </a:xfrm>
          <a:prstGeom prst="rect">
            <a:avLst/>
          </a:prstGeom>
        </p:spPr>
        <p:txBody>
          <a:bodyPr anchor="b"/>
          <a:lstStyle>
            <a:lvl1pPr lvl="0" algn="l">
              <a:defRPr sz="2000" b="1"/>
            </a:lvl1pPr>
          </a:lstStyle>
          <a:p>
            <a:pPr lvl="0"/>
            <a:r>
              <a:rPr/>
              <a:t>Click to edit Master title style</a:t>
            </a:r>
          </a:p>
        </p:txBody>
      </p:sp>
      <p:sp>
        <p:nvSpPr>
          <p:cNvPr id="3" name="Text Placeholder 2"/>
          <p:cNvSpPr txBox="1">
            <a:spLocks noGrp="1"/>
          </p:cNvSpPr>
          <p:nvPr>
            <p:ph type="body" idx="1"/>
          </p:nvPr>
        </p:nvSpPr>
        <p:spPr>
          <a:xfrm>
            <a:off x="3575050" y="204787"/>
            <a:ext cx="5111750" cy="4389836"/>
          </a:xfrm>
          <a:prstGeom prst="rect">
            <a:avLst/>
          </a:prstGeom>
        </p:spPr>
        <p:txBody>
          <a:bodyPr/>
          <a:lstStyle>
            <a:lvl1pPr lvl="0">
              <a:defRPr sz="32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457202" y="1076328"/>
            <a:ext cx="3008313" cy="3518297"/>
          </a:xfrm>
          <a:prstGeom prst="rect">
            <a:avLst/>
          </a:prstGeom>
        </p:spPr>
        <p:txBody>
          <a:bodyPr/>
          <a:lstStyle>
            <a:lvl1pPr marL="0" lvl="0" indent="0">
              <a:buNone/>
              <a:defRPr sz="14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34196001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a:t>Click to edit Master title style</a:t>
            </a:r>
          </a:p>
        </p:txBody>
      </p:sp>
      <p:sp>
        <p:nvSpPr>
          <p:cNvPr id="3" name="Date Placeholder 2"/>
          <p:cNvSpPr txBox="1">
            <a:spLocks noGrp="1"/>
          </p:cNvSpPr>
          <p:nvPr>
            <p:ph type="dt" sz="half" idx="10"/>
          </p:nvPr>
        </p:nvSpPr>
        <p:spPr>
          <a:prstGeom prst="rect">
            <a:avLst/>
          </a:prstGeom>
        </p:spPr>
        <p:txBody>
          <a:bodyPr/>
          <a:lstStyle>
            <a:lvl1pPr lvl="0">
              <a:defRPr/>
            </a:lvl1pPr>
          </a:lstStyle>
          <a:p>
            <a:endParaRPr>
              <a:solidFill>
                <a:srgbClr val="FFFFFF"/>
              </a:solidFill>
            </a:endParaRPr>
          </a:p>
        </p:txBody>
      </p:sp>
      <p:sp>
        <p:nvSpPr>
          <p:cNvPr id="4" name="Footer Placeholder 3"/>
          <p:cNvSpPr txBox="1">
            <a:spLocks noGrp="1"/>
          </p:cNvSpPr>
          <p:nvPr>
            <p:ph type="ftr" sz="quarter" idx="11"/>
          </p:nvPr>
        </p:nvSpPr>
        <p:spPr>
          <a:prstGeom prst="rect">
            <a:avLst/>
          </a:prstGeom>
        </p:spPr>
        <p:txBody>
          <a:bodyPr/>
          <a:lstStyle>
            <a:lvl1pPr lvl="0">
              <a:defRPr/>
            </a:lvl1pPr>
          </a:lstStyle>
          <a:p>
            <a:endParaRPr>
              <a:solidFill>
                <a:srgbClr val="FFFFFF"/>
              </a:solidFill>
            </a:endParaRPr>
          </a:p>
        </p:txBody>
      </p:sp>
      <p:sp>
        <p:nvSpPr>
          <p:cNvPr id="5" name="Slide Number Placeholder 4"/>
          <p:cNvSpPr txBox="1">
            <a:spLocks noGrp="1"/>
          </p:cNvSpPr>
          <p:nvPr>
            <p:ph type="sldNum" sz="quarter" idx="12"/>
          </p:nvPr>
        </p:nvSpPr>
        <p:spPr>
          <a:prstGeom prst="rect">
            <a:avLst/>
          </a:prstGeom>
        </p:spPr>
        <p:txBody>
          <a:bodyPr/>
          <a:lstStyle>
            <a:lvl1pPr lvl="0">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38990454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BC4BD13-0A97-4DD6-B618-B7FAB0FA639A}"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42266865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1472B68-A624-431D-A07E-A2A8EB1DCEB2}"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1938425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250426-4DB2-40F8-85C4-F235C31D2B12}"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1408094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9D71EC2-B5E7-4775-AE4F-B66B2595644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1201451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CD6C26-48C6-4656-B924-CE5D4F47A141}"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861502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CB12EAB-D231-4A4F-B57C-BEA8B11810BA}"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9395302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3E759FF-FDB9-4B96-90A9-E88B4315FBCE}"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0282662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D138CAB-903B-490C-B386-DC07FFDCC664}"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80650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solidFill>
                <a:srgbClr val="FFFFFF"/>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09AA72AC-6F0D-4B77-9509-49BEA7673B9D}"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3912198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BCE6289-BE96-4CCA-8305-B1F28C1E851D}"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2551006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494D208-7474-4BC6-BD67-699F774CFA52}"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5676506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CDD41F-5B97-42A2-A68F-D2114693DB78}"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9303632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4213" y="141685"/>
            <a:ext cx="7772400" cy="85725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684213" y="1275160"/>
            <a:ext cx="7772400" cy="3294459"/>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0B77A4-3D81-4686-B5AB-1EBCB312AAE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7848879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485900"/>
            <a:ext cx="7772400" cy="30861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209374F-0DB2-4442-B1D8-A3E37C12EAD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5994106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pPr>
              <a:defRPr/>
            </a:pPr>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pPr>
              <a:defRPr/>
            </a:pPr>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pPr>
              <a:defRPr/>
            </a:pPr>
            <a:fld id="{6254F31C-F2DD-44AB-A765-8D9D634712DB}"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88936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FFFFFF"/>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D608E65D-D647-4C1E-B271-81B0C0E15CF3}"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395807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2BB2C260-0923-4FF4-B409-D62A91906E46}"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223337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A9F88898-B1EA-4F06-BA50-1D774EECDE2C}" type="slidenum">
              <a:rPr lang="en-GB">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95707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6858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8"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eaLnBrk="0" fontAlgn="base" hangingPunct="0">
              <a:spcBef>
                <a:spcPct val="0"/>
              </a:spcBef>
              <a:spcAft>
                <a:spcPct val="0"/>
              </a:spcAft>
            </a:pPr>
            <a:endParaRPr lang="en-GB">
              <a:solidFill>
                <a:srgbClr val="FFFFFF"/>
              </a:solidFill>
            </a:endParaRPr>
          </a:p>
        </p:txBody>
      </p:sp>
      <p:sp>
        <p:nvSpPr>
          <p:cNvPr id="1029" name="Rectangle 5"/>
          <p:cNvSpPr>
            <a:spLocks noGrp="1" noChangeArrowheads="1"/>
          </p:cNvSpPr>
          <p:nvPr>
            <p:ph type="ftr" sz="quarter" idx="3"/>
          </p:nvPr>
        </p:nvSpPr>
        <p:spPr bwMode="auto">
          <a:xfrm>
            <a:off x="3132138" y="4677966"/>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0" fontAlgn="base" hangingPunct="0">
              <a:spcBef>
                <a:spcPct val="0"/>
              </a:spcBef>
              <a:spcAft>
                <a:spcPct val="0"/>
              </a:spcAft>
            </a:pPr>
            <a:endParaRPr lang="en-GB">
              <a:solidFill>
                <a:srgbClr val="FFFFFF"/>
              </a:solidFill>
            </a:endParaRPr>
          </a:p>
        </p:txBody>
      </p:sp>
      <p:sp>
        <p:nvSpPr>
          <p:cNvPr id="1030" name="Rectangle 6"/>
          <p:cNvSpPr>
            <a:spLocks noGrp="1" noChangeArrowheads="1"/>
          </p:cNvSpPr>
          <p:nvPr>
            <p:ph type="sldNum" sz="quarter" idx="4"/>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0" fontAlgn="base" hangingPunct="0">
              <a:spcBef>
                <a:spcPct val="0"/>
              </a:spcBef>
              <a:spcAft>
                <a:spcPct val="0"/>
              </a:spcAft>
            </a:pPr>
            <a:fld id="{04180358-D11C-4F3B-A865-B1879738FB82}" type="slidenum">
              <a:rPr lang="en-GB">
                <a:solidFill>
                  <a:srgbClr val="FFFFFF"/>
                </a:solidFill>
              </a:rPr>
              <a:pPr eaLnBrk="0" fontAlgn="base" hangingPunct="0">
                <a:spcBef>
                  <a:spcPct val="0"/>
                </a:spcBef>
                <a:spcAft>
                  <a:spcPct val="0"/>
                </a:spcAft>
              </a:pPr>
              <a:t>‹#›</a:t>
            </a:fld>
            <a:endParaRPr lang="en-GB">
              <a:solidFill>
                <a:srgbClr val="FFFFFF"/>
              </a:solidFill>
            </a:endParaRPr>
          </a:p>
        </p:txBody>
      </p:sp>
    </p:spTree>
    <p:extLst>
      <p:ext uri="{BB962C8B-B14F-4D97-AF65-F5344CB8AC3E}">
        <p14:creationId xmlns:p14="http://schemas.microsoft.com/office/powerpoint/2010/main" val="44819738"/>
      </p:ext>
    </p:extLst>
  </p:cSld>
  <p:clrMap bg1="dk2" tx1="lt1" bg2="dk1"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729"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6858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1028"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eaLnBrk="0" fontAlgn="base" hangingPunct="0">
              <a:spcBef>
                <a:spcPct val="0"/>
              </a:spcBef>
              <a:spcAft>
                <a:spcPct val="0"/>
              </a:spcAft>
              <a:defRPr/>
            </a:pPr>
            <a:endParaRPr lang="en-GB">
              <a:solidFill>
                <a:srgbClr val="FFFFFF"/>
              </a:solidFill>
            </a:endParaRPr>
          </a:p>
        </p:txBody>
      </p:sp>
      <p:sp>
        <p:nvSpPr>
          <p:cNvPr id="1029"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eaLnBrk="0" fontAlgn="base" hangingPunct="0">
              <a:spcBef>
                <a:spcPct val="0"/>
              </a:spcBef>
              <a:spcAft>
                <a:spcPct val="0"/>
              </a:spcAft>
              <a:defRPr/>
            </a:pPr>
            <a:endParaRPr lang="en-GB">
              <a:solidFill>
                <a:srgbClr val="FFFFFF"/>
              </a:solidFill>
            </a:endParaRPr>
          </a:p>
        </p:txBody>
      </p:sp>
      <p:sp>
        <p:nvSpPr>
          <p:cNvPr id="1030" name="Rectangle 6"/>
          <p:cNvSpPr>
            <a:spLocks noGrp="1" noChangeArrowheads="1"/>
          </p:cNvSpPr>
          <p:nvPr>
            <p:ph type="sldNum" sz="quarter" idx="4"/>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pitchFamily="18" charset="0"/>
              </a:defRPr>
            </a:lvl1pPr>
          </a:lstStyle>
          <a:p>
            <a:pPr eaLnBrk="0" fontAlgn="base" hangingPunct="0">
              <a:spcBef>
                <a:spcPct val="0"/>
              </a:spcBef>
              <a:spcAft>
                <a:spcPct val="0"/>
              </a:spcAft>
              <a:defRPr/>
            </a:pPr>
            <a:fld id="{76160D55-8B5E-4AC1-B108-631B1E87E4B1}" type="slidenum">
              <a:rPr lang="en-GB">
                <a:solidFill>
                  <a:srgbClr val="FFFFFF"/>
                </a:solidFill>
              </a:rPr>
              <a:pPr eaLnBrk="0" fontAlgn="base" hangingPunct="0">
                <a:spcBef>
                  <a:spcPct val="0"/>
                </a:spcBef>
                <a:spcAft>
                  <a:spcPct val="0"/>
                </a:spcAft>
                <a:defRPr/>
              </a:pPr>
              <a:t>‹#›</a:t>
            </a:fld>
            <a:endParaRPr lang="en-GB">
              <a:solidFill>
                <a:srgbClr val="FFFFFF"/>
              </a:solidFill>
            </a:endParaRPr>
          </a:p>
        </p:txBody>
      </p:sp>
      <p:sp>
        <p:nvSpPr>
          <p:cNvPr id="1031" name="Text Box 9"/>
          <p:cNvSpPr txBox="1">
            <a:spLocks noChangeArrowheads="1"/>
          </p:cNvSpPr>
          <p:nvPr/>
        </p:nvSpPr>
        <p:spPr bwMode="auto">
          <a:xfrm>
            <a:off x="4408492" y="465653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fontAlgn="base" hangingPunct="0">
              <a:spcBef>
                <a:spcPct val="0"/>
              </a:spcBef>
              <a:spcAft>
                <a:spcPct val="0"/>
              </a:spcAft>
            </a:pPr>
            <a:endParaRPr lang="en-US" altLang="en-US">
              <a:solidFill>
                <a:srgbClr val="FFFFFF"/>
              </a:solidFill>
            </a:endParaRPr>
          </a:p>
        </p:txBody>
      </p:sp>
    </p:spTree>
    <p:extLst>
      <p:ext uri="{BB962C8B-B14F-4D97-AF65-F5344CB8AC3E}">
        <p14:creationId xmlns:p14="http://schemas.microsoft.com/office/powerpoint/2010/main" val="3513745495"/>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47"/>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6858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GB">
              <a:solidFill>
                <a:srgbClr val="FFFFFF"/>
              </a:solidFill>
              <a:latin typeface="Times New Roman" panose="02020603050405020304" pitchFamily="18" charset="0"/>
            </a:endParaRPr>
          </a:p>
        </p:txBody>
      </p:sp>
      <p:sp>
        <p:nvSpPr>
          <p:cNvPr id="1029"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GB">
              <a:solidFill>
                <a:srgbClr val="FFFFFF"/>
              </a:solidFill>
              <a:latin typeface="Times New Roman" panose="02020603050405020304" pitchFamily="18" charset="0"/>
            </a:endParaRPr>
          </a:p>
        </p:txBody>
      </p:sp>
      <p:sp>
        <p:nvSpPr>
          <p:cNvPr id="1030" name="Rectangle 6"/>
          <p:cNvSpPr>
            <a:spLocks noGrp="1" noChangeArrowheads="1"/>
          </p:cNvSpPr>
          <p:nvPr>
            <p:ph type="sldNum" sz="quarter" idx="4"/>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pPr>
            <a:fld id="{1420FD61-77E2-49DC-8705-ADCE6DCDBF39}" type="slidenum">
              <a:rPr lang="en-GB" altLang="en-US">
                <a:solidFill>
                  <a:srgbClr val="FFFFFF"/>
                </a:solidFill>
                <a:latin typeface="Times New Roman" panose="02020603050405020304" pitchFamily="18" charset="0"/>
              </a:rPr>
              <a:pPr eaLnBrk="0" fontAlgn="base" hangingPunct="0">
                <a:spcBef>
                  <a:spcPct val="0"/>
                </a:spcBef>
                <a:spcAft>
                  <a:spcPct val="0"/>
                </a:spcAft>
              </a:pPr>
              <a:t>‹#›</a:t>
            </a:fld>
            <a:endParaRPr lang="en-GB" altLang="en-US">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19245653"/>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shade val="46275"/>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85800" y="457200"/>
            <a:ext cx="7772400" cy="857250"/>
          </a:xfrm>
          <a:prstGeom prst="rect">
            <a:avLst/>
          </a:prstGeom>
          <a:noFill/>
          <a:ln>
            <a:noFill/>
          </a:ln>
        </p:spPr>
        <p:txBody>
          <a:bodyPr wrap="square" lIns="91440" tIns="45720" rIns="91440" bIns="45720" anchor="ctr"/>
          <a:lstStyle>
            <a:lvl1pPr lvl="0">
              <a:defRPr/>
            </a:lvl1pPr>
          </a:lstStyle>
          <a:p>
            <a:pPr lvl="0"/>
            <a:r>
              <a:rPr/>
              <a:t>Click to edit Master title style</a:t>
            </a:r>
          </a:p>
        </p:txBody>
      </p:sp>
      <p:sp>
        <p:nvSpPr>
          <p:cNvPr id="3" name="Text Placeholder 2"/>
          <p:cNvSpPr txBox="1">
            <a:spLocks noGrp="1"/>
          </p:cNvSpPr>
          <p:nvPr>
            <p:ph type="body" idx="1"/>
          </p:nvPr>
        </p:nvSpPr>
        <p:spPr>
          <a:xfrm>
            <a:off x="685800" y="1485900"/>
            <a:ext cx="7772400" cy="3086100"/>
          </a:xfrm>
          <a:prstGeom prst="rect">
            <a:avLst/>
          </a:prstGeom>
          <a:noFill/>
          <a:ln>
            <a:noFill/>
          </a:ln>
        </p:spPr>
        <p:txBody>
          <a:bodyPr wrap="square" lIns="91440" tIns="45720" rIns="91440" bIns="45720" anchor="t"/>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2"/>
          </p:nvPr>
        </p:nvSpPr>
        <p:spPr>
          <a:xfrm>
            <a:off x="685800" y="4686300"/>
            <a:ext cx="1905000" cy="342900"/>
          </a:xfrm>
          <a:prstGeom prst="rect">
            <a:avLst/>
          </a:prstGeom>
          <a:noFill/>
          <a:ln>
            <a:noFill/>
          </a:ln>
        </p:spPr>
        <p:txBody>
          <a:bodyPr wrap="square" lIns="91440" tIns="45720" rIns="91440" bIns="45720" anchor="t"/>
          <a:lstStyle>
            <a:lvl1pPr lvl="0">
              <a:defRPr sz="1400">
                <a:latin typeface="Arial"/>
              </a:defRPr>
            </a:lvl1pPr>
          </a:lstStyle>
          <a:p>
            <a:endParaRPr>
              <a:solidFill>
                <a:srgbClr val="FFFFFF"/>
              </a:solidFill>
            </a:endParaRPr>
          </a:p>
        </p:txBody>
      </p:sp>
      <p:sp>
        <p:nvSpPr>
          <p:cNvPr id="5" name="Footer Placeholder 4"/>
          <p:cNvSpPr txBox="1">
            <a:spLocks noGrp="1"/>
          </p:cNvSpPr>
          <p:nvPr>
            <p:ph type="ftr" sz="quarter" idx="3"/>
          </p:nvPr>
        </p:nvSpPr>
        <p:spPr>
          <a:xfrm>
            <a:off x="3132141" y="4677967"/>
            <a:ext cx="2895601" cy="342900"/>
          </a:xfrm>
          <a:prstGeom prst="rect">
            <a:avLst/>
          </a:prstGeom>
          <a:noFill/>
          <a:ln>
            <a:noFill/>
          </a:ln>
        </p:spPr>
        <p:txBody>
          <a:bodyPr wrap="square" lIns="91440" tIns="45720" rIns="91440" bIns="45720" anchor="t"/>
          <a:lstStyle>
            <a:lvl1pPr lvl="0" algn="ctr">
              <a:defRPr sz="1400">
                <a:latin typeface="Arial"/>
              </a:defRPr>
            </a:lvl1pPr>
          </a:lstStyle>
          <a:p>
            <a:endParaRPr>
              <a:solidFill>
                <a:srgbClr val="FFFFFF"/>
              </a:solidFill>
            </a:endParaRPr>
          </a:p>
        </p:txBody>
      </p:sp>
      <p:sp>
        <p:nvSpPr>
          <p:cNvPr id="6" name="Slide Number Placeholder 5"/>
          <p:cNvSpPr txBox="1">
            <a:spLocks noGrp="1"/>
          </p:cNvSpPr>
          <p:nvPr>
            <p:ph type="sldNum" sz="quarter" idx="4"/>
          </p:nvPr>
        </p:nvSpPr>
        <p:spPr>
          <a:xfrm>
            <a:off x="6553200" y="4686300"/>
            <a:ext cx="1905000" cy="342900"/>
          </a:xfrm>
          <a:prstGeom prst="rect">
            <a:avLst/>
          </a:prstGeom>
          <a:noFill/>
          <a:ln>
            <a:noFill/>
          </a:ln>
        </p:spPr>
        <p:txBody>
          <a:bodyPr wrap="square" lIns="91440" tIns="45720" rIns="91440" bIns="45720" anchor="t"/>
          <a:lstStyle>
            <a:lvl1pPr lvl="0" algn="r">
              <a:defRPr sz="1400">
                <a:latin typeface="Arial"/>
              </a:defRPr>
            </a:lvl1pPr>
          </a:lstStyle>
          <a:p>
            <a:fld id="{8B38DBA3-52F9-4AF4-A6A4-FA4D7DB2F99C}"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1700315447"/>
      </p:ext>
    </p:extLst>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lvl="0" algn="ctr">
        <a:defRPr sz="4400">
          <a:solidFill>
            <a:schemeClr val="tx2"/>
          </a:solidFill>
          <a:latin typeface="Arial"/>
        </a:defRPr>
      </a:lvl1pPr>
      <a:lvl2pPr lvl="0" algn="ctr">
        <a:defRPr sz="4400">
          <a:solidFill>
            <a:schemeClr val="tx2"/>
          </a:solidFill>
          <a:latin typeface="Arial"/>
        </a:defRPr>
      </a:lvl2pPr>
      <a:lvl3pPr lvl="0" algn="ctr">
        <a:defRPr sz="4400">
          <a:solidFill>
            <a:schemeClr val="tx2"/>
          </a:solidFill>
          <a:latin typeface="Arial"/>
        </a:defRPr>
      </a:lvl3pPr>
      <a:lvl4pPr lvl="0" algn="ctr">
        <a:defRPr sz="4400">
          <a:solidFill>
            <a:schemeClr val="tx2"/>
          </a:solidFill>
          <a:latin typeface="Arial"/>
        </a:defRPr>
      </a:lvl4pPr>
      <a:lvl5pPr lvl="0" algn="ctr">
        <a:defRPr sz="4400">
          <a:solidFill>
            <a:schemeClr val="tx2"/>
          </a:solidFill>
          <a:latin typeface="Arial"/>
        </a:defRPr>
      </a:lvl5pPr>
      <a:lvl6pPr marL="457200" lvl="0" algn="ctr">
        <a:defRPr sz="4400">
          <a:solidFill>
            <a:schemeClr val="tx2"/>
          </a:solidFill>
          <a:latin typeface="Arial"/>
        </a:defRPr>
      </a:lvl6pPr>
      <a:lvl7pPr marL="914400" lvl="0" algn="ctr">
        <a:defRPr sz="4400">
          <a:solidFill>
            <a:schemeClr val="tx2"/>
          </a:solidFill>
          <a:latin typeface="Arial"/>
        </a:defRPr>
      </a:lvl7pPr>
      <a:lvl8pPr marL="1371600" lvl="0" algn="ctr">
        <a:defRPr sz="4400">
          <a:solidFill>
            <a:schemeClr val="tx2"/>
          </a:solidFill>
          <a:latin typeface="Arial"/>
        </a:defRPr>
      </a:lvl8pPr>
      <a:lvl9pPr marL="1828800" lvl="0" algn="ctr">
        <a:defRPr sz="4400">
          <a:solidFill>
            <a:schemeClr val="tx2"/>
          </a:solidFill>
          <a:latin typeface="Arial"/>
        </a:defRPr>
      </a:lvl9pPr>
    </p:titleStyle>
    <p:bodyStyle>
      <a:lvl1pPr marL="342900" lvl="0" indent="-342900" algn="l">
        <a:spcBef>
          <a:spcPct val="20000"/>
        </a:spcBef>
        <a:buChar char="•"/>
        <a:defRPr sz="3200">
          <a:solidFill>
            <a:schemeClr val="tx1"/>
          </a:solidFill>
          <a:latin typeface="Arial"/>
        </a:defRPr>
      </a:lvl1pPr>
      <a:lvl2pPr marL="742950" lvl="0" indent="-285750" algn="l">
        <a:spcBef>
          <a:spcPct val="20000"/>
        </a:spcBef>
        <a:buChar char="–"/>
        <a:defRPr sz="2800">
          <a:solidFill>
            <a:schemeClr val="tx1"/>
          </a:solidFill>
          <a:latin typeface="Arial"/>
        </a:defRPr>
      </a:lvl2pPr>
      <a:lvl3pPr marL="1143000" lvl="0" indent="-228600" algn="l">
        <a:spcBef>
          <a:spcPct val="20000"/>
        </a:spcBef>
        <a:buChar char="•"/>
        <a:defRPr sz="2400">
          <a:solidFill>
            <a:schemeClr val="tx1"/>
          </a:solidFill>
          <a:latin typeface="Arial"/>
        </a:defRPr>
      </a:lvl3pPr>
      <a:lvl4pPr marL="1600200" lvl="0" indent="-228600" algn="l">
        <a:spcBef>
          <a:spcPct val="20000"/>
        </a:spcBef>
        <a:buChar char="–"/>
        <a:defRPr sz="2000">
          <a:solidFill>
            <a:schemeClr val="tx1"/>
          </a:solidFill>
          <a:latin typeface="Arial"/>
        </a:defRPr>
      </a:lvl4pPr>
      <a:lvl5pPr marL="2057400" lvl="0" indent="-228600" algn="l">
        <a:spcBef>
          <a:spcPct val="20000"/>
        </a:spcBef>
        <a:buChar char="»"/>
        <a:defRPr sz="2000">
          <a:solidFill>
            <a:schemeClr val="tx1"/>
          </a:solidFill>
          <a:latin typeface="Arial"/>
        </a:defRPr>
      </a:lvl5pPr>
      <a:lvl6pPr marL="2514600" lvl="0" indent="-228600" algn="l">
        <a:spcBef>
          <a:spcPct val="20000"/>
        </a:spcBef>
        <a:buChar char="»"/>
        <a:defRPr sz="2000">
          <a:solidFill>
            <a:schemeClr val="tx1"/>
          </a:solidFill>
          <a:latin typeface="Arial"/>
        </a:defRPr>
      </a:lvl6pPr>
      <a:lvl7pPr marL="2971800" lvl="0" indent="-228600" algn="l">
        <a:spcBef>
          <a:spcPct val="20000"/>
        </a:spcBef>
        <a:buChar char="»"/>
        <a:defRPr sz="2000">
          <a:solidFill>
            <a:schemeClr val="tx1"/>
          </a:solidFill>
          <a:latin typeface="Arial"/>
        </a:defRPr>
      </a:lvl7pPr>
      <a:lvl8pPr marL="3429000" lvl="0" indent="-228600" algn="l">
        <a:spcBef>
          <a:spcPct val="20000"/>
        </a:spcBef>
        <a:buChar char="»"/>
        <a:defRPr sz="2000">
          <a:solidFill>
            <a:schemeClr val="tx1"/>
          </a:solidFill>
          <a:latin typeface="Arial"/>
        </a:defRPr>
      </a:lvl8pPr>
      <a:lvl9pPr marL="3886200" lvl="0" indent="-228600" algn="l">
        <a:spcBef>
          <a:spcPct val="20000"/>
        </a:spcBef>
        <a:buChar char="»"/>
        <a:defRPr sz="2000">
          <a:solidFill>
            <a:schemeClr val="tx1"/>
          </a:solidFill>
          <a:latin typeface="Arial"/>
        </a:defRPr>
      </a:lvl9pPr>
    </p:bodyStyle>
    <p:otherStyle>
      <a:lvl1pPr marL="0" lvl="0" algn="l">
        <a:defRPr sz="1800">
          <a:solidFill>
            <a:schemeClr val="tx1"/>
          </a:solidFill>
          <a:latin typeface="Arial"/>
        </a:defRPr>
      </a:lvl1pPr>
      <a:lvl2pPr marL="457200" lvl="0" algn="l">
        <a:defRPr sz="1800">
          <a:solidFill>
            <a:schemeClr val="tx1"/>
          </a:solidFill>
          <a:latin typeface="Arial"/>
        </a:defRPr>
      </a:lvl2pPr>
      <a:lvl3pPr marL="914400" lvl="0" algn="l">
        <a:defRPr sz="1800">
          <a:solidFill>
            <a:schemeClr val="tx1"/>
          </a:solidFill>
          <a:latin typeface="Arial"/>
        </a:defRPr>
      </a:lvl3pPr>
      <a:lvl4pPr marL="1371600" lvl="0" algn="l">
        <a:defRPr sz="1800">
          <a:solidFill>
            <a:schemeClr val="tx1"/>
          </a:solidFill>
          <a:latin typeface="Arial"/>
        </a:defRPr>
      </a:lvl4pPr>
      <a:lvl5pPr marL="1828800" lvl="0" algn="l">
        <a:defRPr sz="1800">
          <a:solidFill>
            <a:schemeClr val="tx1"/>
          </a:solidFill>
          <a:latin typeface="Arial"/>
        </a:defRPr>
      </a:lvl5pPr>
      <a:lvl6pPr marL="2286000" lvl="0" algn="l">
        <a:defRPr sz="1800">
          <a:solidFill>
            <a:schemeClr val="tx1"/>
          </a:solidFill>
          <a:latin typeface="Arial"/>
        </a:defRPr>
      </a:lvl6pPr>
      <a:lvl7pPr marL="2743200" lvl="0" algn="l">
        <a:defRPr sz="1800">
          <a:solidFill>
            <a:schemeClr val="tx1"/>
          </a:solidFill>
          <a:latin typeface="Arial"/>
        </a:defRPr>
      </a:lvl7pPr>
      <a:lvl8pPr marL="3200400" lvl="0" algn="l">
        <a:defRPr sz="1800">
          <a:solidFill>
            <a:schemeClr val="tx1"/>
          </a:solidFill>
          <a:latin typeface="Arial"/>
        </a:defRPr>
      </a:lvl8pPr>
      <a:lvl9pPr marL="3657600" lvl="0" algn="l">
        <a:defRPr sz="1800">
          <a:solidFill>
            <a:schemeClr val="tx1"/>
          </a:solidFill>
          <a:latin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6858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1028"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eaLnBrk="0" fontAlgn="base" hangingPunct="0">
              <a:spcBef>
                <a:spcPct val="0"/>
              </a:spcBef>
              <a:spcAft>
                <a:spcPct val="0"/>
              </a:spcAft>
              <a:defRPr/>
            </a:pPr>
            <a:endParaRPr lang="en-GB">
              <a:solidFill>
                <a:srgbClr val="FFFFFF"/>
              </a:solidFill>
            </a:endParaRPr>
          </a:p>
        </p:txBody>
      </p:sp>
      <p:sp>
        <p:nvSpPr>
          <p:cNvPr id="1029"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eaLnBrk="0" fontAlgn="base" hangingPunct="0">
              <a:spcBef>
                <a:spcPct val="0"/>
              </a:spcBef>
              <a:spcAft>
                <a:spcPct val="0"/>
              </a:spcAft>
              <a:defRPr/>
            </a:pPr>
            <a:endParaRPr lang="en-GB">
              <a:solidFill>
                <a:srgbClr val="FFFFFF"/>
              </a:solidFill>
            </a:endParaRPr>
          </a:p>
        </p:txBody>
      </p:sp>
      <p:sp>
        <p:nvSpPr>
          <p:cNvPr id="1030" name="Rectangle 6"/>
          <p:cNvSpPr>
            <a:spLocks noGrp="1" noChangeArrowheads="1"/>
          </p:cNvSpPr>
          <p:nvPr>
            <p:ph type="sldNum" sz="quarter" idx="4"/>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pitchFamily="18" charset="0"/>
              </a:defRPr>
            </a:lvl1pPr>
          </a:lstStyle>
          <a:p>
            <a:pPr eaLnBrk="0" fontAlgn="base" hangingPunct="0">
              <a:spcBef>
                <a:spcPct val="0"/>
              </a:spcBef>
              <a:spcAft>
                <a:spcPct val="0"/>
              </a:spcAft>
              <a:defRPr/>
            </a:pPr>
            <a:fld id="{76160D55-8B5E-4AC1-B108-631B1E87E4B1}" type="slidenum">
              <a:rPr lang="en-GB">
                <a:solidFill>
                  <a:srgbClr val="FFFFFF"/>
                </a:solidFill>
              </a:rPr>
              <a:pPr eaLnBrk="0" fontAlgn="base" hangingPunct="0">
                <a:spcBef>
                  <a:spcPct val="0"/>
                </a:spcBef>
                <a:spcAft>
                  <a:spcPct val="0"/>
                </a:spcAft>
                <a:defRPr/>
              </a:pPr>
              <a:t>‹#›</a:t>
            </a:fld>
            <a:endParaRPr lang="en-GB">
              <a:solidFill>
                <a:srgbClr val="FFFFFF"/>
              </a:solidFill>
            </a:endParaRPr>
          </a:p>
        </p:txBody>
      </p:sp>
      <p:sp>
        <p:nvSpPr>
          <p:cNvPr id="1031" name="Text Box 9"/>
          <p:cNvSpPr txBox="1">
            <a:spLocks noChangeArrowheads="1"/>
          </p:cNvSpPr>
          <p:nvPr/>
        </p:nvSpPr>
        <p:spPr bwMode="auto">
          <a:xfrm>
            <a:off x="4408488" y="465653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fontAlgn="base" hangingPunct="0">
              <a:spcBef>
                <a:spcPct val="0"/>
              </a:spcBef>
              <a:spcAft>
                <a:spcPct val="0"/>
              </a:spcAft>
            </a:pPr>
            <a:endParaRPr lang="en-US" altLang="en-US">
              <a:solidFill>
                <a:srgbClr val="FFFFFF"/>
              </a:solidFill>
            </a:endParaRPr>
          </a:p>
        </p:txBody>
      </p:sp>
    </p:spTree>
    <p:extLst>
      <p:ext uri="{BB962C8B-B14F-4D97-AF65-F5344CB8AC3E}">
        <p14:creationId xmlns:p14="http://schemas.microsoft.com/office/powerpoint/2010/main" val="1062431779"/>
      </p:ext>
    </p:extLst>
  </p:cSld>
  <p:clrMap bg1="dk2" tx1="lt1" bg2="dk1"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27.jpeg"/></Relationships>
</file>

<file path=ppt/slides/_rels/slide4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e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14786" y="1347614"/>
            <a:ext cx="5697375" cy="2308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GB" sz="4000" dirty="0">
                <a:solidFill>
                  <a:srgbClr val="FFFF00"/>
                </a:solidFill>
              </a:rPr>
              <a:t>Intrapartum </a:t>
            </a:r>
            <a:r>
              <a:rPr lang="en-GB" sz="4000" dirty="0" smtClean="0">
                <a:solidFill>
                  <a:srgbClr val="FFFF00"/>
                </a:solidFill>
              </a:rPr>
              <a:t>Surveillance</a:t>
            </a:r>
          </a:p>
          <a:p>
            <a:pPr eaLnBrk="0" fontAlgn="base" hangingPunct="0">
              <a:spcBef>
                <a:spcPct val="0"/>
              </a:spcBef>
              <a:spcAft>
                <a:spcPct val="0"/>
              </a:spcAft>
            </a:pPr>
            <a:r>
              <a:rPr lang="en-GB" sz="4000" dirty="0" smtClean="0">
                <a:solidFill>
                  <a:srgbClr val="FFFF00"/>
                </a:solidFill>
              </a:rPr>
              <a:t>of the </a:t>
            </a:r>
            <a:r>
              <a:rPr lang="en-GB" sz="4000" dirty="0" err="1" smtClean="0">
                <a:solidFill>
                  <a:srgbClr val="FFFF00"/>
                </a:solidFill>
              </a:rPr>
              <a:t>Fetus</a:t>
            </a:r>
            <a:endParaRPr lang="en-GB" altLang="en-GB" sz="3200" dirty="0" smtClean="0">
              <a:solidFill>
                <a:srgbClr val="FE9914"/>
              </a:solidFill>
            </a:endParaRPr>
          </a:p>
          <a:p>
            <a:pPr lvl="0" eaLnBrk="0" fontAlgn="base" hangingPunct="0">
              <a:spcBef>
                <a:spcPct val="0"/>
              </a:spcBef>
              <a:spcAft>
                <a:spcPct val="0"/>
              </a:spcAft>
            </a:pPr>
            <a:r>
              <a:rPr lang="en-GB" sz="3200" dirty="0">
                <a:solidFill>
                  <a:srgbClr val="FF9900">
                    <a:lumMod val="60000"/>
                    <a:lumOff val="40000"/>
                  </a:srgbClr>
                </a:solidFill>
                <a:latin typeface="Arial" charset="0"/>
              </a:rPr>
              <a:t>Clinical features of concern -</a:t>
            </a:r>
          </a:p>
          <a:p>
            <a:pPr lvl="0" eaLnBrk="0" fontAlgn="base" hangingPunct="0">
              <a:spcBef>
                <a:spcPct val="0"/>
              </a:spcBef>
              <a:spcAft>
                <a:spcPct val="0"/>
              </a:spcAft>
            </a:pPr>
            <a:r>
              <a:rPr lang="en-GB" sz="3200" dirty="0">
                <a:solidFill>
                  <a:srgbClr val="FF9900">
                    <a:lumMod val="60000"/>
                    <a:lumOff val="40000"/>
                  </a:srgbClr>
                </a:solidFill>
                <a:latin typeface="Arial" charset="0"/>
              </a:rPr>
              <a:t>Meconium and pyrexia</a:t>
            </a:r>
            <a:endParaRPr lang="en-GB" altLang="en-GB" sz="3600" dirty="0">
              <a:solidFill>
                <a:srgbClr val="000099">
                  <a:lumMod val="20000"/>
                  <a:lumOff val="80000"/>
                </a:srgbClr>
              </a:solidFill>
              <a:latin typeface="Arial" charset="0"/>
            </a:endParaRPr>
          </a:p>
        </p:txBody>
      </p:sp>
      <p:sp>
        <p:nvSpPr>
          <p:cNvPr id="25603" name="Text Box 3"/>
          <p:cNvSpPr txBox="1">
            <a:spLocks noChangeArrowheads="1"/>
          </p:cNvSpPr>
          <p:nvPr/>
        </p:nvSpPr>
        <p:spPr bwMode="auto">
          <a:xfrm>
            <a:off x="304800" y="3714752"/>
            <a:ext cx="8534400"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GB" altLang="en-GB" sz="1600" dirty="0">
                <a:solidFill>
                  <a:srgbClr val="FE9914"/>
                </a:solidFill>
              </a:rPr>
              <a:t>P J Steer</a:t>
            </a:r>
          </a:p>
          <a:p>
            <a:pPr eaLnBrk="0" fontAlgn="base" hangingPunct="0">
              <a:spcBef>
                <a:spcPct val="0"/>
              </a:spcBef>
              <a:spcAft>
                <a:spcPct val="0"/>
              </a:spcAft>
            </a:pPr>
            <a:r>
              <a:rPr lang="en-GB" altLang="en-GB" sz="1600" dirty="0">
                <a:solidFill>
                  <a:srgbClr val="FE9914"/>
                </a:solidFill>
              </a:rPr>
              <a:t>Emeritus Professor of Obstetrics</a:t>
            </a:r>
          </a:p>
          <a:p>
            <a:pPr eaLnBrk="0" fontAlgn="base" hangingPunct="0">
              <a:spcBef>
                <a:spcPct val="0"/>
              </a:spcBef>
              <a:spcAft>
                <a:spcPct val="0"/>
              </a:spcAft>
            </a:pPr>
            <a:r>
              <a:rPr lang="en-GB" sz="1400" dirty="0">
                <a:solidFill>
                  <a:srgbClr val="FFFFFF"/>
                </a:solidFill>
              </a:rPr>
              <a:t>Academic Department of Obstetrics and Gynaecology</a:t>
            </a:r>
            <a:r>
              <a:rPr lang="en-GB" sz="2000" dirty="0">
                <a:solidFill>
                  <a:srgbClr val="FFFFFF"/>
                </a:solidFill>
              </a:rPr>
              <a:t> </a:t>
            </a:r>
          </a:p>
          <a:p>
            <a:pPr eaLnBrk="0" fontAlgn="base" hangingPunct="0">
              <a:spcBef>
                <a:spcPct val="0"/>
              </a:spcBef>
              <a:spcAft>
                <a:spcPct val="0"/>
              </a:spcAft>
            </a:pPr>
            <a:r>
              <a:rPr lang="en-GB" sz="1400" dirty="0">
                <a:solidFill>
                  <a:srgbClr val="FFFFFF"/>
                </a:solidFill>
              </a:rPr>
              <a:t>Chelsea and Westminster </a:t>
            </a:r>
            <a:r>
              <a:rPr lang="en-GB" sz="1400" dirty="0" smtClean="0">
                <a:solidFill>
                  <a:srgbClr val="FFFFFF"/>
                </a:solidFill>
              </a:rPr>
              <a:t>Hospital</a:t>
            </a:r>
            <a:endParaRPr lang="en-GB" altLang="en-GB" sz="1600" dirty="0">
              <a:solidFill>
                <a:srgbClr val="FFFFFF"/>
              </a:solidFill>
            </a:endParaRPr>
          </a:p>
        </p:txBody>
      </p:sp>
      <p:sp>
        <p:nvSpPr>
          <p:cNvPr id="2" name="TextBox 1"/>
          <p:cNvSpPr txBox="1"/>
          <p:nvPr/>
        </p:nvSpPr>
        <p:spPr>
          <a:xfrm>
            <a:off x="304800" y="249494"/>
            <a:ext cx="2786340" cy="954107"/>
          </a:xfrm>
          <a:prstGeom prst="rect">
            <a:avLst/>
          </a:prstGeom>
          <a:noFill/>
        </p:spPr>
        <p:txBody>
          <a:bodyPr wrap="none" rtlCol="0">
            <a:spAutoFit/>
          </a:bodyPr>
          <a:lstStyle/>
          <a:p>
            <a:pPr eaLnBrk="0" fontAlgn="base" hangingPunct="0">
              <a:spcBef>
                <a:spcPct val="0"/>
              </a:spcBef>
              <a:spcAft>
                <a:spcPct val="0"/>
              </a:spcAft>
            </a:pPr>
            <a:r>
              <a:rPr lang="en-GB" sz="2800" dirty="0" smtClean="0">
                <a:solidFill>
                  <a:srgbClr val="FFFFFF"/>
                </a:solidFill>
              </a:rPr>
              <a:t>Imperial College</a:t>
            </a:r>
          </a:p>
          <a:p>
            <a:pPr eaLnBrk="0" fontAlgn="base" hangingPunct="0">
              <a:spcBef>
                <a:spcPct val="0"/>
              </a:spcBef>
              <a:spcAft>
                <a:spcPct val="0"/>
              </a:spcAft>
            </a:pPr>
            <a:r>
              <a:rPr lang="en-GB" sz="2800" dirty="0" smtClean="0">
                <a:solidFill>
                  <a:srgbClr val="000099">
                    <a:lumMod val="20000"/>
                    <a:lumOff val="80000"/>
                  </a:srgbClr>
                </a:solidFill>
              </a:rPr>
              <a:t>London</a:t>
            </a:r>
            <a:endParaRPr lang="en-GB" sz="2800" dirty="0">
              <a:solidFill>
                <a:srgbClr val="000099">
                  <a:lumMod val="20000"/>
                  <a:lumOff val="80000"/>
                </a:srgb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076" y="1131591"/>
            <a:ext cx="2411760" cy="336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433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512" y="43695"/>
            <a:ext cx="8784976" cy="583840"/>
          </a:xfrm>
        </p:spPr>
        <p:txBody>
          <a:bodyPr/>
          <a:lstStyle/>
          <a:p>
            <a:r>
              <a:rPr lang="en-GB" altLang="en-US" sz="2400" dirty="0" smtClean="0"/>
              <a:t>Interaction of CTG pattern with meconium in relation to acidosis</a:t>
            </a:r>
            <a:endParaRPr lang="en-US" altLang="en-US" sz="2400" dirty="0" smtClean="0"/>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556" y="627535"/>
            <a:ext cx="6390431" cy="421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8144" y="4840002"/>
            <a:ext cx="4403257" cy="338554"/>
          </a:xfrm>
          <a:prstGeom prst="rect">
            <a:avLst/>
          </a:prstGeom>
          <a:noFill/>
        </p:spPr>
        <p:txBody>
          <a:bodyPr wrap="none" rtlCol="0">
            <a:spAutoFit/>
          </a:bodyPr>
          <a:lstStyle/>
          <a:p>
            <a:pPr eaLnBrk="0" fontAlgn="base" hangingPunct="0">
              <a:spcBef>
                <a:spcPct val="0"/>
              </a:spcBef>
              <a:spcAft>
                <a:spcPct val="0"/>
              </a:spcAft>
            </a:pPr>
            <a:r>
              <a:rPr lang="en-GB" sz="1600" dirty="0" smtClean="0">
                <a:solidFill>
                  <a:srgbClr val="FFFFFF"/>
                </a:solidFill>
              </a:rPr>
              <a:t>Steer P et al 1989 </a:t>
            </a:r>
            <a:r>
              <a:rPr lang="en-GB" sz="1600" i="1" dirty="0" err="1" smtClean="0">
                <a:solidFill>
                  <a:srgbClr val="FFFFFF"/>
                </a:solidFill>
              </a:rPr>
              <a:t>Obstet</a:t>
            </a:r>
            <a:r>
              <a:rPr lang="en-GB" sz="1600" i="1" dirty="0" smtClean="0">
                <a:solidFill>
                  <a:srgbClr val="FFFFFF"/>
                </a:solidFill>
              </a:rPr>
              <a:t> </a:t>
            </a:r>
            <a:r>
              <a:rPr lang="en-GB" sz="1600" i="1" dirty="0" err="1" smtClean="0">
                <a:solidFill>
                  <a:srgbClr val="FFFFFF"/>
                </a:solidFill>
              </a:rPr>
              <a:t>Gynecol</a:t>
            </a:r>
            <a:r>
              <a:rPr lang="en-GB" sz="1600" dirty="0" smtClean="0">
                <a:solidFill>
                  <a:srgbClr val="FFFFFF"/>
                </a:solidFill>
              </a:rPr>
              <a:t> </a:t>
            </a:r>
            <a:r>
              <a:rPr lang="en-GB" sz="1600" b="1" dirty="0" smtClean="0">
                <a:solidFill>
                  <a:srgbClr val="FFFFFF"/>
                </a:solidFill>
              </a:rPr>
              <a:t>74;</a:t>
            </a:r>
            <a:r>
              <a:rPr lang="en-GB" sz="1600" dirty="0" smtClean="0">
                <a:solidFill>
                  <a:srgbClr val="FFFFFF"/>
                </a:solidFill>
              </a:rPr>
              <a:t>715-721</a:t>
            </a:r>
            <a:endParaRPr lang="en-GB" sz="1600" dirty="0">
              <a:solidFill>
                <a:srgbClr val="FFFFFF"/>
              </a:solidFill>
            </a:endParaRPr>
          </a:p>
        </p:txBody>
      </p:sp>
    </p:spTree>
    <p:extLst>
      <p:ext uri="{BB962C8B-B14F-4D97-AF65-F5344CB8AC3E}">
        <p14:creationId xmlns:p14="http://schemas.microsoft.com/office/powerpoint/2010/main" val="2344240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514" y="141686"/>
            <a:ext cx="8784975" cy="629865"/>
          </a:xfrm>
        </p:spPr>
        <p:txBody>
          <a:bodyPr/>
          <a:lstStyle/>
          <a:p>
            <a:r>
              <a:rPr lang="en-GB" altLang="en-US" sz="2800" dirty="0" smtClean="0"/>
              <a:t>Interaction of CTG pattern with meconium - intubation</a:t>
            </a:r>
            <a:endParaRPr lang="en-US" altLang="en-US" sz="2800" dirty="0" smtClean="0"/>
          </a:p>
        </p:txBody>
      </p:sp>
      <p:sp>
        <p:nvSpPr>
          <p:cNvPr id="2" name="TextBox 1"/>
          <p:cNvSpPr txBox="1"/>
          <p:nvPr/>
        </p:nvSpPr>
        <p:spPr>
          <a:xfrm>
            <a:off x="1547664" y="4731990"/>
            <a:ext cx="6264448" cy="369332"/>
          </a:xfrm>
          <a:prstGeom prst="rect">
            <a:avLst/>
          </a:prstGeom>
          <a:noFill/>
        </p:spPr>
        <p:txBody>
          <a:bodyPr wrap="square" rtlCol="0">
            <a:spAutoFit/>
          </a:bodyPr>
          <a:lstStyle/>
          <a:p>
            <a:pPr eaLnBrk="0" fontAlgn="base" hangingPunct="0">
              <a:spcBef>
                <a:spcPct val="0"/>
              </a:spcBef>
              <a:spcAft>
                <a:spcPct val="0"/>
              </a:spcAft>
            </a:pPr>
            <a:r>
              <a:rPr lang="en-GB" dirty="0" smtClean="0">
                <a:solidFill>
                  <a:srgbClr val="FFFFFF"/>
                </a:solidFill>
              </a:rPr>
              <a:t>Steer PJ </a:t>
            </a:r>
            <a:r>
              <a:rPr lang="en-GB" i="1" dirty="0" smtClean="0">
                <a:solidFill>
                  <a:srgbClr val="FFFFFF"/>
                </a:solidFill>
              </a:rPr>
              <a:t>et al</a:t>
            </a:r>
            <a:r>
              <a:rPr lang="en-GB" dirty="0" smtClean="0">
                <a:solidFill>
                  <a:srgbClr val="FFFFFF"/>
                </a:solidFill>
              </a:rPr>
              <a:t>. North West Thames data set N = 469,376</a:t>
            </a:r>
            <a:endParaRPr lang="en-GB" dirty="0">
              <a:solidFill>
                <a:srgbClr val="FFFFFF"/>
              </a:solidFill>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651624147"/>
              </p:ext>
            </p:extLst>
          </p:nvPr>
        </p:nvGraphicFramePr>
        <p:xfrm>
          <a:off x="1043609" y="987574"/>
          <a:ext cx="6934473" cy="3627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565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7" dur="500"/>
                                        <p:tgtEl>
                                          <p:spTgt spid="7">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12" dur="500"/>
                                        <p:tgtEl>
                                          <p:spTgt spid="7">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17" dur="500"/>
                                        <p:tgtEl>
                                          <p:spTgt spid="7">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22" dur="500"/>
                                        <p:tgtEl>
                                          <p:spTgt spid="7">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animBg="0"/>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504" y="141687"/>
            <a:ext cx="8856984" cy="557857"/>
          </a:xfrm>
        </p:spPr>
        <p:txBody>
          <a:bodyPr/>
          <a:lstStyle/>
          <a:p>
            <a:r>
              <a:rPr lang="en-GB" altLang="en-US" sz="2400" dirty="0" smtClean="0"/>
              <a:t>Interaction of CTG pattern with meconium – intrapartum stillbirth</a:t>
            </a:r>
            <a:endParaRPr lang="en-US" altLang="en-US" sz="2400" dirty="0" smtClean="0"/>
          </a:p>
        </p:txBody>
      </p:sp>
      <p:graphicFrame>
        <p:nvGraphicFramePr>
          <p:cNvPr id="5" name="Object 3"/>
          <p:cNvGraphicFramePr>
            <a:graphicFrameLocks noChangeAspect="1"/>
          </p:cNvGraphicFramePr>
          <p:nvPr>
            <p:extLst>
              <p:ext uri="{D42A27DB-BD31-4B8C-83A1-F6EECF244321}">
                <p14:modId xmlns:p14="http://schemas.microsoft.com/office/powerpoint/2010/main" val="1049946566"/>
              </p:ext>
            </p:extLst>
          </p:nvPr>
        </p:nvGraphicFramePr>
        <p:xfrm>
          <a:off x="1547666" y="267494"/>
          <a:ext cx="6300035" cy="45844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403651" y="4774168"/>
            <a:ext cx="5953553" cy="369332"/>
          </a:xfrm>
          <a:prstGeom prst="rect">
            <a:avLst/>
          </a:prstGeom>
          <a:noFill/>
        </p:spPr>
        <p:txBody>
          <a:bodyPr wrap="none" rtlCol="0">
            <a:spAutoFit/>
          </a:bodyPr>
          <a:lstStyle/>
          <a:p>
            <a:r>
              <a:rPr lang="en-GB" dirty="0"/>
              <a:t>Steer PJ et al. North West Thames data set N = 469,376</a:t>
            </a:r>
          </a:p>
        </p:txBody>
      </p:sp>
    </p:spTree>
    <p:extLst>
      <p:ext uri="{BB962C8B-B14F-4D97-AF65-F5344CB8AC3E}">
        <p14:creationId xmlns:p14="http://schemas.microsoft.com/office/powerpoint/2010/main" val="178826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fade">
                                      <p:cBhvr>
                                        <p:cTn id="7" dur="500"/>
                                        <p:tgtEl>
                                          <p:spTgt spid="5">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fade">
                                      <p:cBhvr>
                                        <p:cTn id="12" dur="500"/>
                                        <p:tgtEl>
                                          <p:spTgt spid="5">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fade">
                                      <p:cBhvr>
                                        <p:cTn id="17" dur="500"/>
                                        <p:tgtEl>
                                          <p:spTgt spid="5">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fade">
                                      <p:cBhvr>
                                        <p:cTn id="22" dur="500"/>
                                        <p:tgtEl>
                                          <p:spTgt spid="5">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animBg="0"/>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Interpreting category II fetal heart rate</a:t>
            </a:r>
            <a:br>
              <a:rPr lang="en-GB" sz="3200" dirty="0"/>
            </a:br>
            <a:r>
              <a:rPr lang="en-GB" sz="3200" dirty="0"/>
              <a:t>tracings: does meconium matter?</a:t>
            </a:r>
          </a:p>
        </p:txBody>
      </p:sp>
      <p:sp>
        <p:nvSpPr>
          <p:cNvPr id="5" name="Content Placeholder 4"/>
          <p:cNvSpPr>
            <a:spLocks noGrp="1"/>
          </p:cNvSpPr>
          <p:nvPr>
            <p:ph idx="1"/>
          </p:nvPr>
        </p:nvSpPr>
        <p:spPr>
          <a:xfrm>
            <a:off x="685800" y="1707654"/>
            <a:ext cx="7772400" cy="2273982"/>
          </a:xfrm>
        </p:spPr>
        <p:txBody>
          <a:bodyPr/>
          <a:lstStyle/>
          <a:p>
            <a:r>
              <a:rPr lang="en-GB" sz="2400" dirty="0"/>
              <a:t>3257 women with category II FHR tracings</a:t>
            </a:r>
            <a:r>
              <a:rPr lang="en-GB" sz="2400" dirty="0" smtClean="0"/>
              <a:t>, 21.3% meconium, 78.7% no meconium</a:t>
            </a:r>
          </a:p>
          <a:p>
            <a:endParaRPr lang="en-GB" sz="2400" dirty="0"/>
          </a:p>
          <a:p>
            <a:r>
              <a:rPr lang="en-GB" sz="2400" dirty="0"/>
              <a:t>A</a:t>
            </a:r>
            <a:r>
              <a:rPr lang="en-GB" sz="2400" dirty="0" smtClean="0"/>
              <a:t>djusted </a:t>
            </a:r>
            <a:r>
              <a:rPr lang="en-GB" sz="2400" dirty="0"/>
              <a:t>odds </a:t>
            </a:r>
            <a:r>
              <a:rPr lang="en-GB" sz="2400" dirty="0" smtClean="0"/>
              <a:t>ratio of </a:t>
            </a:r>
            <a:r>
              <a:rPr lang="en-GB" sz="2400" dirty="0"/>
              <a:t>neonatal death</a:t>
            </a:r>
            <a:r>
              <a:rPr lang="en-GB" sz="2400" dirty="0" smtClean="0"/>
              <a:t>, neurologic </a:t>
            </a:r>
            <a:r>
              <a:rPr lang="en-GB" sz="2400" dirty="0"/>
              <a:t>morbidity, respiratory morbidity, hypotension that </a:t>
            </a:r>
            <a:r>
              <a:rPr lang="en-GB" sz="2400" dirty="0" smtClean="0"/>
              <a:t>required treatment</a:t>
            </a:r>
            <a:r>
              <a:rPr lang="en-GB" sz="2400" dirty="0"/>
              <a:t>, and </a:t>
            </a:r>
            <a:r>
              <a:rPr lang="en-GB" sz="2400" dirty="0" smtClean="0"/>
              <a:t>sepsis = 2.49</a:t>
            </a:r>
            <a:endParaRPr lang="en-GB" sz="2400" dirty="0"/>
          </a:p>
        </p:txBody>
      </p:sp>
      <p:sp>
        <p:nvSpPr>
          <p:cNvPr id="4" name="TextBox 3"/>
          <p:cNvSpPr txBox="1"/>
          <p:nvPr/>
        </p:nvSpPr>
        <p:spPr>
          <a:xfrm>
            <a:off x="898005" y="4718886"/>
            <a:ext cx="7344816" cy="338554"/>
          </a:xfrm>
          <a:prstGeom prst="rect">
            <a:avLst/>
          </a:prstGeom>
          <a:noFill/>
        </p:spPr>
        <p:txBody>
          <a:bodyPr wrap="square" rtlCol="0">
            <a:spAutoFit/>
          </a:bodyPr>
          <a:lstStyle/>
          <a:p>
            <a:pPr eaLnBrk="0" fontAlgn="base" hangingPunct="0">
              <a:spcBef>
                <a:spcPct val="0"/>
              </a:spcBef>
              <a:spcAft>
                <a:spcPct val="0"/>
              </a:spcAft>
            </a:pPr>
            <a:r>
              <a:rPr lang="en-GB" sz="1600" dirty="0">
                <a:solidFill>
                  <a:srgbClr val="FFFFFF"/>
                </a:solidFill>
              </a:rPr>
              <a:t>Frey HA, </a:t>
            </a:r>
            <a:r>
              <a:rPr lang="en-GB" sz="1600" dirty="0" err="1">
                <a:solidFill>
                  <a:srgbClr val="FFFFFF"/>
                </a:solidFill>
              </a:rPr>
              <a:t>Tuuli</a:t>
            </a:r>
            <a:r>
              <a:rPr lang="en-GB" sz="1600" dirty="0">
                <a:solidFill>
                  <a:srgbClr val="FFFFFF"/>
                </a:solidFill>
              </a:rPr>
              <a:t> MG, Shanks AL, et </a:t>
            </a:r>
            <a:r>
              <a:rPr lang="en-GB" sz="1600" dirty="0" smtClean="0">
                <a:solidFill>
                  <a:srgbClr val="FFFFFF"/>
                </a:solidFill>
              </a:rPr>
              <a:t>al. </a:t>
            </a:r>
            <a:r>
              <a:rPr lang="en-GB" sz="1600" dirty="0">
                <a:solidFill>
                  <a:srgbClr val="FFFFFF"/>
                </a:solidFill>
              </a:rPr>
              <a:t>Am J </a:t>
            </a:r>
            <a:r>
              <a:rPr lang="en-GB" sz="1600" dirty="0" err="1">
                <a:solidFill>
                  <a:srgbClr val="FFFFFF"/>
                </a:solidFill>
              </a:rPr>
              <a:t>Obstet</a:t>
            </a:r>
            <a:r>
              <a:rPr lang="en-GB" sz="1600" dirty="0">
                <a:solidFill>
                  <a:srgbClr val="FFFFFF"/>
                </a:solidFill>
              </a:rPr>
              <a:t> </a:t>
            </a:r>
            <a:r>
              <a:rPr lang="en-GB" sz="1600" dirty="0" err="1" smtClean="0">
                <a:solidFill>
                  <a:srgbClr val="FFFFFF"/>
                </a:solidFill>
              </a:rPr>
              <a:t>Gynecol</a:t>
            </a:r>
            <a:r>
              <a:rPr lang="en-GB" sz="1600" dirty="0">
                <a:solidFill>
                  <a:srgbClr val="FFFFFF"/>
                </a:solidFill>
              </a:rPr>
              <a:t> </a:t>
            </a:r>
            <a:r>
              <a:rPr lang="en-GB" sz="1600" dirty="0" smtClean="0">
                <a:solidFill>
                  <a:srgbClr val="FFFFFF"/>
                </a:solidFill>
              </a:rPr>
              <a:t>2014;211:644.e1-8</a:t>
            </a:r>
            <a:r>
              <a:rPr lang="en-GB" sz="1600" dirty="0">
                <a:solidFill>
                  <a:srgbClr val="FFFFFF"/>
                </a:solidFill>
              </a:rPr>
              <a:t>.</a:t>
            </a:r>
          </a:p>
        </p:txBody>
      </p:sp>
    </p:spTree>
    <p:extLst>
      <p:ext uri="{BB962C8B-B14F-4D97-AF65-F5344CB8AC3E}">
        <p14:creationId xmlns:p14="http://schemas.microsoft.com/office/powerpoint/2010/main" val="151470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smtClean="0"/>
              <a:t>Conclusions (1)</a:t>
            </a:r>
            <a:endParaRPr lang="en-US" altLang="en-US" smtClean="0"/>
          </a:p>
        </p:txBody>
      </p:sp>
      <p:sp>
        <p:nvSpPr>
          <p:cNvPr id="495619" name="Rectangle 3"/>
          <p:cNvSpPr>
            <a:spLocks noGrp="1" noChangeArrowheads="1"/>
          </p:cNvSpPr>
          <p:nvPr>
            <p:ph type="body" idx="1"/>
          </p:nvPr>
        </p:nvSpPr>
        <p:spPr/>
        <p:txBody>
          <a:bodyPr/>
          <a:lstStyle/>
          <a:p>
            <a:pPr>
              <a:lnSpc>
                <a:spcPct val="80000"/>
              </a:lnSpc>
              <a:spcBef>
                <a:spcPts val="1200"/>
              </a:spcBef>
            </a:pPr>
            <a:r>
              <a:rPr lang="en-GB" altLang="en-US" sz="2400" dirty="0" smtClean="0"/>
              <a:t>Meconium passage during labour is primarily a function of fetal maturity</a:t>
            </a:r>
          </a:p>
          <a:p>
            <a:pPr>
              <a:lnSpc>
                <a:spcPct val="80000"/>
              </a:lnSpc>
              <a:spcBef>
                <a:spcPts val="1200"/>
              </a:spcBef>
            </a:pPr>
            <a:r>
              <a:rPr lang="en-GB" altLang="en-US" sz="2400" dirty="0" smtClean="0"/>
              <a:t>The presence of meconium in the liquor does not increase the risk of acidosis if the FHR pattern is normal</a:t>
            </a:r>
          </a:p>
          <a:p>
            <a:pPr>
              <a:lnSpc>
                <a:spcPct val="80000"/>
              </a:lnSpc>
              <a:spcBef>
                <a:spcPts val="1200"/>
              </a:spcBef>
            </a:pPr>
            <a:r>
              <a:rPr lang="en-GB" altLang="en-US" sz="2400" dirty="0" smtClean="0"/>
              <a:t>It does however increase the risk of meconium aspiration, especially in the presence of an abnormal FHR pattern</a:t>
            </a:r>
          </a:p>
          <a:p>
            <a:pPr>
              <a:lnSpc>
                <a:spcPct val="80000"/>
              </a:lnSpc>
              <a:spcBef>
                <a:spcPts val="1200"/>
              </a:spcBef>
            </a:pPr>
            <a:r>
              <a:rPr lang="en-GB" altLang="en-US" sz="2400" dirty="0" smtClean="0"/>
              <a:t>The biggest risk by far is the combination of an abnormal FHR pattern plus meconium plus acidosis</a:t>
            </a:r>
          </a:p>
          <a:p>
            <a:pPr>
              <a:lnSpc>
                <a:spcPct val="80000"/>
              </a:lnSpc>
            </a:pPr>
            <a:endParaRPr lang="en-GB" altLang="en-US" sz="2800" dirty="0" smtClean="0"/>
          </a:p>
          <a:p>
            <a:pPr>
              <a:lnSpc>
                <a:spcPct val="80000"/>
              </a:lnSpc>
            </a:pPr>
            <a:endParaRPr lang="en-US" altLang="en-US" sz="2800" dirty="0" smtClean="0"/>
          </a:p>
        </p:txBody>
      </p:sp>
    </p:spTree>
    <p:extLst>
      <p:ext uri="{BB962C8B-B14F-4D97-AF65-F5344CB8AC3E}">
        <p14:creationId xmlns:p14="http://schemas.microsoft.com/office/powerpoint/2010/main" val="2770715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dissolve">
                                      <p:cBhvr>
                                        <p:cTn id="7" dur="500"/>
                                        <p:tgtEl>
                                          <p:spTgt spid="495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dissolve">
                                      <p:cBhvr>
                                        <p:cTn id="12" dur="500"/>
                                        <p:tgtEl>
                                          <p:spTgt spid="495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dissolve">
                                      <p:cBhvr>
                                        <p:cTn id="17" dur="500"/>
                                        <p:tgtEl>
                                          <p:spTgt spid="495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dissolve">
                                      <p:cBhvr>
                                        <p:cTn id="22" dur="500"/>
                                        <p:tgtEl>
                                          <p:spTgt spid="495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dirty="0" smtClean="0"/>
              <a:t>Conclusions (2)</a:t>
            </a:r>
            <a:endParaRPr lang="en-US" altLang="en-US" dirty="0" smtClean="0"/>
          </a:p>
        </p:txBody>
      </p:sp>
      <p:sp>
        <p:nvSpPr>
          <p:cNvPr id="531459" name="Rectangle 3"/>
          <p:cNvSpPr>
            <a:spLocks noGrp="1" noChangeArrowheads="1"/>
          </p:cNvSpPr>
          <p:nvPr>
            <p:ph type="body" idx="4294967295"/>
          </p:nvPr>
        </p:nvSpPr>
        <p:spPr>
          <a:xfrm>
            <a:off x="631825" y="2094126"/>
            <a:ext cx="4140200" cy="378619"/>
          </a:xfrm>
        </p:spPr>
        <p:txBody>
          <a:bodyPr/>
          <a:lstStyle/>
          <a:p>
            <a:pPr>
              <a:buFontTx/>
              <a:buNone/>
            </a:pPr>
            <a:r>
              <a:rPr lang="en-GB" altLang="en-US" sz="2000" dirty="0" smtClean="0"/>
              <a:t>Meconium, normal FHR pattern</a:t>
            </a:r>
          </a:p>
          <a:p>
            <a:pPr>
              <a:buFontTx/>
              <a:buNone/>
            </a:pPr>
            <a:endParaRPr lang="en-GB" altLang="en-US" dirty="0" smtClean="0"/>
          </a:p>
        </p:txBody>
      </p:sp>
      <p:sp>
        <p:nvSpPr>
          <p:cNvPr id="531462" name="Text Box 6"/>
          <p:cNvSpPr txBox="1">
            <a:spLocks noChangeArrowheads="1"/>
          </p:cNvSpPr>
          <p:nvPr/>
        </p:nvSpPr>
        <p:spPr bwMode="auto">
          <a:xfrm>
            <a:off x="5614633" y="1923683"/>
            <a:ext cx="25058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No need for FBS, </a:t>
            </a:r>
          </a:p>
          <a:p>
            <a:pPr eaLnBrk="0" fontAlgn="base" hangingPunct="0">
              <a:spcBef>
                <a:spcPct val="0"/>
              </a:spcBef>
              <a:spcAft>
                <a:spcPct val="0"/>
              </a:spcAft>
            </a:pPr>
            <a:r>
              <a:rPr lang="en-GB" altLang="en-US" sz="2000" dirty="0">
                <a:solidFill>
                  <a:srgbClr val="FFFFFF"/>
                </a:solidFill>
                <a:latin typeface="Arial" charset="0"/>
              </a:rPr>
              <a:t>Monitor FHR pattern</a:t>
            </a:r>
          </a:p>
          <a:p>
            <a:pPr eaLnBrk="0" fontAlgn="base" hangingPunct="0">
              <a:spcBef>
                <a:spcPct val="0"/>
              </a:spcBef>
              <a:spcAft>
                <a:spcPct val="0"/>
              </a:spcAft>
            </a:pPr>
            <a:r>
              <a:rPr lang="en-GB" altLang="en-US" sz="2000" dirty="0">
                <a:solidFill>
                  <a:srgbClr val="FFFFFF"/>
                </a:solidFill>
                <a:latin typeface="Arial" charset="0"/>
              </a:rPr>
              <a:t>closely</a:t>
            </a:r>
            <a:endParaRPr lang="en-US" altLang="en-US" sz="2000" dirty="0">
              <a:solidFill>
                <a:srgbClr val="FFFFFF"/>
              </a:solidFill>
              <a:latin typeface="Arial" charset="0"/>
            </a:endParaRPr>
          </a:p>
        </p:txBody>
      </p:sp>
      <p:sp>
        <p:nvSpPr>
          <p:cNvPr id="531463" name="Text Box 7"/>
          <p:cNvSpPr txBox="1">
            <a:spLocks noChangeArrowheads="1"/>
          </p:cNvSpPr>
          <p:nvPr/>
        </p:nvSpPr>
        <p:spPr bwMode="auto">
          <a:xfrm>
            <a:off x="562091" y="2895787"/>
            <a:ext cx="44585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No meconium, Abnormal FHR pattern</a:t>
            </a:r>
            <a:endParaRPr lang="en-US" altLang="en-US" sz="2000" dirty="0">
              <a:solidFill>
                <a:srgbClr val="FFFFFF"/>
              </a:solidFill>
              <a:latin typeface="Arial" charset="0"/>
            </a:endParaRPr>
          </a:p>
        </p:txBody>
      </p:sp>
      <p:sp>
        <p:nvSpPr>
          <p:cNvPr id="531464" name="Text Box 8"/>
          <p:cNvSpPr txBox="1">
            <a:spLocks noChangeArrowheads="1"/>
          </p:cNvSpPr>
          <p:nvPr/>
        </p:nvSpPr>
        <p:spPr bwMode="auto">
          <a:xfrm>
            <a:off x="5614634" y="2895786"/>
            <a:ext cx="2680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Consider FBS and pH</a:t>
            </a:r>
            <a:endParaRPr lang="en-US" altLang="en-US" sz="2000" dirty="0">
              <a:solidFill>
                <a:srgbClr val="FFFFFF"/>
              </a:solidFill>
              <a:latin typeface="Arial" charset="0"/>
            </a:endParaRPr>
          </a:p>
        </p:txBody>
      </p:sp>
      <p:sp>
        <p:nvSpPr>
          <p:cNvPr id="21511" name="Text Box 9"/>
          <p:cNvSpPr txBox="1">
            <a:spLocks noChangeArrowheads="1"/>
          </p:cNvSpPr>
          <p:nvPr/>
        </p:nvSpPr>
        <p:spPr bwMode="auto">
          <a:xfrm>
            <a:off x="539756" y="311229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sp>
        <p:nvSpPr>
          <p:cNvPr id="531466" name="Text Box 10"/>
          <p:cNvSpPr txBox="1">
            <a:spLocks noChangeArrowheads="1"/>
          </p:cNvSpPr>
          <p:nvPr/>
        </p:nvSpPr>
        <p:spPr bwMode="auto">
          <a:xfrm>
            <a:off x="665958" y="3705877"/>
            <a:ext cx="40593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Meconium, Abnormal FHR pattern</a:t>
            </a:r>
            <a:endParaRPr lang="en-US" altLang="en-US" sz="2000" dirty="0">
              <a:solidFill>
                <a:srgbClr val="FFFFFF"/>
              </a:solidFill>
              <a:latin typeface="Arial" charset="0"/>
            </a:endParaRPr>
          </a:p>
        </p:txBody>
      </p:sp>
      <p:sp>
        <p:nvSpPr>
          <p:cNvPr id="531467" name="Text Box 11"/>
          <p:cNvSpPr txBox="1">
            <a:spLocks noChangeArrowheads="1"/>
          </p:cNvSpPr>
          <p:nvPr/>
        </p:nvSpPr>
        <p:spPr bwMode="auto">
          <a:xfrm>
            <a:off x="6055519" y="3713957"/>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Deliver</a:t>
            </a:r>
            <a:endParaRPr lang="en-US" altLang="en-US" sz="2000" dirty="0">
              <a:solidFill>
                <a:srgbClr val="FFFFFF"/>
              </a:solidFill>
              <a:latin typeface="Arial" charset="0"/>
            </a:endParaRPr>
          </a:p>
        </p:txBody>
      </p:sp>
      <p:cxnSp>
        <p:nvCxnSpPr>
          <p:cNvPr id="3" name="Straight Arrow Connector 2"/>
          <p:cNvCxnSpPr/>
          <p:nvPr/>
        </p:nvCxnSpPr>
        <p:spPr bwMode="auto">
          <a:xfrm>
            <a:off x="4860039" y="2247714"/>
            <a:ext cx="662707"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4974824" y="3057804"/>
            <a:ext cx="662707"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5076063" y="3867894"/>
            <a:ext cx="662707"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48913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dissolve">
                                      <p:cBhvr>
                                        <p:cTn id="7" dur="500"/>
                                        <p:tgtEl>
                                          <p:spTgt spid="531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1462"/>
                                        </p:tgtEl>
                                        <p:attrNameLst>
                                          <p:attrName>style.visibility</p:attrName>
                                        </p:attrNameLst>
                                      </p:cBhvr>
                                      <p:to>
                                        <p:strVal val="visible"/>
                                      </p:to>
                                    </p:set>
                                    <p:animEffect transition="in" filter="dissolve">
                                      <p:cBhvr>
                                        <p:cTn id="17" dur="500"/>
                                        <p:tgtEl>
                                          <p:spTgt spid="5314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1463"/>
                                        </p:tgtEl>
                                        <p:attrNameLst>
                                          <p:attrName>style.visibility</p:attrName>
                                        </p:attrNameLst>
                                      </p:cBhvr>
                                      <p:to>
                                        <p:strVal val="visible"/>
                                      </p:to>
                                    </p:set>
                                    <p:animEffect transition="in" filter="dissolve">
                                      <p:cBhvr>
                                        <p:cTn id="22" dur="500"/>
                                        <p:tgtEl>
                                          <p:spTgt spid="5314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1464"/>
                                        </p:tgtEl>
                                        <p:attrNameLst>
                                          <p:attrName>style.visibility</p:attrName>
                                        </p:attrNameLst>
                                      </p:cBhvr>
                                      <p:to>
                                        <p:strVal val="visible"/>
                                      </p:to>
                                    </p:set>
                                    <p:animEffect transition="in" filter="dissolve">
                                      <p:cBhvr>
                                        <p:cTn id="32" dur="500"/>
                                        <p:tgtEl>
                                          <p:spTgt spid="5314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1466"/>
                                        </p:tgtEl>
                                        <p:attrNameLst>
                                          <p:attrName>style.visibility</p:attrName>
                                        </p:attrNameLst>
                                      </p:cBhvr>
                                      <p:to>
                                        <p:strVal val="visible"/>
                                      </p:to>
                                    </p:set>
                                    <p:animEffect transition="in" filter="dissolve">
                                      <p:cBhvr>
                                        <p:cTn id="37" dur="500"/>
                                        <p:tgtEl>
                                          <p:spTgt spid="5314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1467"/>
                                        </p:tgtEl>
                                        <p:attrNameLst>
                                          <p:attrName>style.visibility</p:attrName>
                                        </p:attrNameLst>
                                      </p:cBhvr>
                                      <p:to>
                                        <p:strVal val="visible"/>
                                      </p:to>
                                    </p:set>
                                    <p:animEffect transition="in" filter="dissolve">
                                      <p:cBhvr>
                                        <p:cTn id="47" dur="500"/>
                                        <p:tgtEl>
                                          <p:spTgt spid="53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P spid="531462" grpId="0"/>
      <p:bldP spid="531463" grpId="0"/>
      <p:bldP spid="531464" grpId="0"/>
      <p:bldP spid="531466" grpId="0"/>
      <p:bldP spid="5314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1329929"/>
            <a:ext cx="7772400" cy="857250"/>
          </a:xfrm>
        </p:spPr>
        <p:txBody>
          <a:bodyPr/>
          <a:lstStyle/>
          <a:p>
            <a:r>
              <a:rPr lang="en-GB" altLang="en-US" smtClean="0"/>
              <a:t>Pyrexia</a:t>
            </a:r>
            <a:endParaRPr lang="en-US" altLang="en-US" smtClean="0"/>
          </a:p>
        </p:txBody>
      </p:sp>
    </p:spTree>
    <p:extLst>
      <p:ext uri="{BB962C8B-B14F-4D97-AF65-F5344CB8AC3E}">
        <p14:creationId xmlns:p14="http://schemas.microsoft.com/office/powerpoint/2010/main" val="360187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Fusi te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71450"/>
            <a:ext cx="6244229" cy="40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3"/>
          <p:cNvSpPr txBox="1">
            <a:spLocks noChangeArrowheads="1"/>
          </p:cNvSpPr>
          <p:nvPr/>
        </p:nvSpPr>
        <p:spPr bwMode="auto">
          <a:xfrm>
            <a:off x="809560" y="4286253"/>
            <a:ext cx="706610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ctr" eaLnBrk="0" fontAlgn="base" hangingPunct="0">
              <a:spcBef>
                <a:spcPct val="0"/>
              </a:spcBef>
              <a:spcAft>
                <a:spcPct val="0"/>
              </a:spcAft>
            </a:pPr>
            <a:r>
              <a:rPr lang="en-GB" altLang="en-US" sz="1400">
                <a:solidFill>
                  <a:srgbClr val="FFFFFF"/>
                </a:solidFill>
                <a:latin typeface="Arial" charset="0"/>
              </a:rPr>
              <a:t>L. Fusi, P. J. Steer, M. J. A. Maresh, and R. W. Beard. </a:t>
            </a:r>
          </a:p>
          <a:p>
            <a:pPr lvl="2" algn="ctr" eaLnBrk="0" fontAlgn="base" hangingPunct="0">
              <a:spcBef>
                <a:spcPct val="0"/>
              </a:spcBef>
              <a:spcAft>
                <a:spcPct val="0"/>
              </a:spcAft>
            </a:pPr>
            <a:r>
              <a:rPr lang="en-GB" altLang="en-US" sz="1400">
                <a:solidFill>
                  <a:srgbClr val="FFFFFF"/>
                </a:solidFill>
                <a:latin typeface="Arial" charset="0"/>
              </a:rPr>
              <a:t>Maternal pyrexia associated with the use of epidural anaesthesia in labour.</a:t>
            </a:r>
            <a:r>
              <a:rPr lang="en-GB" altLang="en-US" sz="1400" i="1">
                <a:solidFill>
                  <a:srgbClr val="FFFFFF"/>
                </a:solidFill>
                <a:latin typeface="Arial" charset="0"/>
              </a:rPr>
              <a:t> </a:t>
            </a:r>
          </a:p>
          <a:p>
            <a:pPr lvl="2" algn="ctr" eaLnBrk="0" fontAlgn="base" hangingPunct="0">
              <a:spcBef>
                <a:spcPct val="0"/>
              </a:spcBef>
              <a:spcAft>
                <a:spcPct val="0"/>
              </a:spcAft>
            </a:pPr>
            <a:r>
              <a:rPr lang="en-GB" altLang="en-US" sz="1400" i="1">
                <a:solidFill>
                  <a:srgbClr val="FFFFFF"/>
                </a:solidFill>
                <a:latin typeface="Arial" charset="0"/>
              </a:rPr>
              <a:t>Lancet</a:t>
            </a:r>
            <a:r>
              <a:rPr lang="en-GB" altLang="en-US" sz="1400">
                <a:solidFill>
                  <a:srgbClr val="FFFFFF"/>
                </a:solidFill>
                <a:latin typeface="Arial" charset="0"/>
              </a:rPr>
              <a:t> i:1250-1252, 1989.</a:t>
            </a:r>
          </a:p>
          <a:p>
            <a:pPr algn="ctr" eaLnBrk="0" fontAlgn="base" hangingPunct="0">
              <a:spcBef>
                <a:spcPct val="0"/>
              </a:spcBef>
              <a:spcAft>
                <a:spcPct val="0"/>
              </a:spcAft>
            </a:pPr>
            <a:endParaRPr lang="en-GB" altLang="en-US" sz="1600">
              <a:solidFill>
                <a:srgbClr val="FFFFFF"/>
              </a:solidFill>
            </a:endParaRPr>
          </a:p>
        </p:txBody>
      </p:sp>
    </p:spTree>
    <p:extLst>
      <p:ext uri="{BB962C8B-B14F-4D97-AF65-F5344CB8AC3E}">
        <p14:creationId xmlns:p14="http://schemas.microsoft.com/office/powerpoint/2010/main" val="1888234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usi FH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28603"/>
            <a:ext cx="5760640" cy="392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auto">
          <a:xfrm>
            <a:off x="657161" y="4229101"/>
            <a:ext cx="706610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ctr" eaLnBrk="0" fontAlgn="base" hangingPunct="0">
              <a:spcBef>
                <a:spcPct val="0"/>
              </a:spcBef>
              <a:spcAft>
                <a:spcPct val="0"/>
              </a:spcAft>
            </a:pPr>
            <a:r>
              <a:rPr lang="en-GB" altLang="en-US" sz="1400">
                <a:solidFill>
                  <a:srgbClr val="FFFFFF"/>
                </a:solidFill>
                <a:latin typeface="Arial" charset="0"/>
              </a:rPr>
              <a:t>L. Fusi, P. J. Steer, M. J. A. Maresh, and R. W. Beard. </a:t>
            </a:r>
          </a:p>
          <a:p>
            <a:pPr lvl="2" algn="ctr" eaLnBrk="0" fontAlgn="base" hangingPunct="0">
              <a:spcBef>
                <a:spcPct val="0"/>
              </a:spcBef>
              <a:spcAft>
                <a:spcPct val="0"/>
              </a:spcAft>
            </a:pPr>
            <a:r>
              <a:rPr lang="en-GB" altLang="en-US" sz="1400">
                <a:solidFill>
                  <a:srgbClr val="FFFFFF"/>
                </a:solidFill>
                <a:latin typeface="Arial" charset="0"/>
              </a:rPr>
              <a:t>Maternal pyrexia associated with the use of epidural anaesthesia in labour.</a:t>
            </a:r>
            <a:r>
              <a:rPr lang="en-GB" altLang="en-US" sz="1400" i="1">
                <a:solidFill>
                  <a:srgbClr val="FFFFFF"/>
                </a:solidFill>
                <a:latin typeface="Arial" charset="0"/>
              </a:rPr>
              <a:t> </a:t>
            </a:r>
          </a:p>
          <a:p>
            <a:pPr lvl="2" algn="ctr" eaLnBrk="0" fontAlgn="base" hangingPunct="0">
              <a:spcBef>
                <a:spcPct val="0"/>
              </a:spcBef>
              <a:spcAft>
                <a:spcPct val="0"/>
              </a:spcAft>
            </a:pPr>
            <a:r>
              <a:rPr lang="en-GB" altLang="en-US" sz="1400" i="1">
                <a:solidFill>
                  <a:srgbClr val="FFFFFF"/>
                </a:solidFill>
                <a:latin typeface="Arial" charset="0"/>
              </a:rPr>
              <a:t>Lancet</a:t>
            </a:r>
            <a:r>
              <a:rPr lang="en-GB" altLang="en-US" sz="1400">
                <a:solidFill>
                  <a:srgbClr val="FFFFFF"/>
                </a:solidFill>
                <a:latin typeface="Arial" charset="0"/>
              </a:rPr>
              <a:t> i:1250-1252, 1989.</a:t>
            </a:r>
          </a:p>
          <a:p>
            <a:pPr algn="ctr" eaLnBrk="0" fontAlgn="base" hangingPunct="0">
              <a:spcBef>
                <a:spcPct val="0"/>
              </a:spcBef>
              <a:spcAft>
                <a:spcPct val="0"/>
              </a:spcAft>
            </a:pPr>
            <a:endParaRPr lang="en-GB" altLang="en-US">
              <a:solidFill>
                <a:srgbClr val="FFFFFF"/>
              </a:solidFill>
            </a:endParaRPr>
          </a:p>
        </p:txBody>
      </p:sp>
    </p:spTree>
    <p:extLst>
      <p:ext uri="{BB962C8B-B14F-4D97-AF65-F5344CB8AC3E}">
        <p14:creationId xmlns:p14="http://schemas.microsoft.com/office/powerpoint/2010/main" val="773472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udden rise in temper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2"/>
            <a:ext cx="8534400" cy="474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31" name="Rectangle 3"/>
          <p:cNvSpPr>
            <a:spLocks noChangeArrowheads="1"/>
          </p:cNvSpPr>
          <p:nvPr/>
        </p:nvSpPr>
        <p:spPr bwMode="auto">
          <a:xfrm>
            <a:off x="3708400" y="3759997"/>
            <a:ext cx="1725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a:solidFill>
                  <a:srgbClr val="FF0000"/>
                </a:solidFill>
                <a:latin typeface="Arial" charset="0"/>
              </a:rPr>
              <a:t>EPIDURAL</a:t>
            </a:r>
            <a:endParaRPr lang="en-US" altLang="en-US">
              <a:solidFill>
                <a:srgbClr val="FF0000"/>
              </a:solidFill>
              <a:latin typeface="Arial" charset="0"/>
            </a:endParaRPr>
          </a:p>
        </p:txBody>
      </p:sp>
      <p:sp>
        <p:nvSpPr>
          <p:cNvPr id="432132" name="Line 4"/>
          <p:cNvSpPr>
            <a:spLocks noChangeShapeType="1"/>
          </p:cNvSpPr>
          <p:nvPr/>
        </p:nvSpPr>
        <p:spPr bwMode="auto">
          <a:xfrm flipV="1">
            <a:off x="3995738" y="3381379"/>
            <a:ext cx="0" cy="432197"/>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Tree>
    <p:extLst>
      <p:ext uri="{BB962C8B-B14F-4D97-AF65-F5344CB8AC3E}">
        <p14:creationId xmlns:p14="http://schemas.microsoft.com/office/powerpoint/2010/main" val="3495327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2131"/>
                                        </p:tgtEl>
                                        <p:attrNameLst>
                                          <p:attrName>style.visibility</p:attrName>
                                        </p:attrNameLst>
                                      </p:cBhvr>
                                      <p:to>
                                        <p:strVal val="visible"/>
                                      </p:to>
                                    </p:set>
                                    <p:anim calcmode="lin" valueType="num">
                                      <p:cBhvr additive="base">
                                        <p:cTn id="7" dur="500" fill="hold"/>
                                        <p:tgtEl>
                                          <p:spTgt spid="432131"/>
                                        </p:tgtEl>
                                        <p:attrNameLst>
                                          <p:attrName>ppt_x</p:attrName>
                                        </p:attrNameLst>
                                      </p:cBhvr>
                                      <p:tavLst>
                                        <p:tav tm="0">
                                          <p:val>
                                            <p:strVal val="#ppt_x"/>
                                          </p:val>
                                        </p:tav>
                                        <p:tav tm="100000">
                                          <p:val>
                                            <p:strVal val="#ppt_x"/>
                                          </p:val>
                                        </p:tav>
                                      </p:tavLst>
                                    </p:anim>
                                    <p:anim calcmode="lin" valueType="num">
                                      <p:cBhvr additive="base">
                                        <p:cTn id="8" dur="500" fill="hold"/>
                                        <p:tgtEl>
                                          <p:spTgt spid="4321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2132"/>
                                        </p:tgtEl>
                                        <p:attrNameLst>
                                          <p:attrName>style.visibility</p:attrName>
                                        </p:attrNameLst>
                                      </p:cBhvr>
                                      <p:to>
                                        <p:strVal val="visible"/>
                                      </p:to>
                                    </p:set>
                                    <p:anim calcmode="lin" valueType="num">
                                      <p:cBhvr additive="base">
                                        <p:cTn id="11" dur="500" fill="hold"/>
                                        <p:tgtEl>
                                          <p:spTgt spid="432132"/>
                                        </p:tgtEl>
                                        <p:attrNameLst>
                                          <p:attrName>ppt_x</p:attrName>
                                        </p:attrNameLst>
                                      </p:cBhvr>
                                      <p:tavLst>
                                        <p:tav tm="0">
                                          <p:val>
                                            <p:strVal val="#ppt_x"/>
                                          </p:val>
                                        </p:tav>
                                        <p:tav tm="100000">
                                          <p:val>
                                            <p:strVal val="#ppt_x"/>
                                          </p:val>
                                        </p:tav>
                                      </p:tavLst>
                                    </p:anim>
                                    <p:anim calcmode="lin" valueType="num">
                                      <p:cBhvr additive="base">
                                        <p:cTn id="12" dur="500" fill="hold"/>
                                        <p:tgtEl>
                                          <p:spTgt spid="432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321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3557759214"/>
              </p:ext>
            </p:extLst>
          </p:nvPr>
        </p:nvGraphicFramePr>
        <p:xfrm>
          <a:off x="1475656" y="875508"/>
          <a:ext cx="6300035" cy="3722697"/>
        </p:xfrm>
        <a:graphic>
          <a:graphicData uri="http://schemas.openxmlformats.org/drawingml/2006/chart">
            <c:chart xmlns:c="http://schemas.openxmlformats.org/drawingml/2006/chart" xmlns:r="http://schemas.openxmlformats.org/officeDocument/2006/relationships" r:id="rId2"/>
          </a:graphicData>
        </a:graphic>
      </p:graphicFrame>
      <p:sp>
        <p:nvSpPr>
          <p:cNvPr id="14338" name="Rectangle 2"/>
          <p:cNvSpPr>
            <a:spLocks noGrp="1" noChangeArrowheads="1"/>
          </p:cNvSpPr>
          <p:nvPr>
            <p:ph type="title"/>
          </p:nvPr>
        </p:nvSpPr>
        <p:spPr>
          <a:xfrm>
            <a:off x="107504" y="141688"/>
            <a:ext cx="8856984" cy="557857"/>
          </a:xfrm>
        </p:spPr>
        <p:txBody>
          <a:bodyPr/>
          <a:lstStyle/>
          <a:p>
            <a:r>
              <a:rPr lang="en-GB" altLang="en-US" sz="2400" dirty="0"/>
              <a:t>Percent of 342 Intrapartum stillbirths associated with </a:t>
            </a:r>
            <a:br>
              <a:rPr lang="en-GB" altLang="en-US" sz="2400" dirty="0"/>
            </a:br>
            <a:r>
              <a:rPr lang="en-GB" altLang="en-US" sz="2400" dirty="0"/>
              <a:t>abnormal CTG, meconium and pyrexia</a:t>
            </a:r>
            <a:endParaRPr lang="en-US" altLang="en-US" sz="2400" dirty="0"/>
          </a:p>
        </p:txBody>
      </p:sp>
      <p:sp>
        <p:nvSpPr>
          <p:cNvPr id="4" name="TextBox 3"/>
          <p:cNvSpPr txBox="1"/>
          <p:nvPr/>
        </p:nvSpPr>
        <p:spPr>
          <a:xfrm>
            <a:off x="1403652" y="4774169"/>
            <a:ext cx="5953553" cy="369332"/>
          </a:xfrm>
          <a:prstGeom prst="rect">
            <a:avLst/>
          </a:prstGeom>
          <a:noFill/>
        </p:spPr>
        <p:txBody>
          <a:bodyPr wrap="none" rtlCol="0">
            <a:spAutoFit/>
          </a:bodyPr>
          <a:lstStyle/>
          <a:p>
            <a:pPr defTabSz="914378">
              <a:defRPr/>
            </a:pPr>
            <a:r>
              <a:rPr lang="en-GB" dirty="0">
                <a:solidFill>
                  <a:srgbClr val="FFFFFF"/>
                </a:solidFill>
                <a:latin typeface="Arial"/>
              </a:rPr>
              <a:t>Steer PJ et al. North West Thames data set N = 469,941</a:t>
            </a:r>
          </a:p>
        </p:txBody>
      </p:sp>
    </p:spTree>
    <p:extLst>
      <p:ext uri="{BB962C8B-B14F-4D97-AF65-F5344CB8AC3E}">
        <p14:creationId xmlns:p14="http://schemas.microsoft.com/office/powerpoint/2010/main" val="302792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fade">
                                      <p:cBhvr>
                                        <p:cTn id="7" dur="500"/>
                                        <p:tgtEl>
                                          <p:spTgt spid="5">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fade">
                                      <p:cBhvr>
                                        <p:cTn id="12" dur="500"/>
                                        <p:tgtEl>
                                          <p:spTgt spid="5">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fade">
                                      <p:cBhvr>
                                        <p:cTn id="17" dur="500"/>
                                        <p:tgtEl>
                                          <p:spTgt spid="5">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animBg="0"/>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pidural effect tw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1452"/>
            <a:ext cx="72390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4179" name="Text Box 3"/>
          <p:cNvSpPr txBox="1">
            <a:spLocks noChangeArrowheads="1"/>
          </p:cNvSpPr>
          <p:nvPr/>
        </p:nvSpPr>
        <p:spPr bwMode="auto">
          <a:xfrm>
            <a:off x="4284664" y="3975500"/>
            <a:ext cx="1725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a:solidFill>
                  <a:srgbClr val="FF0000"/>
                </a:solidFill>
                <a:latin typeface="Arial" charset="0"/>
              </a:rPr>
              <a:t>EPIDURAL</a:t>
            </a:r>
            <a:endParaRPr lang="en-US" altLang="en-US">
              <a:solidFill>
                <a:srgbClr val="FF0000"/>
              </a:solidFill>
              <a:latin typeface="Arial" charset="0"/>
            </a:endParaRPr>
          </a:p>
        </p:txBody>
      </p:sp>
      <p:sp>
        <p:nvSpPr>
          <p:cNvPr id="434180" name="Line 4"/>
          <p:cNvSpPr>
            <a:spLocks noChangeShapeType="1"/>
          </p:cNvSpPr>
          <p:nvPr/>
        </p:nvSpPr>
        <p:spPr bwMode="auto">
          <a:xfrm flipV="1">
            <a:off x="4643438" y="3598072"/>
            <a:ext cx="0" cy="377429"/>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34181" name="Line 5"/>
          <p:cNvSpPr>
            <a:spLocks noChangeShapeType="1"/>
          </p:cNvSpPr>
          <p:nvPr/>
        </p:nvSpPr>
        <p:spPr bwMode="auto">
          <a:xfrm flipV="1">
            <a:off x="6732588" y="2787255"/>
            <a:ext cx="0" cy="377428"/>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34182" name="Text Box 6"/>
          <p:cNvSpPr txBox="1">
            <a:spLocks noChangeArrowheads="1"/>
          </p:cNvSpPr>
          <p:nvPr/>
        </p:nvSpPr>
        <p:spPr bwMode="auto">
          <a:xfrm>
            <a:off x="6351589" y="3342088"/>
            <a:ext cx="1109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a:solidFill>
                  <a:srgbClr val="FF0000"/>
                </a:solidFill>
                <a:latin typeface="Arial" charset="0"/>
              </a:rPr>
              <a:t>Top up</a:t>
            </a:r>
            <a:endParaRPr lang="en-US" altLang="en-US">
              <a:solidFill>
                <a:srgbClr val="FF0000"/>
              </a:solidFill>
              <a:latin typeface="Arial" charset="0"/>
            </a:endParaRPr>
          </a:p>
        </p:txBody>
      </p:sp>
    </p:spTree>
    <p:extLst>
      <p:ext uri="{BB962C8B-B14F-4D97-AF65-F5344CB8AC3E}">
        <p14:creationId xmlns:p14="http://schemas.microsoft.com/office/powerpoint/2010/main" val="360499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 calcmode="lin" valueType="num">
                                      <p:cBhvr additive="base">
                                        <p:cTn id="7" dur="500" fill="hold"/>
                                        <p:tgtEl>
                                          <p:spTgt spid="434179"/>
                                        </p:tgtEl>
                                        <p:attrNameLst>
                                          <p:attrName>ppt_x</p:attrName>
                                        </p:attrNameLst>
                                      </p:cBhvr>
                                      <p:tavLst>
                                        <p:tav tm="0">
                                          <p:val>
                                            <p:strVal val="#ppt_x"/>
                                          </p:val>
                                        </p:tav>
                                        <p:tav tm="100000">
                                          <p:val>
                                            <p:strVal val="#ppt_x"/>
                                          </p:val>
                                        </p:tav>
                                      </p:tavLst>
                                    </p:anim>
                                    <p:anim calcmode="lin" valueType="num">
                                      <p:cBhvr additive="base">
                                        <p:cTn id="8" dur="500" fill="hold"/>
                                        <p:tgtEl>
                                          <p:spTgt spid="43417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4180"/>
                                        </p:tgtEl>
                                        <p:attrNameLst>
                                          <p:attrName>style.visibility</p:attrName>
                                        </p:attrNameLst>
                                      </p:cBhvr>
                                      <p:to>
                                        <p:strVal val="visible"/>
                                      </p:to>
                                    </p:set>
                                    <p:anim calcmode="lin" valueType="num">
                                      <p:cBhvr additive="base">
                                        <p:cTn id="11" dur="500" fill="hold"/>
                                        <p:tgtEl>
                                          <p:spTgt spid="434180"/>
                                        </p:tgtEl>
                                        <p:attrNameLst>
                                          <p:attrName>ppt_x</p:attrName>
                                        </p:attrNameLst>
                                      </p:cBhvr>
                                      <p:tavLst>
                                        <p:tav tm="0">
                                          <p:val>
                                            <p:strVal val="#ppt_x"/>
                                          </p:val>
                                        </p:tav>
                                        <p:tav tm="100000">
                                          <p:val>
                                            <p:strVal val="#ppt_x"/>
                                          </p:val>
                                        </p:tav>
                                      </p:tavLst>
                                    </p:anim>
                                    <p:anim calcmode="lin" valueType="num">
                                      <p:cBhvr additive="base">
                                        <p:cTn id="12" dur="500" fill="hold"/>
                                        <p:tgtEl>
                                          <p:spTgt spid="43418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4181"/>
                                        </p:tgtEl>
                                        <p:attrNameLst>
                                          <p:attrName>style.visibility</p:attrName>
                                        </p:attrNameLst>
                                      </p:cBhvr>
                                      <p:to>
                                        <p:strVal val="visible"/>
                                      </p:to>
                                    </p:set>
                                    <p:anim calcmode="lin" valueType="num">
                                      <p:cBhvr additive="base">
                                        <p:cTn id="17" dur="500" fill="hold"/>
                                        <p:tgtEl>
                                          <p:spTgt spid="434181"/>
                                        </p:tgtEl>
                                        <p:attrNameLst>
                                          <p:attrName>ppt_x</p:attrName>
                                        </p:attrNameLst>
                                      </p:cBhvr>
                                      <p:tavLst>
                                        <p:tav tm="0">
                                          <p:val>
                                            <p:strVal val="#ppt_x"/>
                                          </p:val>
                                        </p:tav>
                                        <p:tav tm="100000">
                                          <p:val>
                                            <p:strVal val="#ppt_x"/>
                                          </p:val>
                                        </p:tav>
                                      </p:tavLst>
                                    </p:anim>
                                    <p:anim calcmode="lin" valueType="num">
                                      <p:cBhvr additive="base">
                                        <p:cTn id="18" dur="500" fill="hold"/>
                                        <p:tgtEl>
                                          <p:spTgt spid="43418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4182"/>
                                        </p:tgtEl>
                                        <p:attrNameLst>
                                          <p:attrName>style.visibility</p:attrName>
                                        </p:attrNameLst>
                                      </p:cBhvr>
                                      <p:to>
                                        <p:strVal val="visible"/>
                                      </p:to>
                                    </p:set>
                                    <p:anim calcmode="lin" valueType="num">
                                      <p:cBhvr additive="base">
                                        <p:cTn id="21" dur="500" fill="hold"/>
                                        <p:tgtEl>
                                          <p:spTgt spid="434182"/>
                                        </p:tgtEl>
                                        <p:attrNameLst>
                                          <p:attrName>ppt_x</p:attrName>
                                        </p:attrNameLst>
                                      </p:cBhvr>
                                      <p:tavLst>
                                        <p:tav tm="0">
                                          <p:val>
                                            <p:strVal val="#ppt_x"/>
                                          </p:val>
                                        </p:tav>
                                        <p:tav tm="100000">
                                          <p:val>
                                            <p:strVal val="#ppt_x"/>
                                          </p:val>
                                        </p:tav>
                                      </p:tavLst>
                                    </p:anim>
                                    <p:anim calcmode="lin" valueType="num">
                                      <p:cBhvr additive="base">
                                        <p:cTn id="22" dur="500" fill="hold"/>
                                        <p:tgtEl>
                                          <p:spTgt spid="434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P spid="434180" grpId="0" animBg="1"/>
      <p:bldP spid="434181" grpId="0" animBg="1"/>
      <p:bldP spid="4341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0"/>
            <a:ext cx="7772400" cy="857250"/>
          </a:xfrm>
        </p:spPr>
        <p:txBody>
          <a:bodyPr/>
          <a:lstStyle/>
          <a:p>
            <a:r>
              <a:rPr lang="en-GB" altLang="en-US" sz="2800" smtClean="0"/>
              <a:t>Epidural vs pyrexia</a:t>
            </a:r>
          </a:p>
        </p:txBody>
      </p:sp>
      <p:pic>
        <p:nvPicPr>
          <p:cNvPr id="276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2993" y="867968"/>
            <a:ext cx="6842125" cy="4105275"/>
          </a:xfrm>
          <a:noFill/>
        </p:spPr>
      </p:pic>
    </p:spTree>
    <p:extLst>
      <p:ext uri="{BB962C8B-B14F-4D97-AF65-F5344CB8AC3E}">
        <p14:creationId xmlns:p14="http://schemas.microsoft.com/office/powerpoint/2010/main" val="1006139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0"/>
            <a:ext cx="7772400" cy="857250"/>
          </a:xfrm>
        </p:spPr>
        <p:txBody>
          <a:bodyPr/>
          <a:lstStyle/>
          <a:p>
            <a:r>
              <a:rPr lang="en-GB" altLang="en-US" sz="2800" smtClean="0"/>
              <a:t>Duration of labour, epidural and pyrexia – incidence of abnormal FHR pattern </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450" y="1025129"/>
            <a:ext cx="7785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6" descr="pyrexia by durl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90" y="897731"/>
            <a:ext cx="6624637" cy="3915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799" name="Text Box 7"/>
          <p:cNvSpPr txBox="1">
            <a:spLocks noChangeArrowheads="1"/>
          </p:cNvSpPr>
          <p:nvPr/>
        </p:nvSpPr>
        <p:spPr bwMode="auto">
          <a:xfrm>
            <a:off x="3348040" y="1762128"/>
            <a:ext cx="18165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Epidural and pyrexia</a:t>
            </a:r>
            <a:endParaRPr lang="en-US" altLang="en-US" sz="1400">
              <a:solidFill>
                <a:srgbClr val="000000"/>
              </a:solidFill>
              <a:latin typeface="Arial" charset="0"/>
            </a:endParaRPr>
          </a:p>
        </p:txBody>
      </p:sp>
      <p:sp>
        <p:nvSpPr>
          <p:cNvPr id="545801" name="Text Box 9"/>
          <p:cNvSpPr txBox="1">
            <a:spLocks noChangeArrowheads="1"/>
          </p:cNvSpPr>
          <p:nvPr/>
        </p:nvSpPr>
        <p:spPr bwMode="auto">
          <a:xfrm>
            <a:off x="3419481" y="3381378"/>
            <a:ext cx="19559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No Epidural or pyrexia</a:t>
            </a:r>
            <a:endParaRPr lang="en-US" altLang="en-US">
              <a:solidFill>
                <a:srgbClr val="FFFFFF"/>
              </a:solidFill>
            </a:endParaRPr>
          </a:p>
        </p:txBody>
      </p:sp>
      <p:sp>
        <p:nvSpPr>
          <p:cNvPr id="545802" name="Rectangle 10"/>
          <p:cNvSpPr>
            <a:spLocks noChangeArrowheads="1"/>
          </p:cNvSpPr>
          <p:nvPr/>
        </p:nvSpPr>
        <p:spPr bwMode="auto">
          <a:xfrm>
            <a:off x="3419482" y="2950372"/>
            <a:ext cx="20152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Epidural but no pyrexia</a:t>
            </a:r>
            <a:endParaRPr lang="en-US" altLang="en-US" sz="1400">
              <a:solidFill>
                <a:srgbClr val="000000"/>
              </a:solidFill>
              <a:latin typeface="Arial" charset="0"/>
            </a:endParaRPr>
          </a:p>
        </p:txBody>
      </p:sp>
      <p:sp>
        <p:nvSpPr>
          <p:cNvPr id="545803" name="Rectangle 11"/>
          <p:cNvSpPr>
            <a:spLocks noChangeArrowheads="1"/>
          </p:cNvSpPr>
          <p:nvPr/>
        </p:nvSpPr>
        <p:spPr bwMode="auto">
          <a:xfrm>
            <a:off x="3419482" y="2463407"/>
            <a:ext cx="20152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Pyrexia but no epidural</a:t>
            </a:r>
            <a:endParaRPr lang="en-US" altLang="en-US" sz="1400">
              <a:solidFill>
                <a:srgbClr val="000000"/>
              </a:solidFill>
              <a:latin typeface="Arial" charset="0"/>
            </a:endParaRPr>
          </a:p>
        </p:txBody>
      </p:sp>
    </p:spTree>
    <p:extLst>
      <p:ext uri="{BB962C8B-B14F-4D97-AF65-F5344CB8AC3E}">
        <p14:creationId xmlns:p14="http://schemas.microsoft.com/office/powerpoint/2010/main" val="927446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5801"/>
                                        </p:tgtEl>
                                        <p:attrNameLst>
                                          <p:attrName>style.visibility</p:attrName>
                                        </p:attrNameLst>
                                      </p:cBhvr>
                                      <p:to>
                                        <p:strVal val="visible"/>
                                      </p:to>
                                    </p:set>
                                    <p:animEffect transition="in" filter="dissolve">
                                      <p:cBhvr>
                                        <p:cTn id="7" dur="500"/>
                                        <p:tgtEl>
                                          <p:spTgt spid="545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5802"/>
                                        </p:tgtEl>
                                        <p:attrNameLst>
                                          <p:attrName>style.visibility</p:attrName>
                                        </p:attrNameLst>
                                      </p:cBhvr>
                                      <p:to>
                                        <p:strVal val="visible"/>
                                      </p:to>
                                    </p:set>
                                    <p:animEffect transition="in" filter="dissolve">
                                      <p:cBhvr>
                                        <p:cTn id="12" dur="500"/>
                                        <p:tgtEl>
                                          <p:spTgt spid="545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5803"/>
                                        </p:tgtEl>
                                        <p:attrNameLst>
                                          <p:attrName>style.visibility</p:attrName>
                                        </p:attrNameLst>
                                      </p:cBhvr>
                                      <p:to>
                                        <p:strVal val="visible"/>
                                      </p:to>
                                    </p:set>
                                    <p:animEffect transition="in" filter="dissolve">
                                      <p:cBhvr>
                                        <p:cTn id="17" dur="500"/>
                                        <p:tgtEl>
                                          <p:spTgt spid="545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5799"/>
                                        </p:tgtEl>
                                        <p:attrNameLst>
                                          <p:attrName>style.visibility</p:attrName>
                                        </p:attrNameLst>
                                      </p:cBhvr>
                                      <p:to>
                                        <p:strVal val="visible"/>
                                      </p:to>
                                    </p:set>
                                    <p:animEffect transition="in" filter="dissolve">
                                      <p:cBhvr>
                                        <p:cTn id="22" dur="500"/>
                                        <p:tgtEl>
                                          <p:spTgt spid="54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9" grpId="0"/>
      <p:bldP spid="545801" grpId="0"/>
      <p:bldP spid="545802" grpId="0"/>
      <p:bldP spid="5458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0"/>
            <a:ext cx="7772400" cy="857250"/>
          </a:xfrm>
        </p:spPr>
        <p:txBody>
          <a:bodyPr/>
          <a:lstStyle/>
          <a:p>
            <a:r>
              <a:rPr lang="en-GB" altLang="en-US" sz="2800" smtClean="0"/>
              <a:t>Epidural and pyrexia vs SCBU</a:t>
            </a:r>
          </a:p>
        </p:txBody>
      </p:sp>
      <p:pic>
        <p:nvPicPr>
          <p:cNvPr id="32771" name="Picture 4" descr="SCBU by dur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9" y="844154"/>
            <a:ext cx="7056437" cy="4158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845" name="Text Box 5"/>
          <p:cNvSpPr txBox="1">
            <a:spLocks noChangeArrowheads="1"/>
          </p:cNvSpPr>
          <p:nvPr/>
        </p:nvSpPr>
        <p:spPr bwMode="auto">
          <a:xfrm>
            <a:off x="3563945" y="2409828"/>
            <a:ext cx="18165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Epidural and pyrexia</a:t>
            </a:r>
            <a:endParaRPr lang="en-US" altLang="en-US" sz="1400">
              <a:solidFill>
                <a:srgbClr val="000000"/>
              </a:solidFill>
              <a:latin typeface="Arial" charset="0"/>
            </a:endParaRPr>
          </a:p>
        </p:txBody>
      </p:sp>
      <p:sp>
        <p:nvSpPr>
          <p:cNvPr id="547846" name="Text Box 6"/>
          <p:cNvSpPr txBox="1">
            <a:spLocks noChangeArrowheads="1"/>
          </p:cNvSpPr>
          <p:nvPr/>
        </p:nvSpPr>
        <p:spPr bwMode="auto">
          <a:xfrm>
            <a:off x="3543306" y="4082657"/>
            <a:ext cx="19559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No Epidural or pyrexia</a:t>
            </a:r>
            <a:endParaRPr lang="en-US" altLang="en-US" sz="1400">
              <a:solidFill>
                <a:srgbClr val="000000"/>
              </a:solidFill>
              <a:latin typeface="Arial" charset="0"/>
            </a:endParaRPr>
          </a:p>
        </p:txBody>
      </p:sp>
      <p:sp>
        <p:nvSpPr>
          <p:cNvPr id="547847" name="Text Box 7"/>
          <p:cNvSpPr txBox="1">
            <a:spLocks noChangeArrowheads="1"/>
          </p:cNvSpPr>
          <p:nvPr/>
        </p:nvSpPr>
        <p:spPr bwMode="auto">
          <a:xfrm>
            <a:off x="3563942" y="3651650"/>
            <a:ext cx="20152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00"/>
                </a:solidFill>
                <a:latin typeface="Arial" charset="0"/>
              </a:rPr>
              <a:t>Epidural but no pyrexia</a:t>
            </a:r>
            <a:endParaRPr lang="en-US" altLang="en-US" sz="1400">
              <a:solidFill>
                <a:srgbClr val="000000"/>
              </a:solidFill>
              <a:latin typeface="Arial" charset="0"/>
            </a:endParaRPr>
          </a:p>
        </p:txBody>
      </p:sp>
      <p:sp>
        <p:nvSpPr>
          <p:cNvPr id="547848" name="Text Box 8"/>
          <p:cNvSpPr txBox="1">
            <a:spLocks noChangeArrowheads="1"/>
          </p:cNvSpPr>
          <p:nvPr/>
        </p:nvSpPr>
        <p:spPr bwMode="auto">
          <a:xfrm>
            <a:off x="3563942" y="3274222"/>
            <a:ext cx="20152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dirty="0">
                <a:solidFill>
                  <a:srgbClr val="000000"/>
                </a:solidFill>
                <a:latin typeface="Arial" charset="0"/>
              </a:rPr>
              <a:t>Pyrexia but no epidural</a:t>
            </a:r>
            <a:endParaRPr lang="en-US" altLang="en-US" sz="1400" dirty="0">
              <a:solidFill>
                <a:srgbClr val="FFFFFF"/>
              </a:solidFill>
              <a:latin typeface="Arial" charset="0"/>
            </a:endParaRPr>
          </a:p>
        </p:txBody>
      </p:sp>
    </p:spTree>
    <p:extLst>
      <p:ext uri="{BB962C8B-B14F-4D97-AF65-F5344CB8AC3E}">
        <p14:creationId xmlns:p14="http://schemas.microsoft.com/office/powerpoint/2010/main" val="4260055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7846"/>
                                        </p:tgtEl>
                                        <p:attrNameLst>
                                          <p:attrName>style.visibility</p:attrName>
                                        </p:attrNameLst>
                                      </p:cBhvr>
                                      <p:to>
                                        <p:strVal val="visible"/>
                                      </p:to>
                                    </p:set>
                                    <p:animEffect transition="in" filter="dissolve">
                                      <p:cBhvr>
                                        <p:cTn id="7" dur="500"/>
                                        <p:tgtEl>
                                          <p:spTgt spid="547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7847"/>
                                        </p:tgtEl>
                                        <p:attrNameLst>
                                          <p:attrName>style.visibility</p:attrName>
                                        </p:attrNameLst>
                                      </p:cBhvr>
                                      <p:to>
                                        <p:strVal val="visible"/>
                                      </p:to>
                                    </p:set>
                                    <p:animEffect transition="in" filter="dissolve">
                                      <p:cBhvr>
                                        <p:cTn id="12" dur="500"/>
                                        <p:tgtEl>
                                          <p:spTgt spid="547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7848"/>
                                        </p:tgtEl>
                                        <p:attrNameLst>
                                          <p:attrName>style.visibility</p:attrName>
                                        </p:attrNameLst>
                                      </p:cBhvr>
                                      <p:to>
                                        <p:strVal val="visible"/>
                                      </p:to>
                                    </p:set>
                                    <p:animEffect transition="in" filter="dissolve">
                                      <p:cBhvr>
                                        <p:cTn id="17" dur="500"/>
                                        <p:tgtEl>
                                          <p:spTgt spid="547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7845"/>
                                        </p:tgtEl>
                                        <p:attrNameLst>
                                          <p:attrName>style.visibility</p:attrName>
                                        </p:attrNameLst>
                                      </p:cBhvr>
                                      <p:to>
                                        <p:strVal val="visible"/>
                                      </p:to>
                                    </p:set>
                                    <p:animEffect transition="in" filter="dissolve">
                                      <p:cBhvr>
                                        <p:cTn id="22" dur="500"/>
                                        <p:tgtEl>
                                          <p:spTgt spid="547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p:bldP spid="547846" grpId="0"/>
      <p:bldP spid="547847" grpId="0"/>
      <p:bldP spid="5478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4213" y="86916"/>
            <a:ext cx="7772400" cy="857250"/>
          </a:xfrm>
        </p:spPr>
        <p:txBody>
          <a:bodyPr/>
          <a:lstStyle/>
          <a:p>
            <a:r>
              <a:rPr lang="en-GB" altLang="en-US" sz="3200" smtClean="0"/>
              <a:t>Perinatal outcome – multiple regression</a:t>
            </a:r>
          </a:p>
        </p:txBody>
      </p:sp>
      <p:graphicFrame>
        <p:nvGraphicFramePr>
          <p:cNvPr id="508931" name="Group 3"/>
          <p:cNvGraphicFramePr>
            <a:graphicFrameLocks noGrp="1"/>
          </p:cNvGraphicFramePr>
          <p:nvPr>
            <p:ph type="tbl" idx="1"/>
          </p:nvPr>
        </p:nvGraphicFramePr>
        <p:xfrm>
          <a:off x="684213" y="951313"/>
          <a:ext cx="7772400" cy="3673079"/>
        </p:xfrm>
        <a:graphic>
          <a:graphicData uri="http://schemas.openxmlformats.org/drawingml/2006/table">
            <a:tbl>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590800">
                  <a:extLst>
                    <a:ext uri="{9D8B030D-6E8A-4147-A177-3AD203B41FA5}">
                      <a16:colId xmlns:a16="http://schemas.microsoft.com/office/drawing/2014/main" xmlns="" val="20002"/>
                    </a:ext>
                  </a:extLst>
                </a:gridCol>
              </a:tblGrid>
              <a:tr h="81796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Intrapartum or neonatal death</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Neonatal convulsions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9414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Overall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R = 0.009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0.00003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R = 0.007</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0.02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4411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Epidural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429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Duration of labour</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739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Pyrexia in labour</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0.000025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charset="0"/>
                        </a:rPr>
                        <a:t>p = 0.018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508958" name="Rectangle 30"/>
          <p:cNvSpPr>
            <a:spLocks noChangeArrowheads="1"/>
          </p:cNvSpPr>
          <p:nvPr/>
        </p:nvSpPr>
        <p:spPr bwMode="auto">
          <a:xfrm>
            <a:off x="755650" y="3868341"/>
            <a:ext cx="7632700" cy="70127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spTree>
    <p:extLst>
      <p:ext uri="{BB962C8B-B14F-4D97-AF65-F5344CB8AC3E}">
        <p14:creationId xmlns:p14="http://schemas.microsoft.com/office/powerpoint/2010/main" val="4268450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08958"/>
                                        </p:tgtEl>
                                        <p:attrNameLst>
                                          <p:attrName>style.visibility</p:attrName>
                                        </p:attrNameLst>
                                      </p:cBhvr>
                                      <p:to>
                                        <p:strVal val="visible"/>
                                      </p:to>
                                    </p:set>
                                    <p:anim calcmode="lin" valueType="num">
                                      <p:cBhvr>
                                        <p:cTn id="7" dur="500" fill="hold"/>
                                        <p:tgtEl>
                                          <p:spTgt spid="508958"/>
                                        </p:tgtEl>
                                        <p:attrNameLst>
                                          <p:attrName>ppt_w</p:attrName>
                                        </p:attrNameLst>
                                      </p:cBhvr>
                                      <p:tavLst>
                                        <p:tav tm="0">
                                          <p:val>
                                            <p:fltVal val="0"/>
                                          </p:val>
                                        </p:tav>
                                        <p:tav tm="100000">
                                          <p:val>
                                            <p:strVal val="#ppt_w"/>
                                          </p:val>
                                        </p:tav>
                                      </p:tavLst>
                                    </p:anim>
                                    <p:anim calcmode="lin" valueType="num">
                                      <p:cBhvr>
                                        <p:cTn id="8" dur="500" fill="hold"/>
                                        <p:tgtEl>
                                          <p:spTgt spid="508958"/>
                                        </p:tgtEl>
                                        <p:attrNameLst>
                                          <p:attrName>ppt_h</p:attrName>
                                        </p:attrNameLst>
                                      </p:cBhvr>
                                      <p:tavLst>
                                        <p:tav tm="0">
                                          <p:val>
                                            <p:fltVal val="0"/>
                                          </p:val>
                                        </p:tav>
                                        <p:tav tm="100000">
                                          <p:val>
                                            <p:strVal val="#ppt_h"/>
                                          </p:val>
                                        </p:tav>
                                      </p:tavLst>
                                    </p:anim>
                                    <p:animEffect transition="in" filter="fade">
                                      <p:cBhvr>
                                        <p:cTn id="9" dur="500"/>
                                        <p:tgtEl>
                                          <p:spTgt spid="508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99595" y="357505"/>
            <a:ext cx="7416823" cy="4457169"/>
          </a:xfrm>
          <a:prstGeom prst="rect">
            <a:avLst/>
          </a:prstGeom>
        </p:spPr>
      </p:pic>
    </p:spTree>
    <p:extLst>
      <p:ext uri="{BB962C8B-B14F-4D97-AF65-F5344CB8AC3E}">
        <p14:creationId xmlns:p14="http://schemas.microsoft.com/office/powerpoint/2010/main" val="3435225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5" y="4731990"/>
            <a:ext cx="5715236" cy="338554"/>
          </a:xfrm>
          <a:prstGeom prst="rect">
            <a:avLst/>
          </a:prstGeom>
          <a:noFill/>
        </p:spPr>
        <p:txBody>
          <a:bodyPr wrap="square" rtlCol="0">
            <a:spAutoFit/>
          </a:bodyPr>
          <a:lstStyle/>
          <a:p>
            <a:pPr eaLnBrk="0" fontAlgn="base" hangingPunct="0">
              <a:spcBef>
                <a:spcPct val="0"/>
              </a:spcBef>
              <a:spcAft>
                <a:spcPct val="0"/>
              </a:spcAft>
            </a:pPr>
            <a:r>
              <a:rPr lang="en-GB" sz="1600" dirty="0" smtClean="0">
                <a:solidFill>
                  <a:srgbClr val="FFFFFF"/>
                </a:solidFill>
              </a:rPr>
              <a:t>N =    395,499            4757           78984           2073</a:t>
            </a:r>
            <a:endParaRPr lang="en-GB" sz="1600" dirty="0">
              <a:solidFill>
                <a:srgbClr val="FFFFFF"/>
              </a:solidFill>
            </a:endParaRPr>
          </a:p>
        </p:txBody>
      </p:sp>
      <p:pic>
        <p:nvPicPr>
          <p:cNvPr id="2" name="Picture 1"/>
          <p:cNvPicPr>
            <a:picLocks noChangeAspect="1"/>
          </p:cNvPicPr>
          <p:nvPr/>
        </p:nvPicPr>
        <p:blipFill>
          <a:blip r:embed="rId2"/>
          <a:stretch>
            <a:fillRect/>
          </a:stretch>
        </p:blipFill>
        <p:spPr>
          <a:xfrm>
            <a:off x="699510" y="195486"/>
            <a:ext cx="7483555" cy="4416524"/>
          </a:xfrm>
          <a:prstGeom prst="rect">
            <a:avLst/>
          </a:prstGeom>
        </p:spPr>
      </p:pic>
    </p:spTree>
    <p:extLst>
      <p:ext uri="{BB962C8B-B14F-4D97-AF65-F5344CB8AC3E}">
        <p14:creationId xmlns:p14="http://schemas.microsoft.com/office/powerpoint/2010/main" val="4227381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512254679"/>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55576" y="2211710"/>
            <a:ext cx="389850" cy="369332"/>
          </a:xfrm>
          <a:prstGeom prst="rect">
            <a:avLst/>
          </a:prstGeom>
          <a:noFill/>
        </p:spPr>
        <p:txBody>
          <a:bodyPr wrap="none" rtlCol="0">
            <a:spAutoFit/>
          </a:bodyPr>
          <a:lstStyle/>
          <a:p>
            <a:r>
              <a:rPr lang="en-GB" dirty="0" smtClean="0"/>
              <a:t>%</a:t>
            </a:r>
            <a:endParaRPr lang="en-GB" dirty="0"/>
          </a:p>
        </p:txBody>
      </p:sp>
    </p:spTree>
    <p:extLst>
      <p:ext uri="{BB962C8B-B14F-4D97-AF65-F5344CB8AC3E}">
        <p14:creationId xmlns:p14="http://schemas.microsoft.com/office/powerpoint/2010/main" val="416062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500"/>
                                        <p:tgtEl>
                                          <p:spTgt spid="4">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5" dur="500"/>
                                        <p:tgtEl>
                                          <p:spTgt spid="4">
                                            <p:graphicEl>
                                              <a:chart seriesIdx="-4" categoryIdx="0" bldStep="category"/>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25" dur="500"/>
                                        <p:tgtEl>
                                          <p:spTgt spid="4">
                                            <p:graphicEl>
                                              <a:chart seriesIdx="-4" categoryIdx="2" bldStep="category"/>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30" dur="500"/>
                                        <p:tgtEl>
                                          <p:spTgt spid="4">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492800928"/>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827584" y="2202418"/>
            <a:ext cx="288032"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396692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500"/>
                                        <p:tgtEl>
                                          <p:spTgt spid="4">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5" dur="500"/>
                                        <p:tgtEl>
                                          <p:spTgt spid="4">
                                            <p:graphicEl>
                                              <a:chart seriesIdx="-4" categoryIdx="0" bldStep="category"/>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25" dur="500"/>
                                        <p:tgtEl>
                                          <p:spTgt spid="4">
                                            <p:graphicEl>
                                              <a:chart seriesIdx="-4" categoryIdx="2" bldStep="category"/>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30" dur="500"/>
                                        <p:tgtEl>
                                          <p:spTgt spid="4">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493479" y="286943"/>
            <a:ext cx="60554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FontTx/>
              <a:buNone/>
            </a:pPr>
            <a:r>
              <a:rPr lang="en-GB" altLang="en-US" sz="2800" dirty="0">
                <a:solidFill>
                  <a:srgbClr val="FFFF00"/>
                </a:solidFill>
              </a:rPr>
              <a:t>INTRAPARTUM MATERNAL FEVER</a:t>
            </a:r>
          </a:p>
          <a:p>
            <a:pPr algn="ctr" eaLnBrk="0" fontAlgn="base" hangingPunct="0">
              <a:spcBef>
                <a:spcPct val="0"/>
              </a:spcBef>
              <a:spcAft>
                <a:spcPct val="0"/>
              </a:spcAft>
              <a:buFontTx/>
              <a:buNone/>
            </a:pPr>
            <a:r>
              <a:rPr lang="en-GB" altLang="en-US" sz="2800" dirty="0">
                <a:solidFill>
                  <a:srgbClr val="FFFF00"/>
                </a:solidFill>
              </a:rPr>
              <a:t> AND</a:t>
            </a:r>
          </a:p>
          <a:p>
            <a:pPr algn="ctr" eaLnBrk="0" fontAlgn="base" hangingPunct="0">
              <a:spcBef>
                <a:spcPct val="0"/>
              </a:spcBef>
              <a:spcAft>
                <a:spcPct val="0"/>
              </a:spcAft>
              <a:buFontTx/>
              <a:buNone/>
            </a:pPr>
            <a:r>
              <a:rPr lang="en-GB" altLang="en-US" sz="2800" dirty="0">
                <a:solidFill>
                  <a:srgbClr val="FFFF00"/>
                </a:solidFill>
              </a:rPr>
              <a:t>CEREBRAL PALSY</a:t>
            </a:r>
          </a:p>
        </p:txBody>
      </p:sp>
      <p:sp>
        <p:nvSpPr>
          <p:cNvPr id="219139" name="Text Box 3"/>
          <p:cNvSpPr txBox="1">
            <a:spLocks noChangeArrowheads="1"/>
          </p:cNvSpPr>
          <p:nvPr/>
        </p:nvSpPr>
        <p:spPr bwMode="auto">
          <a:xfrm>
            <a:off x="832183" y="1838325"/>
            <a:ext cx="728596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FontTx/>
              <a:buNone/>
            </a:pPr>
            <a:r>
              <a:rPr lang="en-GB" altLang="en-US" sz="2800">
                <a:solidFill>
                  <a:srgbClr val="FFFFFF"/>
                </a:solidFill>
              </a:rPr>
              <a:t>“Maternal fever exceeding 38</a:t>
            </a:r>
            <a:r>
              <a:rPr lang="en-GB" altLang="en-US" sz="2800" baseline="30000">
                <a:solidFill>
                  <a:srgbClr val="FFFFFF"/>
                </a:solidFill>
              </a:rPr>
              <a:t>O</a:t>
            </a:r>
            <a:r>
              <a:rPr lang="en-GB" altLang="en-US" sz="2800">
                <a:solidFill>
                  <a:srgbClr val="FFFFFF"/>
                </a:solidFill>
              </a:rPr>
              <a:t>C in labor </a:t>
            </a:r>
          </a:p>
          <a:p>
            <a:pPr algn="ctr" eaLnBrk="0" fontAlgn="base" hangingPunct="0">
              <a:spcBef>
                <a:spcPct val="0"/>
              </a:spcBef>
              <a:spcAft>
                <a:spcPct val="0"/>
              </a:spcAft>
              <a:buFontTx/>
              <a:buNone/>
            </a:pPr>
            <a:r>
              <a:rPr lang="en-GB" altLang="en-US" sz="2800">
                <a:solidFill>
                  <a:srgbClr val="FFFFFF"/>
                </a:solidFill>
              </a:rPr>
              <a:t>was associated with an </a:t>
            </a:r>
          </a:p>
          <a:p>
            <a:pPr algn="ctr" eaLnBrk="0" fontAlgn="base" hangingPunct="0">
              <a:spcBef>
                <a:spcPct val="0"/>
              </a:spcBef>
              <a:spcAft>
                <a:spcPct val="0"/>
              </a:spcAft>
              <a:buFontTx/>
              <a:buNone/>
            </a:pPr>
            <a:r>
              <a:rPr lang="en-GB" altLang="en-US" sz="2800">
                <a:solidFill>
                  <a:srgbClr val="FFFFFF"/>
                </a:solidFill>
              </a:rPr>
              <a:t>increased risk of unexplained cerebral palsy </a:t>
            </a:r>
          </a:p>
          <a:p>
            <a:pPr algn="ctr" eaLnBrk="0" fontAlgn="base" hangingPunct="0">
              <a:spcBef>
                <a:spcPct val="0"/>
              </a:spcBef>
              <a:spcAft>
                <a:spcPct val="0"/>
              </a:spcAft>
              <a:buFontTx/>
              <a:buNone/>
            </a:pPr>
            <a:r>
              <a:rPr lang="en-GB" altLang="en-US" sz="2800">
                <a:solidFill>
                  <a:srgbClr val="FFFFFF"/>
                </a:solidFill>
              </a:rPr>
              <a:t>(</a:t>
            </a:r>
            <a:r>
              <a:rPr lang="en-GB" altLang="en-US" sz="2800">
                <a:solidFill>
                  <a:srgbClr val="FFFF00"/>
                </a:solidFill>
              </a:rPr>
              <a:t>odds ratio 9.3</a:t>
            </a:r>
            <a:r>
              <a:rPr lang="en-GB" altLang="en-US" sz="2800">
                <a:solidFill>
                  <a:srgbClr val="FFFFFF"/>
                </a:solidFill>
              </a:rPr>
              <a:t>,  95% CI 2.7-31.0)”</a:t>
            </a:r>
          </a:p>
        </p:txBody>
      </p:sp>
      <p:sp>
        <p:nvSpPr>
          <p:cNvPr id="50180" name="Text Box 4"/>
          <p:cNvSpPr txBox="1">
            <a:spLocks noChangeArrowheads="1"/>
          </p:cNvSpPr>
          <p:nvPr/>
        </p:nvSpPr>
        <p:spPr bwMode="auto">
          <a:xfrm>
            <a:off x="811282" y="3926681"/>
            <a:ext cx="73404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FontTx/>
              <a:buNone/>
            </a:pPr>
            <a:r>
              <a:rPr lang="en-GB" altLang="en-US" sz="1800">
                <a:solidFill>
                  <a:srgbClr val="FFFFFF"/>
                </a:solidFill>
              </a:rPr>
              <a:t>J. K. Grether and K. B. Nelson. </a:t>
            </a:r>
          </a:p>
          <a:p>
            <a:pPr algn="ctr" eaLnBrk="0" fontAlgn="base" hangingPunct="0">
              <a:spcBef>
                <a:spcPct val="0"/>
              </a:spcBef>
              <a:spcAft>
                <a:spcPct val="0"/>
              </a:spcAft>
              <a:buFontTx/>
              <a:buNone/>
            </a:pPr>
            <a:r>
              <a:rPr lang="en-GB" altLang="en-US" sz="1800">
                <a:solidFill>
                  <a:srgbClr val="FFFFFF"/>
                </a:solidFill>
              </a:rPr>
              <a:t>Maternal infection and cerebral palsy in infants of normal birth weight.</a:t>
            </a:r>
            <a:r>
              <a:rPr lang="en-GB" altLang="en-US" sz="1800" i="1">
                <a:solidFill>
                  <a:srgbClr val="FFFFFF"/>
                </a:solidFill>
              </a:rPr>
              <a:t> </a:t>
            </a:r>
          </a:p>
          <a:p>
            <a:pPr algn="ctr" eaLnBrk="0" fontAlgn="base" hangingPunct="0">
              <a:spcBef>
                <a:spcPct val="0"/>
              </a:spcBef>
              <a:spcAft>
                <a:spcPct val="0"/>
              </a:spcAft>
              <a:buFontTx/>
              <a:buNone/>
            </a:pPr>
            <a:r>
              <a:rPr lang="en-GB" altLang="en-US" sz="1800" i="1">
                <a:solidFill>
                  <a:srgbClr val="FFFFFF"/>
                </a:solidFill>
              </a:rPr>
              <a:t>JAMA</a:t>
            </a:r>
            <a:r>
              <a:rPr lang="en-GB" altLang="en-US" sz="1800">
                <a:solidFill>
                  <a:srgbClr val="FFFFFF"/>
                </a:solidFill>
              </a:rPr>
              <a:t> </a:t>
            </a:r>
            <a:r>
              <a:rPr lang="en-GB" altLang="en-US" sz="1800" b="1">
                <a:solidFill>
                  <a:srgbClr val="FFFFFF"/>
                </a:solidFill>
              </a:rPr>
              <a:t>278</a:t>
            </a:r>
            <a:r>
              <a:rPr lang="en-GB" altLang="en-US" sz="1800">
                <a:solidFill>
                  <a:srgbClr val="FFFFFF"/>
                </a:solidFill>
              </a:rPr>
              <a:t> (3):207-211, 1997.</a:t>
            </a:r>
          </a:p>
        </p:txBody>
      </p:sp>
    </p:spTree>
    <p:extLst>
      <p:ext uri="{BB962C8B-B14F-4D97-AF65-F5344CB8AC3E}">
        <p14:creationId xmlns:p14="http://schemas.microsoft.com/office/powerpoint/2010/main" val="1893399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19139"/>
                                        </p:tgtEl>
                                        <p:attrNameLst>
                                          <p:attrName>style.visibility</p:attrName>
                                        </p:attrNameLst>
                                      </p:cBhvr>
                                      <p:to>
                                        <p:strVal val="visible"/>
                                      </p:to>
                                    </p:set>
                                    <p:anim calcmode="lin" valueType="num">
                                      <p:cBhvr>
                                        <p:cTn id="7" dur="500" fill="hold"/>
                                        <p:tgtEl>
                                          <p:spTgt spid="219139"/>
                                        </p:tgtEl>
                                        <p:attrNameLst>
                                          <p:attrName>ppt_w</p:attrName>
                                        </p:attrNameLst>
                                      </p:cBhvr>
                                      <p:tavLst>
                                        <p:tav tm="0">
                                          <p:val>
                                            <p:fltVal val="0"/>
                                          </p:val>
                                        </p:tav>
                                        <p:tav tm="100000">
                                          <p:val>
                                            <p:strVal val="#ppt_w"/>
                                          </p:val>
                                        </p:tav>
                                      </p:tavLst>
                                    </p:anim>
                                    <p:anim calcmode="lin" valueType="num">
                                      <p:cBhvr>
                                        <p:cTn id="8" dur="500" fill="hold"/>
                                        <p:tgtEl>
                                          <p:spTgt spid="219139"/>
                                        </p:tgtEl>
                                        <p:attrNameLst>
                                          <p:attrName>ppt_h</p:attrName>
                                        </p:attrNameLst>
                                      </p:cBhvr>
                                      <p:tavLst>
                                        <p:tav tm="0">
                                          <p:val>
                                            <p:fltVal val="0"/>
                                          </p:val>
                                        </p:tav>
                                        <p:tav tm="100000">
                                          <p:val>
                                            <p:strVal val="#ppt_h"/>
                                          </p:val>
                                        </p:tav>
                                      </p:tavLst>
                                    </p:anim>
                                    <p:animEffect transition="in" filter="fade">
                                      <p:cBhvr>
                                        <p:cTn id="9" dur="500"/>
                                        <p:tgtEl>
                                          <p:spTgt spid="21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dirty="0" smtClean="0"/>
              <a:t>Meconium</a:t>
            </a:r>
          </a:p>
        </p:txBody>
      </p:sp>
      <p:sp>
        <p:nvSpPr>
          <p:cNvPr id="492547" name="Rectangle 3"/>
          <p:cNvSpPr>
            <a:spLocks noGrp="1" noChangeArrowheads="1"/>
          </p:cNvSpPr>
          <p:nvPr>
            <p:ph type="body" idx="1"/>
          </p:nvPr>
        </p:nvSpPr>
        <p:spPr>
          <a:xfrm>
            <a:off x="683568" y="1437628"/>
            <a:ext cx="7772400" cy="2745581"/>
          </a:xfrm>
        </p:spPr>
        <p:txBody>
          <a:bodyPr/>
          <a:lstStyle/>
          <a:p>
            <a:pPr>
              <a:lnSpc>
                <a:spcPct val="90000"/>
              </a:lnSpc>
              <a:spcAft>
                <a:spcPct val="20000"/>
              </a:spcAft>
            </a:pPr>
            <a:r>
              <a:rPr lang="en-GB" altLang="en-US" sz="2600" dirty="0" smtClean="0"/>
              <a:t>Contents of the fetal bowel</a:t>
            </a:r>
          </a:p>
          <a:p>
            <a:pPr>
              <a:lnSpc>
                <a:spcPct val="90000"/>
              </a:lnSpc>
              <a:spcAft>
                <a:spcPct val="20000"/>
              </a:spcAft>
            </a:pPr>
            <a:r>
              <a:rPr lang="en-GB" altLang="en-US" sz="2600" dirty="0" smtClean="0"/>
              <a:t>Can be passed by the fetus into the amniotic fluid during labour</a:t>
            </a:r>
          </a:p>
          <a:p>
            <a:pPr>
              <a:lnSpc>
                <a:spcPct val="90000"/>
              </a:lnSpc>
              <a:spcAft>
                <a:spcPct val="20000"/>
              </a:spcAft>
            </a:pPr>
            <a:r>
              <a:rPr lang="en-GB" altLang="en-US" sz="2600" dirty="0" smtClean="0"/>
              <a:t>This passage depends on the development of the neural networks allowing bowel peristalsis, and the production of </a:t>
            </a:r>
            <a:r>
              <a:rPr lang="en-GB" altLang="en-US" sz="2600" dirty="0" err="1" smtClean="0"/>
              <a:t>motilin</a:t>
            </a:r>
            <a:r>
              <a:rPr lang="en-GB" altLang="en-US" sz="2600" dirty="0" smtClean="0"/>
              <a:t> in the bowel wall</a:t>
            </a:r>
          </a:p>
          <a:p>
            <a:pPr>
              <a:lnSpc>
                <a:spcPct val="90000"/>
              </a:lnSpc>
              <a:spcAft>
                <a:spcPct val="20000"/>
              </a:spcAft>
            </a:pPr>
            <a:r>
              <a:rPr lang="en-GB" altLang="en-US" sz="2600" dirty="0" smtClean="0"/>
              <a:t>Passage can be stimulated by fetal stress</a:t>
            </a:r>
          </a:p>
        </p:txBody>
      </p:sp>
    </p:spTree>
    <p:extLst>
      <p:ext uri="{BB962C8B-B14F-4D97-AF65-F5344CB8AC3E}">
        <p14:creationId xmlns:p14="http://schemas.microsoft.com/office/powerpoint/2010/main" val="973602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Effect transition="in" filter="dissolve">
                                      <p:cBhvr>
                                        <p:cTn id="7" dur="500"/>
                                        <p:tgtEl>
                                          <p:spTgt spid="492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2547">
                                            <p:txEl>
                                              <p:pRg st="1" end="1"/>
                                            </p:txEl>
                                          </p:spTgt>
                                        </p:tgtEl>
                                        <p:attrNameLst>
                                          <p:attrName>style.visibility</p:attrName>
                                        </p:attrNameLst>
                                      </p:cBhvr>
                                      <p:to>
                                        <p:strVal val="visible"/>
                                      </p:to>
                                    </p:set>
                                    <p:animEffect transition="in" filter="dissolve">
                                      <p:cBhvr>
                                        <p:cTn id="12" dur="500"/>
                                        <p:tgtEl>
                                          <p:spTgt spid="492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2547">
                                            <p:txEl>
                                              <p:pRg st="2" end="2"/>
                                            </p:txEl>
                                          </p:spTgt>
                                        </p:tgtEl>
                                        <p:attrNameLst>
                                          <p:attrName>style.visibility</p:attrName>
                                        </p:attrNameLst>
                                      </p:cBhvr>
                                      <p:to>
                                        <p:strVal val="visible"/>
                                      </p:to>
                                    </p:set>
                                    <p:animEffect transition="in" filter="dissolve">
                                      <p:cBhvr>
                                        <p:cTn id="17" dur="500"/>
                                        <p:tgtEl>
                                          <p:spTgt spid="492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2547">
                                            <p:txEl>
                                              <p:pRg st="3" end="3"/>
                                            </p:txEl>
                                          </p:spTgt>
                                        </p:tgtEl>
                                        <p:attrNameLst>
                                          <p:attrName>style.visibility</p:attrName>
                                        </p:attrNameLst>
                                      </p:cBhvr>
                                      <p:to>
                                        <p:strVal val="visible"/>
                                      </p:to>
                                    </p:set>
                                    <p:animEffect transition="in" filter="dissolve">
                                      <p:cBhvr>
                                        <p:cTn id="22" dur="500"/>
                                        <p:tgtEl>
                                          <p:spTgt spid="492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420604" y="1779662"/>
            <a:ext cx="63129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FontTx/>
              <a:buNone/>
            </a:pPr>
            <a:r>
              <a:rPr lang="en-GB" altLang="en-US" sz="2400" dirty="0">
                <a:solidFill>
                  <a:srgbClr val="FFFFFF"/>
                </a:solidFill>
              </a:rPr>
              <a:t>“Maternal pyrexia (odds ratio 3.82), </a:t>
            </a:r>
          </a:p>
          <a:p>
            <a:pPr algn="ctr" eaLnBrk="0" fontAlgn="base" hangingPunct="0">
              <a:spcBef>
                <a:spcPct val="0"/>
              </a:spcBef>
              <a:spcAft>
                <a:spcPct val="0"/>
              </a:spcAft>
              <a:buFontTx/>
              <a:buNone/>
            </a:pPr>
            <a:r>
              <a:rPr lang="en-GB" altLang="en-US" sz="2400" dirty="0">
                <a:solidFill>
                  <a:srgbClr val="969696"/>
                </a:solidFill>
              </a:rPr>
              <a:t>a persistent </a:t>
            </a:r>
            <a:r>
              <a:rPr lang="en-GB" altLang="en-US" sz="2400" dirty="0" err="1">
                <a:solidFill>
                  <a:srgbClr val="969696"/>
                </a:solidFill>
              </a:rPr>
              <a:t>occipitoposterior</a:t>
            </a:r>
            <a:r>
              <a:rPr lang="en-GB" altLang="en-US" sz="2400" dirty="0">
                <a:solidFill>
                  <a:srgbClr val="969696"/>
                </a:solidFill>
              </a:rPr>
              <a:t> position (4.29), </a:t>
            </a:r>
          </a:p>
          <a:p>
            <a:pPr algn="ctr" eaLnBrk="0" fontAlgn="base" hangingPunct="0">
              <a:spcBef>
                <a:spcPct val="0"/>
              </a:spcBef>
              <a:spcAft>
                <a:spcPct val="0"/>
              </a:spcAft>
              <a:buFontTx/>
              <a:buNone/>
            </a:pPr>
            <a:r>
              <a:rPr lang="en-GB" altLang="en-US" sz="2400" dirty="0">
                <a:solidFill>
                  <a:srgbClr val="969696"/>
                </a:solidFill>
              </a:rPr>
              <a:t>and an acute intrapartum event (4.44)</a:t>
            </a:r>
            <a:r>
              <a:rPr lang="en-GB" altLang="en-US" sz="2400" dirty="0">
                <a:solidFill>
                  <a:srgbClr val="FFFFFF"/>
                </a:solidFill>
              </a:rPr>
              <a:t> </a:t>
            </a:r>
          </a:p>
          <a:p>
            <a:pPr algn="ctr" eaLnBrk="0" fontAlgn="base" hangingPunct="0">
              <a:spcBef>
                <a:spcPct val="0"/>
              </a:spcBef>
              <a:spcAft>
                <a:spcPct val="0"/>
              </a:spcAft>
              <a:buFontTx/>
              <a:buNone/>
            </a:pPr>
            <a:r>
              <a:rPr lang="en-GB" altLang="en-US" sz="2400" dirty="0">
                <a:solidFill>
                  <a:srgbClr val="FFFFFF"/>
                </a:solidFill>
              </a:rPr>
              <a:t>were all risk factors for </a:t>
            </a:r>
          </a:p>
          <a:p>
            <a:pPr algn="ctr" eaLnBrk="0" fontAlgn="base" hangingPunct="0">
              <a:spcBef>
                <a:spcPct val="0"/>
              </a:spcBef>
              <a:spcAft>
                <a:spcPct val="0"/>
              </a:spcAft>
              <a:buFontTx/>
              <a:buNone/>
            </a:pPr>
            <a:r>
              <a:rPr lang="en-GB" altLang="en-US" sz="2400" dirty="0" err="1">
                <a:solidFill>
                  <a:srgbClr val="FFFFFF"/>
                </a:solidFill>
              </a:rPr>
              <a:t>newborn</a:t>
            </a:r>
            <a:r>
              <a:rPr lang="en-GB" altLang="en-US" sz="2400" dirty="0">
                <a:solidFill>
                  <a:srgbClr val="FFFFFF"/>
                </a:solidFill>
              </a:rPr>
              <a:t> encephalopathy”</a:t>
            </a:r>
          </a:p>
        </p:txBody>
      </p:sp>
      <p:sp>
        <p:nvSpPr>
          <p:cNvPr id="51203" name="Text Box 3"/>
          <p:cNvSpPr txBox="1">
            <a:spLocks noChangeArrowheads="1"/>
          </p:cNvSpPr>
          <p:nvPr/>
        </p:nvSpPr>
        <p:spPr bwMode="auto">
          <a:xfrm>
            <a:off x="1578724" y="228603"/>
            <a:ext cx="61548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FontTx/>
              <a:buNone/>
            </a:pPr>
            <a:r>
              <a:rPr lang="en-GB" altLang="en-US" sz="2800" dirty="0">
                <a:solidFill>
                  <a:srgbClr val="FFFF00"/>
                </a:solidFill>
              </a:rPr>
              <a:t>INTRAPARTUM MATERNAL FEVER </a:t>
            </a:r>
          </a:p>
          <a:p>
            <a:pPr algn="ctr" eaLnBrk="0" fontAlgn="base" hangingPunct="0">
              <a:spcBef>
                <a:spcPct val="0"/>
              </a:spcBef>
              <a:spcAft>
                <a:spcPct val="0"/>
              </a:spcAft>
              <a:buFontTx/>
              <a:buNone/>
            </a:pPr>
            <a:r>
              <a:rPr lang="en-GB" altLang="en-US" sz="2800" dirty="0">
                <a:solidFill>
                  <a:srgbClr val="FFFF00"/>
                </a:solidFill>
              </a:rPr>
              <a:t>AND </a:t>
            </a:r>
          </a:p>
          <a:p>
            <a:pPr algn="ctr" eaLnBrk="0" fontAlgn="base" hangingPunct="0">
              <a:spcBef>
                <a:spcPct val="0"/>
              </a:spcBef>
              <a:spcAft>
                <a:spcPct val="0"/>
              </a:spcAft>
              <a:buFontTx/>
              <a:buNone/>
            </a:pPr>
            <a:r>
              <a:rPr lang="en-GB" altLang="en-US" sz="2800" dirty="0">
                <a:solidFill>
                  <a:srgbClr val="FFFF00"/>
                </a:solidFill>
              </a:rPr>
              <a:t>NEONATAL ENCEPHALOPATHY</a:t>
            </a:r>
          </a:p>
        </p:txBody>
      </p:sp>
      <p:sp>
        <p:nvSpPr>
          <p:cNvPr id="2" name="TextBox 1"/>
          <p:cNvSpPr txBox="1"/>
          <p:nvPr/>
        </p:nvSpPr>
        <p:spPr>
          <a:xfrm>
            <a:off x="211618" y="4041826"/>
            <a:ext cx="8932382" cy="1077218"/>
          </a:xfrm>
          <a:prstGeom prst="rect">
            <a:avLst/>
          </a:prstGeom>
          <a:noFill/>
        </p:spPr>
        <p:txBody>
          <a:bodyPr wrap="none" rtlCol="0">
            <a:spAutoFit/>
          </a:bodyPr>
          <a:lstStyle/>
          <a:p>
            <a:pPr algn="ctr"/>
            <a:r>
              <a:rPr lang="en-GB" sz="1600" dirty="0"/>
              <a:t>N. </a:t>
            </a:r>
            <a:r>
              <a:rPr lang="en-GB" sz="1600" dirty="0" err="1"/>
              <a:t>Badawi</a:t>
            </a:r>
            <a:r>
              <a:rPr lang="en-GB" sz="1600" dirty="0"/>
              <a:t>, J. J. </a:t>
            </a:r>
            <a:r>
              <a:rPr lang="en-GB" sz="1600" dirty="0" err="1"/>
              <a:t>Kurinczuk</a:t>
            </a:r>
            <a:r>
              <a:rPr lang="en-GB" sz="1600" dirty="0"/>
              <a:t>, J. M. Keogh, L. M. </a:t>
            </a:r>
            <a:r>
              <a:rPr lang="en-GB" sz="1600" dirty="0" err="1"/>
              <a:t>Alessandri</a:t>
            </a:r>
            <a:r>
              <a:rPr lang="en-GB" sz="1600" dirty="0"/>
              <a:t>, F. O'Sullivan, </a:t>
            </a:r>
          </a:p>
          <a:p>
            <a:pPr algn="ctr"/>
            <a:r>
              <a:rPr lang="en-GB" sz="1600" dirty="0"/>
              <a:t>Burton, PR, P. J. Pemberton, and F. J. Stanley. </a:t>
            </a:r>
          </a:p>
          <a:p>
            <a:pPr algn="ctr"/>
            <a:r>
              <a:rPr lang="en-GB" sz="1600" dirty="0"/>
              <a:t>Intrapartum risk factors for </a:t>
            </a:r>
            <a:r>
              <a:rPr lang="en-GB" sz="1600" dirty="0" err="1"/>
              <a:t>newborn</a:t>
            </a:r>
            <a:r>
              <a:rPr lang="en-GB" sz="1600" dirty="0"/>
              <a:t> encephalopathy: the Western Australian case-control study. </a:t>
            </a:r>
          </a:p>
          <a:p>
            <a:pPr algn="ctr"/>
            <a:r>
              <a:rPr lang="en-GB" sz="1600" dirty="0"/>
              <a:t>BMJ 317 (7172):1554-1558, 1998</a:t>
            </a:r>
            <a:r>
              <a:rPr lang="en-GB" sz="1600" dirty="0" smtClean="0"/>
              <a:t>.</a:t>
            </a:r>
            <a:endParaRPr lang="en-GB" dirty="0"/>
          </a:p>
        </p:txBody>
      </p:sp>
    </p:spTree>
    <p:extLst>
      <p:ext uri="{BB962C8B-B14F-4D97-AF65-F5344CB8AC3E}">
        <p14:creationId xmlns:p14="http://schemas.microsoft.com/office/powerpoint/2010/main" val="1888181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p:cTn id="7" dur="500" fill="hold"/>
                                        <p:tgtEl>
                                          <p:spTgt spid="216066"/>
                                        </p:tgtEl>
                                        <p:attrNameLst>
                                          <p:attrName>ppt_w</p:attrName>
                                        </p:attrNameLst>
                                      </p:cBhvr>
                                      <p:tavLst>
                                        <p:tav tm="0">
                                          <p:val>
                                            <p:fltVal val="0"/>
                                          </p:val>
                                        </p:tav>
                                        <p:tav tm="100000">
                                          <p:val>
                                            <p:strVal val="#ppt_w"/>
                                          </p:val>
                                        </p:tav>
                                      </p:tavLst>
                                    </p:anim>
                                    <p:anim calcmode="lin" valueType="num">
                                      <p:cBhvr>
                                        <p:cTn id="8" dur="500" fill="hold"/>
                                        <p:tgtEl>
                                          <p:spTgt spid="216066"/>
                                        </p:tgtEl>
                                        <p:attrNameLst>
                                          <p:attrName>ppt_h</p:attrName>
                                        </p:attrNameLst>
                                      </p:cBhvr>
                                      <p:tavLst>
                                        <p:tav tm="0">
                                          <p:val>
                                            <p:fltVal val="0"/>
                                          </p:val>
                                        </p:tav>
                                        <p:tav tm="100000">
                                          <p:val>
                                            <p:strVal val="#ppt_h"/>
                                          </p:val>
                                        </p:tav>
                                      </p:tavLst>
                                    </p:anim>
                                    <p:animEffect transition="in" filter="fade">
                                      <p:cBhvr>
                                        <p:cTn id="9"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65" y="357508"/>
            <a:ext cx="8315325"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98716" y="4503161"/>
            <a:ext cx="6777817" cy="461665"/>
          </a:xfrm>
          <a:prstGeom prst="rect">
            <a:avLst/>
          </a:prstGeom>
          <a:noFill/>
        </p:spPr>
        <p:txBody>
          <a:bodyPr wrap="none" rtlCol="0">
            <a:spAutoFit/>
          </a:bodyPr>
          <a:lstStyle/>
          <a:p>
            <a:pPr eaLnBrk="0" fontAlgn="base" hangingPunct="0">
              <a:spcBef>
                <a:spcPct val="0"/>
              </a:spcBef>
              <a:spcAft>
                <a:spcPct val="0"/>
              </a:spcAft>
            </a:pPr>
            <a:r>
              <a:rPr lang="en-GB" sz="2400" dirty="0" smtClean="0">
                <a:solidFill>
                  <a:srgbClr val="FFFFFF"/>
                </a:solidFill>
              </a:rPr>
              <a:t>Greenwell et al 2012, </a:t>
            </a:r>
            <a:r>
              <a:rPr lang="en-GB" sz="2400" dirty="0" err="1" smtClean="0">
                <a:solidFill>
                  <a:srgbClr val="FFFFFF"/>
                </a:solidFill>
              </a:rPr>
              <a:t>Pediatrics</a:t>
            </a:r>
            <a:r>
              <a:rPr lang="en-GB" sz="2400" dirty="0" smtClean="0">
                <a:solidFill>
                  <a:srgbClr val="FFFFFF"/>
                </a:solidFill>
              </a:rPr>
              <a:t>, 129:e447-e454</a:t>
            </a:r>
            <a:endParaRPr lang="en-GB" sz="2400" dirty="0">
              <a:solidFill>
                <a:srgbClr val="FFFFFF"/>
              </a:solidFill>
            </a:endParaRPr>
          </a:p>
        </p:txBody>
      </p:sp>
      <p:sp>
        <p:nvSpPr>
          <p:cNvPr id="5" name="TextBox 4"/>
          <p:cNvSpPr txBox="1"/>
          <p:nvPr/>
        </p:nvSpPr>
        <p:spPr>
          <a:xfrm>
            <a:off x="3779915" y="843558"/>
            <a:ext cx="2720617" cy="1077218"/>
          </a:xfrm>
          <a:prstGeom prst="rect">
            <a:avLst/>
          </a:prstGeom>
          <a:noFill/>
        </p:spPr>
        <p:txBody>
          <a:bodyPr wrap="none" rtlCol="0">
            <a:spAutoFit/>
          </a:bodyPr>
          <a:lstStyle/>
          <a:p>
            <a:pPr eaLnBrk="0" fontAlgn="base" hangingPunct="0">
              <a:spcBef>
                <a:spcPct val="0"/>
              </a:spcBef>
              <a:spcAft>
                <a:spcPct val="0"/>
              </a:spcAft>
            </a:pPr>
            <a:r>
              <a:rPr lang="en-GB" sz="1600" dirty="0" smtClean="0">
                <a:solidFill>
                  <a:srgbClr val="FF0000"/>
                </a:solidFill>
              </a:rPr>
              <a:t>N=3,209</a:t>
            </a:r>
          </a:p>
          <a:p>
            <a:pPr eaLnBrk="0" fontAlgn="base" hangingPunct="0">
              <a:spcBef>
                <a:spcPct val="0"/>
              </a:spcBef>
              <a:spcAft>
                <a:spcPct val="0"/>
              </a:spcAft>
            </a:pPr>
            <a:r>
              <a:rPr lang="en-GB" sz="1600" dirty="0" smtClean="0">
                <a:solidFill>
                  <a:srgbClr val="FF0000"/>
                </a:solidFill>
              </a:rPr>
              <a:t>Epidural rate = 87%</a:t>
            </a:r>
          </a:p>
          <a:p>
            <a:pPr eaLnBrk="0" fontAlgn="base" hangingPunct="0">
              <a:spcBef>
                <a:spcPct val="0"/>
              </a:spcBef>
              <a:spcAft>
                <a:spcPct val="0"/>
              </a:spcAft>
            </a:pPr>
            <a:r>
              <a:rPr lang="en-GB" sz="1600" dirty="0" smtClean="0">
                <a:solidFill>
                  <a:srgbClr val="FF0000"/>
                </a:solidFill>
              </a:rPr>
              <a:t>Pyrexia with epidural = 45%</a:t>
            </a:r>
          </a:p>
          <a:p>
            <a:pPr eaLnBrk="0" fontAlgn="base" hangingPunct="0">
              <a:spcBef>
                <a:spcPct val="0"/>
              </a:spcBef>
              <a:spcAft>
                <a:spcPct val="0"/>
              </a:spcAft>
            </a:pPr>
            <a:r>
              <a:rPr lang="en-GB" sz="1600" dirty="0" smtClean="0">
                <a:solidFill>
                  <a:srgbClr val="FF0000"/>
                </a:solidFill>
              </a:rPr>
              <a:t>Without epidural =15%</a:t>
            </a:r>
            <a:endParaRPr lang="en-GB" sz="1600" dirty="0">
              <a:solidFill>
                <a:srgbClr val="FF0000"/>
              </a:solidFill>
            </a:endParaRPr>
          </a:p>
        </p:txBody>
      </p:sp>
    </p:spTree>
    <p:extLst>
      <p:ext uri="{BB962C8B-B14F-4D97-AF65-F5344CB8AC3E}">
        <p14:creationId xmlns:p14="http://schemas.microsoft.com/office/powerpoint/2010/main" val="2938049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533358650"/>
              </p:ext>
            </p:extLst>
          </p:nvPr>
        </p:nvGraphicFramePr>
        <p:xfrm>
          <a:off x="1619672" y="267494"/>
          <a:ext cx="5397500" cy="1949450"/>
        </p:xfrm>
        <a:graphic>
          <a:graphicData uri="http://schemas.openxmlformats.org/presentationml/2006/ole">
            <mc:AlternateContent xmlns:mc="http://schemas.openxmlformats.org/markup-compatibility/2006">
              <mc:Choice xmlns:v="urn:schemas-microsoft-com:vml" Requires="v">
                <p:oleObj spid="_x0000_s1032" r:id="rId3" imgW="10767960" imgH="3936240" progId="">
                  <p:embed/>
                </p:oleObj>
              </mc:Choice>
              <mc:Fallback>
                <p:oleObj r:id="rId3" imgW="10767960" imgH="3936240" progId="">
                  <p:embed/>
                  <p:pic>
                    <p:nvPicPr>
                      <p:cNvPr id="0" name=""/>
                      <p:cNvPicPr/>
                      <p:nvPr/>
                    </p:nvPicPr>
                    <p:blipFill>
                      <a:blip r:embed="rId4"/>
                      <a:stretch>
                        <a:fillRect/>
                      </a:stretch>
                    </p:blipFill>
                    <p:spPr>
                      <a:xfrm>
                        <a:off x="1619672" y="267494"/>
                        <a:ext cx="5397500" cy="1949450"/>
                      </a:xfrm>
                      <a:prstGeom prst="rect">
                        <a:avLst/>
                      </a:prstGeom>
                    </p:spPr>
                  </p:pic>
                </p:oleObj>
              </mc:Fallback>
            </mc:AlternateContent>
          </a:graphicData>
        </a:graphic>
      </p:graphicFrame>
      <p:sp>
        <p:nvSpPr>
          <p:cNvPr id="3" name="Rectangle 2"/>
          <p:cNvSpPr/>
          <p:nvPr/>
        </p:nvSpPr>
        <p:spPr>
          <a:xfrm>
            <a:off x="611560" y="2787774"/>
            <a:ext cx="7776864" cy="1477328"/>
          </a:xfrm>
          <a:prstGeom prst="rect">
            <a:avLst/>
          </a:prstGeom>
        </p:spPr>
        <p:txBody>
          <a:bodyPr wrap="square">
            <a:spAutoFit/>
          </a:bodyPr>
          <a:lstStyle/>
          <a:p>
            <a:r>
              <a:rPr lang="en-GB" dirty="0"/>
              <a:t>Epidural analgesia is a cause of intrapartum hyperthermia, and intrapartum hyperthermia of any cause </a:t>
            </a:r>
            <a:r>
              <a:rPr lang="en-GB" dirty="0" smtClean="0"/>
              <a:t>is associated </a:t>
            </a:r>
            <a:r>
              <a:rPr lang="en-GB" dirty="0"/>
              <a:t>with neonatal brain injury</a:t>
            </a:r>
            <a:r>
              <a:rPr lang="en-GB" dirty="0" smtClean="0"/>
              <a:t>.</a:t>
            </a:r>
          </a:p>
          <a:p>
            <a:r>
              <a:rPr lang="en-GB" dirty="0" smtClean="0"/>
              <a:t> </a:t>
            </a:r>
          </a:p>
          <a:p>
            <a:r>
              <a:rPr lang="en-GB" dirty="0" smtClean="0"/>
              <a:t>Further </a:t>
            </a:r>
            <a:r>
              <a:rPr lang="en-GB" dirty="0"/>
              <a:t>work is required to establish if epidural-induced hyperthermia is a </a:t>
            </a:r>
            <a:r>
              <a:rPr lang="en-GB" dirty="0" smtClean="0"/>
              <a:t>cause of </a:t>
            </a:r>
            <a:r>
              <a:rPr lang="en-GB" dirty="0"/>
              <a:t>neonatal brain injury.</a:t>
            </a:r>
          </a:p>
        </p:txBody>
      </p:sp>
    </p:spTree>
    <p:extLst>
      <p:ext uri="{BB962C8B-B14F-4D97-AF65-F5344CB8AC3E}">
        <p14:creationId xmlns:p14="http://schemas.microsoft.com/office/powerpoint/2010/main" val="77427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95726" y="4227934"/>
            <a:ext cx="842486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sz="1400" dirty="0">
                <a:solidFill>
                  <a:srgbClr val="FFFFFF"/>
                </a:solidFill>
                <a:latin typeface="Arial" charset="0"/>
              </a:rPr>
              <a:t>E. Lieberman, J. M. Lang, F. Jr </a:t>
            </a:r>
            <a:r>
              <a:rPr lang="en-GB" altLang="en-US" sz="1400" dirty="0" err="1">
                <a:solidFill>
                  <a:srgbClr val="FFFFFF"/>
                </a:solidFill>
                <a:latin typeface="Arial" charset="0"/>
              </a:rPr>
              <a:t>Frigoletto</a:t>
            </a:r>
            <a:r>
              <a:rPr lang="en-GB" altLang="en-US" sz="1400" dirty="0">
                <a:solidFill>
                  <a:srgbClr val="FFFFFF"/>
                </a:solidFill>
                <a:latin typeface="Arial" charset="0"/>
              </a:rPr>
              <a:t>, D. K. Richardson, S. A. Ringer, and A. Cohen. </a:t>
            </a:r>
          </a:p>
          <a:p>
            <a:pPr algn="ctr" eaLnBrk="0" fontAlgn="base" hangingPunct="0">
              <a:spcBef>
                <a:spcPct val="0"/>
              </a:spcBef>
              <a:spcAft>
                <a:spcPct val="0"/>
              </a:spcAft>
            </a:pPr>
            <a:r>
              <a:rPr lang="en-GB" altLang="en-US" sz="1400" dirty="0">
                <a:solidFill>
                  <a:srgbClr val="FFFFFF"/>
                </a:solidFill>
                <a:latin typeface="Arial" charset="0"/>
              </a:rPr>
              <a:t>Epidural analgesia, intrapartum fever, and neonatal sepsis evaluation. </a:t>
            </a:r>
          </a:p>
          <a:p>
            <a:pPr algn="ctr" eaLnBrk="0" fontAlgn="base" hangingPunct="0">
              <a:spcBef>
                <a:spcPct val="0"/>
              </a:spcBef>
              <a:spcAft>
                <a:spcPct val="0"/>
              </a:spcAft>
            </a:pPr>
            <a:r>
              <a:rPr lang="en-GB" altLang="en-US" sz="1400" dirty="0" err="1">
                <a:solidFill>
                  <a:srgbClr val="FFFFFF"/>
                </a:solidFill>
                <a:latin typeface="Arial" charset="0"/>
              </a:rPr>
              <a:t>Pediatrics</a:t>
            </a:r>
            <a:r>
              <a:rPr lang="en-GB" altLang="en-US" sz="1400" dirty="0">
                <a:solidFill>
                  <a:srgbClr val="FFFFFF"/>
                </a:solidFill>
                <a:latin typeface="Arial" charset="0"/>
              </a:rPr>
              <a:t> 99 (3):415-419, 1997.</a:t>
            </a:r>
          </a:p>
        </p:txBody>
      </p:sp>
      <p:sp>
        <p:nvSpPr>
          <p:cNvPr id="34819" name="Text Box 3"/>
          <p:cNvSpPr txBox="1">
            <a:spLocks noChangeArrowheads="1"/>
          </p:cNvSpPr>
          <p:nvPr/>
        </p:nvSpPr>
        <p:spPr bwMode="auto">
          <a:xfrm>
            <a:off x="1445739" y="135732"/>
            <a:ext cx="64668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sz="2000">
                <a:solidFill>
                  <a:srgbClr val="FFFFFF"/>
                </a:solidFill>
                <a:latin typeface="Arial" charset="0"/>
              </a:rPr>
              <a:t>1657 nulliparous women with term pregnancies and </a:t>
            </a:r>
          </a:p>
          <a:p>
            <a:pPr algn="ctr" eaLnBrk="0" fontAlgn="base" hangingPunct="0">
              <a:spcBef>
                <a:spcPct val="0"/>
              </a:spcBef>
              <a:spcAft>
                <a:spcPct val="0"/>
              </a:spcAft>
            </a:pPr>
            <a:r>
              <a:rPr lang="en-GB" altLang="en-US" sz="2000">
                <a:solidFill>
                  <a:srgbClr val="FFFFFF"/>
                </a:solidFill>
                <a:latin typeface="Arial" charset="0"/>
              </a:rPr>
              <a:t>singleton vertex fetuses who were afebrile at admission</a:t>
            </a:r>
          </a:p>
        </p:txBody>
      </p:sp>
      <p:graphicFrame>
        <p:nvGraphicFramePr>
          <p:cNvPr id="2" name="Object 4"/>
          <p:cNvGraphicFramePr>
            <a:graphicFrameLocks noChangeAspect="1"/>
          </p:cNvGraphicFramePr>
          <p:nvPr>
            <p:extLst>
              <p:ext uri="{D42A27DB-BD31-4B8C-83A1-F6EECF244321}">
                <p14:modId xmlns:p14="http://schemas.microsoft.com/office/powerpoint/2010/main" val="1527461878"/>
              </p:ext>
            </p:extLst>
          </p:nvPr>
        </p:nvGraphicFramePr>
        <p:xfrm>
          <a:off x="35575" y="987574"/>
          <a:ext cx="9301938" cy="352839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857394" y="2274062"/>
            <a:ext cx="389850" cy="369332"/>
          </a:xfrm>
          <a:prstGeom prst="rect">
            <a:avLst/>
          </a:prstGeom>
          <a:noFill/>
        </p:spPr>
        <p:txBody>
          <a:bodyPr wrap="none" rtlCol="0">
            <a:spAutoFit/>
          </a:bodyPr>
          <a:lstStyle/>
          <a:p>
            <a:r>
              <a:rPr lang="en-GB" dirty="0" smtClean="0"/>
              <a:t>%</a:t>
            </a:r>
            <a:endParaRPr lang="en-GB" dirty="0"/>
          </a:p>
        </p:txBody>
      </p:sp>
    </p:spTree>
    <p:extLst>
      <p:ext uri="{BB962C8B-B14F-4D97-AF65-F5344CB8AC3E}">
        <p14:creationId xmlns:p14="http://schemas.microsoft.com/office/powerpoint/2010/main" val="22908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fade">
                                      <p:cBhvr>
                                        <p:cTn id="7" dur="500"/>
                                        <p:tgtEl>
                                          <p:spTgt spid="2">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fade">
                                      <p:cBhvr>
                                        <p:cTn id="12" dur="500"/>
                                        <p:tgtEl>
                                          <p:spTgt spid="2">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series" animBg="0"/>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4288"/>
            <a:ext cx="8351838" cy="857250"/>
          </a:xfrm>
        </p:spPr>
        <p:txBody>
          <a:bodyPr/>
          <a:lstStyle/>
          <a:p>
            <a:pPr>
              <a:lnSpc>
                <a:spcPct val="90000"/>
              </a:lnSpc>
            </a:pPr>
            <a:r>
              <a:rPr lang="en-GB" altLang="en-US" sz="2800" dirty="0" smtClean="0"/>
              <a:t>TRIPLER ARMY MEDICAL CENTER, HAWAII</a:t>
            </a:r>
            <a:r>
              <a:rPr lang="en-GB" altLang="en-US" sz="3200" dirty="0" smtClean="0"/>
              <a:t/>
            </a:r>
            <a:br>
              <a:rPr lang="en-GB" altLang="en-US" sz="3200" dirty="0" smtClean="0"/>
            </a:br>
            <a:r>
              <a:rPr lang="en-GB" altLang="en-US" sz="2800" dirty="0" smtClean="0"/>
              <a:t>Epidural rate before October 1993 - 1% </a:t>
            </a:r>
          </a:p>
        </p:txBody>
      </p:sp>
      <p:sp>
        <p:nvSpPr>
          <p:cNvPr id="524291" name="Rectangle 3"/>
          <p:cNvSpPr>
            <a:spLocks noGrp="1" noChangeArrowheads="1"/>
          </p:cNvSpPr>
          <p:nvPr>
            <p:ph type="body" idx="1"/>
          </p:nvPr>
        </p:nvSpPr>
        <p:spPr>
          <a:xfrm>
            <a:off x="685800" y="1200150"/>
            <a:ext cx="7772400" cy="1143000"/>
          </a:xfrm>
        </p:spPr>
        <p:txBody>
          <a:bodyPr/>
          <a:lstStyle/>
          <a:p>
            <a:r>
              <a:rPr lang="en-GB" altLang="en-US" sz="2200" dirty="0" smtClean="0"/>
              <a:t>Temperature in labour &gt; 37.5</a:t>
            </a:r>
            <a:r>
              <a:rPr lang="en-GB" altLang="en-US" sz="2200" baseline="30000" dirty="0" smtClean="0"/>
              <a:t>0</a:t>
            </a:r>
            <a:r>
              <a:rPr lang="en-GB" altLang="en-US" sz="2200" dirty="0" smtClean="0"/>
              <a:t>C rose from 8.2% to 26.2%</a:t>
            </a:r>
          </a:p>
          <a:p>
            <a:r>
              <a:rPr lang="en-GB" altLang="en-US" sz="2200" dirty="0" smtClean="0"/>
              <a:t>Temperature &gt; 38</a:t>
            </a:r>
            <a:r>
              <a:rPr lang="en-GB" altLang="en-US" sz="2200" baseline="30000" dirty="0" smtClean="0"/>
              <a:t>0</a:t>
            </a:r>
            <a:r>
              <a:rPr lang="en-GB" altLang="en-US" sz="2200" dirty="0" smtClean="0"/>
              <a:t>C rose from 0.6% to 11%</a:t>
            </a:r>
          </a:p>
        </p:txBody>
      </p:sp>
      <p:pic>
        <p:nvPicPr>
          <p:cNvPr id="524292" name="Picture 4" descr="Yancey temperatur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2139702"/>
            <a:ext cx="4902473" cy="287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5"/>
          <p:cNvSpPr txBox="1">
            <a:spLocks noChangeArrowheads="1"/>
          </p:cNvSpPr>
          <p:nvPr/>
        </p:nvSpPr>
        <p:spPr bwMode="auto">
          <a:xfrm>
            <a:off x="6300192" y="2787774"/>
            <a:ext cx="235352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600" dirty="0">
                <a:solidFill>
                  <a:srgbClr val="FFFFFF"/>
                </a:solidFill>
                <a:latin typeface="Arial" pitchFamily="34" charset="0"/>
              </a:rPr>
              <a:t>M. K. Yancey, </a:t>
            </a:r>
            <a:r>
              <a:rPr lang="en-GB" altLang="en-US" sz="1600" i="1" dirty="0">
                <a:solidFill>
                  <a:srgbClr val="FFFFFF"/>
                </a:solidFill>
                <a:latin typeface="Arial" pitchFamily="34" charset="0"/>
              </a:rPr>
              <a:t>et al</a:t>
            </a:r>
            <a:r>
              <a:rPr lang="en-GB" altLang="en-US" sz="1600" dirty="0">
                <a:solidFill>
                  <a:srgbClr val="FFFFFF"/>
                </a:solidFill>
                <a:latin typeface="Arial" pitchFamily="34" charset="0"/>
              </a:rPr>
              <a:t> </a:t>
            </a:r>
          </a:p>
          <a:p>
            <a:pPr eaLnBrk="0" fontAlgn="base" hangingPunct="0">
              <a:spcBef>
                <a:spcPct val="0"/>
              </a:spcBef>
              <a:spcAft>
                <a:spcPct val="0"/>
              </a:spcAft>
            </a:pPr>
            <a:r>
              <a:rPr lang="en-GB" altLang="en-US" sz="1600" dirty="0">
                <a:solidFill>
                  <a:srgbClr val="FFFFFF"/>
                </a:solidFill>
                <a:latin typeface="Arial" pitchFamily="34" charset="0"/>
              </a:rPr>
              <a:t>epidural analgesia </a:t>
            </a:r>
          </a:p>
          <a:p>
            <a:pPr eaLnBrk="0" fontAlgn="base" hangingPunct="0">
              <a:spcBef>
                <a:spcPct val="0"/>
              </a:spcBef>
              <a:spcAft>
                <a:spcPct val="0"/>
              </a:spcAft>
            </a:pPr>
            <a:r>
              <a:rPr lang="en-GB" altLang="en-US" sz="1600" dirty="0">
                <a:solidFill>
                  <a:srgbClr val="FFFFFF"/>
                </a:solidFill>
                <a:latin typeface="Arial" pitchFamily="34" charset="0"/>
              </a:rPr>
              <a:t>and intrapartum </a:t>
            </a:r>
          </a:p>
          <a:p>
            <a:pPr eaLnBrk="0" fontAlgn="base" hangingPunct="0">
              <a:spcBef>
                <a:spcPct val="0"/>
              </a:spcBef>
              <a:spcAft>
                <a:spcPct val="0"/>
              </a:spcAft>
            </a:pPr>
            <a:r>
              <a:rPr lang="en-GB" altLang="en-US" sz="1600" dirty="0">
                <a:solidFill>
                  <a:srgbClr val="FFFFFF"/>
                </a:solidFill>
                <a:latin typeface="Arial" pitchFamily="34" charset="0"/>
              </a:rPr>
              <a:t>maternal hyperthermia.</a:t>
            </a:r>
            <a:r>
              <a:rPr lang="en-GB" altLang="en-US" sz="1600" i="1" dirty="0">
                <a:solidFill>
                  <a:srgbClr val="FFFFFF"/>
                </a:solidFill>
                <a:latin typeface="Arial" pitchFamily="34" charset="0"/>
              </a:rPr>
              <a:t> </a:t>
            </a:r>
          </a:p>
          <a:p>
            <a:pPr eaLnBrk="0" fontAlgn="base" hangingPunct="0">
              <a:spcBef>
                <a:spcPct val="0"/>
              </a:spcBef>
              <a:spcAft>
                <a:spcPct val="0"/>
              </a:spcAft>
            </a:pPr>
            <a:r>
              <a:rPr lang="en-GB" altLang="en-US" sz="1600" i="1" dirty="0" err="1">
                <a:solidFill>
                  <a:srgbClr val="FFFFFF"/>
                </a:solidFill>
                <a:latin typeface="Arial" pitchFamily="34" charset="0"/>
              </a:rPr>
              <a:t>Obstet</a:t>
            </a:r>
            <a:r>
              <a:rPr lang="en-GB" altLang="en-US" sz="1600" i="1" dirty="0">
                <a:solidFill>
                  <a:srgbClr val="FFFFFF"/>
                </a:solidFill>
                <a:latin typeface="Arial" pitchFamily="34" charset="0"/>
              </a:rPr>
              <a:t> </a:t>
            </a:r>
            <a:r>
              <a:rPr lang="en-GB" altLang="en-US" sz="1600" i="1" dirty="0" err="1">
                <a:solidFill>
                  <a:srgbClr val="FFFFFF"/>
                </a:solidFill>
                <a:latin typeface="Arial" pitchFamily="34" charset="0"/>
              </a:rPr>
              <a:t>Gynecol</a:t>
            </a:r>
            <a:r>
              <a:rPr lang="en-GB" altLang="en-US" sz="1600" dirty="0">
                <a:solidFill>
                  <a:srgbClr val="FFFFFF"/>
                </a:solidFill>
                <a:latin typeface="Arial" pitchFamily="34" charset="0"/>
              </a:rPr>
              <a:t> </a:t>
            </a:r>
          </a:p>
          <a:p>
            <a:pPr eaLnBrk="0" fontAlgn="base" hangingPunct="0">
              <a:spcBef>
                <a:spcPct val="0"/>
              </a:spcBef>
              <a:spcAft>
                <a:spcPct val="0"/>
              </a:spcAft>
            </a:pPr>
            <a:r>
              <a:rPr lang="en-GB" altLang="en-US" sz="1600" dirty="0">
                <a:solidFill>
                  <a:srgbClr val="FFFFFF"/>
                </a:solidFill>
                <a:latin typeface="Arial" pitchFamily="34" charset="0"/>
              </a:rPr>
              <a:t>98:763-770, 2001.</a:t>
            </a:r>
            <a:endParaRPr lang="en-GB" altLang="en-US" sz="1200" dirty="0">
              <a:solidFill>
                <a:srgbClr val="FFFFFF"/>
              </a:solidFill>
              <a:latin typeface="Arial" pitchFamily="34" charset="0"/>
            </a:endParaRPr>
          </a:p>
          <a:p>
            <a:pPr eaLnBrk="0" fontAlgn="base" hangingPunct="0">
              <a:spcBef>
                <a:spcPct val="0"/>
              </a:spcBef>
              <a:spcAft>
                <a:spcPct val="0"/>
              </a:spcAft>
            </a:pPr>
            <a:endParaRPr lang="en-GB" altLang="en-US" sz="1200" dirty="0">
              <a:solidFill>
                <a:srgbClr val="FFFFFF"/>
              </a:solidFill>
            </a:endParaRPr>
          </a:p>
        </p:txBody>
      </p:sp>
      <p:sp>
        <p:nvSpPr>
          <p:cNvPr id="21510" name="Rectangle 1"/>
          <p:cNvSpPr>
            <a:spLocks noChangeArrowheads="1"/>
          </p:cNvSpPr>
          <p:nvPr/>
        </p:nvSpPr>
        <p:spPr bwMode="auto">
          <a:xfrm>
            <a:off x="2286000" y="2259811"/>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sp>
        <p:nvSpPr>
          <p:cNvPr id="3" name="TextBox 2"/>
          <p:cNvSpPr txBox="1"/>
          <p:nvPr/>
        </p:nvSpPr>
        <p:spPr>
          <a:xfrm>
            <a:off x="2387606" y="670326"/>
            <a:ext cx="4360489" cy="769441"/>
          </a:xfrm>
          <a:prstGeom prst="rect">
            <a:avLst/>
          </a:prstGeom>
          <a:noFill/>
        </p:spPr>
        <p:txBody>
          <a:bodyPr wrap="none">
            <a:spAutoFit/>
          </a:bodyPr>
          <a:lstStyle/>
          <a:p>
            <a:pPr eaLnBrk="0" fontAlgn="base" hangingPunct="0">
              <a:spcBef>
                <a:spcPct val="0"/>
              </a:spcBef>
              <a:spcAft>
                <a:spcPct val="0"/>
              </a:spcAft>
              <a:defRPr/>
            </a:pPr>
            <a:r>
              <a:rPr lang="en-GB" sz="2800" kern="0" dirty="0">
                <a:solidFill>
                  <a:srgbClr val="FFFF00"/>
                </a:solidFill>
              </a:rPr>
              <a:t>After October 1993 - 83% </a:t>
            </a:r>
            <a:r>
              <a:rPr lang="en-GB" sz="3200" kern="0" dirty="0">
                <a:solidFill>
                  <a:srgbClr val="FFFF00"/>
                </a:solidFill>
              </a:rPr>
              <a:t/>
            </a:r>
            <a:br>
              <a:rPr lang="en-GB" sz="3200" kern="0" dirty="0">
                <a:solidFill>
                  <a:srgbClr val="FFFF00"/>
                </a:solidFill>
              </a:rPr>
            </a:br>
            <a:endParaRPr lang="en-GB" sz="1600" dirty="0">
              <a:solidFill>
                <a:srgbClr val="FFFFFF"/>
              </a:solidFill>
            </a:endParaRPr>
          </a:p>
        </p:txBody>
      </p:sp>
    </p:spTree>
    <p:extLst>
      <p:ext uri="{BB962C8B-B14F-4D97-AF65-F5344CB8AC3E}">
        <p14:creationId xmlns:p14="http://schemas.microsoft.com/office/powerpoint/2010/main" val="2328034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24291">
                                            <p:txEl>
                                              <p:pRg st="0" end="0"/>
                                            </p:txEl>
                                          </p:spTgt>
                                        </p:tgtEl>
                                        <p:attrNameLst>
                                          <p:attrName>style.visibility</p:attrName>
                                        </p:attrNameLst>
                                      </p:cBhvr>
                                      <p:to>
                                        <p:strVal val="visible"/>
                                      </p:to>
                                    </p:set>
                                    <p:anim calcmode="lin" valueType="num">
                                      <p:cBhvr additive="base">
                                        <p:cTn id="12" dur="500" fill="hold"/>
                                        <p:tgtEl>
                                          <p:spTgt spid="52429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24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524291">
                                            <p:txEl>
                                              <p:pRg st="1" end="1"/>
                                            </p:txEl>
                                          </p:spTgt>
                                        </p:tgtEl>
                                        <p:attrNameLst>
                                          <p:attrName>style.visibility</p:attrName>
                                        </p:attrNameLst>
                                      </p:cBhvr>
                                      <p:to>
                                        <p:strVal val="visible"/>
                                      </p:to>
                                    </p:set>
                                    <p:anim calcmode="lin" valueType="num">
                                      <p:cBhvr additive="base">
                                        <p:cTn id="18" dur="500" fill="hold"/>
                                        <p:tgtEl>
                                          <p:spTgt spid="524291">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24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524292"/>
                                        </p:tgtEl>
                                        <p:attrNameLst>
                                          <p:attrName>style.visibility</p:attrName>
                                        </p:attrNameLst>
                                      </p:cBhvr>
                                      <p:to>
                                        <p:strVal val="visible"/>
                                      </p:to>
                                    </p:set>
                                    <p:anim calcmode="lin" valueType="num">
                                      <p:cBhvr>
                                        <p:cTn id="24" dur="500" fill="hold"/>
                                        <p:tgtEl>
                                          <p:spTgt spid="524292"/>
                                        </p:tgtEl>
                                        <p:attrNameLst>
                                          <p:attrName>ppt_w</p:attrName>
                                        </p:attrNameLst>
                                      </p:cBhvr>
                                      <p:tavLst>
                                        <p:tav tm="0">
                                          <p:val>
                                            <p:fltVal val="0"/>
                                          </p:val>
                                        </p:tav>
                                        <p:tav tm="100000">
                                          <p:val>
                                            <p:strVal val="#ppt_w"/>
                                          </p:val>
                                        </p:tav>
                                      </p:tavLst>
                                    </p:anim>
                                    <p:anim calcmode="lin" valueType="num">
                                      <p:cBhvr>
                                        <p:cTn id="25" dur="500" fill="hold"/>
                                        <p:tgtEl>
                                          <p:spTgt spid="524292"/>
                                        </p:tgtEl>
                                        <p:attrNameLst>
                                          <p:attrName>ppt_h</p:attrName>
                                        </p:attrNameLst>
                                      </p:cBhvr>
                                      <p:tavLst>
                                        <p:tav tm="0">
                                          <p:val>
                                            <p:fltVal val="0"/>
                                          </p:val>
                                        </p:tav>
                                        <p:tav tm="100000">
                                          <p:val>
                                            <p:strVal val="#ppt_h"/>
                                          </p:val>
                                        </p:tav>
                                      </p:tavLst>
                                    </p:anim>
                                    <p:animEffect transition="in" filter="fade">
                                      <p:cBhvr>
                                        <p:cTn id="26" dur="500"/>
                                        <p:tgtEl>
                                          <p:spTgt spid="524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792" y="87474"/>
            <a:ext cx="7772400" cy="857250"/>
          </a:xfrm>
        </p:spPr>
        <p:txBody>
          <a:bodyPr/>
          <a:lstStyle/>
          <a:p>
            <a:r>
              <a:rPr lang="en-GB" dirty="0" smtClean="0"/>
              <a:t>Scotland 2011</a:t>
            </a:r>
            <a:endParaRPr lang="en-GB" dirty="0"/>
          </a:p>
        </p:txBody>
      </p:sp>
      <p:sp>
        <p:nvSpPr>
          <p:cNvPr id="3" name="Content Placeholder 2"/>
          <p:cNvSpPr>
            <a:spLocks noGrp="1"/>
          </p:cNvSpPr>
          <p:nvPr>
            <p:ph idx="1"/>
          </p:nvPr>
        </p:nvSpPr>
        <p:spPr>
          <a:xfrm>
            <a:off x="755576" y="897564"/>
            <a:ext cx="7772400" cy="1188132"/>
          </a:xfrm>
        </p:spPr>
        <p:txBody>
          <a:bodyPr/>
          <a:lstStyle/>
          <a:p>
            <a:r>
              <a:rPr lang="en-GB" sz="2000" dirty="0" smtClean="0"/>
              <a:t>480 consecutive term singleton infants born to mothers who received EA in </a:t>
            </a:r>
            <a:r>
              <a:rPr lang="en-GB" sz="2000" dirty="0" err="1" smtClean="0"/>
              <a:t>labor</a:t>
            </a:r>
            <a:endParaRPr lang="en-GB" sz="2000" dirty="0" smtClean="0"/>
          </a:p>
          <a:p>
            <a:r>
              <a:rPr lang="en-GB" sz="2000" dirty="0" smtClean="0"/>
              <a:t>480 controls without epidurals </a:t>
            </a:r>
            <a:endParaRPr lang="en-GB" sz="2000" dirty="0"/>
          </a:p>
        </p:txBody>
      </p:sp>
      <p:graphicFrame>
        <p:nvGraphicFramePr>
          <p:cNvPr id="4" name="Table 3"/>
          <p:cNvGraphicFramePr>
            <a:graphicFrameLocks noGrp="1"/>
          </p:cNvGraphicFramePr>
          <p:nvPr>
            <p:extLst/>
          </p:nvPr>
        </p:nvGraphicFramePr>
        <p:xfrm>
          <a:off x="1202063" y="2031690"/>
          <a:ext cx="6384031" cy="1360170"/>
        </p:xfrm>
        <a:graphic>
          <a:graphicData uri="http://schemas.openxmlformats.org/drawingml/2006/table">
            <a:tbl>
              <a:tblPr firstRow="1" bandRow="1">
                <a:tableStyleId>{5C22544A-7EE6-4342-B048-85BDC9FD1C3A}</a:tableStyleId>
              </a:tblPr>
              <a:tblGrid>
                <a:gridCol w="3016413">
                  <a:extLst>
                    <a:ext uri="{9D8B030D-6E8A-4147-A177-3AD203B41FA5}">
                      <a16:colId xmlns:a16="http://schemas.microsoft.com/office/drawing/2014/main" xmlns="" val="20000"/>
                    </a:ext>
                  </a:extLst>
                </a:gridCol>
                <a:gridCol w="1659027">
                  <a:extLst>
                    <a:ext uri="{9D8B030D-6E8A-4147-A177-3AD203B41FA5}">
                      <a16:colId xmlns:a16="http://schemas.microsoft.com/office/drawing/2014/main" xmlns="" val="20001"/>
                    </a:ext>
                  </a:extLst>
                </a:gridCol>
                <a:gridCol w="1708591">
                  <a:extLst>
                    <a:ext uri="{9D8B030D-6E8A-4147-A177-3AD203B41FA5}">
                      <a16:colId xmlns:a16="http://schemas.microsoft.com/office/drawing/2014/main" xmlns="" val="20002"/>
                    </a:ext>
                  </a:extLst>
                </a:gridCol>
              </a:tblGrid>
              <a:tr h="285750">
                <a:tc>
                  <a:txBody>
                    <a:bodyPr/>
                    <a:lstStyle/>
                    <a:p>
                      <a:endParaRPr lang="en-GB" sz="1400" dirty="0"/>
                    </a:p>
                  </a:txBody>
                  <a:tcPr marT="34290" marB="34290"/>
                </a:tc>
                <a:tc>
                  <a:txBody>
                    <a:bodyPr/>
                    <a:lstStyle/>
                    <a:p>
                      <a:pPr algn="ctr"/>
                      <a:r>
                        <a:rPr lang="en-GB" sz="1400" dirty="0" smtClean="0"/>
                        <a:t>Epidurals</a:t>
                      </a:r>
                      <a:endParaRPr lang="en-GB" sz="1400" dirty="0"/>
                    </a:p>
                  </a:txBody>
                  <a:tcPr marT="34290" marB="34290"/>
                </a:tc>
                <a:tc>
                  <a:txBody>
                    <a:bodyPr/>
                    <a:lstStyle/>
                    <a:p>
                      <a:pPr algn="ctr"/>
                      <a:r>
                        <a:rPr lang="en-GB" sz="1400" dirty="0" smtClean="0"/>
                        <a:t>Controls</a:t>
                      </a:r>
                      <a:endParaRPr lang="en-GB" sz="1400" dirty="0"/>
                    </a:p>
                  </a:txBody>
                  <a:tcPr marT="34290" marB="34290"/>
                </a:tc>
                <a:extLst>
                  <a:ext uri="{0D108BD9-81ED-4DB2-BD59-A6C34878D82A}">
                    <a16:rowId xmlns:a16="http://schemas.microsoft.com/office/drawing/2014/main" xmlns="" val="10000"/>
                  </a:ext>
                </a:extLst>
              </a:tr>
              <a:tr h="285750">
                <a:tc>
                  <a:txBody>
                    <a:bodyPr/>
                    <a:lstStyle/>
                    <a:p>
                      <a:r>
                        <a:rPr lang="en-GB" sz="1400" dirty="0" smtClean="0"/>
                        <a:t>Maternal</a:t>
                      </a:r>
                      <a:r>
                        <a:rPr lang="en-GB" sz="1400" baseline="0" dirty="0" smtClean="0"/>
                        <a:t> </a:t>
                      </a:r>
                      <a:r>
                        <a:rPr lang="en-GB" sz="1400" dirty="0" smtClean="0"/>
                        <a:t>Pyrexia &gt;= 38</a:t>
                      </a:r>
                      <a:r>
                        <a:rPr lang="en-GB" sz="1400" baseline="30000" dirty="0" smtClean="0"/>
                        <a:t>0</a:t>
                      </a:r>
                      <a:r>
                        <a:rPr lang="en-GB" sz="1400" baseline="0" dirty="0" smtClean="0"/>
                        <a:t>C</a:t>
                      </a:r>
                      <a:endParaRPr lang="en-GB" sz="1400" dirty="0"/>
                    </a:p>
                  </a:txBody>
                  <a:tcPr marT="34290" marB="34290"/>
                </a:tc>
                <a:tc>
                  <a:txBody>
                    <a:bodyPr/>
                    <a:lstStyle/>
                    <a:p>
                      <a:pPr algn="ctr"/>
                      <a:r>
                        <a:rPr lang="en-GB" sz="1400" dirty="0" smtClean="0"/>
                        <a:t>11%</a:t>
                      </a:r>
                      <a:endParaRPr lang="en-GB" sz="1400" dirty="0"/>
                    </a:p>
                  </a:txBody>
                  <a:tcPr marT="34290" marB="34290"/>
                </a:tc>
                <a:tc>
                  <a:txBody>
                    <a:bodyPr/>
                    <a:lstStyle/>
                    <a:p>
                      <a:pPr algn="ctr"/>
                      <a:r>
                        <a:rPr lang="en-GB" sz="1400" dirty="0" smtClean="0"/>
                        <a:t>0.8%</a:t>
                      </a:r>
                      <a:endParaRPr lang="en-GB" sz="1400" dirty="0"/>
                    </a:p>
                  </a:txBody>
                  <a:tcPr marT="34290" marB="34290"/>
                </a:tc>
                <a:extLst>
                  <a:ext uri="{0D108BD9-81ED-4DB2-BD59-A6C34878D82A}">
                    <a16:rowId xmlns:a16="http://schemas.microsoft.com/office/drawing/2014/main" xmlns="" val="10001"/>
                  </a:ext>
                </a:extLst>
              </a:tr>
              <a:tr h="502920">
                <a:tc>
                  <a:txBody>
                    <a:bodyPr/>
                    <a:lstStyle/>
                    <a:p>
                      <a:r>
                        <a:rPr lang="en-GB" sz="1400" dirty="0" smtClean="0"/>
                        <a:t>Neonatal pyrexia &gt;=37.5</a:t>
                      </a:r>
                      <a:r>
                        <a:rPr lang="en-GB" sz="1400" baseline="30000" dirty="0" smtClean="0"/>
                        <a:t>0</a:t>
                      </a:r>
                      <a:r>
                        <a:rPr lang="en-GB" sz="1400" baseline="0" dirty="0" smtClean="0"/>
                        <a:t>C</a:t>
                      </a:r>
                      <a:endParaRPr lang="en-GB" sz="1400" dirty="0"/>
                    </a:p>
                  </a:txBody>
                  <a:tcPr marT="34290" marB="34290"/>
                </a:tc>
                <a:tc>
                  <a:txBody>
                    <a:bodyPr/>
                    <a:lstStyle/>
                    <a:p>
                      <a:pPr algn="ctr"/>
                      <a:r>
                        <a:rPr lang="en-GB" sz="1400" dirty="0" smtClean="0"/>
                        <a:t>14.2%</a:t>
                      </a:r>
                      <a:endParaRPr lang="en-GB" sz="1400" dirty="0"/>
                    </a:p>
                  </a:txBody>
                  <a:tcPr marT="34290" marB="34290"/>
                </a:tc>
                <a:tc>
                  <a:txBody>
                    <a:bodyPr/>
                    <a:lstStyle/>
                    <a:p>
                      <a:pPr algn="ctr"/>
                      <a:r>
                        <a:rPr lang="en-GB" sz="1400" dirty="0" smtClean="0"/>
                        <a:t>3.1%</a:t>
                      </a:r>
                      <a:endParaRPr lang="en-GB" sz="1400" dirty="0"/>
                    </a:p>
                  </a:txBody>
                  <a:tcPr marT="34290" marB="34290"/>
                </a:tc>
                <a:extLst>
                  <a:ext uri="{0D108BD9-81ED-4DB2-BD59-A6C34878D82A}">
                    <a16:rowId xmlns:a16="http://schemas.microsoft.com/office/drawing/2014/main" xmlns="" val="10002"/>
                  </a:ext>
                </a:extLst>
              </a:tr>
              <a:tr h="285750">
                <a:tc>
                  <a:txBody>
                    <a:bodyPr/>
                    <a:lstStyle/>
                    <a:p>
                      <a:r>
                        <a:rPr lang="en-GB" sz="1400" dirty="0" smtClean="0"/>
                        <a:t>Neonatal sepsis workup</a:t>
                      </a:r>
                      <a:endParaRPr lang="en-GB" sz="1400" dirty="0"/>
                    </a:p>
                  </a:txBody>
                  <a:tcPr marT="34290" marB="34290"/>
                </a:tc>
                <a:tc>
                  <a:txBody>
                    <a:bodyPr/>
                    <a:lstStyle/>
                    <a:p>
                      <a:pPr algn="ctr"/>
                      <a:r>
                        <a:rPr lang="en-GB" sz="1400" dirty="0" smtClean="0"/>
                        <a:t>11.7%</a:t>
                      </a:r>
                      <a:endParaRPr lang="en-GB" sz="1400" dirty="0"/>
                    </a:p>
                  </a:txBody>
                  <a:tcPr marT="34290" marB="34290"/>
                </a:tc>
                <a:tc>
                  <a:txBody>
                    <a:bodyPr/>
                    <a:lstStyle/>
                    <a:p>
                      <a:pPr algn="ctr"/>
                      <a:r>
                        <a:rPr lang="en-GB" sz="1400" dirty="0" smtClean="0"/>
                        <a:t>2.5%</a:t>
                      </a:r>
                      <a:endParaRPr lang="en-GB" sz="1400" dirty="0"/>
                    </a:p>
                  </a:txBody>
                  <a:tcPr marT="34290" marB="34290"/>
                </a:tc>
                <a:extLst>
                  <a:ext uri="{0D108BD9-81ED-4DB2-BD59-A6C34878D82A}">
                    <a16:rowId xmlns:a16="http://schemas.microsoft.com/office/drawing/2014/main" xmlns="" val="10003"/>
                  </a:ext>
                </a:extLst>
              </a:tr>
            </a:tbl>
          </a:graphicData>
        </a:graphic>
      </p:graphicFrame>
      <p:sp>
        <p:nvSpPr>
          <p:cNvPr id="5" name="TextBox 4"/>
          <p:cNvSpPr txBox="1"/>
          <p:nvPr/>
        </p:nvSpPr>
        <p:spPr>
          <a:xfrm>
            <a:off x="683568" y="3363838"/>
            <a:ext cx="7309320" cy="830997"/>
          </a:xfrm>
          <a:prstGeom prst="rect">
            <a:avLst/>
          </a:prstGeom>
          <a:noFill/>
        </p:spPr>
        <p:txBody>
          <a:bodyPr wrap="square" rtlCol="0">
            <a:spAutoFit/>
          </a:bodyPr>
          <a:lstStyle/>
          <a:p>
            <a:pPr marL="342900" indent="-342900" eaLnBrk="0" fontAlgn="base" hangingPunct="0">
              <a:spcBef>
                <a:spcPct val="0"/>
              </a:spcBef>
              <a:spcAft>
                <a:spcPct val="0"/>
              </a:spcAft>
              <a:buFont typeface="Arial" panose="020B0604020202020204" pitchFamily="34" charset="0"/>
              <a:buChar char="•"/>
            </a:pPr>
            <a:r>
              <a:rPr lang="en-GB" sz="1600" dirty="0" smtClean="0">
                <a:solidFill>
                  <a:srgbClr val="FFFFFF"/>
                </a:solidFill>
              </a:rPr>
              <a:t>It is unnecessary to investigate febrile offspring of mothers who have had epidurals unless pyrexia persists for longer than 5 h or other signs or risk factors for neonatal sepsis are present</a:t>
            </a:r>
            <a:endParaRPr lang="en-GB" sz="1600" dirty="0">
              <a:solidFill>
                <a:srgbClr val="FFFFFF"/>
              </a:solidFill>
            </a:endParaRPr>
          </a:p>
        </p:txBody>
      </p:sp>
      <p:sp>
        <p:nvSpPr>
          <p:cNvPr id="6" name="TextBox 5"/>
          <p:cNvSpPr txBox="1"/>
          <p:nvPr/>
        </p:nvSpPr>
        <p:spPr>
          <a:xfrm>
            <a:off x="1030663" y="4324993"/>
            <a:ext cx="7222231" cy="830997"/>
          </a:xfrm>
          <a:prstGeom prst="rect">
            <a:avLst/>
          </a:prstGeom>
          <a:noFill/>
        </p:spPr>
        <p:txBody>
          <a:bodyPr wrap="square" rtlCol="0">
            <a:spAutoFit/>
          </a:bodyPr>
          <a:lstStyle/>
          <a:p>
            <a:pPr algn="ctr" eaLnBrk="0" fontAlgn="base" hangingPunct="0">
              <a:spcBef>
                <a:spcPct val="0"/>
              </a:spcBef>
              <a:spcAft>
                <a:spcPct val="0"/>
              </a:spcAft>
            </a:pPr>
            <a:r>
              <a:rPr lang="en-GB" sz="1600" dirty="0" smtClean="0">
                <a:solidFill>
                  <a:srgbClr val="FFFFFF"/>
                </a:solidFill>
              </a:rPr>
              <a:t>Agakidis C, </a:t>
            </a:r>
            <a:r>
              <a:rPr lang="en-GB" sz="1600" dirty="0" err="1" smtClean="0">
                <a:solidFill>
                  <a:srgbClr val="FFFFFF"/>
                </a:solidFill>
              </a:rPr>
              <a:t>Agakidou</a:t>
            </a:r>
            <a:r>
              <a:rPr lang="en-GB" sz="1600" dirty="0" smtClean="0">
                <a:solidFill>
                  <a:srgbClr val="FFFFFF"/>
                </a:solidFill>
              </a:rPr>
              <a:t> E, Philip TS, Murthy P, John LD. </a:t>
            </a:r>
          </a:p>
          <a:p>
            <a:pPr algn="ctr" eaLnBrk="0" fontAlgn="base" hangingPunct="0">
              <a:spcBef>
                <a:spcPct val="0"/>
              </a:spcBef>
              <a:spcAft>
                <a:spcPct val="0"/>
              </a:spcAft>
            </a:pPr>
            <a:r>
              <a:rPr lang="en-GB" sz="1600" dirty="0" err="1" smtClean="0">
                <a:solidFill>
                  <a:srgbClr val="FFFFFF"/>
                </a:solidFill>
              </a:rPr>
              <a:t>Labor</a:t>
            </a:r>
            <a:r>
              <a:rPr lang="en-GB" sz="1600" dirty="0" smtClean="0">
                <a:solidFill>
                  <a:srgbClr val="FFFFFF"/>
                </a:solidFill>
              </a:rPr>
              <a:t> epidural analgesia is independent risk factor for neonatal pyrexia. </a:t>
            </a:r>
          </a:p>
          <a:p>
            <a:pPr algn="ctr" eaLnBrk="0" fontAlgn="base" hangingPunct="0">
              <a:spcBef>
                <a:spcPct val="0"/>
              </a:spcBef>
              <a:spcAft>
                <a:spcPct val="0"/>
              </a:spcAft>
            </a:pPr>
            <a:r>
              <a:rPr lang="en-GB" sz="1600" dirty="0" smtClean="0">
                <a:solidFill>
                  <a:srgbClr val="FFFFFF"/>
                </a:solidFill>
              </a:rPr>
              <a:t>J </a:t>
            </a:r>
            <a:r>
              <a:rPr lang="en-GB" sz="1600" dirty="0" err="1" smtClean="0">
                <a:solidFill>
                  <a:srgbClr val="FFFFFF"/>
                </a:solidFill>
              </a:rPr>
              <a:t>Matern</a:t>
            </a:r>
            <a:r>
              <a:rPr lang="en-GB" sz="1600" dirty="0" smtClean="0">
                <a:solidFill>
                  <a:srgbClr val="FFFFFF"/>
                </a:solidFill>
              </a:rPr>
              <a:t> Fetal Neonatal Med 2011; 24(9):1128-1132.</a:t>
            </a:r>
            <a:endParaRPr lang="en-GB" sz="1600" dirty="0">
              <a:solidFill>
                <a:srgbClr val="FFFFFF"/>
              </a:solidFill>
            </a:endParaRPr>
          </a:p>
        </p:txBody>
      </p:sp>
    </p:spTree>
    <p:extLst>
      <p:ext uri="{BB962C8B-B14F-4D97-AF65-F5344CB8AC3E}">
        <p14:creationId xmlns:p14="http://schemas.microsoft.com/office/powerpoint/2010/main" val="417583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Impey pyrexia and acid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50031"/>
            <a:ext cx="8208962" cy="41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72" name="Text Box 4"/>
          <p:cNvSpPr txBox="1">
            <a:spLocks noChangeArrowheads="1"/>
          </p:cNvSpPr>
          <p:nvPr/>
        </p:nvSpPr>
        <p:spPr bwMode="auto">
          <a:xfrm>
            <a:off x="684216" y="4462467"/>
            <a:ext cx="7520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a:solidFill>
                  <a:srgbClr val="FFFF00"/>
                </a:solidFill>
                <a:latin typeface="Arial" charset="0"/>
              </a:rPr>
              <a:t>Where both factors coexisted, the risk was 12.5%.......</a:t>
            </a:r>
            <a:endParaRPr lang="en-US" altLang="en-US">
              <a:solidFill>
                <a:srgbClr val="FFFF00"/>
              </a:solidFill>
              <a:latin typeface="Arial" charset="0"/>
            </a:endParaRPr>
          </a:p>
        </p:txBody>
      </p:sp>
      <p:sp>
        <p:nvSpPr>
          <p:cNvPr id="2" name="Rectangle 1"/>
          <p:cNvSpPr/>
          <p:nvPr/>
        </p:nvSpPr>
        <p:spPr bwMode="auto">
          <a:xfrm>
            <a:off x="4572000" y="3057804"/>
            <a:ext cx="3960440" cy="324036"/>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1600" smtClean="0">
              <a:solidFill>
                <a:srgbClr val="FFFFFF"/>
              </a:solidFill>
            </a:endParaRPr>
          </a:p>
        </p:txBody>
      </p:sp>
    </p:spTree>
    <p:extLst>
      <p:ext uri="{BB962C8B-B14F-4D97-AF65-F5344CB8AC3E}">
        <p14:creationId xmlns:p14="http://schemas.microsoft.com/office/powerpoint/2010/main" val="3914185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621572"/>
                                        </p:tgtEl>
                                        <p:attrNameLst>
                                          <p:attrName>style.visibility</p:attrName>
                                        </p:attrNameLst>
                                      </p:cBhvr>
                                      <p:to>
                                        <p:strVal val="visible"/>
                                      </p:to>
                                    </p:set>
                                    <p:animEffect transition="in" filter="fade">
                                      <p:cBhvr>
                                        <p:cTn id="12" dur="2000"/>
                                        <p:tgtEl>
                                          <p:spTgt spid="621572"/>
                                        </p:tgtEl>
                                      </p:cBhvr>
                                    </p:animEffect>
                                    <p:anim calcmode="lin" valueType="num">
                                      <p:cBhvr>
                                        <p:cTn id="13" dur="2000" fill="hold"/>
                                        <p:tgtEl>
                                          <p:spTgt spid="621572"/>
                                        </p:tgtEl>
                                        <p:attrNameLst>
                                          <p:attrName>style.rotation</p:attrName>
                                        </p:attrNameLst>
                                      </p:cBhvr>
                                      <p:tavLst>
                                        <p:tav tm="0">
                                          <p:val>
                                            <p:fltVal val="720"/>
                                          </p:val>
                                        </p:tav>
                                        <p:tav tm="100000">
                                          <p:val>
                                            <p:fltVal val="0"/>
                                          </p:val>
                                        </p:tav>
                                      </p:tavLst>
                                    </p:anim>
                                    <p:anim calcmode="lin" valueType="num">
                                      <p:cBhvr>
                                        <p:cTn id="14" dur="2000" fill="hold"/>
                                        <p:tgtEl>
                                          <p:spTgt spid="621572"/>
                                        </p:tgtEl>
                                        <p:attrNameLst>
                                          <p:attrName>ppt_h</p:attrName>
                                        </p:attrNameLst>
                                      </p:cBhvr>
                                      <p:tavLst>
                                        <p:tav tm="0">
                                          <p:val>
                                            <p:fltVal val="0"/>
                                          </p:val>
                                        </p:tav>
                                        <p:tav tm="100000">
                                          <p:val>
                                            <p:strVal val="#ppt_h"/>
                                          </p:val>
                                        </p:tav>
                                      </p:tavLst>
                                    </p:anim>
                                    <p:anim calcmode="lin" valueType="num">
                                      <p:cBhvr>
                                        <p:cTn id="15" dur="2000" fill="hold"/>
                                        <p:tgtEl>
                                          <p:spTgt spid="62157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2"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sz="2800"/>
              <a:t>Randomized Trial of the Effects of Antibiotic</a:t>
            </a:r>
            <a:r>
              <a:t/>
            </a:r>
            <a:br/>
            <a:r>
              <a:rPr sz="2800"/>
              <a:t>Prophylaxis on Epidural-Related Fever in Labor</a:t>
            </a:r>
          </a:p>
        </p:txBody>
      </p:sp>
      <p:sp>
        <p:nvSpPr>
          <p:cNvPr id="3" name="Text Placeholder 2"/>
          <p:cNvSpPr txBox="1">
            <a:spLocks noGrp="1"/>
          </p:cNvSpPr>
          <p:nvPr>
            <p:ph type="body" idx="1"/>
          </p:nvPr>
        </p:nvSpPr>
        <p:spPr>
          <a:xfrm>
            <a:off x="755576" y="1491630"/>
            <a:ext cx="7772400" cy="2490006"/>
          </a:xfrm>
          <a:prstGeom prst="rect">
            <a:avLst/>
          </a:prstGeom>
        </p:spPr>
        <p:txBody>
          <a:bodyPr/>
          <a:lstStyle>
            <a:lvl1pPr lvl="0">
              <a:defRPr/>
            </a:lvl1pPr>
          </a:lstStyle>
          <a:p>
            <a:pPr lvl="0"/>
            <a:r>
              <a:rPr dirty="0"/>
              <a:t>400 women with epidurals</a:t>
            </a:r>
          </a:p>
          <a:p>
            <a:pPr lvl="0"/>
            <a:r>
              <a:rPr dirty="0"/>
              <a:t>200 given </a:t>
            </a:r>
            <a:r>
              <a:rPr dirty="0" err="1"/>
              <a:t>cefoxitin</a:t>
            </a:r>
            <a:r>
              <a:rPr dirty="0"/>
              <a:t>, 200 placebo</a:t>
            </a:r>
          </a:p>
          <a:p>
            <a:pPr lvl="0"/>
            <a:r>
              <a:rPr dirty="0"/>
              <a:t>Incidence of fever &gt;38</a:t>
            </a:r>
            <a:r>
              <a:rPr baseline="30000" dirty="0"/>
              <a:t>o</a:t>
            </a:r>
            <a:r>
              <a:rPr dirty="0"/>
              <a:t>C:</a:t>
            </a:r>
          </a:p>
          <a:p>
            <a:pPr lvl="0"/>
            <a:r>
              <a:rPr dirty="0"/>
              <a:t>Antibiotics -  38%</a:t>
            </a:r>
          </a:p>
          <a:p>
            <a:pPr lvl="0"/>
            <a:r>
              <a:rPr dirty="0"/>
              <a:t>Placebo     -  40%</a:t>
            </a:r>
          </a:p>
        </p:txBody>
      </p:sp>
      <p:sp>
        <p:nvSpPr>
          <p:cNvPr id="4" name="Rectangle 3"/>
          <p:cNvSpPr/>
          <p:nvPr/>
        </p:nvSpPr>
        <p:spPr>
          <a:xfrm>
            <a:off x="2267753" y="4515967"/>
            <a:ext cx="4461735" cy="346248"/>
          </a:xfrm>
          <a:prstGeom prst="rect">
            <a:avLst/>
          </a:prstGeom>
        </p:spPr>
        <p:txBody>
          <a:bodyPr wrap="none"/>
          <a:lstStyle>
            <a:lvl1pPr lvl="0">
              <a:defRPr/>
            </a:lvl1pPr>
          </a:lstStyle>
          <a:p>
            <a:pPr eaLnBrk="0" fontAlgn="base" hangingPunct="0">
              <a:spcBef>
                <a:spcPct val="0"/>
              </a:spcBef>
              <a:spcAft>
                <a:spcPct val="0"/>
              </a:spcAft>
            </a:pPr>
            <a:r>
              <a:rPr lang="en-GB" sz="1600" dirty="0" smtClean="0">
                <a:solidFill>
                  <a:srgbClr val="FFFFFF"/>
                </a:solidFill>
              </a:rPr>
              <a:t>Sharma SK et al, </a:t>
            </a:r>
            <a:r>
              <a:rPr sz="1600" dirty="0" err="1" smtClean="0">
                <a:solidFill>
                  <a:srgbClr val="FFFFFF"/>
                </a:solidFill>
              </a:rPr>
              <a:t>Anesth</a:t>
            </a:r>
            <a:r>
              <a:rPr sz="1600" dirty="0" smtClean="0">
                <a:solidFill>
                  <a:srgbClr val="FFFFFF"/>
                </a:solidFill>
              </a:rPr>
              <a:t> </a:t>
            </a:r>
            <a:r>
              <a:rPr sz="1600" dirty="0" err="1">
                <a:solidFill>
                  <a:srgbClr val="FFFFFF"/>
                </a:solidFill>
              </a:rPr>
              <a:t>Analg</a:t>
            </a:r>
            <a:r>
              <a:rPr sz="1600" dirty="0">
                <a:solidFill>
                  <a:srgbClr val="FFFFFF"/>
                </a:solidFill>
              </a:rPr>
              <a:t> 2014;118:604–10</a:t>
            </a:r>
          </a:p>
        </p:txBody>
      </p:sp>
    </p:spTree>
    <p:extLst>
      <p:ext uri="{BB962C8B-B14F-4D97-AF65-F5344CB8AC3E}">
        <p14:creationId xmlns:p14="http://schemas.microsoft.com/office/powerpoint/2010/main" val="39480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smtClean="0"/>
              <a:t>Conclusion</a:t>
            </a:r>
            <a:endParaRPr lang="en-US" altLang="en-US" dirty="0" smtClean="0"/>
          </a:p>
        </p:txBody>
      </p:sp>
      <p:sp>
        <p:nvSpPr>
          <p:cNvPr id="496643" name="Rectangle 3"/>
          <p:cNvSpPr>
            <a:spLocks noGrp="1" noChangeArrowheads="1"/>
          </p:cNvSpPr>
          <p:nvPr>
            <p:ph type="body" idx="1"/>
          </p:nvPr>
        </p:nvSpPr>
        <p:spPr/>
        <p:txBody>
          <a:bodyPr/>
          <a:lstStyle/>
          <a:p>
            <a:pPr>
              <a:spcBef>
                <a:spcPts val="0"/>
              </a:spcBef>
              <a:spcAft>
                <a:spcPts val="1200"/>
              </a:spcAft>
            </a:pPr>
            <a:r>
              <a:rPr lang="en-GB" altLang="en-US" sz="2800" dirty="0" smtClean="0"/>
              <a:t>Pyrexia in labour is largely a function of labour duration and the use of epidurals</a:t>
            </a:r>
          </a:p>
          <a:p>
            <a:pPr>
              <a:spcBef>
                <a:spcPts val="0"/>
              </a:spcBef>
              <a:spcAft>
                <a:spcPts val="1200"/>
              </a:spcAft>
            </a:pPr>
            <a:r>
              <a:rPr lang="en-GB" altLang="en-US" sz="2800" dirty="0" smtClean="0"/>
              <a:t>It is strongly associated with abnormalities of the FHR (especially tachycardia)</a:t>
            </a:r>
          </a:p>
          <a:p>
            <a:pPr>
              <a:spcBef>
                <a:spcPts val="0"/>
              </a:spcBef>
              <a:spcAft>
                <a:spcPts val="1200"/>
              </a:spcAft>
            </a:pPr>
            <a:r>
              <a:rPr lang="en-GB" altLang="en-US" sz="2800" dirty="0" smtClean="0"/>
              <a:t>It is strongly associated with the need for admission to SCBU</a:t>
            </a:r>
            <a:endParaRPr lang="en-US" altLang="en-US" sz="2800" dirty="0" smtClean="0"/>
          </a:p>
        </p:txBody>
      </p:sp>
    </p:spTree>
    <p:extLst>
      <p:ext uri="{BB962C8B-B14F-4D97-AF65-F5344CB8AC3E}">
        <p14:creationId xmlns:p14="http://schemas.microsoft.com/office/powerpoint/2010/main" val="3060124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dissolve">
                                      <p:cBhvr>
                                        <p:cTn id="7" dur="500"/>
                                        <p:tgtEl>
                                          <p:spTgt spid="496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6643">
                                            <p:txEl>
                                              <p:pRg st="1" end="1"/>
                                            </p:txEl>
                                          </p:spTgt>
                                        </p:tgtEl>
                                        <p:attrNameLst>
                                          <p:attrName>style.visibility</p:attrName>
                                        </p:attrNameLst>
                                      </p:cBhvr>
                                      <p:to>
                                        <p:strVal val="visible"/>
                                      </p:to>
                                    </p:set>
                                    <p:animEffect transition="in" filter="dissolve">
                                      <p:cBhvr>
                                        <p:cTn id="12" dur="500"/>
                                        <p:tgtEl>
                                          <p:spTgt spid="496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6643">
                                            <p:txEl>
                                              <p:pRg st="2" end="2"/>
                                            </p:txEl>
                                          </p:spTgt>
                                        </p:tgtEl>
                                        <p:attrNameLst>
                                          <p:attrName>style.visibility</p:attrName>
                                        </p:attrNameLst>
                                      </p:cBhvr>
                                      <p:to>
                                        <p:strVal val="visible"/>
                                      </p:to>
                                    </p:set>
                                    <p:animEffect transition="in" filter="dissolve">
                                      <p:cBhvr>
                                        <p:cTn id="17" dur="500"/>
                                        <p:tgtEl>
                                          <p:spTgt spid="496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mtClean="0"/>
              <a:t>Conclusion</a:t>
            </a:r>
            <a:endParaRPr lang="en-US" altLang="en-US" smtClean="0"/>
          </a:p>
        </p:txBody>
      </p:sp>
      <p:sp>
        <p:nvSpPr>
          <p:cNvPr id="535555" name="Rectangle 3"/>
          <p:cNvSpPr>
            <a:spLocks noGrp="1" noChangeArrowheads="1"/>
          </p:cNvSpPr>
          <p:nvPr>
            <p:ph type="body" idx="1"/>
          </p:nvPr>
        </p:nvSpPr>
        <p:spPr/>
        <p:txBody>
          <a:bodyPr/>
          <a:lstStyle/>
          <a:p>
            <a:pPr>
              <a:spcBef>
                <a:spcPts val="0"/>
              </a:spcBef>
              <a:spcAft>
                <a:spcPts val="1200"/>
              </a:spcAft>
            </a:pPr>
            <a:r>
              <a:rPr lang="en-GB" altLang="en-US" sz="2800" dirty="0" smtClean="0"/>
              <a:t>Most intrapartum pyrexia in modern practice is associated with the use of epidurals, and is not usually due to infection; However:</a:t>
            </a:r>
          </a:p>
          <a:p>
            <a:pPr>
              <a:spcBef>
                <a:spcPts val="0"/>
              </a:spcBef>
              <a:spcAft>
                <a:spcPts val="1200"/>
              </a:spcAft>
            </a:pPr>
            <a:r>
              <a:rPr lang="en-GB" altLang="en-US" sz="2800" dirty="0" err="1" smtClean="0"/>
              <a:t>Chorio-amnionitis</a:t>
            </a:r>
            <a:r>
              <a:rPr lang="en-GB" altLang="en-US" sz="2800" dirty="0" smtClean="0"/>
              <a:t> must be considered, swabs taken, and antibiotics given if the pyrexia does not respond to simple cooling measures</a:t>
            </a:r>
            <a:endParaRPr lang="en-US" altLang="en-US" sz="2800" dirty="0" smtClean="0"/>
          </a:p>
        </p:txBody>
      </p:sp>
    </p:spTree>
    <p:extLst>
      <p:ext uri="{BB962C8B-B14F-4D97-AF65-F5344CB8AC3E}">
        <p14:creationId xmlns:p14="http://schemas.microsoft.com/office/powerpoint/2010/main" val="4073424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dissolve">
                                      <p:cBhvr>
                                        <p:cTn id="7" dur="500"/>
                                        <p:tgtEl>
                                          <p:spTgt spid="535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dissolve">
                                      <p:cBhvr>
                                        <p:cTn id="12" dur="500"/>
                                        <p:tgtEl>
                                          <p:spTgt spid="535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95275" y="133351"/>
            <a:ext cx="8591550" cy="594122"/>
          </a:xfrm>
        </p:spPr>
        <p:txBody>
          <a:bodyPr/>
          <a:lstStyle/>
          <a:p>
            <a:r>
              <a:rPr lang="en-GB" altLang="en-US" sz="2400" smtClean="0"/>
              <a:t>The major influence on the passage of meconium is maturation of the fetal bowel</a:t>
            </a:r>
            <a:endParaRPr lang="en-US" altLang="en-US" sz="240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6" y="789554"/>
            <a:ext cx="64547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Text Box 4"/>
          <p:cNvSpPr txBox="1">
            <a:spLocks noChangeArrowheads="1"/>
          </p:cNvSpPr>
          <p:nvPr/>
        </p:nvSpPr>
        <p:spPr bwMode="auto">
          <a:xfrm>
            <a:off x="1174741" y="4652962"/>
            <a:ext cx="67685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sz="2000" dirty="0">
                <a:solidFill>
                  <a:srgbClr val="FFFF00"/>
                </a:solidFill>
                <a:latin typeface="Arial" charset="0"/>
              </a:rPr>
              <a:t>Data on </a:t>
            </a:r>
            <a:r>
              <a:rPr lang="en-US" altLang="en-US" sz="2000" dirty="0">
                <a:solidFill>
                  <a:srgbClr val="FFFF00"/>
                </a:solidFill>
                <a:latin typeface="Arial" charset="0"/>
              </a:rPr>
              <a:t>473,429 labours, North West Thames, 1988-2000</a:t>
            </a:r>
          </a:p>
        </p:txBody>
      </p:sp>
      <p:cxnSp>
        <p:nvCxnSpPr>
          <p:cNvPr id="3" name="Straight Connector 2"/>
          <p:cNvCxnSpPr/>
          <p:nvPr/>
        </p:nvCxnSpPr>
        <p:spPr bwMode="auto">
          <a:xfrm flipV="1">
            <a:off x="4860032" y="951570"/>
            <a:ext cx="0" cy="3132348"/>
          </a:xfrm>
          <a:prstGeom prst="line">
            <a:avLst/>
          </a:prstGeom>
          <a:solidFill>
            <a:schemeClr val="accent1"/>
          </a:solidFill>
          <a:ln w="34925" cap="flat" cmpd="sng" algn="ctr">
            <a:solidFill>
              <a:srgbClr val="00B05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a:off x="3588331" y="1496291"/>
            <a:ext cx="2495841" cy="0"/>
          </a:xfrm>
          <a:prstGeom prst="straightConnector1">
            <a:avLst/>
          </a:prstGeom>
          <a:solidFill>
            <a:schemeClr val="accent1"/>
          </a:solidFill>
          <a:ln w="349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9514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662" y="411510"/>
            <a:ext cx="7772400" cy="857250"/>
          </a:xfrm>
        </p:spPr>
        <p:txBody>
          <a:bodyPr/>
          <a:lstStyle/>
          <a:p>
            <a:r>
              <a:rPr lang="en-GB" dirty="0" smtClean="0"/>
              <a:t>Can we distinguish epidural from non-epidural fever?</a:t>
            </a:r>
            <a:endParaRPr lang="en-GB" dirty="0"/>
          </a:p>
        </p:txBody>
      </p:sp>
      <p:sp>
        <p:nvSpPr>
          <p:cNvPr id="4" name="Content Placeholder 3"/>
          <p:cNvSpPr>
            <a:spLocks noGrp="1"/>
          </p:cNvSpPr>
          <p:nvPr>
            <p:ph idx="1"/>
          </p:nvPr>
        </p:nvSpPr>
        <p:spPr>
          <a:xfrm>
            <a:off x="560902" y="1653648"/>
            <a:ext cx="7772400" cy="2160240"/>
          </a:xfrm>
        </p:spPr>
        <p:txBody>
          <a:bodyPr/>
          <a:lstStyle/>
          <a:p>
            <a:r>
              <a:rPr lang="en-GB" sz="2400" dirty="0" smtClean="0"/>
              <a:t>In the presence of isolated fever, particularly in the late preterm and term patient after epidural analgesia, it may be appropriate to avoid antimicrobial agents and monitor the mother and neonate for additional signs or symptoms of infection.</a:t>
            </a:r>
          </a:p>
          <a:p>
            <a:pPr lvl="1"/>
            <a:endParaRPr lang="en-GB" sz="2400" dirty="0" smtClean="0"/>
          </a:p>
          <a:p>
            <a:pPr lvl="1"/>
            <a:endParaRPr lang="en-GB" dirty="0"/>
          </a:p>
        </p:txBody>
      </p:sp>
      <p:sp>
        <p:nvSpPr>
          <p:cNvPr id="3" name="TextBox 2"/>
          <p:cNvSpPr txBox="1"/>
          <p:nvPr/>
        </p:nvSpPr>
        <p:spPr>
          <a:xfrm>
            <a:off x="798560" y="4011910"/>
            <a:ext cx="7522604" cy="738664"/>
          </a:xfrm>
          <a:prstGeom prst="rect">
            <a:avLst/>
          </a:prstGeom>
          <a:noFill/>
        </p:spPr>
        <p:txBody>
          <a:bodyPr wrap="square" rtlCol="0">
            <a:spAutoFit/>
          </a:bodyPr>
          <a:lstStyle/>
          <a:p>
            <a:pPr algn="ctr" eaLnBrk="0" fontAlgn="base" hangingPunct="0">
              <a:spcBef>
                <a:spcPct val="0"/>
              </a:spcBef>
              <a:spcAft>
                <a:spcPct val="0"/>
              </a:spcAft>
            </a:pPr>
            <a:r>
              <a:rPr lang="en-GB" sz="1400" dirty="0" smtClean="0">
                <a:solidFill>
                  <a:srgbClr val="FFFFFF"/>
                </a:solidFill>
              </a:rPr>
              <a:t>Higgins RD, </a:t>
            </a:r>
            <a:r>
              <a:rPr lang="en-GB" sz="1400" dirty="0" err="1" smtClean="0">
                <a:solidFill>
                  <a:srgbClr val="FFFFFF"/>
                </a:solidFill>
              </a:rPr>
              <a:t>Saade</a:t>
            </a:r>
            <a:r>
              <a:rPr lang="en-GB" sz="1400" dirty="0" smtClean="0">
                <a:solidFill>
                  <a:srgbClr val="FFFFFF"/>
                </a:solidFill>
              </a:rPr>
              <a:t> G, </a:t>
            </a:r>
            <a:r>
              <a:rPr lang="en-GB" sz="1400" dirty="0" err="1" smtClean="0">
                <a:solidFill>
                  <a:srgbClr val="FFFFFF"/>
                </a:solidFill>
              </a:rPr>
              <a:t>Polin</a:t>
            </a:r>
            <a:r>
              <a:rPr lang="en-GB" sz="1400" dirty="0" smtClean="0">
                <a:solidFill>
                  <a:srgbClr val="FFFFFF"/>
                </a:solidFill>
              </a:rPr>
              <a:t> RA, </a:t>
            </a:r>
            <a:r>
              <a:rPr lang="en-GB" sz="1400" dirty="0" err="1" smtClean="0">
                <a:solidFill>
                  <a:srgbClr val="FFFFFF"/>
                </a:solidFill>
              </a:rPr>
              <a:t>Grobman</a:t>
            </a:r>
            <a:r>
              <a:rPr lang="en-GB" sz="1400" dirty="0" smtClean="0">
                <a:solidFill>
                  <a:srgbClr val="FFFFFF"/>
                </a:solidFill>
              </a:rPr>
              <a:t> WA, </a:t>
            </a:r>
            <a:r>
              <a:rPr lang="en-GB" sz="1400" dirty="0" err="1" smtClean="0">
                <a:solidFill>
                  <a:srgbClr val="FFFFFF"/>
                </a:solidFill>
              </a:rPr>
              <a:t>Buhimschi</a:t>
            </a:r>
            <a:r>
              <a:rPr lang="en-GB" sz="1400" dirty="0" smtClean="0">
                <a:solidFill>
                  <a:srgbClr val="FFFFFF"/>
                </a:solidFill>
              </a:rPr>
              <a:t> IA, </a:t>
            </a:r>
            <a:r>
              <a:rPr lang="en-GB" sz="1400" dirty="0" err="1" smtClean="0">
                <a:solidFill>
                  <a:srgbClr val="FFFFFF"/>
                </a:solidFill>
              </a:rPr>
              <a:t>Watterberg</a:t>
            </a:r>
            <a:r>
              <a:rPr lang="en-GB" sz="1400" dirty="0" smtClean="0">
                <a:solidFill>
                  <a:srgbClr val="FFFFFF"/>
                </a:solidFill>
              </a:rPr>
              <a:t> K et al. Evaluation and Management of Women and Newborns With a Maternal Diagnosis of Chorioamnionitis: Summary of a Workshop. </a:t>
            </a:r>
            <a:r>
              <a:rPr lang="en-GB" sz="1400" dirty="0" err="1" smtClean="0">
                <a:solidFill>
                  <a:srgbClr val="FFFFFF"/>
                </a:solidFill>
              </a:rPr>
              <a:t>Obstet</a:t>
            </a:r>
            <a:r>
              <a:rPr lang="en-GB" sz="1400" dirty="0" smtClean="0">
                <a:solidFill>
                  <a:srgbClr val="FFFFFF"/>
                </a:solidFill>
              </a:rPr>
              <a:t> </a:t>
            </a:r>
            <a:r>
              <a:rPr lang="en-GB" sz="1400" dirty="0" err="1" smtClean="0">
                <a:solidFill>
                  <a:srgbClr val="FFFFFF"/>
                </a:solidFill>
              </a:rPr>
              <a:t>Gynecol</a:t>
            </a:r>
            <a:r>
              <a:rPr lang="en-GB" sz="1400" dirty="0" smtClean="0">
                <a:solidFill>
                  <a:srgbClr val="FFFFFF"/>
                </a:solidFill>
              </a:rPr>
              <a:t> 2016; 127(3):426-436</a:t>
            </a:r>
            <a:endParaRPr lang="en-GB" sz="1400" dirty="0">
              <a:solidFill>
                <a:srgbClr val="FFFFFF"/>
              </a:solidFill>
            </a:endParaRPr>
          </a:p>
        </p:txBody>
      </p:sp>
    </p:spTree>
    <p:extLst>
      <p:ext uri="{BB962C8B-B14F-4D97-AF65-F5344CB8AC3E}">
        <p14:creationId xmlns:p14="http://schemas.microsoft.com/office/powerpoint/2010/main" val="4084548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5252" y="291480"/>
            <a:ext cx="7772400" cy="857250"/>
          </a:xfrm>
        </p:spPr>
        <p:txBody>
          <a:bodyPr/>
          <a:lstStyle/>
          <a:p>
            <a:r>
              <a:rPr lang="en-GB" sz="3200" dirty="0" smtClean="0"/>
              <a:t>Workshop on management of women and newborns with ? chorioamnionitis </a:t>
            </a:r>
            <a:endParaRPr lang="en-GB" sz="3200" dirty="0"/>
          </a:p>
        </p:txBody>
      </p:sp>
      <p:sp>
        <p:nvSpPr>
          <p:cNvPr id="4" name="Text Placeholder 3"/>
          <p:cNvSpPr>
            <a:spLocks noGrp="1"/>
          </p:cNvSpPr>
          <p:nvPr>
            <p:ph type="body" idx="1"/>
          </p:nvPr>
        </p:nvSpPr>
        <p:spPr>
          <a:xfrm>
            <a:off x="690262" y="1347614"/>
            <a:ext cx="7772400" cy="3086100"/>
          </a:xfrm>
        </p:spPr>
        <p:txBody>
          <a:bodyPr/>
          <a:lstStyle/>
          <a:p>
            <a:r>
              <a:rPr lang="en-GB" sz="2400" dirty="0"/>
              <a:t>“maternal fever alone should not automatically lead </a:t>
            </a:r>
            <a:r>
              <a:rPr lang="en-GB" sz="2400" dirty="0" smtClean="0"/>
              <a:t>to a </a:t>
            </a:r>
            <a:r>
              <a:rPr lang="en-GB" sz="2400" dirty="0"/>
              <a:t>diagnosis of infection (or chorioamnionitis) and </a:t>
            </a:r>
            <a:r>
              <a:rPr lang="en-GB" sz="2400" dirty="0" smtClean="0"/>
              <a:t>to antimicrobial therapy”.</a:t>
            </a:r>
          </a:p>
          <a:p>
            <a:r>
              <a:rPr lang="en-GB" sz="2400" dirty="0" smtClean="0"/>
              <a:t>Other criteria for IAP:</a:t>
            </a:r>
          </a:p>
          <a:p>
            <a:pPr lvl="1"/>
            <a:r>
              <a:rPr lang="en-GB" sz="2000" dirty="0" smtClean="0"/>
              <a:t>GBS +</a:t>
            </a:r>
            <a:r>
              <a:rPr lang="en-GB" sz="2000" dirty="0" err="1" smtClean="0"/>
              <a:t>ve</a:t>
            </a:r>
            <a:endParaRPr lang="en-GB" sz="2000" dirty="0" smtClean="0"/>
          </a:p>
          <a:p>
            <a:pPr lvl="1"/>
            <a:r>
              <a:rPr lang="en-GB" sz="2000" dirty="0" smtClean="0"/>
              <a:t>Fetal tachycardia &gt;160 for &gt;10 mins</a:t>
            </a:r>
          </a:p>
          <a:p>
            <a:pPr lvl="1"/>
            <a:r>
              <a:rPr lang="en-GB" sz="2000" dirty="0" smtClean="0"/>
              <a:t>Maternal WBC &gt;15,000 (no steroids)</a:t>
            </a:r>
          </a:p>
          <a:p>
            <a:pPr lvl="1"/>
            <a:r>
              <a:rPr lang="en-GB" sz="2000" dirty="0" smtClean="0"/>
              <a:t>Evidence of amniotic infection (clinical or amniocentesis)</a:t>
            </a:r>
            <a:endParaRPr lang="en-GB" sz="2000" dirty="0"/>
          </a:p>
        </p:txBody>
      </p:sp>
      <p:sp>
        <p:nvSpPr>
          <p:cNvPr id="5" name="TextBox 4"/>
          <p:cNvSpPr txBox="1"/>
          <p:nvPr/>
        </p:nvSpPr>
        <p:spPr>
          <a:xfrm>
            <a:off x="2759298" y="4677984"/>
            <a:ext cx="3634328" cy="369332"/>
          </a:xfrm>
          <a:prstGeom prst="rect">
            <a:avLst/>
          </a:prstGeom>
          <a:noFill/>
        </p:spPr>
        <p:txBody>
          <a:bodyPr wrap="none" rtlCol="0">
            <a:spAutoFit/>
          </a:bodyPr>
          <a:lstStyle/>
          <a:p>
            <a:pPr eaLnBrk="0" fontAlgn="base" hangingPunct="0">
              <a:spcBef>
                <a:spcPct val="0"/>
              </a:spcBef>
              <a:spcAft>
                <a:spcPct val="0"/>
              </a:spcAft>
            </a:pPr>
            <a:r>
              <a:rPr lang="en-GB" dirty="0" err="1">
                <a:solidFill>
                  <a:srgbClr val="FFFFFF"/>
                </a:solidFill>
              </a:rPr>
              <a:t>Obstet</a:t>
            </a:r>
            <a:r>
              <a:rPr lang="en-GB" dirty="0">
                <a:solidFill>
                  <a:srgbClr val="FFFFFF"/>
                </a:solidFill>
              </a:rPr>
              <a:t> </a:t>
            </a:r>
            <a:r>
              <a:rPr lang="en-GB" dirty="0" err="1">
                <a:solidFill>
                  <a:srgbClr val="FFFFFF"/>
                </a:solidFill>
              </a:rPr>
              <a:t>Gynecol</a:t>
            </a:r>
            <a:r>
              <a:rPr lang="en-GB" dirty="0">
                <a:solidFill>
                  <a:srgbClr val="FFFFFF"/>
                </a:solidFill>
              </a:rPr>
              <a:t> 2016;127:426–36</a:t>
            </a:r>
          </a:p>
        </p:txBody>
      </p:sp>
    </p:spTree>
    <p:extLst>
      <p:ext uri="{BB962C8B-B14F-4D97-AF65-F5344CB8AC3E}">
        <p14:creationId xmlns:p14="http://schemas.microsoft.com/office/powerpoint/2010/main" val="209444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1977684"/>
            <a:ext cx="7772400" cy="857250"/>
          </a:xfrm>
        </p:spPr>
        <p:txBody>
          <a:bodyPr/>
          <a:lstStyle/>
          <a:p>
            <a:r>
              <a:rPr lang="en-GB" dirty="0" smtClean="0"/>
              <a:t>Can we find a way to prevent the rise in temperature caused by epidurals?</a:t>
            </a:r>
            <a:endParaRPr lang="en-GB" dirty="0"/>
          </a:p>
        </p:txBody>
      </p:sp>
    </p:spTree>
    <p:extLst>
      <p:ext uri="{BB962C8B-B14F-4D97-AF65-F5344CB8AC3E}">
        <p14:creationId xmlns:p14="http://schemas.microsoft.com/office/powerpoint/2010/main" val="1885264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a:xfrm>
            <a:off x="251520" y="0"/>
            <a:ext cx="8640960" cy="735546"/>
          </a:xfrm>
        </p:spPr>
        <p:txBody>
          <a:bodyPr/>
          <a:lstStyle/>
          <a:p>
            <a:r>
              <a:rPr lang="en-GB" altLang="en-US" sz="2400" dirty="0" smtClean="0"/>
              <a:t>Mean temperature at different sites by duration of labour</a:t>
            </a:r>
          </a:p>
        </p:txBody>
      </p:sp>
      <p:pic>
        <p:nvPicPr>
          <p:cNvPr id="27651" name="Picture 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3568" y="690675"/>
            <a:ext cx="7776864" cy="3829583"/>
          </a:xfrm>
          <a:noFill/>
        </p:spPr>
      </p:pic>
      <p:sp>
        <p:nvSpPr>
          <p:cNvPr id="27652" name="Line 23"/>
          <p:cNvSpPr>
            <a:spLocks noChangeShapeType="1"/>
          </p:cNvSpPr>
          <p:nvPr/>
        </p:nvSpPr>
        <p:spPr bwMode="auto">
          <a:xfrm>
            <a:off x="1476380" y="1924050"/>
            <a:ext cx="5472113" cy="0"/>
          </a:xfrm>
          <a:prstGeom prst="line">
            <a:avLst/>
          </a:prstGeom>
          <a:noFill/>
          <a:ln w="15875"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27653" name="Line 24"/>
          <p:cNvSpPr>
            <a:spLocks noChangeShapeType="1"/>
          </p:cNvSpPr>
          <p:nvPr/>
        </p:nvSpPr>
        <p:spPr bwMode="auto">
          <a:xfrm>
            <a:off x="1484313" y="1576388"/>
            <a:ext cx="5472112" cy="0"/>
          </a:xfrm>
          <a:prstGeom prst="line">
            <a:avLst/>
          </a:prstGeom>
          <a:noFill/>
          <a:ln w="1905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2" name="TextBox 1"/>
          <p:cNvSpPr txBox="1"/>
          <p:nvPr/>
        </p:nvSpPr>
        <p:spPr>
          <a:xfrm>
            <a:off x="1164366" y="4520258"/>
            <a:ext cx="6590266" cy="646331"/>
          </a:xfrm>
          <a:prstGeom prst="rect">
            <a:avLst/>
          </a:prstGeom>
          <a:noFill/>
        </p:spPr>
        <p:txBody>
          <a:bodyPr wrap="none" rtlCol="0">
            <a:spAutoFit/>
          </a:bodyPr>
          <a:lstStyle/>
          <a:p>
            <a:pPr algn="ctr" eaLnBrk="0" fontAlgn="base" hangingPunct="0">
              <a:spcBef>
                <a:spcPct val="0"/>
              </a:spcBef>
              <a:spcAft>
                <a:spcPct val="0"/>
              </a:spcAft>
            </a:pPr>
            <a:r>
              <a:rPr lang="en-GB" altLang="en-US" sz="1200" dirty="0"/>
              <a:t>S. Banerjee, P. </a:t>
            </a:r>
            <a:r>
              <a:rPr lang="en-GB" altLang="en-US" sz="1200" dirty="0" err="1"/>
              <a:t>Cashman</a:t>
            </a:r>
            <a:r>
              <a:rPr lang="en-GB" altLang="en-US" sz="1200" dirty="0"/>
              <a:t>, S. M. </a:t>
            </a:r>
            <a:r>
              <a:rPr lang="en-GB" altLang="en-US" sz="1200" dirty="0" err="1"/>
              <a:t>Yentis</a:t>
            </a:r>
            <a:r>
              <a:rPr lang="en-GB" altLang="en-US" sz="1200" dirty="0"/>
              <a:t>, and P. J. Steer. </a:t>
            </a:r>
          </a:p>
          <a:p>
            <a:pPr algn="ctr" eaLnBrk="0" fontAlgn="base" hangingPunct="0">
              <a:spcBef>
                <a:spcPct val="0"/>
              </a:spcBef>
              <a:spcAft>
                <a:spcPct val="0"/>
              </a:spcAft>
            </a:pPr>
            <a:r>
              <a:rPr lang="en-GB" altLang="en-US" sz="1100" dirty="0"/>
              <a:t>Maternal Temperature Monitoring During </a:t>
            </a:r>
            <a:r>
              <a:rPr lang="en-GB" altLang="en-US" sz="1100" dirty="0" err="1"/>
              <a:t>Labor</a:t>
            </a:r>
            <a:r>
              <a:rPr lang="en-GB" altLang="en-US" sz="1100" dirty="0"/>
              <a:t>: Concordance and Variability Among Monitoring Sites.</a:t>
            </a:r>
            <a:r>
              <a:rPr lang="en-GB" altLang="en-US" sz="1200" dirty="0"/>
              <a:t> </a:t>
            </a:r>
          </a:p>
          <a:p>
            <a:pPr algn="ctr" eaLnBrk="0" fontAlgn="base" hangingPunct="0">
              <a:spcBef>
                <a:spcPct val="0"/>
              </a:spcBef>
              <a:spcAft>
                <a:spcPct val="0"/>
              </a:spcAft>
            </a:pPr>
            <a:r>
              <a:rPr lang="en-GB" altLang="en-US" sz="1200" i="1" dirty="0" err="1"/>
              <a:t>Obstet.Gynecol</a:t>
            </a:r>
            <a:r>
              <a:rPr lang="en-GB" altLang="en-US" sz="1200" dirty="0"/>
              <a:t>. 103 (2):287-293, 2004</a:t>
            </a:r>
            <a:endParaRPr lang="en-US" altLang="en-US" sz="1200" dirty="0"/>
          </a:p>
        </p:txBody>
      </p:sp>
    </p:spTree>
    <p:extLst>
      <p:ext uri="{BB962C8B-B14F-4D97-AF65-F5344CB8AC3E}">
        <p14:creationId xmlns:p14="http://schemas.microsoft.com/office/powerpoint/2010/main" val="6624458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23850" y="141685"/>
            <a:ext cx="8637588" cy="571500"/>
          </a:xfrm>
        </p:spPr>
        <p:txBody>
          <a:bodyPr/>
          <a:lstStyle/>
          <a:p>
            <a:r>
              <a:rPr lang="en-US" altLang="en-US" b="1" smtClean="0"/>
              <a:t>Effect of paracetamol</a:t>
            </a:r>
          </a:p>
        </p:txBody>
      </p:sp>
      <p:pic>
        <p:nvPicPr>
          <p:cNvPr id="39939"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116013" y="789387"/>
            <a:ext cx="6985000" cy="3564731"/>
          </a:xfrm>
          <a:noFill/>
        </p:spPr>
      </p:pic>
      <p:sp>
        <p:nvSpPr>
          <p:cNvPr id="39940" name="Text Box 4"/>
          <p:cNvSpPr txBox="1">
            <a:spLocks noChangeArrowheads="1"/>
          </p:cNvSpPr>
          <p:nvPr/>
        </p:nvSpPr>
        <p:spPr bwMode="auto">
          <a:xfrm>
            <a:off x="323850" y="4407699"/>
            <a:ext cx="84963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sz="1400" dirty="0">
                <a:solidFill>
                  <a:srgbClr val="FFFFFF"/>
                </a:solidFill>
                <a:latin typeface="Arial" charset="0"/>
              </a:rPr>
              <a:t>S. Banerjee, P. </a:t>
            </a:r>
            <a:r>
              <a:rPr lang="en-GB" altLang="en-US" sz="1400" dirty="0" err="1">
                <a:solidFill>
                  <a:srgbClr val="FFFFFF"/>
                </a:solidFill>
                <a:latin typeface="Arial" charset="0"/>
              </a:rPr>
              <a:t>Cashman</a:t>
            </a:r>
            <a:r>
              <a:rPr lang="en-GB" altLang="en-US" sz="1400" dirty="0">
                <a:solidFill>
                  <a:srgbClr val="FFFFFF"/>
                </a:solidFill>
                <a:latin typeface="Arial" charset="0"/>
              </a:rPr>
              <a:t>, S. M. </a:t>
            </a:r>
            <a:r>
              <a:rPr lang="en-GB" altLang="en-US" sz="1400" dirty="0" err="1">
                <a:solidFill>
                  <a:srgbClr val="FFFFFF"/>
                </a:solidFill>
                <a:latin typeface="Arial" charset="0"/>
              </a:rPr>
              <a:t>Yentis</a:t>
            </a:r>
            <a:r>
              <a:rPr lang="en-GB" altLang="en-US" sz="1400" dirty="0">
                <a:solidFill>
                  <a:srgbClr val="FFFFFF"/>
                </a:solidFill>
                <a:latin typeface="Arial" charset="0"/>
              </a:rPr>
              <a:t>, and P. J. Steer. </a:t>
            </a:r>
          </a:p>
          <a:p>
            <a:pPr algn="ctr" eaLnBrk="0" fontAlgn="base" hangingPunct="0">
              <a:spcBef>
                <a:spcPct val="0"/>
              </a:spcBef>
              <a:spcAft>
                <a:spcPct val="0"/>
              </a:spcAft>
            </a:pPr>
            <a:r>
              <a:rPr lang="en-GB" altLang="en-US" sz="1200" dirty="0">
                <a:solidFill>
                  <a:srgbClr val="FFFFFF"/>
                </a:solidFill>
                <a:latin typeface="Arial" charset="0"/>
              </a:rPr>
              <a:t>Maternal Temperature Monitoring During </a:t>
            </a:r>
            <a:r>
              <a:rPr lang="en-GB" altLang="en-US" sz="1200" dirty="0" err="1">
                <a:solidFill>
                  <a:srgbClr val="FFFFFF"/>
                </a:solidFill>
                <a:latin typeface="Arial" charset="0"/>
              </a:rPr>
              <a:t>Labor</a:t>
            </a:r>
            <a:r>
              <a:rPr lang="en-GB" altLang="en-US" sz="1200" dirty="0">
                <a:solidFill>
                  <a:srgbClr val="FFFFFF"/>
                </a:solidFill>
                <a:latin typeface="Arial" charset="0"/>
              </a:rPr>
              <a:t>: Concordance and Variability Among Monitoring Sites.</a:t>
            </a:r>
            <a:r>
              <a:rPr lang="en-GB" altLang="en-US" sz="1400" dirty="0">
                <a:solidFill>
                  <a:srgbClr val="FFFFFF"/>
                </a:solidFill>
                <a:latin typeface="Arial" charset="0"/>
              </a:rPr>
              <a:t> </a:t>
            </a:r>
          </a:p>
          <a:p>
            <a:pPr algn="ctr" eaLnBrk="0" fontAlgn="base" hangingPunct="0">
              <a:spcBef>
                <a:spcPct val="0"/>
              </a:spcBef>
              <a:spcAft>
                <a:spcPct val="0"/>
              </a:spcAft>
            </a:pPr>
            <a:r>
              <a:rPr lang="en-GB" altLang="en-US" sz="1400" i="1" dirty="0" err="1">
                <a:solidFill>
                  <a:srgbClr val="FFFFFF"/>
                </a:solidFill>
                <a:latin typeface="Arial" charset="0"/>
              </a:rPr>
              <a:t>Obstet.Gynecol</a:t>
            </a:r>
            <a:r>
              <a:rPr lang="en-GB" altLang="en-US" sz="1400" dirty="0">
                <a:solidFill>
                  <a:srgbClr val="FFFFFF"/>
                </a:solidFill>
                <a:latin typeface="Arial" charset="0"/>
              </a:rPr>
              <a:t>. 103 (2):287-293, 2004</a:t>
            </a:r>
            <a:endParaRPr lang="en-US" altLang="en-US" sz="1400" dirty="0">
              <a:solidFill>
                <a:srgbClr val="FFFFFF"/>
              </a:solidFill>
              <a:latin typeface="Arial" charset="0"/>
            </a:endParaRPr>
          </a:p>
        </p:txBody>
      </p:sp>
    </p:spTree>
    <p:extLst>
      <p:ext uri="{BB962C8B-B14F-4D97-AF65-F5344CB8AC3E}">
        <p14:creationId xmlns:p14="http://schemas.microsoft.com/office/powerpoint/2010/main" val="236846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3" y="457200"/>
            <a:ext cx="8062913" cy="857250"/>
          </a:xfrm>
        </p:spPr>
        <p:txBody>
          <a:bodyPr/>
          <a:lstStyle/>
          <a:p>
            <a:r>
              <a:rPr lang="en-GB" altLang="en-US" sz="2800" smtClean="0"/>
              <a:t>Prophylactic acetaminophen does not prevent epidural fever in nulliparous women: a double-blind placebo-controlled trial.</a:t>
            </a:r>
            <a:r>
              <a:rPr lang="en-GB" altLang="en-US" sz="1800" i="1" smtClean="0"/>
              <a:t> </a:t>
            </a:r>
            <a:endParaRPr lang="en-GB" altLang="en-US" sz="4000" smtClean="0"/>
          </a:p>
        </p:txBody>
      </p:sp>
      <p:sp>
        <p:nvSpPr>
          <p:cNvPr id="450563" name="Rectangle 3"/>
          <p:cNvSpPr>
            <a:spLocks noGrp="1" noChangeArrowheads="1"/>
          </p:cNvSpPr>
          <p:nvPr>
            <p:ph type="body" idx="1"/>
          </p:nvPr>
        </p:nvSpPr>
        <p:spPr>
          <a:xfrm>
            <a:off x="671514" y="1707654"/>
            <a:ext cx="7772400" cy="2376488"/>
          </a:xfrm>
        </p:spPr>
        <p:txBody>
          <a:bodyPr/>
          <a:lstStyle/>
          <a:p>
            <a:pPr>
              <a:lnSpc>
                <a:spcPct val="90000"/>
              </a:lnSpc>
              <a:spcBef>
                <a:spcPts val="0"/>
              </a:spcBef>
              <a:spcAft>
                <a:spcPts val="1200"/>
              </a:spcAft>
            </a:pPr>
            <a:r>
              <a:rPr lang="en-GB" altLang="en-US" sz="2400" dirty="0" smtClean="0"/>
              <a:t>42 women assigned at random to 650mg paracetamol PR immediately after epidural anaesthesia and then 4hrly until delivery</a:t>
            </a:r>
          </a:p>
          <a:p>
            <a:pPr>
              <a:lnSpc>
                <a:spcPct val="90000"/>
              </a:lnSpc>
              <a:spcBef>
                <a:spcPts val="0"/>
              </a:spcBef>
              <a:spcAft>
                <a:spcPts val="1200"/>
              </a:spcAft>
            </a:pPr>
            <a:r>
              <a:rPr lang="en-GB" altLang="en-US" sz="2400" dirty="0" smtClean="0"/>
              <a:t>Maternal pyrexia &gt;38</a:t>
            </a:r>
            <a:r>
              <a:rPr lang="en-GB" altLang="en-US" sz="2400" baseline="30000" dirty="0" smtClean="0"/>
              <a:t>o</a:t>
            </a:r>
            <a:r>
              <a:rPr lang="en-GB" altLang="en-US" sz="2400" dirty="0" smtClean="0"/>
              <a:t>C occurred in 25% of each group</a:t>
            </a:r>
          </a:p>
          <a:p>
            <a:pPr>
              <a:lnSpc>
                <a:spcPct val="90000"/>
              </a:lnSpc>
              <a:spcBef>
                <a:spcPts val="0"/>
              </a:spcBef>
              <a:spcAft>
                <a:spcPts val="1200"/>
              </a:spcAft>
            </a:pPr>
            <a:r>
              <a:rPr lang="en-GB" altLang="en-US" sz="2400" dirty="0" smtClean="0"/>
              <a:t>There was no evidence of infection in either group</a:t>
            </a:r>
          </a:p>
          <a:p>
            <a:pPr>
              <a:lnSpc>
                <a:spcPct val="90000"/>
              </a:lnSpc>
            </a:pPr>
            <a:endParaRPr lang="en-GB" altLang="en-US" sz="2800" dirty="0" smtClean="0"/>
          </a:p>
        </p:txBody>
      </p:sp>
      <p:sp>
        <p:nvSpPr>
          <p:cNvPr id="40964" name="Text Box 4"/>
          <p:cNvSpPr txBox="1">
            <a:spLocks noChangeArrowheads="1"/>
          </p:cNvSpPr>
          <p:nvPr/>
        </p:nvSpPr>
        <p:spPr bwMode="auto">
          <a:xfrm>
            <a:off x="150514" y="4354121"/>
            <a:ext cx="881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sz="1600">
                <a:solidFill>
                  <a:srgbClr val="FFFF00"/>
                </a:solidFill>
                <a:latin typeface="Arial" charset="0"/>
              </a:rPr>
              <a:t>L. Goetzl, J. Rivers, T. Evans, D. R. Citron, B. E. Richardson, E. Lieberman, and M. S. Suresh. </a:t>
            </a:r>
          </a:p>
          <a:p>
            <a:pPr algn="ctr" eaLnBrk="0" fontAlgn="base" hangingPunct="0">
              <a:spcBef>
                <a:spcPct val="0"/>
              </a:spcBef>
              <a:spcAft>
                <a:spcPct val="0"/>
              </a:spcAft>
            </a:pPr>
            <a:r>
              <a:rPr lang="en-GB" altLang="en-US" sz="1600" i="1">
                <a:solidFill>
                  <a:srgbClr val="FFFF00"/>
                </a:solidFill>
                <a:latin typeface="Arial" charset="0"/>
              </a:rPr>
              <a:t>J.Perinatol.</a:t>
            </a:r>
            <a:r>
              <a:rPr lang="en-GB" altLang="en-US" sz="1600">
                <a:solidFill>
                  <a:srgbClr val="FFFF00"/>
                </a:solidFill>
                <a:latin typeface="Arial" charset="0"/>
              </a:rPr>
              <a:t> 24 (8):471-475, 2004.</a:t>
            </a:r>
            <a:endParaRPr lang="en-GB" altLang="en-US">
              <a:solidFill>
                <a:srgbClr val="FFFF00"/>
              </a:solidFill>
            </a:endParaRPr>
          </a:p>
        </p:txBody>
      </p:sp>
    </p:spTree>
    <p:extLst>
      <p:ext uri="{BB962C8B-B14F-4D97-AF65-F5344CB8AC3E}">
        <p14:creationId xmlns:p14="http://schemas.microsoft.com/office/powerpoint/2010/main" val="660197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 calcmode="lin" valueType="num">
                                      <p:cBhvr additive="base">
                                        <p:cTn id="7" dur="500" fill="hold"/>
                                        <p:tgtEl>
                                          <p:spTgt spid="450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63">
                                            <p:txEl>
                                              <p:pRg st="1" end="1"/>
                                            </p:txEl>
                                          </p:spTgt>
                                        </p:tgtEl>
                                        <p:attrNameLst>
                                          <p:attrName>style.visibility</p:attrName>
                                        </p:attrNameLst>
                                      </p:cBhvr>
                                      <p:to>
                                        <p:strVal val="visible"/>
                                      </p:to>
                                    </p:set>
                                    <p:anim calcmode="lin" valueType="num">
                                      <p:cBhvr additive="base">
                                        <p:cTn id="13" dur="500" fill="hold"/>
                                        <p:tgtEl>
                                          <p:spTgt spid="450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63">
                                            <p:txEl>
                                              <p:pRg st="2" end="2"/>
                                            </p:txEl>
                                          </p:spTgt>
                                        </p:tgtEl>
                                        <p:attrNameLst>
                                          <p:attrName>style.visibility</p:attrName>
                                        </p:attrNameLst>
                                      </p:cBhvr>
                                      <p:to>
                                        <p:strVal val="visible"/>
                                      </p:to>
                                    </p:set>
                                    <p:anim calcmode="lin" valueType="num">
                                      <p:cBhvr additive="base">
                                        <p:cTn id="19" dur="500" fill="hold"/>
                                        <p:tgtEl>
                                          <p:spTgt spid="450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body" sz="half" idx="4294967295"/>
          </p:nvPr>
        </p:nvSpPr>
        <p:spPr>
          <a:xfrm>
            <a:off x="251520" y="411510"/>
            <a:ext cx="2808288" cy="3672408"/>
          </a:xfrm>
        </p:spPr>
        <p:txBody>
          <a:bodyPr/>
          <a:lstStyle/>
          <a:p>
            <a:pPr>
              <a:lnSpc>
                <a:spcPct val="90000"/>
              </a:lnSpc>
              <a:buFontTx/>
              <a:buNone/>
            </a:pPr>
            <a:r>
              <a:rPr lang="en-GB" altLang="en-US" sz="2800" dirty="0" smtClean="0"/>
              <a:t>“</a:t>
            </a:r>
            <a:r>
              <a:rPr lang="en-GB" altLang="en-US" sz="2400" dirty="0" smtClean="0"/>
              <a:t>A Cobber is a cooling neck wrap which can be worn around the neck or forehead. It actually reduces your body temperature by 3-4 degrees.”</a:t>
            </a:r>
          </a:p>
          <a:p>
            <a:pPr>
              <a:lnSpc>
                <a:spcPct val="90000"/>
              </a:lnSpc>
              <a:buFontTx/>
              <a:buNone/>
            </a:pPr>
            <a:endParaRPr lang="en-GB" altLang="en-US" sz="2400" dirty="0" smtClean="0"/>
          </a:p>
        </p:txBody>
      </p:sp>
      <p:pic>
        <p:nvPicPr>
          <p:cNvPr id="486403" name="Picture 3" descr="Cobber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563940" y="357193"/>
            <a:ext cx="5183187" cy="40867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6404" name="Text Box 4"/>
          <p:cNvSpPr txBox="1">
            <a:spLocks noChangeArrowheads="1"/>
          </p:cNvSpPr>
          <p:nvPr/>
        </p:nvSpPr>
        <p:spPr bwMode="auto">
          <a:xfrm>
            <a:off x="971552" y="4569619"/>
            <a:ext cx="7489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a:solidFill>
                  <a:srgbClr val="FFFFFF"/>
                </a:solidFill>
                <a:latin typeface="Arial" charset="0"/>
              </a:rPr>
              <a:t>http://www.coolgardenstuff.com/products2/prods/COBBER.html</a:t>
            </a:r>
          </a:p>
        </p:txBody>
      </p:sp>
    </p:spTree>
    <p:extLst>
      <p:ext uri="{BB962C8B-B14F-4D97-AF65-F5344CB8AC3E}">
        <p14:creationId xmlns:p14="http://schemas.microsoft.com/office/powerpoint/2010/main" val="1868357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6403"/>
                                        </p:tgtEl>
                                        <p:attrNameLst>
                                          <p:attrName>style.visibility</p:attrName>
                                        </p:attrNameLst>
                                      </p:cBhvr>
                                      <p:to>
                                        <p:strVal val="visible"/>
                                      </p:to>
                                    </p:set>
                                    <p:anim calcmode="lin" valueType="num">
                                      <p:cBhvr>
                                        <p:cTn id="7" dur="500" fill="hold"/>
                                        <p:tgtEl>
                                          <p:spTgt spid="486403"/>
                                        </p:tgtEl>
                                        <p:attrNameLst>
                                          <p:attrName>ppt_w</p:attrName>
                                        </p:attrNameLst>
                                      </p:cBhvr>
                                      <p:tavLst>
                                        <p:tav tm="0">
                                          <p:val>
                                            <p:fltVal val="0"/>
                                          </p:val>
                                        </p:tav>
                                        <p:tav tm="100000">
                                          <p:val>
                                            <p:strVal val="#ppt_w"/>
                                          </p:val>
                                        </p:tav>
                                      </p:tavLst>
                                    </p:anim>
                                    <p:anim calcmode="lin" valueType="num">
                                      <p:cBhvr>
                                        <p:cTn id="8" dur="500" fill="hold"/>
                                        <p:tgtEl>
                                          <p:spTgt spid="486403"/>
                                        </p:tgtEl>
                                        <p:attrNameLst>
                                          <p:attrName>ppt_h</p:attrName>
                                        </p:attrNameLst>
                                      </p:cBhvr>
                                      <p:tavLst>
                                        <p:tav tm="0">
                                          <p:val>
                                            <p:fltVal val="0"/>
                                          </p:val>
                                        </p:tav>
                                        <p:tav tm="100000">
                                          <p:val>
                                            <p:strVal val="#ppt_h"/>
                                          </p:val>
                                        </p:tav>
                                      </p:tavLst>
                                    </p:anim>
                                    <p:animEffect transition="in" filter="fade">
                                      <p:cBhvr>
                                        <p:cTn id="9" dur="500"/>
                                        <p:tgtEl>
                                          <p:spTgt spid="4864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86402">
                                            <p:txEl>
                                              <p:pRg st="0" end="0"/>
                                            </p:txEl>
                                          </p:spTgt>
                                        </p:tgtEl>
                                        <p:attrNameLst>
                                          <p:attrName>style.visibility</p:attrName>
                                        </p:attrNameLst>
                                      </p:cBhvr>
                                      <p:to>
                                        <p:strVal val="visible"/>
                                      </p:to>
                                    </p:set>
                                    <p:anim calcmode="lin" valueType="num">
                                      <p:cBhvr additive="base">
                                        <p:cTn id="14" dur="500" fill="hold"/>
                                        <p:tgtEl>
                                          <p:spTgt spid="48640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4864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86404"/>
                                        </p:tgtEl>
                                        <p:attrNameLst>
                                          <p:attrName>style.visibility</p:attrName>
                                        </p:attrNameLst>
                                      </p:cBhvr>
                                      <p:to>
                                        <p:strVal val="visible"/>
                                      </p:to>
                                    </p:set>
                                    <p:anim calcmode="lin" valueType="num">
                                      <p:cBhvr additive="base">
                                        <p:cTn id="20" dur="500" fill="hold"/>
                                        <p:tgtEl>
                                          <p:spTgt spid="486404"/>
                                        </p:tgtEl>
                                        <p:attrNameLst>
                                          <p:attrName>ppt_x</p:attrName>
                                        </p:attrNameLst>
                                      </p:cBhvr>
                                      <p:tavLst>
                                        <p:tav tm="0">
                                          <p:val>
                                            <p:strVal val="#ppt_x"/>
                                          </p:val>
                                        </p:tav>
                                        <p:tav tm="100000">
                                          <p:val>
                                            <p:strVal val="#ppt_x"/>
                                          </p:val>
                                        </p:tav>
                                      </p:tavLst>
                                    </p:anim>
                                    <p:anim calcmode="lin" valueType="num">
                                      <p:cBhvr additive="base">
                                        <p:cTn id="21" dur="500" fill="hold"/>
                                        <p:tgtEl>
                                          <p:spTgt spid="486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build="p"/>
      <p:bldP spid="48640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99592" y="267494"/>
            <a:ext cx="4824413" cy="594122"/>
          </a:xfrm>
        </p:spPr>
        <p:txBody>
          <a:bodyPr/>
          <a:lstStyle/>
          <a:p>
            <a:r>
              <a:rPr lang="en-GB" altLang="en-US" sz="4000" dirty="0" err="1" smtClean="0"/>
              <a:t>Vaibhav</a:t>
            </a:r>
            <a:r>
              <a:rPr lang="en-GB" altLang="en-US" sz="4000" dirty="0" smtClean="0"/>
              <a:t> Sharma</a:t>
            </a:r>
            <a:br>
              <a:rPr lang="en-GB" altLang="en-US" sz="4000" dirty="0" smtClean="0"/>
            </a:br>
            <a:r>
              <a:rPr lang="en-GB" altLang="en-US" sz="2800" dirty="0" smtClean="0"/>
              <a:t>Neck Cooler study</a:t>
            </a:r>
          </a:p>
        </p:txBody>
      </p:sp>
      <p:pic>
        <p:nvPicPr>
          <p:cNvPr id="43011" name="Picture 3" descr="Vaibhav and kit"/>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827584" y="1131590"/>
            <a:ext cx="4752528" cy="3881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2" name="Picture 4" descr="Vaibhav and neck coole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868144" y="267494"/>
            <a:ext cx="2839675" cy="31682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3" name="Text Box 5"/>
          <p:cNvSpPr txBox="1">
            <a:spLocks noChangeArrowheads="1"/>
          </p:cNvSpPr>
          <p:nvPr/>
        </p:nvSpPr>
        <p:spPr bwMode="auto">
          <a:xfrm>
            <a:off x="6732240" y="3675191"/>
            <a:ext cx="143661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3200" dirty="0">
                <a:solidFill>
                  <a:srgbClr val="FFFF00"/>
                </a:solidFill>
                <a:latin typeface="Arial" charset="0"/>
              </a:rPr>
              <a:t>March </a:t>
            </a:r>
          </a:p>
          <a:p>
            <a:pPr eaLnBrk="0" fontAlgn="base" hangingPunct="0">
              <a:spcBef>
                <a:spcPct val="0"/>
              </a:spcBef>
              <a:spcAft>
                <a:spcPct val="0"/>
              </a:spcAft>
            </a:pPr>
            <a:r>
              <a:rPr lang="en-GB" altLang="en-US" sz="3200" dirty="0">
                <a:solidFill>
                  <a:srgbClr val="FFFF00"/>
                </a:solidFill>
                <a:latin typeface="Arial" charset="0"/>
              </a:rPr>
              <a:t> 2004</a:t>
            </a:r>
          </a:p>
        </p:txBody>
      </p:sp>
    </p:spTree>
    <p:extLst>
      <p:ext uri="{BB962C8B-B14F-4D97-AF65-F5344CB8AC3E}">
        <p14:creationId xmlns:p14="http://schemas.microsoft.com/office/powerpoint/2010/main" val="2014752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116013" y="144068"/>
            <a:ext cx="7777162" cy="4818459"/>
          </a:xfrm>
          <a:noFill/>
        </p:spPr>
      </p:pic>
      <p:sp>
        <p:nvSpPr>
          <p:cNvPr id="44035" name="Text Box 3"/>
          <p:cNvSpPr txBox="1">
            <a:spLocks noChangeArrowheads="1"/>
          </p:cNvSpPr>
          <p:nvPr/>
        </p:nvSpPr>
        <p:spPr bwMode="auto">
          <a:xfrm>
            <a:off x="4211639" y="1600200"/>
            <a:ext cx="6735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400">
                <a:solidFill>
                  <a:srgbClr val="000099"/>
                </a:solidFill>
              </a:rPr>
              <a:t>Neck</a:t>
            </a:r>
          </a:p>
          <a:p>
            <a:pPr eaLnBrk="0" fontAlgn="base" hangingPunct="0">
              <a:spcBef>
                <a:spcPct val="0"/>
              </a:spcBef>
              <a:spcAft>
                <a:spcPct val="0"/>
              </a:spcAft>
            </a:pPr>
            <a:r>
              <a:rPr lang="en-GB" altLang="en-US" sz="1400">
                <a:solidFill>
                  <a:srgbClr val="000099"/>
                </a:solidFill>
              </a:rPr>
              <a:t>Cooler</a:t>
            </a:r>
          </a:p>
        </p:txBody>
      </p:sp>
      <p:sp>
        <p:nvSpPr>
          <p:cNvPr id="44036" name="Line 4"/>
          <p:cNvSpPr>
            <a:spLocks noChangeShapeType="1"/>
          </p:cNvSpPr>
          <p:nvPr/>
        </p:nvSpPr>
        <p:spPr bwMode="auto">
          <a:xfrm>
            <a:off x="4572000" y="1977634"/>
            <a:ext cx="0" cy="21550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4037" name="Text Box 5"/>
          <p:cNvSpPr txBox="1">
            <a:spLocks noChangeArrowheads="1"/>
          </p:cNvSpPr>
          <p:nvPr/>
        </p:nvSpPr>
        <p:spPr bwMode="auto">
          <a:xfrm>
            <a:off x="94688" y="1883570"/>
            <a:ext cx="9044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a:solidFill>
                  <a:srgbClr val="FFFFFF"/>
                </a:solidFill>
                <a:latin typeface="Arial" charset="0"/>
              </a:rPr>
              <a:t>Case</a:t>
            </a:r>
          </a:p>
          <a:p>
            <a:pPr algn="ctr" eaLnBrk="0" fontAlgn="base" hangingPunct="0">
              <a:spcBef>
                <a:spcPct val="0"/>
              </a:spcBef>
              <a:spcAft>
                <a:spcPct val="0"/>
              </a:spcAft>
            </a:pPr>
            <a:r>
              <a:rPr lang="en-GB" altLang="en-US">
                <a:solidFill>
                  <a:srgbClr val="FFFFFF"/>
                </a:solidFill>
                <a:latin typeface="Arial" charset="0"/>
              </a:rPr>
              <a:t>1</a:t>
            </a:r>
          </a:p>
        </p:txBody>
      </p:sp>
    </p:spTree>
    <p:extLst>
      <p:ext uri="{BB962C8B-B14F-4D97-AF65-F5344CB8AC3E}">
        <p14:creationId xmlns:p14="http://schemas.microsoft.com/office/powerpoint/2010/main" val="2255725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27" y="303612"/>
            <a:ext cx="8270875"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Text Box 3"/>
          <p:cNvSpPr txBox="1">
            <a:spLocks noChangeArrowheads="1"/>
          </p:cNvSpPr>
          <p:nvPr/>
        </p:nvSpPr>
        <p:spPr bwMode="auto">
          <a:xfrm>
            <a:off x="-3736" y="1707362"/>
            <a:ext cx="9044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a:solidFill>
                  <a:srgbClr val="FFFFFF"/>
                </a:solidFill>
                <a:latin typeface="Arial" charset="0"/>
              </a:rPr>
              <a:t>Case</a:t>
            </a:r>
          </a:p>
          <a:p>
            <a:pPr algn="ctr" eaLnBrk="0" fontAlgn="base" hangingPunct="0">
              <a:spcBef>
                <a:spcPct val="0"/>
              </a:spcBef>
              <a:spcAft>
                <a:spcPct val="0"/>
              </a:spcAft>
            </a:pPr>
            <a:r>
              <a:rPr lang="en-GB" altLang="en-US">
                <a:solidFill>
                  <a:srgbClr val="FFFFFF"/>
                </a:solidFill>
                <a:latin typeface="Arial" charset="0"/>
              </a:rPr>
              <a:t>4</a:t>
            </a:r>
          </a:p>
        </p:txBody>
      </p:sp>
      <p:sp>
        <p:nvSpPr>
          <p:cNvPr id="45060" name="Line 4"/>
          <p:cNvSpPr>
            <a:spLocks noChangeShapeType="1"/>
          </p:cNvSpPr>
          <p:nvPr/>
        </p:nvSpPr>
        <p:spPr bwMode="auto">
          <a:xfrm>
            <a:off x="2339975" y="1815704"/>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1" name="Line 5"/>
          <p:cNvSpPr>
            <a:spLocks noChangeShapeType="1"/>
          </p:cNvSpPr>
          <p:nvPr/>
        </p:nvSpPr>
        <p:spPr bwMode="auto">
          <a:xfrm>
            <a:off x="2411413" y="1815704"/>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2" name="Line 6"/>
          <p:cNvSpPr>
            <a:spLocks noChangeShapeType="1"/>
          </p:cNvSpPr>
          <p:nvPr/>
        </p:nvSpPr>
        <p:spPr bwMode="auto">
          <a:xfrm flipV="1">
            <a:off x="3348038" y="1815704"/>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3" name="Line 7"/>
          <p:cNvSpPr>
            <a:spLocks noChangeShapeType="1"/>
          </p:cNvSpPr>
          <p:nvPr/>
        </p:nvSpPr>
        <p:spPr bwMode="auto">
          <a:xfrm flipV="1">
            <a:off x="3419475" y="1815704"/>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4" name="Text Box 8"/>
          <p:cNvSpPr txBox="1">
            <a:spLocks noChangeArrowheads="1"/>
          </p:cNvSpPr>
          <p:nvPr/>
        </p:nvSpPr>
        <p:spPr bwMode="auto">
          <a:xfrm>
            <a:off x="3111501" y="2230042"/>
            <a:ext cx="4331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000">
                <a:solidFill>
                  <a:srgbClr val="000099"/>
                </a:solidFill>
              </a:rPr>
              <a:t>Felt</a:t>
            </a:r>
          </a:p>
          <a:p>
            <a:pPr eaLnBrk="0" fontAlgn="base" hangingPunct="0">
              <a:spcBef>
                <a:spcPct val="0"/>
              </a:spcBef>
              <a:spcAft>
                <a:spcPct val="0"/>
              </a:spcAft>
            </a:pPr>
            <a:r>
              <a:rPr lang="en-GB" altLang="en-US" sz="1000">
                <a:solidFill>
                  <a:srgbClr val="000099"/>
                </a:solidFill>
              </a:rPr>
              <a:t>Cold</a:t>
            </a:r>
          </a:p>
        </p:txBody>
      </p:sp>
      <p:sp>
        <p:nvSpPr>
          <p:cNvPr id="45065" name="Line 9"/>
          <p:cNvSpPr>
            <a:spLocks noChangeShapeType="1"/>
          </p:cNvSpPr>
          <p:nvPr/>
        </p:nvSpPr>
        <p:spPr bwMode="auto">
          <a:xfrm>
            <a:off x="4140200" y="1815704"/>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6" name="Line 10"/>
          <p:cNvSpPr>
            <a:spLocks noChangeShapeType="1"/>
          </p:cNvSpPr>
          <p:nvPr/>
        </p:nvSpPr>
        <p:spPr bwMode="auto">
          <a:xfrm>
            <a:off x="4716463" y="1762127"/>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7" name="Line 11"/>
          <p:cNvSpPr>
            <a:spLocks noChangeShapeType="1"/>
          </p:cNvSpPr>
          <p:nvPr/>
        </p:nvSpPr>
        <p:spPr bwMode="auto">
          <a:xfrm>
            <a:off x="5148263" y="1707356"/>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8" name="Line 12"/>
          <p:cNvSpPr>
            <a:spLocks noChangeShapeType="1"/>
          </p:cNvSpPr>
          <p:nvPr/>
        </p:nvSpPr>
        <p:spPr bwMode="auto">
          <a:xfrm>
            <a:off x="5219700" y="1707356"/>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69" name="Text Box 13"/>
          <p:cNvSpPr txBox="1">
            <a:spLocks noChangeArrowheads="1"/>
          </p:cNvSpPr>
          <p:nvPr/>
        </p:nvSpPr>
        <p:spPr bwMode="auto">
          <a:xfrm>
            <a:off x="5076835" y="1977634"/>
            <a:ext cx="5629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000">
                <a:solidFill>
                  <a:srgbClr val="FF0000"/>
                </a:solidFill>
              </a:rPr>
              <a:t>Top-up</a:t>
            </a:r>
          </a:p>
        </p:txBody>
      </p:sp>
      <p:sp>
        <p:nvSpPr>
          <p:cNvPr id="45070" name="Line 14"/>
          <p:cNvSpPr>
            <a:spLocks noChangeShapeType="1"/>
          </p:cNvSpPr>
          <p:nvPr/>
        </p:nvSpPr>
        <p:spPr bwMode="auto">
          <a:xfrm>
            <a:off x="5795963" y="1437086"/>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71" name="Line 15"/>
          <p:cNvSpPr>
            <a:spLocks noChangeShapeType="1"/>
          </p:cNvSpPr>
          <p:nvPr/>
        </p:nvSpPr>
        <p:spPr bwMode="auto">
          <a:xfrm>
            <a:off x="6659563" y="1168004"/>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72" name="Line 16"/>
          <p:cNvSpPr>
            <a:spLocks noChangeShapeType="1"/>
          </p:cNvSpPr>
          <p:nvPr/>
        </p:nvSpPr>
        <p:spPr bwMode="auto">
          <a:xfrm>
            <a:off x="6732588" y="1113236"/>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73" name="Line 17"/>
          <p:cNvSpPr>
            <a:spLocks noChangeShapeType="1"/>
          </p:cNvSpPr>
          <p:nvPr/>
        </p:nvSpPr>
        <p:spPr bwMode="auto">
          <a:xfrm flipV="1">
            <a:off x="6948488" y="1059656"/>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74" name="Line 18"/>
          <p:cNvSpPr>
            <a:spLocks noChangeShapeType="1"/>
          </p:cNvSpPr>
          <p:nvPr/>
        </p:nvSpPr>
        <p:spPr bwMode="auto">
          <a:xfrm flipV="1">
            <a:off x="7019925" y="1006079"/>
            <a:ext cx="0" cy="1619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600">
              <a:solidFill>
                <a:srgbClr val="FFFFFF"/>
              </a:solidFill>
            </a:endParaRPr>
          </a:p>
        </p:txBody>
      </p:sp>
      <p:sp>
        <p:nvSpPr>
          <p:cNvPr id="45075" name="Text Box 19"/>
          <p:cNvSpPr txBox="1">
            <a:spLocks noChangeArrowheads="1"/>
          </p:cNvSpPr>
          <p:nvPr/>
        </p:nvSpPr>
        <p:spPr bwMode="auto">
          <a:xfrm>
            <a:off x="7346643" y="1140618"/>
            <a:ext cx="1180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GB" altLang="en-US" sz="1000" dirty="0">
                <a:solidFill>
                  <a:srgbClr val="FF0000"/>
                </a:solidFill>
              </a:rPr>
              <a:t>Maternal Shivering</a:t>
            </a:r>
          </a:p>
          <a:p>
            <a:pPr algn="ctr" eaLnBrk="0" fontAlgn="base" hangingPunct="0">
              <a:spcBef>
                <a:spcPct val="0"/>
              </a:spcBef>
              <a:spcAft>
                <a:spcPct val="0"/>
              </a:spcAft>
            </a:pPr>
            <a:r>
              <a:rPr lang="en-GB" altLang="en-US" sz="1000" dirty="0">
                <a:solidFill>
                  <a:srgbClr val="FF0000"/>
                </a:solidFill>
              </a:rPr>
              <a:t>+++</a:t>
            </a:r>
          </a:p>
        </p:txBody>
      </p:sp>
      <p:sp>
        <p:nvSpPr>
          <p:cNvPr id="45076" name="Text Box 20"/>
          <p:cNvSpPr txBox="1">
            <a:spLocks noChangeArrowheads="1"/>
          </p:cNvSpPr>
          <p:nvPr/>
        </p:nvSpPr>
        <p:spPr bwMode="auto">
          <a:xfrm>
            <a:off x="1979615" y="1600205"/>
            <a:ext cx="8611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000">
                <a:solidFill>
                  <a:srgbClr val="000099"/>
                </a:solidFill>
              </a:rPr>
              <a:t>Neck coolers</a:t>
            </a:r>
          </a:p>
        </p:txBody>
      </p:sp>
      <p:sp>
        <p:nvSpPr>
          <p:cNvPr id="45077" name="Text Box 21"/>
          <p:cNvSpPr txBox="1">
            <a:spLocks noChangeArrowheads="1"/>
          </p:cNvSpPr>
          <p:nvPr/>
        </p:nvSpPr>
        <p:spPr bwMode="auto">
          <a:xfrm>
            <a:off x="7210435" y="504825"/>
            <a:ext cx="9605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000">
                <a:solidFill>
                  <a:srgbClr val="FF0000"/>
                </a:solidFill>
                <a:latin typeface="Arial" charset="0"/>
              </a:rPr>
              <a:t>FHR 175bpm</a:t>
            </a:r>
          </a:p>
          <a:p>
            <a:pPr eaLnBrk="0" fontAlgn="base" hangingPunct="0">
              <a:spcBef>
                <a:spcPct val="0"/>
              </a:spcBef>
              <a:spcAft>
                <a:spcPct val="0"/>
              </a:spcAft>
            </a:pPr>
            <a:r>
              <a:rPr lang="en-GB" altLang="en-US" sz="1000">
                <a:solidFill>
                  <a:srgbClr val="FF0000"/>
                </a:solidFill>
                <a:latin typeface="Arial" charset="0"/>
              </a:rPr>
              <a:t>Meconium ++</a:t>
            </a:r>
          </a:p>
        </p:txBody>
      </p:sp>
      <p:sp>
        <p:nvSpPr>
          <p:cNvPr id="45078" name="Text Box 22"/>
          <p:cNvSpPr txBox="1">
            <a:spLocks noChangeArrowheads="1"/>
          </p:cNvSpPr>
          <p:nvPr/>
        </p:nvSpPr>
        <p:spPr bwMode="auto">
          <a:xfrm>
            <a:off x="6156335" y="1600205"/>
            <a:ext cx="1847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sz="1000">
              <a:solidFill>
                <a:srgbClr val="FFFFFF"/>
              </a:solidFill>
              <a:latin typeface="Arial" charset="0"/>
            </a:endParaRPr>
          </a:p>
        </p:txBody>
      </p:sp>
      <p:sp>
        <p:nvSpPr>
          <p:cNvPr id="45079" name="Text Box 23"/>
          <p:cNvSpPr txBox="1">
            <a:spLocks noChangeArrowheads="1"/>
          </p:cNvSpPr>
          <p:nvPr/>
        </p:nvSpPr>
        <p:spPr bwMode="auto">
          <a:xfrm>
            <a:off x="6135698" y="1579965"/>
            <a:ext cx="914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000">
                <a:solidFill>
                  <a:srgbClr val="FF0000"/>
                </a:solidFill>
                <a:latin typeface="Arial" charset="0"/>
              </a:rPr>
              <a:t>FBS pH 7.39</a:t>
            </a:r>
          </a:p>
        </p:txBody>
      </p:sp>
    </p:spTree>
    <p:extLst>
      <p:ext uri="{BB962C8B-B14F-4D97-AF65-F5344CB8AC3E}">
        <p14:creationId xmlns:p14="http://schemas.microsoft.com/office/powerpoint/2010/main" val="623409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7494"/>
            <a:ext cx="5027364" cy="467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11830" y="771550"/>
            <a:ext cx="3190297" cy="3785652"/>
          </a:xfrm>
          <a:prstGeom prst="rect">
            <a:avLst/>
          </a:prstGeom>
          <a:noFill/>
        </p:spPr>
        <p:txBody>
          <a:bodyPr wrap="none">
            <a:spAutoFit/>
          </a:bodyPr>
          <a:lstStyle/>
          <a:p>
            <a:pPr eaLnBrk="0" fontAlgn="base" hangingPunct="0">
              <a:spcBef>
                <a:spcPct val="0"/>
              </a:spcBef>
              <a:spcAft>
                <a:spcPct val="0"/>
              </a:spcAft>
              <a:defRPr/>
            </a:pPr>
            <a:r>
              <a:rPr lang="en-GB" sz="2000" dirty="0" err="1">
                <a:solidFill>
                  <a:srgbClr val="FFFFFF"/>
                </a:solidFill>
              </a:rPr>
              <a:t>Balchin</a:t>
            </a:r>
            <a:r>
              <a:rPr lang="en-GB" sz="2000" dirty="0">
                <a:solidFill>
                  <a:srgbClr val="FFFFFF"/>
                </a:solidFill>
              </a:rPr>
              <a:t> I, Whittaker JC, </a:t>
            </a:r>
          </a:p>
          <a:p>
            <a:pPr eaLnBrk="0" fontAlgn="base" hangingPunct="0">
              <a:spcBef>
                <a:spcPct val="0"/>
              </a:spcBef>
              <a:spcAft>
                <a:spcPct val="0"/>
              </a:spcAft>
              <a:defRPr/>
            </a:pPr>
            <a:r>
              <a:rPr lang="en-GB" sz="2000" dirty="0">
                <a:solidFill>
                  <a:srgbClr val="FFFFFF"/>
                </a:solidFill>
              </a:rPr>
              <a:t>Lamont RF, Steer PJ.</a:t>
            </a:r>
          </a:p>
          <a:p>
            <a:pPr eaLnBrk="0" fontAlgn="base" hangingPunct="0">
              <a:spcBef>
                <a:spcPct val="0"/>
              </a:spcBef>
              <a:spcAft>
                <a:spcPct val="0"/>
              </a:spcAft>
              <a:defRPr/>
            </a:pPr>
            <a:r>
              <a:rPr lang="en-GB" sz="2000" dirty="0">
                <a:solidFill>
                  <a:srgbClr val="FFFFFF"/>
                </a:solidFill>
              </a:rPr>
              <a:t> </a:t>
            </a:r>
          </a:p>
          <a:p>
            <a:pPr eaLnBrk="0" fontAlgn="base" hangingPunct="0">
              <a:spcBef>
                <a:spcPct val="0"/>
              </a:spcBef>
              <a:spcAft>
                <a:spcPct val="0"/>
              </a:spcAft>
              <a:defRPr/>
            </a:pPr>
            <a:r>
              <a:rPr lang="en-GB" sz="2000" dirty="0">
                <a:solidFill>
                  <a:srgbClr val="FFFFFF"/>
                </a:solidFill>
              </a:rPr>
              <a:t>Maternal and fetal </a:t>
            </a:r>
          </a:p>
          <a:p>
            <a:pPr eaLnBrk="0" fontAlgn="base" hangingPunct="0">
              <a:spcBef>
                <a:spcPct val="0"/>
              </a:spcBef>
              <a:spcAft>
                <a:spcPct val="0"/>
              </a:spcAft>
              <a:defRPr/>
            </a:pPr>
            <a:r>
              <a:rPr lang="en-GB" sz="2000" dirty="0">
                <a:solidFill>
                  <a:srgbClr val="FFFFFF"/>
                </a:solidFill>
              </a:rPr>
              <a:t>characteristics associated </a:t>
            </a:r>
          </a:p>
          <a:p>
            <a:pPr eaLnBrk="0" fontAlgn="base" hangingPunct="0">
              <a:spcBef>
                <a:spcPct val="0"/>
              </a:spcBef>
              <a:spcAft>
                <a:spcPct val="0"/>
              </a:spcAft>
              <a:defRPr/>
            </a:pPr>
            <a:r>
              <a:rPr lang="en-GB" sz="2000" dirty="0">
                <a:solidFill>
                  <a:srgbClr val="FFFFFF"/>
                </a:solidFill>
              </a:rPr>
              <a:t>with meconium-stained </a:t>
            </a:r>
          </a:p>
          <a:p>
            <a:pPr eaLnBrk="0" fontAlgn="base" hangingPunct="0">
              <a:spcBef>
                <a:spcPct val="0"/>
              </a:spcBef>
              <a:spcAft>
                <a:spcPct val="0"/>
              </a:spcAft>
              <a:defRPr/>
            </a:pPr>
            <a:r>
              <a:rPr lang="en-GB" sz="2000" dirty="0">
                <a:solidFill>
                  <a:srgbClr val="FFFFFF"/>
                </a:solidFill>
              </a:rPr>
              <a:t>amniotic fluid: A study of </a:t>
            </a:r>
          </a:p>
          <a:p>
            <a:pPr eaLnBrk="0" fontAlgn="base" hangingPunct="0">
              <a:spcBef>
                <a:spcPct val="0"/>
              </a:spcBef>
              <a:spcAft>
                <a:spcPct val="0"/>
              </a:spcAft>
              <a:defRPr/>
            </a:pPr>
            <a:r>
              <a:rPr lang="en-GB" sz="2000" dirty="0">
                <a:solidFill>
                  <a:srgbClr val="FFFFFF"/>
                </a:solidFill>
              </a:rPr>
              <a:t>499,096 pregnancies </a:t>
            </a:r>
          </a:p>
          <a:p>
            <a:pPr eaLnBrk="0" fontAlgn="base" hangingPunct="0">
              <a:spcBef>
                <a:spcPct val="0"/>
              </a:spcBef>
              <a:spcAft>
                <a:spcPct val="0"/>
              </a:spcAft>
              <a:defRPr/>
            </a:pPr>
            <a:r>
              <a:rPr lang="en-GB" sz="2000" dirty="0">
                <a:solidFill>
                  <a:srgbClr val="FFFFFF"/>
                </a:solidFill>
              </a:rPr>
              <a:t>in North West London. </a:t>
            </a:r>
          </a:p>
          <a:p>
            <a:pPr eaLnBrk="0" fontAlgn="base" hangingPunct="0">
              <a:spcBef>
                <a:spcPct val="0"/>
              </a:spcBef>
              <a:spcAft>
                <a:spcPct val="0"/>
              </a:spcAft>
              <a:defRPr/>
            </a:pPr>
            <a:endParaRPr lang="en-GB" sz="2000" dirty="0">
              <a:solidFill>
                <a:srgbClr val="FFFFFF"/>
              </a:solidFill>
            </a:endParaRPr>
          </a:p>
          <a:p>
            <a:pPr eaLnBrk="0" fontAlgn="base" hangingPunct="0">
              <a:spcBef>
                <a:spcPct val="0"/>
              </a:spcBef>
              <a:spcAft>
                <a:spcPct val="0"/>
              </a:spcAft>
              <a:defRPr/>
            </a:pPr>
            <a:r>
              <a:rPr lang="en-GB" sz="2000" dirty="0" err="1">
                <a:solidFill>
                  <a:srgbClr val="FFFFFF"/>
                </a:solidFill>
              </a:rPr>
              <a:t>Obstet</a:t>
            </a:r>
            <a:r>
              <a:rPr lang="en-GB" sz="2000" dirty="0">
                <a:solidFill>
                  <a:srgbClr val="FFFFFF"/>
                </a:solidFill>
              </a:rPr>
              <a:t> </a:t>
            </a:r>
            <a:r>
              <a:rPr lang="en-GB" sz="2000" dirty="0" err="1">
                <a:solidFill>
                  <a:srgbClr val="FFFFFF"/>
                </a:solidFill>
              </a:rPr>
              <a:t>Gynecol</a:t>
            </a:r>
            <a:r>
              <a:rPr lang="en-GB" sz="2000" dirty="0">
                <a:solidFill>
                  <a:srgbClr val="FFFFFF"/>
                </a:solidFill>
              </a:rPr>
              <a:t> 2011, </a:t>
            </a:r>
          </a:p>
          <a:p>
            <a:pPr eaLnBrk="0" fontAlgn="base" hangingPunct="0">
              <a:spcBef>
                <a:spcPct val="0"/>
              </a:spcBef>
              <a:spcAft>
                <a:spcPct val="0"/>
              </a:spcAft>
              <a:defRPr/>
            </a:pPr>
            <a:r>
              <a:rPr lang="en-GB" sz="2000" dirty="0">
                <a:solidFill>
                  <a:srgbClr val="FFFFFF"/>
                </a:solidFill>
              </a:rPr>
              <a:t>Apr;117(4):828-835</a:t>
            </a:r>
          </a:p>
        </p:txBody>
      </p:sp>
    </p:spTree>
    <p:extLst>
      <p:ext uri="{BB962C8B-B14F-4D97-AF65-F5344CB8AC3E}">
        <p14:creationId xmlns:p14="http://schemas.microsoft.com/office/powerpoint/2010/main" val="33920185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Vaibhav case 4 resus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240" y="141687"/>
            <a:ext cx="5945187" cy="486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Text Box 3"/>
          <p:cNvSpPr txBox="1">
            <a:spLocks noChangeArrowheads="1"/>
          </p:cNvSpPr>
          <p:nvPr/>
        </p:nvSpPr>
        <p:spPr bwMode="auto">
          <a:xfrm>
            <a:off x="438474" y="1613302"/>
            <a:ext cx="20345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FontTx/>
              <a:buNone/>
            </a:pPr>
            <a:r>
              <a:rPr lang="en-GB" altLang="en-US" sz="2400">
                <a:solidFill>
                  <a:srgbClr val="FFFFFF"/>
                </a:solidFill>
              </a:rPr>
              <a:t>Resuscitation</a:t>
            </a:r>
          </a:p>
          <a:p>
            <a:pPr algn="ctr" eaLnBrk="0" fontAlgn="base" hangingPunct="0">
              <a:spcBef>
                <a:spcPct val="0"/>
              </a:spcBef>
              <a:spcAft>
                <a:spcPct val="0"/>
              </a:spcAft>
              <a:buFontTx/>
              <a:buNone/>
            </a:pPr>
            <a:r>
              <a:rPr lang="en-GB" altLang="en-US" sz="2400">
                <a:solidFill>
                  <a:srgbClr val="FFFFFF"/>
                </a:solidFill>
              </a:rPr>
              <a:t>of the baby</a:t>
            </a:r>
          </a:p>
          <a:p>
            <a:pPr algn="ctr" eaLnBrk="0" fontAlgn="base" hangingPunct="0">
              <a:spcBef>
                <a:spcPct val="0"/>
              </a:spcBef>
              <a:spcAft>
                <a:spcPct val="0"/>
              </a:spcAft>
              <a:buFontTx/>
              <a:buNone/>
            </a:pPr>
            <a:r>
              <a:rPr lang="en-GB" altLang="en-US" sz="2400">
                <a:solidFill>
                  <a:srgbClr val="FFFFFF"/>
                </a:solidFill>
              </a:rPr>
              <a:t>in case 4</a:t>
            </a:r>
          </a:p>
        </p:txBody>
      </p:sp>
      <p:sp>
        <p:nvSpPr>
          <p:cNvPr id="2" name="Rectangle 1"/>
          <p:cNvSpPr>
            <a:spLocks noChangeArrowheads="1"/>
          </p:cNvSpPr>
          <p:nvPr/>
        </p:nvSpPr>
        <p:spPr bwMode="auto">
          <a:xfrm>
            <a:off x="4067175" y="1570435"/>
            <a:ext cx="2808288" cy="191690"/>
          </a:xfrm>
          <a:prstGeom prst="rect">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FontTx/>
              <a:buNone/>
            </a:pPr>
            <a:endParaRPr lang="en-US" altLang="en-US" sz="2400">
              <a:solidFill>
                <a:srgbClr val="FFFFFF"/>
              </a:solidFill>
              <a:latin typeface="Times New Roman" panose="02020603050405020304" pitchFamily="18" charset="0"/>
            </a:endParaRPr>
          </a:p>
        </p:txBody>
      </p:sp>
      <p:sp>
        <p:nvSpPr>
          <p:cNvPr id="7" name="Rectangle 6"/>
          <p:cNvSpPr>
            <a:spLocks noChangeArrowheads="1"/>
          </p:cNvSpPr>
          <p:nvPr/>
        </p:nvSpPr>
        <p:spPr bwMode="auto">
          <a:xfrm>
            <a:off x="5076836" y="3436144"/>
            <a:ext cx="2447925" cy="270272"/>
          </a:xfrm>
          <a:prstGeom prst="rect">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FontTx/>
              <a:buNone/>
            </a:pPr>
            <a:endParaRPr lang="en-US" altLang="en-US" sz="2400">
              <a:solidFill>
                <a:srgbClr val="FFFFFF"/>
              </a:solidFill>
              <a:latin typeface="Times New Roman" panose="02020603050405020304" pitchFamily="18" charset="0"/>
            </a:endParaRPr>
          </a:p>
        </p:txBody>
      </p:sp>
      <p:sp>
        <p:nvSpPr>
          <p:cNvPr id="8" name="Rectangle 7"/>
          <p:cNvSpPr>
            <a:spLocks noChangeArrowheads="1"/>
          </p:cNvSpPr>
          <p:nvPr/>
        </p:nvSpPr>
        <p:spPr bwMode="auto">
          <a:xfrm>
            <a:off x="5076836" y="3706417"/>
            <a:ext cx="2447925" cy="485775"/>
          </a:xfrm>
          <a:prstGeom prst="rect">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FontTx/>
              <a:buNone/>
            </a:pPr>
            <a:endParaRPr lang="en-US" altLang="en-US" sz="2400">
              <a:solidFill>
                <a:srgbClr val="FFFFFF"/>
              </a:solidFill>
              <a:latin typeface="Times New Roman" panose="02020603050405020304" pitchFamily="18" charset="0"/>
            </a:endParaRPr>
          </a:p>
        </p:txBody>
      </p:sp>
      <p:sp>
        <p:nvSpPr>
          <p:cNvPr id="9" name="Rectangle 8"/>
          <p:cNvSpPr>
            <a:spLocks noChangeArrowheads="1"/>
          </p:cNvSpPr>
          <p:nvPr/>
        </p:nvSpPr>
        <p:spPr bwMode="auto">
          <a:xfrm>
            <a:off x="3059114" y="2214568"/>
            <a:ext cx="1081087" cy="222647"/>
          </a:xfrm>
          <a:prstGeom prst="rect">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FontTx/>
              <a:buNone/>
            </a:pPr>
            <a:endParaRPr lang="en-US" altLang="en-US" sz="2400">
              <a:solidFill>
                <a:srgbClr val="FFFFFF"/>
              </a:solidFill>
              <a:latin typeface="Times New Roman" panose="02020603050405020304" pitchFamily="18" charset="0"/>
            </a:endParaRPr>
          </a:p>
        </p:txBody>
      </p:sp>
      <p:cxnSp>
        <p:nvCxnSpPr>
          <p:cNvPr id="4" name="Straight Connector 3"/>
          <p:cNvCxnSpPr>
            <a:cxnSpLocks noChangeShapeType="1"/>
          </p:cNvCxnSpPr>
          <p:nvPr/>
        </p:nvCxnSpPr>
        <p:spPr bwMode="auto">
          <a:xfrm flipV="1">
            <a:off x="5235580" y="2709863"/>
            <a:ext cx="2994025" cy="22622"/>
          </a:xfrm>
          <a:prstGeom prst="line">
            <a:avLst/>
          </a:prstGeom>
          <a:noFill/>
          <a:ln w="317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a:cxnSpLocks noChangeShapeType="1"/>
          </p:cNvCxnSpPr>
          <p:nvPr/>
        </p:nvCxnSpPr>
        <p:spPr bwMode="auto">
          <a:xfrm flipV="1">
            <a:off x="3203575" y="2908699"/>
            <a:ext cx="5056188" cy="41672"/>
          </a:xfrm>
          <a:prstGeom prst="line">
            <a:avLst/>
          </a:prstGeom>
          <a:noFill/>
          <a:ln w="317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6222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Nicci temp poster 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95263"/>
            <a:ext cx="460819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6"/>
          <p:cNvSpPr txBox="1">
            <a:spLocks noChangeArrowheads="1"/>
          </p:cNvSpPr>
          <p:nvPr/>
        </p:nvSpPr>
        <p:spPr bwMode="auto">
          <a:xfrm>
            <a:off x="2051051" y="4030266"/>
            <a:ext cx="62326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N A Richards, Z S </a:t>
            </a:r>
            <a:r>
              <a:rPr lang="en-GB" altLang="en-US" sz="2000" dirty="0" err="1">
                <a:solidFill>
                  <a:srgbClr val="FFFFFF"/>
                </a:solidFill>
                <a:latin typeface="Arial" charset="0"/>
              </a:rPr>
              <a:t>Maharoullee</a:t>
            </a:r>
            <a:r>
              <a:rPr lang="en-GB" altLang="en-US" sz="2000" dirty="0">
                <a:solidFill>
                  <a:srgbClr val="FFFFFF"/>
                </a:solidFill>
                <a:latin typeface="Arial" charset="0"/>
              </a:rPr>
              <a:t>, S M </a:t>
            </a:r>
            <a:r>
              <a:rPr lang="en-GB" altLang="en-US" sz="2000" dirty="0" err="1">
                <a:solidFill>
                  <a:srgbClr val="FFFFFF"/>
                </a:solidFill>
                <a:latin typeface="Arial" charset="0"/>
              </a:rPr>
              <a:t>Yentis</a:t>
            </a:r>
            <a:r>
              <a:rPr lang="en-GB" altLang="en-US" sz="2000" dirty="0">
                <a:solidFill>
                  <a:srgbClr val="FFFFFF"/>
                </a:solidFill>
                <a:latin typeface="Arial" charset="0"/>
              </a:rPr>
              <a:t>, P J Steer</a:t>
            </a:r>
          </a:p>
          <a:p>
            <a:pPr eaLnBrk="0" fontAlgn="base" hangingPunct="0">
              <a:spcBef>
                <a:spcPct val="0"/>
              </a:spcBef>
              <a:spcAft>
                <a:spcPct val="0"/>
              </a:spcAft>
            </a:pPr>
            <a:r>
              <a:rPr lang="en-GB" altLang="en-US" sz="2000" dirty="0">
                <a:solidFill>
                  <a:srgbClr val="FFFFFF"/>
                </a:solidFill>
                <a:latin typeface="Arial" charset="0"/>
              </a:rPr>
              <a:t>Pilot study of neck warmers 2008</a:t>
            </a:r>
            <a:endParaRPr lang="en-US" altLang="en-US" sz="2000" dirty="0">
              <a:solidFill>
                <a:srgbClr val="FFFFFF"/>
              </a:solidFill>
              <a:latin typeface="Arial" charset="0"/>
            </a:endParaRPr>
          </a:p>
        </p:txBody>
      </p:sp>
      <p:pic>
        <p:nvPicPr>
          <p:cNvPr id="513031" name="Picture 7" descr="Nicci Richards picture of Lottie with neck warmer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5264"/>
            <a:ext cx="4004002" cy="354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63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13031"/>
                                        </p:tgtEl>
                                        <p:attrNameLst>
                                          <p:attrName>style.visibility</p:attrName>
                                        </p:attrNameLst>
                                      </p:cBhvr>
                                      <p:to>
                                        <p:strVal val="visible"/>
                                      </p:to>
                                    </p:set>
                                    <p:anim calcmode="lin" valueType="num">
                                      <p:cBhvr>
                                        <p:cTn id="7" dur="500" fill="hold"/>
                                        <p:tgtEl>
                                          <p:spTgt spid="513031"/>
                                        </p:tgtEl>
                                        <p:attrNameLst>
                                          <p:attrName>ppt_w</p:attrName>
                                        </p:attrNameLst>
                                      </p:cBhvr>
                                      <p:tavLst>
                                        <p:tav tm="0">
                                          <p:val>
                                            <p:fltVal val="0"/>
                                          </p:val>
                                        </p:tav>
                                        <p:tav tm="100000">
                                          <p:val>
                                            <p:strVal val="#ppt_w"/>
                                          </p:val>
                                        </p:tav>
                                      </p:tavLst>
                                    </p:anim>
                                    <p:anim calcmode="lin" valueType="num">
                                      <p:cBhvr>
                                        <p:cTn id="8" dur="500" fill="hold"/>
                                        <p:tgtEl>
                                          <p:spTgt spid="513031"/>
                                        </p:tgtEl>
                                        <p:attrNameLst>
                                          <p:attrName>ppt_h</p:attrName>
                                        </p:attrNameLst>
                                      </p:cBhvr>
                                      <p:tavLst>
                                        <p:tav tm="0">
                                          <p:val>
                                            <p:fltVal val="0"/>
                                          </p:val>
                                        </p:tav>
                                        <p:tav tm="100000">
                                          <p:val>
                                            <p:strVal val="#ppt_h"/>
                                          </p:val>
                                        </p:tav>
                                      </p:tavLst>
                                    </p:anim>
                                    <p:animEffect transition="in" filter="fade">
                                      <p:cBhvr>
                                        <p:cTn id="9" dur="500"/>
                                        <p:tgtEl>
                                          <p:spTgt spid="513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smtClean="0"/>
              <a:t>Tabitha Tanqueray</a:t>
            </a:r>
            <a:endParaRPr lang="en-US" altLang="en-US" smtClean="0"/>
          </a:p>
        </p:txBody>
      </p:sp>
      <p:pic>
        <p:nvPicPr>
          <p:cNvPr id="48131" name="Picture 5" descr="IMG_16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710" y="1490662"/>
            <a:ext cx="376068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descr="IMG_16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91853"/>
            <a:ext cx="3312368" cy="27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26" name="Text Box 6"/>
          <p:cNvSpPr txBox="1">
            <a:spLocks noChangeArrowheads="1"/>
          </p:cNvSpPr>
          <p:nvPr/>
        </p:nvSpPr>
        <p:spPr bwMode="auto">
          <a:xfrm>
            <a:off x="2987675" y="4407699"/>
            <a:ext cx="34355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a:solidFill>
                  <a:srgbClr val="FFFFFF"/>
                </a:solidFill>
                <a:latin typeface="Arial" charset="0"/>
              </a:rPr>
              <a:t>Results in first 70 cases</a:t>
            </a:r>
            <a:endParaRPr lang="en-US" altLang="en-US">
              <a:solidFill>
                <a:srgbClr val="FFFFFF"/>
              </a:solidFill>
              <a:latin typeface="Arial" charset="0"/>
            </a:endParaRPr>
          </a:p>
        </p:txBody>
      </p:sp>
    </p:spTree>
    <p:extLst>
      <p:ext uri="{BB962C8B-B14F-4D97-AF65-F5344CB8AC3E}">
        <p14:creationId xmlns:p14="http://schemas.microsoft.com/office/powerpoint/2010/main" val="326518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26"/>
                                        </p:tgtEl>
                                        <p:attrNameLst>
                                          <p:attrName>style.visibility</p:attrName>
                                        </p:attrNameLst>
                                      </p:cBhvr>
                                      <p:to>
                                        <p:strVal val="visible"/>
                                      </p:to>
                                    </p:set>
                                    <p:animEffect transition="in" filter="dissolve">
                                      <p:cBhvr>
                                        <p:cTn id="7" dur="500"/>
                                        <p:tgtEl>
                                          <p:spTgt spid="542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5262"/>
            <a:ext cx="6192688" cy="438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5"/>
          <p:cNvSpPr txBox="1">
            <a:spLocks noChangeArrowheads="1"/>
          </p:cNvSpPr>
          <p:nvPr/>
        </p:nvSpPr>
        <p:spPr bwMode="auto">
          <a:xfrm>
            <a:off x="3132141" y="4677966"/>
            <a:ext cx="2813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1800">
                <a:solidFill>
                  <a:srgbClr val="FFFFFF"/>
                </a:solidFill>
                <a:latin typeface="Arial" charset="0"/>
              </a:rPr>
              <a:t>No Collar, N=35, P=0.005</a:t>
            </a:r>
            <a:endParaRPr lang="en-US" altLang="en-US" sz="1800">
              <a:solidFill>
                <a:srgbClr val="FFFFFF"/>
              </a:solidFill>
              <a:latin typeface="Arial" charset="0"/>
            </a:endParaRPr>
          </a:p>
        </p:txBody>
      </p:sp>
    </p:spTree>
    <p:extLst>
      <p:ext uri="{BB962C8B-B14F-4D97-AF65-F5344CB8AC3E}">
        <p14:creationId xmlns:p14="http://schemas.microsoft.com/office/powerpoint/2010/main" val="1970531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5" y="181936"/>
            <a:ext cx="6048672" cy="440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5"/>
          <p:cNvSpPr txBox="1">
            <a:spLocks noChangeArrowheads="1"/>
          </p:cNvSpPr>
          <p:nvPr/>
        </p:nvSpPr>
        <p:spPr bwMode="auto">
          <a:xfrm>
            <a:off x="1979613" y="4585941"/>
            <a:ext cx="5480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sz="2000" dirty="0">
                <a:solidFill>
                  <a:srgbClr val="FFFFFF"/>
                </a:solidFill>
                <a:latin typeface="Arial" charset="0"/>
              </a:rPr>
              <a:t>Collar worn &gt; 50% of the time,</a:t>
            </a:r>
            <a:r>
              <a:rPr lang="en-GB" altLang="en-US" dirty="0">
                <a:solidFill>
                  <a:srgbClr val="FFFFFF"/>
                </a:solidFill>
              </a:rPr>
              <a:t> </a:t>
            </a:r>
            <a:r>
              <a:rPr lang="en-GB" altLang="en-US" sz="1800" dirty="0">
                <a:solidFill>
                  <a:srgbClr val="FFFFFF"/>
                </a:solidFill>
                <a:latin typeface="Arial" charset="0"/>
              </a:rPr>
              <a:t>N = 20, p = 0.915</a:t>
            </a:r>
            <a:endParaRPr lang="en-US" altLang="en-US" sz="1800" dirty="0">
              <a:solidFill>
                <a:srgbClr val="FFFFFF"/>
              </a:solidFill>
              <a:latin typeface="Arial" charset="0"/>
            </a:endParaRPr>
          </a:p>
        </p:txBody>
      </p:sp>
    </p:spTree>
    <p:extLst>
      <p:ext uri="{BB962C8B-B14F-4D97-AF65-F5344CB8AC3E}">
        <p14:creationId xmlns:p14="http://schemas.microsoft.com/office/powerpoint/2010/main" val="34316925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457200"/>
            <a:ext cx="5614988" cy="857250"/>
          </a:xfrm>
        </p:spPr>
        <p:txBody>
          <a:bodyPr/>
          <a:lstStyle/>
          <a:p>
            <a:r>
              <a:rPr lang="en-GB" altLang="en-US" smtClean="0"/>
              <a:t>SHIVERING</a:t>
            </a:r>
            <a:endParaRPr lang="en-US" altLang="en-US" smtClean="0"/>
          </a:p>
        </p:txBody>
      </p:sp>
      <p:sp>
        <p:nvSpPr>
          <p:cNvPr id="552963" name="Rectangle 3"/>
          <p:cNvSpPr>
            <a:spLocks noGrp="1" noChangeArrowheads="1"/>
          </p:cNvSpPr>
          <p:nvPr>
            <p:ph type="body" sz="half" idx="1"/>
          </p:nvPr>
        </p:nvSpPr>
        <p:spPr>
          <a:xfrm>
            <a:off x="468313" y="1329933"/>
            <a:ext cx="7486650" cy="870347"/>
          </a:xfrm>
        </p:spPr>
        <p:txBody>
          <a:bodyPr/>
          <a:lstStyle/>
          <a:p>
            <a:r>
              <a:rPr lang="en-GB" altLang="en-US" sz="2800" smtClean="0"/>
              <a:t>Epidurals commonly cause shivering</a:t>
            </a:r>
          </a:p>
          <a:p>
            <a:r>
              <a:rPr lang="en-GB" altLang="en-US" sz="2800" smtClean="0"/>
              <a:t>May be due to lack of warm signals</a:t>
            </a:r>
            <a:endParaRPr lang="en-US" altLang="en-US" sz="2800" smtClean="0"/>
          </a:p>
        </p:txBody>
      </p:sp>
      <p:graphicFrame>
        <p:nvGraphicFramePr>
          <p:cNvPr id="553018" name="Group 58"/>
          <p:cNvGraphicFramePr>
            <a:graphicFrameLocks noGrp="1"/>
          </p:cNvGraphicFramePr>
          <p:nvPr>
            <p:ph sz="half" idx="2"/>
            <p:extLst>
              <p:ext uri="{D42A27DB-BD31-4B8C-83A1-F6EECF244321}">
                <p14:modId xmlns:p14="http://schemas.microsoft.com/office/powerpoint/2010/main" val="451371196"/>
              </p:ext>
            </p:extLst>
          </p:nvPr>
        </p:nvGraphicFramePr>
        <p:xfrm>
          <a:off x="971600" y="2571750"/>
          <a:ext cx="5537200" cy="2246708"/>
        </p:xfrm>
        <a:graphic>
          <a:graphicData uri="http://schemas.openxmlformats.org/drawingml/2006/table">
            <a:tbl>
              <a:tblPr/>
              <a:tblGrid>
                <a:gridCol w="1846263">
                  <a:extLst>
                    <a:ext uri="{9D8B030D-6E8A-4147-A177-3AD203B41FA5}">
                      <a16:colId xmlns:a16="http://schemas.microsoft.com/office/drawing/2014/main" xmlns="" val="20000"/>
                    </a:ext>
                  </a:extLst>
                </a:gridCol>
                <a:gridCol w="1844675">
                  <a:extLst>
                    <a:ext uri="{9D8B030D-6E8A-4147-A177-3AD203B41FA5}">
                      <a16:colId xmlns:a16="http://schemas.microsoft.com/office/drawing/2014/main" xmlns="" val="20001"/>
                    </a:ext>
                  </a:extLst>
                </a:gridCol>
                <a:gridCol w="1846262">
                  <a:extLst>
                    <a:ext uri="{9D8B030D-6E8A-4147-A177-3AD203B41FA5}">
                      <a16:colId xmlns:a16="http://schemas.microsoft.com/office/drawing/2014/main" xmlns="" val="20002"/>
                    </a:ext>
                  </a:extLst>
                </a:gridCol>
              </a:tblGrid>
              <a:tr h="7370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dirty="0" smtClean="0">
                          <a:ln>
                            <a:noFill/>
                          </a:ln>
                          <a:solidFill>
                            <a:schemeClr val="tx1"/>
                          </a:solidFill>
                          <a:effectLst/>
                          <a:latin typeface="Arial" pitchFamily="34" charset="0"/>
                        </a:rPr>
                        <a:t>Shivering</a:t>
                      </a:r>
                      <a:endParaRPr kumimoji="0" lang="en-US" sz="2100" b="0" i="0" u="none" strike="noStrike" cap="none" normalizeH="0" baseline="0" dirty="0" smtClean="0">
                        <a:ln>
                          <a:noFill/>
                        </a:ln>
                        <a:solidFill>
                          <a:schemeClr val="tx1"/>
                        </a:solidFill>
                        <a:effectLst/>
                        <a:latin typeface="Arial" pitchFamily="34" charset="0"/>
                      </a:endParaRPr>
                    </a:p>
                  </a:txBody>
                  <a:tcPr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No Shivering</a:t>
                      </a:r>
                      <a:endParaRPr kumimoji="0" lang="en-US" sz="2100" b="0" i="0" u="none" strike="noStrike" cap="none" normalizeH="0" baseline="0" smtClean="0">
                        <a:ln>
                          <a:noFill/>
                        </a:ln>
                        <a:solidFill>
                          <a:schemeClr val="tx1"/>
                        </a:solidFill>
                        <a:effectLst/>
                        <a:latin typeface="Arial" pitchFamily="34" charset="0"/>
                      </a:endParaRPr>
                    </a:p>
                  </a:txBody>
                  <a:tcPr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7268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Controls</a:t>
                      </a:r>
                      <a:endParaRPr kumimoji="0" lang="en-US" sz="21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pitchFamily="34" charset="0"/>
                      </a:endParaRPr>
                    </a:p>
                  </a:txBody>
                  <a:tcPr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14</a:t>
                      </a:r>
                      <a:endParaRPr kumimoji="0" lang="en-US" sz="2100" b="0" i="0" u="none" strike="noStrike" cap="none" normalizeH="0" baseline="0" smtClean="0">
                        <a:ln>
                          <a:noFill/>
                        </a:ln>
                        <a:solidFill>
                          <a:schemeClr val="tx1"/>
                        </a:solidFill>
                        <a:effectLst/>
                        <a:latin typeface="Arial" pitchFamily="34" charset="0"/>
                      </a:endParaRPr>
                    </a:p>
                  </a:txBody>
                  <a:tcPr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20</a:t>
                      </a:r>
                      <a:endParaRPr kumimoji="0" lang="en-US" sz="2100" b="0" i="0" u="none" strike="noStrike" cap="none" normalizeH="0" baseline="0" smtClean="0">
                        <a:ln>
                          <a:noFill/>
                        </a:ln>
                        <a:solidFill>
                          <a:schemeClr val="tx1"/>
                        </a:solidFill>
                        <a:effectLst/>
                        <a:latin typeface="Arial" pitchFamily="34" charset="0"/>
                      </a:endParaRPr>
                    </a:p>
                  </a:txBody>
                  <a:tcPr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370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Neck warmer</a:t>
                      </a:r>
                      <a:endParaRPr kumimoji="0" lang="en-US" sz="2100" b="0" i="0" u="none" strike="noStrike" cap="none" normalizeH="0" baseline="0" smtClean="0">
                        <a:ln>
                          <a:noFill/>
                        </a:ln>
                        <a:solidFill>
                          <a:schemeClr val="tx1"/>
                        </a:solidFill>
                        <a:effectLst/>
                        <a:latin typeface="Arial" pitchFamily="34" charset="0"/>
                      </a:endParaRPr>
                    </a:p>
                  </a:txBody>
                  <a:tcPr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6</a:t>
                      </a:r>
                      <a:endParaRPr kumimoji="0" lang="en-US" sz="2100" b="0" i="0" u="none" strike="noStrike" cap="none" normalizeH="0" baseline="0" smtClean="0">
                        <a:ln>
                          <a:noFill/>
                        </a:ln>
                        <a:solidFill>
                          <a:schemeClr val="tx1"/>
                        </a:solidFill>
                        <a:effectLst/>
                        <a:latin typeface="Arial" pitchFamily="34" charset="0"/>
                      </a:endParaRPr>
                    </a:p>
                  </a:txBody>
                  <a:tcPr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100" b="0" i="0" u="none" strike="noStrike" cap="none" normalizeH="0" baseline="0" dirty="0" smtClean="0">
                          <a:ln>
                            <a:noFill/>
                          </a:ln>
                          <a:solidFill>
                            <a:schemeClr val="tx1"/>
                          </a:solidFill>
                          <a:effectLst/>
                          <a:latin typeface="Arial" pitchFamily="34" charset="0"/>
                        </a:rPr>
                        <a:t>29</a:t>
                      </a:r>
                      <a:endParaRPr kumimoji="0" lang="en-US" sz="2100" b="0" i="0" u="none" strike="noStrike" cap="none" normalizeH="0" baseline="0" dirty="0" smtClean="0">
                        <a:ln>
                          <a:noFill/>
                        </a:ln>
                        <a:solidFill>
                          <a:schemeClr val="tx1"/>
                        </a:solidFill>
                        <a:effectLst/>
                        <a:latin typeface="Arial" pitchFamily="34" charset="0"/>
                      </a:endParaRPr>
                    </a:p>
                  </a:txBody>
                  <a:tcPr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552986" name="Text Box 26"/>
          <p:cNvSpPr txBox="1">
            <a:spLocks noChangeArrowheads="1"/>
          </p:cNvSpPr>
          <p:nvPr/>
        </p:nvSpPr>
        <p:spPr bwMode="auto">
          <a:xfrm>
            <a:off x="7092960" y="3327802"/>
            <a:ext cx="1504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GB" altLang="en-US">
                <a:solidFill>
                  <a:srgbClr val="FFFFFF"/>
                </a:solidFill>
                <a:latin typeface="Arial" charset="0"/>
              </a:rPr>
              <a:t>P = 0.036</a:t>
            </a:r>
            <a:endParaRPr lang="en-US" altLang="en-US">
              <a:solidFill>
                <a:srgbClr val="FFFFFF"/>
              </a:solidFill>
              <a:latin typeface="Arial" charset="0"/>
            </a:endParaRPr>
          </a:p>
        </p:txBody>
      </p:sp>
      <p:pic>
        <p:nvPicPr>
          <p:cNvPr id="51223" name="Picture 27" descr="shiv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99" y="411957"/>
            <a:ext cx="1633537" cy="151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379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dissolve">
                                      <p:cBhvr>
                                        <p:cTn id="7" dur="500"/>
                                        <p:tgtEl>
                                          <p:spTgt spid="552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2963">
                                            <p:txEl>
                                              <p:pRg st="1" end="1"/>
                                            </p:txEl>
                                          </p:spTgt>
                                        </p:tgtEl>
                                        <p:attrNameLst>
                                          <p:attrName>style.visibility</p:attrName>
                                        </p:attrNameLst>
                                      </p:cBhvr>
                                      <p:to>
                                        <p:strVal val="visible"/>
                                      </p:to>
                                    </p:set>
                                    <p:animEffect transition="in" filter="dissolve">
                                      <p:cBhvr>
                                        <p:cTn id="12" dur="500"/>
                                        <p:tgtEl>
                                          <p:spTgt spid="552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53018"/>
                                        </p:tgtEl>
                                        <p:attrNameLst>
                                          <p:attrName>style.visibility</p:attrName>
                                        </p:attrNameLst>
                                      </p:cBhvr>
                                      <p:to>
                                        <p:strVal val="visible"/>
                                      </p:to>
                                    </p:set>
                                    <p:animEffect transition="in" filter="dissolve">
                                      <p:cBhvr>
                                        <p:cTn id="17" dur="500"/>
                                        <p:tgtEl>
                                          <p:spTgt spid="5530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52986"/>
                                        </p:tgtEl>
                                        <p:attrNameLst>
                                          <p:attrName>style.visibility</p:attrName>
                                        </p:attrNameLst>
                                      </p:cBhvr>
                                      <p:to>
                                        <p:strVal val="visible"/>
                                      </p:to>
                                    </p:set>
                                    <p:animEffect transition="in" filter="dissolve">
                                      <p:cBhvr>
                                        <p:cTn id="20" dur="500"/>
                                        <p:tgtEl>
                                          <p:spTgt spid="552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P spid="55298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1520" y="123478"/>
            <a:ext cx="4608511" cy="2389815"/>
          </a:xfrm>
          <a:prstGeom prst="rect">
            <a:avLst/>
          </a:prstGeom>
        </p:spPr>
      </p:pic>
      <p:pic>
        <p:nvPicPr>
          <p:cNvPr id="6" name="Picture 5"/>
          <p:cNvPicPr>
            <a:picLocks noChangeAspect="1"/>
          </p:cNvPicPr>
          <p:nvPr/>
        </p:nvPicPr>
        <p:blipFill>
          <a:blip r:embed="rId3"/>
          <a:stretch>
            <a:fillRect/>
          </a:stretch>
        </p:blipFill>
        <p:spPr>
          <a:xfrm>
            <a:off x="251520" y="2643758"/>
            <a:ext cx="4608511" cy="2325783"/>
          </a:xfrm>
          <a:prstGeom prst="rect">
            <a:avLst/>
          </a:prstGeom>
        </p:spPr>
      </p:pic>
      <p:sp>
        <p:nvSpPr>
          <p:cNvPr id="7" name="TextBox 6"/>
          <p:cNvSpPr txBox="1"/>
          <p:nvPr/>
        </p:nvSpPr>
        <p:spPr>
          <a:xfrm>
            <a:off x="5220072" y="339502"/>
            <a:ext cx="3600400" cy="18466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rgbClr val="FFFFFF"/>
                </a:solidFill>
                <a:effectLst/>
                <a:uLnTx/>
                <a:uFillTx/>
                <a:latin typeface="Arial"/>
                <a:ea typeface="+mn-ea"/>
                <a:cs typeface="+mn-cs"/>
              </a:rPr>
              <a:t>Research ongoing into: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smtClean="0">
              <a:ln>
                <a:noFill/>
              </a:ln>
              <a:solidFill>
                <a:srgbClr val="FFFFFF"/>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rgbClr val="FFFFFF"/>
                </a:solidFill>
                <a:effectLst/>
                <a:uLnTx/>
                <a:uFillTx/>
                <a:latin typeface="Arial"/>
                <a:ea typeface="+mn-ea"/>
                <a:cs typeface="+mn-cs"/>
              </a:rPr>
              <a:t>Best temperature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rgbClr val="FFFFFF"/>
                </a:solidFill>
                <a:effectLst/>
                <a:uLnTx/>
                <a:uFillTx/>
                <a:latin typeface="Arial"/>
                <a:ea typeface="+mn-ea"/>
                <a:cs typeface="+mn-cs"/>
              </a:rPr>
              <a:t>best site for </a:t>
            </a:r>
            <a:r>
              <a:rPr kumimoji="0" lang="en-GB" sz="2400" b="0" i="0" u="none" strike="noStrike" kern="1200" cap="none" spc="0" normalizeH="0" baseline="0" noProof="0" dirty="0">
                <a:ln>
                  <a:noFill/>
                </a:ln>
                <a:solidFill>
                  <a:srgbClr val="FFFFFF"/>
                </a:solidFill>
                <a:effectLst/>
                <a:uLnTx/>
                <a:uFillTx/>
                <a:latin typeface="Arial"/>
                <a:ea typeface="+mn-ea"/>
                <a:cs typeface="+mn-cs"/>
              </a:rPr>
              <a:t>warming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extBox 1"/>
          <p:cNvSpPr txBox="1"/>
          <p:nvPr/>
        </p:nvSpPr>
        <p:spPr>
          <a:xfrm>
            <a:off x="5358172" y="2355726"/>
            <a:ext cx="3437031" cy="2062103"/>
          </a:xfrm>
          <a:prstGeom prst="rect">
            <a:avLst/>
          </a:prstGeom>
          <a:noFill/>
        </p:spPr>
        <p:txBody>
          <a:bodyPr wrap="none" rtlCol="0">
            <a:spAutoFit/>
          </a:bodyPr>
          <a:lstStyle/>
          <a:p>
            <a:r>
              <a:rPr lang="en-GB" sz="1600" dirty="0"/>
              <a:t>Epidural analgesia, </a:t>
            </a:r>
            <a:endParaRPr lang="en-GB" sz="1600" dirty="0" smtClean="0"/>
          </a:p>
          <a:p>
            <a:r>
              <a:rPr lang="en-GB" sz="1600" dirty="0" smtClean="0"/>
              <a:t>intrapartum </a:t>
            </a:r>
            <a:r>
              <a:rPr lang="en-GB" sz="1600" dirty="0"/>
              <a:t>hyperthermia, and </a:t>
            </a:r>
            <a:endParaRPr lang="en-GB" sz="1600" dirty="0" smtClean="0"/>
          </a:p>
          <a:p>
            <a:r>
              <a:rPr lang="en-GB" sz="1600" dirty="0" smtClean="0"/>
              <a:t>neonatal </a:t>
            </a:r>
            <a:r>
              <a:rPr lang="en-GB" sz="1600" dirty="0"/>
              <a:t>brain injury: </a:t>
            </a:r>
            <a:endParaRPr lang="en-GB" sz="1600" dirty="0" smtClean="0"/>
          </a:p>
          <a:p>
            <a:r>
              <a:rPr lang="en-GB" sz="1600" dirty="0" smtClean="0"/>
              <a:t>a </a:t>
            </a:r>
            <a:r>
              <a:rPr lang="en-GB" sz="1600" dirty="0"/>
              <a:t>systematic review and </a:t>
            </a:r>
            <a:endParaRPr lang="en-GB" sz="1600" dirty="0" smtClean="0"/>
          </a:p>
          <a:p>
            <a:r>
              <a:rPr lang="en-GB" sz="1600" dirty="0" smtClean="0"/>
              <a:t>meta-analysis.</a:t>
            </a:r>
          </a:p>
          <a:p>
            <a:endParaRPr lang="en-GB" sz="1600" dirty="0"/>
          </a:p>
          <a:p>
            <a:r>
              <a:rPr lang="en-GB" sz="1600" dirty="0"/>
              <a:t>Morton S, </a:t>
            </a:r>
            <a:r>
              <a:rPr lang="en-GB" sz="1600" dirty="0" err="1"/>
              <a:t>Kua</a:t>
            </a:r>
            <a:r>
              <a:rPr lang="en-GB" sz="1600" dirty="0"/>
              <a:t> J, </a:t>
            </a:r>
            <a:r>
              <a:rPr lang="en-GB" sz="1600" dirty="0" err="1"/>
              <a:t>Mullington</a:t>
            </a:r>
            <a:r>
              <a:rPr lang="en-GB" sz="1600" dirty="0"/>
              <a:t> CJ.</a:t>
            </a:r>
          </a:p>
          <a:p>
            <a:r>
              <a:rPr lang="en-GB" sz="1600" dirty="0"/>
              <a:t>Br J </a:t>
            </a:r>
            <a:r>
              <a:rPr lang="en-GB" sz="1600" dirty="0" err="1"/>
              <a:t>Anaesth</a:t>
            </a:r>
            <a:r>
              <a:rPr lang="en-GB" sz="1600" dirty="0"/>
              <a:t>. </a:t>
            </a:r>
            <a:r>
              <a:rPr lang="en-GB" sz="1600" dirty="0" smtClean="0"/>
              <a:t>2021;126(2</a:t>
            </a:r>
            <a:r>
              <a:rPr lang="en-GB" sz="1600" dirty="0"/>
              <a:t>):500-515.</a:t>
            </a:r>
          </a:p>
        </p:txBody>
      </p:sp>
    </p:spTree>
    <p:extLst>
      <p:ext uri="{BB962C8B-B14F-4D97-AF65-F5344CB8AC3E}">
        <p14:creationId xmlns:p14="http://schemas.microsoft.com/office/powerpoint/2010/main" val="3693601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67494"/>
            <a:ext cx="3512989" cy="46839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413242"/>
            <a:ext cx="4837457" cy="4392488"/>
          </a:xfrm>
          <a:prstGeom prst="rect">
            <a:avLst/>
          </a:prstGeom>
        </p:spPr>
      </p:pic>
      <p:sp>
        <p:nvSpPr>
          <p:cNvPr id="4" name="TextBox 3"/>
          <p:cNvSpPr txBox="1"/>
          <p:nvPr/>
        </p:nvSpPr>
        <p:spPr>
          <a:xfrm>
            <a:off x="2913073" y="483518"/>
            <a:ext cx="1159292" cy="646331"/>
          </a:xfrm>
          <a:prstGeom prst="rect">
            <a:avLst/>
          </a:prstGeom>
          <a:noFill/>
        </p:spPr>
        <p:txBody>
          <a:bodyPr wrap="none" rtlCol="0">
            <a:spAutoFit/>
          </a:bodyPr>
          <a:lstStyle/>
          <a:p>
            <a:r>
              <a:rPr lang="en-GB" dirty="0" smtClean="0"/>
              <a:t>Wang</a:t>
            </a:r>
          </a:p>
          <a:p>
            <a:r>
              <a:rPr lang="en-GB" dirty="0" err="1" smtClean="0"/>
              <a:t>Xianghao</a:t>
            </a:r>
            <a:endParaRPr lang="en-GB" dirty="0"/>
          </a:p>
        </p:txBody>
      </p:sp>
    </p:spTree>
    <p:extLst>
      <p:ext uri="{BB962C8B-B14F-4D97-AF65-F5344CB8AC3E}">
        <p14:creationId xmlns:p14="http://schemas.microsoft.com/office/powerpoint/2010/main" val="3056634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Conclusions</a:t>
            </a:r>
            <a:endParaRPr lang="en-GB" dirty="0"/>
          </a:p>
        </p:txBody>
      </p:sp>
      <p:sp>
        <p:nvSpPr>
          <p:cNvPr id="6" name="Content Placeholder 5"/>
          <p:cNvSpPr>
            <a:spLocks noGrp="1"/>
          </p:cNvSpPr>
          <p:nvPr>
            <p:ph idx="1"/>
          </p:nvPr>
        </p:nvSpPr>
        <p:spPr/>
        <p:txBody>
          <a:bodyPr/>
          <a:lstStyle/>
          <a:p>
            <a:pPr>
              <a:spcAft>
                <a:spcPts val="1200"/>
              </a:spcAft>
            </a:pPr>
            <a:r>
              <a:rPr lang="en-GB" sz="2400" dirty="0"/>
              <a:t>With </a:t>
            </a:r>
            <a:r>
              <a:rPr lang="en-GB" sz="2400" dirty="0" smtClean="0"/>
              <a:t>epidural analgesia</a:t>
            </a:r>
            <a:r>
              <a:rPr lang="en-GB" sz="2400" dirty="0"/>
              <a:t>, maternal temperature rises by about 1</a:t>
            </a:r>
            <a:r>
              <a:rPr lang="en-GB" sz="2400" baseline="30000" dirty="0"/>
              <a:t>0</a:t>
            </a:r>
            <a:r>
              <a:rPr lang="en-GB" sz="2400" dirty="0"/>
              <a:t>C every 8 hours</a:t>
            </a:r>
          </a:p>
          <a:p>
            <a:pPr>
              <a:spcAft>
                <a:spcPts val="1200"/>
              </a:spcAft>
            </a:pPr>
            <a:r>
              <a:rPr lang="en-GB" sz="2400" dirty="0" smtClean="0"/>
              <a:t>Fever in labour is strongly associated with adverse neonatal outcomes</a:t>
            </a:r>
          </a:p>
          <a:p>
            <a:pPr>
              <a:spcAft>
                <a:spcPts val="1200"/>
              </a:spcAft>
            </a:pPr>
            <a:r>
              <a:rPr lang="en-GB" sz="2400" dirty="0" smtClean="0"/>
              <a:t>It is clinically important to monitor maternal temperature in labour carefully, especially if there is prolonged ROM or use of epidural analgesia </a:t>
            </a:r>
            <a:endParaRPr lang="en-GB" sz="2400" dirty="0"/>
          </a:p>
        </p:txBody>
      </p:sp>
    </p:spTree>
    <p:extLst>
      <p:ext uri="{BB962C8B-B14F-4D97-AF65-F5344CB8AC3E}">
        <p14:creationId xmlns:p14="http://schemas.microsoft.com/office/powerpoint/2010/main" val="251747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econium trac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21317"/>
            <a:ext cx="6478588" cy="429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2015920" y="4404836"/>
            <a:ext cx="683821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en-US" sz="1400" dirty="0">
                <a:solidFill>
                  <a:srgbClr val="FFFFFF"/>
                </a:solidFill>
                <a:latin typeface="Arial" charset="0"/>
              </a:rPr>
              <a:t>E. S. </a:t>
            </a:r>
            <a:r>
              <a:rPr lang="en-US" altLang="en-US" sz="1400" dirty="0" err="1">
                <a:solidFill>
                  <a:srgbClr val="FFFFFF"/>
                </a:solidFill>
                <a:latin typeface="Arial" charset="0"/>
              </a:rPr>
              <a:t>Genevier</a:t>
            </a:r>
            <a:r>
              <a:rPr lang="en-US" altLang="en-US" sz="1400" dirty="0">
                <a:solidFill>
                  <a:srgbClr val="FFFFFF"/>
                </a:solidFill>
                <a:latin typeface="Arial" charset="0"/>
              </a:rPr>
              <a:t>, P. J. </a:t>
            </a:r>
            <a:r>
              <a:rPr lang="en-US" altLang="en-US" sz="1400" dirty="0" err="1">
                <a:solidFill>
                  <a:srgbClr val="FFFFFF"/>
                </a:solidFill>
                <a:latin typeface="Arial" charset="0"/>
              </a:rPr>
              <a:t>Danielian</a:t>
            </a:r>
            <a:r>
              <a:rPr lang="en-US" altLang="en-US" sz="1400" dirty="0">
                <a:solidFill>
                  <a:srgbClr val="FFFFFF"/>
                </a:solidFill>
                <a:latin typeface="Arial" charset="0"/>
              </a:rPr>
              <a:t>, N. J. Randall, R. Smith, and P. J. Steer. </a:t>
            </a:r>
          </a:p>
          <a:p>
            <a:pPr algn="ctr" eaLnBrk="0" fontAlgn="base" hangingPunct="0">
              <a:spcBef>
                <a:spcPct val="0"/>
              </a:spcBef>
              <a:spcAft>
                <a:spcPct val="0"/>
              </a:spcAft>
            </a:pPr>
            <a:r>
              <a:rPr lang="en-US" altLang="en-US" sz="1400" dirty="0">
                <a:solidFill>
                  <a:srgbClr val="FFFFFF"/>
                </a:solidFill>
                <a:latin typeface="Arial" charset="0"/>
              </a:rPr>
              <a:t>A method for continuous monitoring of meconium in the amniotic fluid during </a:t>
            </a:r>
            <a:r>
              <a:rPr lang="en-US" altLang="en-US" sz="1400" dirty="0" err="1">
                <a:solidFill>
                  <a:srgbClr val="FFFFFF"/>
                </a:solidFill>
                <a:latin typeface="Arial" charset="0"/>
              </a:rPr>
              <a:t>labour</a:t>
            </a:r>
            <a:r>
              <a:rPr lang="en-US" altLang="en-US" sz="1400" dirty="0">
                <a:solidFill>
                  <a:srgbClr val="FFFFFF"/>
                </a:solidFill>
                <a:latin typeface="Arial" charset="0"/>
              </a:rPr>
              <a:t>.</a:t>
            </a:r>
            <a:r>
              <a:rPr lang="en-US" altLang="en-US" sz="1400" i="1" dirty="0">
                <a:solidFill>
                  <a:srgbClr val="FFFFFF"/>
                </a:solidFill>
                <a:latin typeface="Arial" charset="0"/>
              </a:rPr>
              <a:t> </a:t>
            </a:r>
          </a:p>
          <a:p>
            <a:pPr algn="ctr" eaLnBrk="0" fontAlgn="base" hangingPunct="0">
              <a:spcBef>
                <a:spcPct val="0"/>
              </a:spcBef>
              <a:spcAft>
                <a:spcPct val="0"/>
              </a:spcAft>
            </a:pPr>
            <a:r>
              <a:rPr lang="en-US" altLang="en-US" sz="1400" i="1" dirty="0">
                <a:solidFill>
                  <a:srgbClr val="FFFFFF"/>
                </a:solidFill>
                <a:latin typeface="Arial" charset="0"/>
              </a:rPr>
              <a:t>J Biomed </a:t>
            </a:r>
            <a:r>
              <a:rPr lang="en-US" altLang="en-US" sz="1400" i="1" dirty="0" err="1">
                <a:solidFill>
                  <a:srgbClr val="FFFFFF"/>
                </a:solidFill>
                <a:latin typeface="Arial" charset="0"/>
              </a:rPr>
              <a:t>Eng</a:t>
            </a:r>
            <a:r>
              <a:rPr lang="en-US" altLang="en-US" sz="1400" dirty="0">
                <a:solidFill>
                  <a:srgbClr val="FFFFFF"/>
                </a:solidFill>
                <a:latin typeface="Arial" charset="0"/>
              </a:rPr>
              <a:t> 15 (3):229-234, 1993.</a:t>
            </a:r>
          </a:p>
        </p:txBody>
      </p:sp>
      <p:sp>
        <p:nvSpPr>
          <p:cNvPr id="2" name="TextBox 1"/>
          <p:cNvSpPr txBox="1"/>
          <p:nvPr/>
        </p:nvSpPr>
        <p:spPr>
          <a:xfrm>
            <a:off x="349817" y="1373903"/>
            <a:ext cx="1413871" cy="923330"/>
          </a:xfrm>
          <a:prstGeom prst="rect">
            <a:avLst/>
          </a:prstGeom>
          <a:noFill/>
        </p:spPr>
        <p:txBody>
          <a:bodyPr wrap="square" rtlCol="0">
            <a:spAutoFit/>
          </a:bodyPr>
          <a:lstStyle/>
          <a:p>
            <a:r>
              <a:rPr lang="en-GB" dirty="0" err="1" smtClean="0"/>
              <a:t>Fetal</a:t>
            </a:r>
            <a:r>
              <a:rPr lang="en-GB" dirty="0" smtClean="0"/>
              <a:t> stress</a:t>
            </a:r>
          </a:p>
          <a:p>
            <a:r>
              <a:rPr lang="en-GB" dirty="0"/>
              <a:t>a</a:t>
            </a:r>
            <a:r>
              <a:rPr lang="en-GB" dirty="0" smtClean="0"/>
              <a:t>nd</a:t>
            </a:r>
          </a:p>
          <a:p>
            <a:r>
              <a:rPr lang="en-GB" dirty="0" smtClean="0"/>
              <a:t>meconium</a:t>
            </a:r>
            <a:endParaRPr lang="en-GB" dirty="0"/>
          </a:p>
        </p:txBody>
      </p:sp>
    </p:spTree>
    <p:extLst>
      <p:ext uri="{BB962C8B-B14F-4D97-AF65-F5344CB8AC3E}">
        <p14:creationId xmlns:p14="http://schemas.microsoft.com/office/powerpoint/2010/main" val="3171222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3568" y="51470"/>
            <a:ext cx="7772400" cy="585242"/>
          </a:xfrm>
        </p:spPr>
        <p:txBody>
          <a:bodyPr/>
          <a:lstStyle/>
          <a:p>
            <a:r>
              <a:rPr lang="en-GB" altLang="en-US" sz="2000" dirty="0" smtClean="0"/>
              <a:t>Effect of FHR pattern on meconium staining of the liquor</a:t>
            </a:r>
            <a:endParaRPr lang="en-GB" altLang="en-US" dirty="0" smtClean="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620030"/>
            <a:ext cx="710880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117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67730" y="9801"/>
            <a:ext cx="7772400" cy="857250"/>
          </a:xfrm>
        </p:spPr>
        <p:txBody>
          <a:bodyPr/>
          <a:lstStyle/>
          <a:p>
            <a:r>
              <a:rPr lang="en-GB" altLang="en-US" sz="3200" dirty="0" smtClean="0"/>
              <a:t>Interaction of CTG pattern with meconium</a:t>
            </a:r>
            <a:endParaRPr lang="en-US" altLang="en-US" sz="3200"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867053"/>
            <a:ext cx="6732612" cy="403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55976" y="3427666"/>
            <a:ext cx="1107996" cy="461665"/>
          </a:xfrm>
          <a:prstGeom prst="rect">
            <a:avLst/>
          </a:prstGeom>
          <a:noFill/>
        </p:spPr>
        <p:txBody>
          <a:bodyPr wrap="none" rtlCol="0">
            <a:spAutoFit/>
          </a:bodyPr>
          <a:lstStyle/>
          <a:p>
            <a:pPr eaLnBrk="0" fontAlgn="base" hangingPunct="0">
              <a:spcBef>
                <a:spcPct val="0"/>
              </a:spcBef>
              <a:spcAft>
                <a:spcPct val="0"/>
              </a:spcAft>
            </a:pPr>
            <a:r>
              <a:rPr lang="en-GB" sz="1200" dirty="0" smtClean="0">
                <a:solidFill>
                  <a:srgbClr val="000099">
                    <a:lumMod val="60000"/>
                    <a:lumOff val="40000"/>
                  </a:srgbClr>
                </a:solidFill>
              </a:rPr>
              <a:t>CTG normal, </a:t>
            </a:r>
          </a:p>
          <a:p>
            <a:pPr eaLnBrk="0" fontAlgn="base" hangingPunct="0">
              <a:spcBef>
                <a:spcPct val="0"/>
              </a:spcBef>
              <a:spcAft>
                <a:spcPct val="0"/>
              </a:spcAft>
            </a:pPr>
            <a:r>
              <a:rPr lang="en-GB" sz="1200" dirty="0" smtClean="0">
                <a:solidFill>
                  <a:srgbClr val="000099">
                    <a:lumMod val="60000"/>
                    <a:lumOff val="40000"/>
                  </a:srgbClr>
                </a:solidFill>
              </a:rPr>
              <a:t>no meconium</a:t>
            </a:r>
            <a:endParaRPr lang="en-GB" sz="1200" dirty="0">
              <a:solidFill>
                <a:srgbClr val="000099">
                  <a:lumMod val="60000"/>
                  <a:lumOff val="40000"/>
                </a:srgbClr>
              </a:solidFill>
            </a:endParaRPr>
          </a:p>
        </p:txBody>
      </p:sp>
      <p:sp>
        <p:nvSpPr>
          <p:cNvPr id="3" name="TextBox 2"/>
          <p:cNvSpPr txBox="1"/>
          <p:nvPr/>
        </p:nvSpPr>
        <p:spPr>
          <a:xfrm>
            <a:off x="2655168" y="2696480"/>
            <a:ext cx="1234633" cy="461665"/>
          </a:xfrm>
          <a:prstGeom prst="rect">
            <a:avLst/>
          </a:prstGeom>
          <a:noFill/>
        </p:spPr>
        <p:txBody>
          <a:bodyPr wrap="none" rtlCol="0">
            <a:spAutoFit/>
          </a:bodyPr>
          <a:lstStyle/>
          <a:p>
            <a:pPr eaLnBrk="0" fontAlgn="base" hangingPunct="0">
              <a:spcBef>
                <a:spcPct val="0"/>
              </a:spcBef>
              <a:spcAft>
                <a:spcPct val="0"/>
              </a:spcAft>
            </a:pPr>
            <a:r>
              <a:rPr lang="en-GB" sz="1200" dirty="0" smtClean="0">
                <a:solidFill>
                  <a:srgbClr val="7030A0"/>
                </a:solidFill>
              </a:rPr>
              <a:t>CTG abnormal,</a:t>
            </a:r>
          </a:p>
          <a:p>
            <a:pPr eaLnBrk="0" fontAlgn="base" hangingPunct="0">
              <a:spcBef>
                <a:spcPct val="0"/>
              </a:spcBef>
              <a:spcAft>
                <a:spcPct val="0"/>
              </a:spcAft>
            </a:pPr>
            <a:r>
              <a:rPr lang="en-GB" sz="1200" dirty="0" smtClean="0">
                <a:solidFill>
                  <a:srgbClr val="7030A0"/>
                </a:solidFill>
              </a:rPr>
              <a:t>meconium</a:t>
            </a:r>
            <a:endParaRPr lang="en-GB" sz="1200" dirty="0">
              <a:solidFill>
                <a:srgbClr val="7030A0"/>
              </a:solidFill>
            </a:endParaRPr>
          </a:p>
        </p:txBody>
      </p:sp>
    </p:spTree>
    <p:extLst>
      <p:ext uri="{BB962C8B-B14F-4D97-AF65-F5344CB8AC3E}">
        <p14:creationId xmlns:p14="http://schemas.microsoft.com/office/powerpoint/2010/main" val="270988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1560" y="54699"/>
            <a:ext cx="7772400" cy="857250"/>
          </a:xfrm>
        </p:spPr>
        <p:txBody>
          <a:bodyPr/>
          <a:lstStyle/>
          <a:p>
            <a:r>
              <a:rPr lang="en-GB" altLang="en-US" sz="3200" dirty="0" smtClean="0"/>
              <a:t>Interaction of CTG pattern with meconium</a:t>
            </a:r>
            <a:endParaRPr lang="en-US" altLang="en-US" sz="3200" dirty="0" smtClean="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915566"/>
            <a:ext cx="6508377" cy="390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60032" y="3795888"/>
            <a:ext cx="1133872" cy="461665"/>
          </a:xfrm>
          <a:prstGeom prst="rect">
            <a:avLst/>
          </a:prstGeom>
        </p:spPr>
        <p:txBody>
          <a:bodyPr wrap="square">
            <a:spAutoFit/>
          </a:bodyPr>
          <a:lstStyle/>
          <a:p>
            <a:pPr eaLnBrk="0" fontAlgn="base" hangingPunct="0">
              <a:spcBef>
                <a:spcPct val="0"/>
              </a:spcBef>
              <a:spcAft>
                <a:spcPct val="0"/>
              </a:spcAft>
            </a:pPr>
            <a:r>
              <a:rPr lang="en-GB" sz="1200" dirty="0">
                <a:solidFill>
                  <a:srgbClr val="000099">
                    <a:lumMod val="60000"/>
                    <a:lumOff val="40000"/>
                  </a:srgbClr>
                </a:solidFill>
              </a:rPr>
              <a:t>CTG normal, </a:t>
            </a:r>
          </a:p>
          <a:p>
            <a:pPr eaLnBrk="0" fontAlgn="base" hangingPunct="0">
              <a:spcBef>
                <a:spcPct val="0"/>
              </a:spcBef>
              <a:spcAft>
                <a:spcPct val="0"/>
              </a:spcAft>
            </a:pPr>
            <a:r>
              <a:rPr lang="en-GB" sz="1200" dirty="0">
                <a:solidFill>
                  <a:srgbClr val="000099">
                    <a:lumMod val="60000"/>
                    <a:lumOff val="40000"/>
                  </a:srgbClr>
                </a:solidFill>
              </a:rPr>
              <a:t>no meconium</a:t>
            </a:r>
          </a:p>
        </p:txBody>
      </p:sp>
      <p:sp>
        <p:nvSpPr>
          <p:cNvPr id="3" name="Rectangle 2"/>
          <p:cNvSpPr/>
          <p:nvPr/>
        </p:nvSpPr>
        <p:spPr>
          <a:xfrm>
            <a:off x="3275856" y="3219825"/>
            <a:ext cx="1421904" cy="461665"/>
          </a:xfrm>
          <a:prstGeom prst="rect">
            <a:avLst/>
          </a:prstGeom>
        </p:spPr>
        <p:txBody>
          <a:bodyPr wrap="square">
            <a:spAutoFit/>
          </a:bodyPr>
          <a:lstStyle/>
          <a:p>
            <a:pPr eaLnBrk="0" fontAlgn="base" hangingPunct="0">
              <a:spcBef>
                <a:spcPct val="0"/>
              </a:spcBef>
              <a:spcAft>
                <a:spcPct val="0"/>
              </a:spcAft>
            </a:pPr>
            <a:r>
              <a:rPr lang="en-GB" sz="1200" dirty="0">
                <a:solidFill>
                  <a:srgbClr val="7030A0"/>
                </a:solidFill>
              </a:rPr>
              <a:t>CTG abnormal,</a:t>
            </a:r>
          </a:p>
          <a:p>
            <a:pPr eaLnBrk="0" fontAlgn="base" hangingPunct="0">
              <a:spcBef>
                <a:spcPct val="0"/>
              </a:spcBef>
              <a:spcAft>
                <a:spcPct val="0"/>
              </a:spcAft>
            </a:pPr>
            <a:r>
              <a:rPr lang="en-GB" sz="1200" dirty="0">
                <a:solidFill>
                  <a:srgbClr val="7030A0"/>
                </a:solidFill>
              </a:rPr>
              <a:t>meconium</a:t>
            </a:r>
          </a:p>
        </p:txBody>
      </p:sp>
    </p:spTree>
    <p:extLst>
      <p:ext uri="{BB962C8B-B14F-4D97-AF65-F5344CB8AC3E}">
        <p14:creationId xmlns:p14="http://schemas.microsoft.com/office/powerpoint/2010/main" val="194108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Imperial widescreen">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1800" dirty="0">
            <a:latin typeface="+mj-lt"/>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mperial College March 2012.pptx" id="{56898A34-187F-4E41-A311-6448804EE84D}" vid="{33102809-C5E6-444F-8A80-34DA5AA39CD2}"/>
    </a:ext>
  </a:extLst>
</a:theme>
</file>

<file path=ppt/theme/theme2.xml><?xml version="1.0" encoding="utf-8"?>
<a:theme xmlns:a="http://schemas.openxmlformats.org/drawingml/2006/main" name="STEER EFM 3 - Fetal Heart Rate interpretation">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mperial">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Impe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eri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peri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peri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peri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peri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pe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peri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mperial PPT template">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1800" dirty="0">
            <a:latin typeface="+mj-lt"/>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TEER EFM 3 - Fetal Heart Rate interpretation">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Imperial widescreen</Template>
  <TotalTime>0</TotalTime>
  <Words>1931</Words>
  <Application>Microsoft Office PowerPoint</Application>
  <PresentationFormat>On-screen Show (16:9)</PresentationFormat>
  <Paragraphs>304</Paragraphs>
  <Slides>58</Slides>
  <Notes>21</Notes>
  <HiddenSlides>0</HiddenSlides>
  <MMClips>0</MMClips>
  <ScaleCrop>false</ScaleCrop>
  <HeadingPairs>
    <vt:vector size="6" baseType="variant">
      <vt:variant>
        <vt:lpstr>Theme</vt:lpstr>
      </vt:variant>
      <vt:variant>
        <vt:i4>5</vt:i4>
      </vt:variant>
      <vt:variant>
        <vt:lpstr>Embedded OLE Servers</vt:lpstr>
      </vt:variant>
      <vt:variant>
        <vt:i4>0</vt:i4>
      </vt:variant>
      <vt:variant>
        <vt:lpstr>Slide Titles</vt:lpstr>
      </vt:variant>
      <vt:variant>
        <vt:i4>58</vt:i4>
      </vt:variant>
    </vt:vector>
  </HeadingPairs>
  <TitlesOfParts>
    <vt:vector size="63" baseType="lpstr">
      <vt:lpstr>Imperial widescreen</vt:lpstr>
      <vt:lpstr>STEER EFM 3 - Fetal Heart Rate interpretation</vt:lpstr>
      <vt:lpstr>1_Imperial</vt:lpstr>
      <vt:lpstr>1_Imperial PPT template</vt:lpstr>
      <vt:lpstr>1_STEER EFM 3 - Fetal Heart Rate interpretation</vt:lpstr>
      <vt:lpstr>PowerPoint Presentation</vt:lpstr>
      <vt:lpstr>Percent of 342 Intrapartum stillbirths associated with  abnormal CTG, meconium and pyrexia</vt:lpstr>
      <vt:lpstr>Meconium</vt:lpstr>
      <vt:lpstr>The major influence on the passage of meconium is maturation of the fetal bowel</vt:lpstr>
      <vt:lpstr>PowerPoint Presentation</vt:lpstr>
      <vt:lpstr>PowerPoint Presentation</vt:lpstr>
      <vt:lpstr>Effect of FHR pattern on meconium staining of the liquor</vt:lpstr>
      <vt:lpstr>Interaction of CTG pattern with meconium</vt:lpstr>
      <vt:lpstr>Interaction of CTG pattern with meconium</vt:lpstr>
      <vt:lpstr>Interaction of CTG pattern with meconium in relation to acidosis</vt:lpstr>
      <vt:lpstr>Interaction of CTG pattern with meconium - intubation</vt:lpstr>
      <vt:lpstr>Interaction of CTG pattern with meconium – intrapartum stillbirth</vt:lpstr>
      <vt:lpstr>Interpreting category II fetal heart rate tracings: does meconium matter?</vt:lpstr>
      <vt:lpstr>Conclusions (1)</vt:lpstr>
      <vt:lpstr>Conclusions (2)</vt:lpstr>
      <vt:lpstr>Pyrexia</vt:lpstr>
      <vt:lpstr>PowerPoint Presentation</vt:lpstr>
      <vt:lpstr>PowerPoint Presentation</vt:lpstr>
      <vt:lpstr>PowerPoint Presentation</vt:lpstr>
      <vt:lpstr>PowerPoint Presentation</vt:lpstr>
      <vt:lpstr>Epidural vs pyrexia</vt:lpstr>
      <vt:lpstr>Duration of labour, epidural and pyrexia – incidence of abnormal FHR pattern </vt:lpstr>
      <vt:lpstr>Epidural and pyrexia vs SCBU</vt:lpstr>
      <vt:lpstr>Perinatal outcome – multiple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TRIPLER ARMY MEDICAL CENTER, HAWAII Epidural rate before October 1993 - 1% </vt:lpstr>
      <vt:lpstr>Scotland 2011</vt:lpstr>
      <vt:lpstr>PowerPoint Presentation</vt:lpstr>
      <vt:lpstr>Randomized Trial of the Effects of Antibiotic Prophylaxis on Epidural-Related Fever in Labor</vt:lpstr>
      <vt:lpstr>Conclusion</vt:lpstr>
      <vt:lpstr>Conclusion</vt:lpstr>
      <vt:lpstr>Can we distinguish epidural from non-epidural fever?</vt:lpstr>
      <vt:lpstr>Workshop on management of women and newborns with ? chorioamnionitis </vt:lpstr>
      <vt:lpstr>Can we find a way to prevent the rise in temperature caused by epidurals?</vt:lpstr>
      <vt:lpstr>Mean temperature at different sites by duration of labour</vt:lpstr>
      <vt:lpstr>Effect of paracetamol</vt:lpstr>
      <vt:lpstr>Prophylactic acetaminophen does not prevent epidural fever in nulliparous women: a double-blind placebo-controlled trial. </vt:lpstr>
      <vt:lpstr>PowerPoint Presentation</vt:lpstr>
      <vt:lpstr>Vaibhav Sharma Neck Cooler study</vt:lpstr>
      <vt:lpstr>PowerPoint Presentation</vt:lpstr>
      <vt:lpstr>PowerPoint Presentation</vt:lpstr>
      <vt:lpstr>PowerPoint Presentation</vt:lpstr>
      <vt:lpstr>PowerPoint Presentation</vt:lpstr>
      <vt:lpstr>Tabitha Tanqueray</vt:lpstr>
      <vt:lpstr>PowerPoint Presentation</vt:lpstr>
      <vt:lpstr>PowerPoint Presentation</vt:lpstr>
      <vt:lpstr>SHIVERING</vt:lpstr>
      <vt:lpstr>PowerPoint Presentation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2019-11-12T11:06:58Z</dcterms:created>
  <dcterms:modified xsi:type="dcterms:W3CDTF">2022-11-12T15:23:01Z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