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3" r:id="rId5"/>
    <p:sldId id="258" r:id="rId6"/>
    <p:sldId id="264" r:id="rId7"/>
    <p:sldId id="266" r:id="rId8"/>
    <p:sldId id="272" r:id="rId9"/>
    <p:sldId id="268" r:id="rId10"/>
    <p:sldId id="273" r:id="rId11"/>
    <p:sldId id="270" r:id="rId12"/>
    <p:sldId id="271" r:id="rId13"/>
    <p:sldId id="274" r:id="rId14"/>
    <p:sldId id="259" r:id="rId15"/>
    <p:sldId id="275" r:id="rId16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003" y="58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71601"/>
            <a:ext cx="941832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05200"/>
            <a:ext cx="768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8884-2F51-40C1-A3CC-944C0CC0879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A83-E611-48AC-B218-A3B36C615D1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22960" y="3398520"/>
            <a:ext cx="941832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8884-2F51-40C1-A3CC-944C0CC0879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A83-E611-48AC-B218-A3B36C615D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609600"/>
            <a:ext cx="246888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609600"/>
            <a:ext cx="722376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8884-2F51-40C1-A3CC-944C0CC0879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A83-E611-48AC-B218-A3B36C615D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8884-2F51-40C1-A3CC-944C0CC0879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A83-E611-48AC-B218-A3B36C615D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2362201"/>
            <a:ext cx="932688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4626865"/>
            <a:ext cx="932688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8884-2F51-40C1-A3CC-944C0CC0879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A83-E611-48AC-B218-A3B36C615D1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77824" y="4599432"/>
            <a:ext cx="941832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73352"/>
            <a:ext cx="484632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73352"/>
            <a:ext cx="484632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8884-2F51-40C1-A3CC-944C0CC0879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A83-E611-48AC-B218-A3B36C615D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76400"/>
            <a:ext cx="4718304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438400"/>
            <a:ext cx="471830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5856" y="1676400"/>
            <a:ext cx="4718304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05856" y="2438400"/>
            <a:ext cx="471830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8884-2F51-40C1-A3CC-944C0CC0879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A83-E611-48AC-B218-A3B36C615D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132296" y="4045744"/>
            <a:ext cx="4709160" cy="95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8884-2F51-40C1-A3CC-944C0CC0879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A83-E611-48AC-B218-A3B36C615D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8884-2F51-40C1-A3CC-944C0CC0879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A83-E611-48AC-B218-A3B36C615D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792080"/>
            <a:ext cx="2567635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0" y="792080"/>
            <a:ext cx="6858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1" y="2130553"/>
            <a:ext cx="2567635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8884-2F51-40C1-A3CC-944C0CC0879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A83-E611-48AC-B218-A3B36C615D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542045" y="3580047"/>
            <a:ext cx="5577840" cy="190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792480"/>
            <a:ext cx="2571216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30332" y="838201"/>
            <a:ext cx="7085268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2133600"/>
            <a:ext cx="2567635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8884-2F51-40C1-A3CC-944C0CC0879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A83-E611-48AC-B218-A3B36C615D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09728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33400"/>
            <a:ext cx="987552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0"/>
            <a:ext cx="987552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9728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18288"/>
            <a:ext cx="347472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4548884-2F51-40C1-A3CC-944C0CC0879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18288"/>
            <a:ext cx="493776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0" y="18288"/>
            <a:ext cx="128016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09B8A83-E611-48AC-B218-A3B36C615D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icshowto.com/probability-and-statistics/varianc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The Impact of Pandemic Covid-19 to Exchange Rate OF Rupiah to other currencies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33800"/>
            <a:ext cx="7680960" cy="1219200"/>
          </a:xfrm>
        </p:spPr>
        <p:txBody>
          <a:bodyPr/>
          <a:lstStyle/>
          <a:p>
            <a:r>
              <a:rPr lang="en-US" dirty="0" err="1"/>
              <a:t>Samingun</a:t>
            </a:r>
            <a:r>
              <a:rPr lang="en-US" dirty="0"/>
              <a:t> </a:t>
            </a:r>
            <a:r>
              <a:rPr lang="en-US" dirty="0" err="1"/>
              <a:t>Handoyo</a:t>
            </a:r>
            <a:r>
              <a:rPr lang="en-US" dirty="0"/>
              <a:t> - 0880810</a:t>
            </a:r>
          </a:p>
          <a:p>
            <a:r>
              <a:rPr lang="en-US" dirty="0"/>
              <a:t>Andreas </a:t>
            </a:r>
            <a:r>
              <a:rPr lang="en-US" dirty="0" err="1"/>
              <a:t>Rony</a:t>
            </a:r>
            <a:r>
              <a:rPr lang="en-US" dirty="0"/>
              <a:t> </a:t>
            </a:r>
            <a:r>
              <a:rPr lang="en-US" dirty="0" err="1"/>
              <a:t>Wijaya</a:t>
            </a:r>
            <a:r>
              <a:rPr lang="en-US" dirty="0"/>
              <a:t> (</a:t>
            </a:r>
            <a:r>
              <a:rPr lang="ja-JP" altLang="en-US" dirty="0"/>
              <a:t>安德里</a:t>
            </a:r>
            <a:r>
              <a:rPr lang="en-US" altLang="ja-JP" dirty="0"/>
              <a:t>) - 0852623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1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8640" y="533400"/>
            <a:ext cx="1019556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5 last observed values of exchange rate to IDR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600200"/>
            <a:ext cx="9372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6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Granger Causality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Granger causality is a way to investigate </a:t>
                </a:r>
                <a:r>
                  <a:rPr lang="en-US" b="1" dirty="0"/>
                  <a:t>causality </a:t>
                </a:r>
                <a:r>
                  <a:rPr lang="en-US" dirty="0"/>
                  <a:t>between two variables in a time series.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Running the test:</a:t>
                </a:r>
              </a:p>
              <a:p>
                <a:pPr marL="0" indent="0">
                  <a:buNone/>
                </a:pPr>
                <a:r>
                  <a:rPr lang="en-US" dirty="0"/>
                  <a:t>1. State the null hypothesis and alternate hypothesis. For example, y(t) does not Granger-cause x(t) </a:t>
                </a:r>
              </a:p>
              <a:p>
                <a:pPr marL="0" indent="0">
                  <a:buNone/>
                </a:pPr>
                <a:r>
                  <a:rPr lang="en-US" dirty="0"/>
                  <a:t>2. Choose the lags.</a:t>
                </a:r>
              </a:p>
              <a:p>
                <a:pPr marL="0" indent="0">
                  <a:buNone/>
                </a:pPr>
                <a:r>
                  <a:rPr lang="en-US" dirty="0"/>
                  <a:t>3. Find the f-value. Two equations can be used to find if β</a:t>
                </a:r>
                <a:r>
                  <a:rPr lang="en-US" baseline="-25000" dirty="0"/>
                  <a:t>j</a:t>
                </a:r>
                <a:r>
                  <a:rPr lang="en-US" dirty="0"/>
                  <a:t> = 0 for all lags </a:t>
                </a:r>
                <a:r>
                  <a:rPr lang="en-US" i="1" dirty="0"/>
                  <a:t>j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4. Calculate F-statistics</a:t>
                </a:r>
              </a:p>
              <a:p>
                <a:pPr marL="0" indent="0">
                  <a:buNone/>
                </a:pPr>
                <a:r>
                  <a:rPr lang="en-US" dirty="0"/>
                  <a:t>5. Reject the null if the F statistic (Step 4) is greater than the f-value (Step 3).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375" r="-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52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Co-integration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Cointegration</a:t>
            </a:r>
            <a:r>
              <a:rPr lang="en-US" dirty="0"/>
              <a:t> tests analyze non-stationary time series— processes that have variances </a:t>
            </a:r>
            <a:r>
              <a:rPr lang="en-US" dirty="0">
                <a:hlinkClick r:id="rId2"/>
              </a:rPr>
              <a:t> </a:t>
            </a:r>
            <a:r>
              <a:rPr lang="en-US" dirty="0"/>
              <a:t>and means that vary over time. Tests for </a:t>
            </a:r>
            <a:r>
              <a:rPr lang="en-US" dirty="0" err="1"/>
              <a:t>cointegration</a:t>
            </a:r>
            <a:r>
              <a:rPr lang="en-US" dirty="0"/>
              <a:t> identify stable, long-run relationships between sets of variables. </a:t>
            </a:r>
          </a:p>
          <a:p>
            <a:endParaRPr lang="en-US" dirty="0"/>
          </a:p>
          <a:p>
            <a:pPr fontAlgn="base"/>
            <a:r>
              <a:rPr lang="en-US" dirty="0"/>
              <a:t>Three of the most popular tests are:</a:t>
            </a:r>
          </a:p>
          <a:p>
            <a:pPr marL="0" indent="0" fontAlgn="base">
              <a:buNone/>
            </a:pPr>
            <a:r>
              <a:rPr lang="en-US" dirty="0"/>
              <a:t>1. Engle–Granger</a:t>
            </a:r>
          </a:p>
          <a:p>
            <a:pPr marL="0" indent="0" fontAlgn="base">
              <a:buNone/>
            </a:pPr>
            <a:r>
              <a:rPr lang="en-US" dirty="0"/>
              <a:t>2. Phillips–</a:t>
            </a:r>
            <a:r>
              <a:rPr lang="en-US" dirty="0" err="1"/>
              <a:t>Ouliaris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3. Johansen test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The null hypothesis:</a:t>
            </a:r>
          </a:p>
          <a:p>
            <a:pPr marL="0" indent="0" fontAlgn="base">
              <a:buNone/>
            </a:pP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No </a:t>
            </a:r>
            <a:r>
              <a:rPr lang="en-US" dirty="0" err="1"/>
              <a:t>cointegration</a:t>
            </a:r>
            <a:r>
              <a:rPr lang="en-US" dirty="0"/>
              <a:t> exists</a:t>
            </a:r>
            <a:br>
              <a:rPr lang="en-US" dirty="0"/>
            </a:b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 </a:t>
            </a:r>
            <a:r>
              <a:rPr lang="en-US" dirty="0" err="1"/>
              <a:t>Cointegration</a:t>
            </a:r>
            <a:r>
              <a:rPr lang="en-US" dirty="0"/>
              <a:t> exists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71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Correlation Function (CCF)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CCF is need to determine the initial structure model on the multivariate time series analyses such as Vector Autoregressive (VAR) model</a:t>
            </a:r>
          </a:p>
          <a:p>
            <a:r>
              <a:rPr lang="en-US" sz="2800" dirty="0"/>
              <a:t>CCF can evaluated the relationship between 2 rime series.</a:t>
            </a:r>
          </a:p>
          <a:p>
            <a:r>
              <a:rPr lang="en-US" sz="2800" dirty="0"/>
              <a:t>The possible relationships are</a:t>
            </a:r>
          </a:p>
          <a:p>
            <a:r>
              <a:rPr lang="en-US" sz="2800" dirty="0"/>
              <a:t>A. two series are independently each to other</a:t>
            </a:r>
          </a:p>
          <a:p>
            <a:r>
              <a:rPr lang="en-US" sz="2800" dirty="0"/>
              <a:t>B. 2 series have one direction relationship</a:t>
            </a:r>
          </a:p>
          <a:p>
            <a:r>
              <a:rPr lang="en-US" sz="2800" dirty="0"/>
              <a:t>C. two series have bi-direction relationship</a:t>
            </a:r>
          </a:p>
        </p:txBody>
      </p:sp>
    </p:spTree>
    <p:extLst>
      <p:ext uri="{BB962C8B-B14F-4D97-AF65-F5344CB8AC3E}">
        <p14:creationId xmlns:p14="http://schemas.microsoft.com/office/powerpoint/2010/main" val="761515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509954"/>
            <a:ext cx="9875520" cy="990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MODELING VAR, LSTM, RNN,  CNN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8640" y="1981200"/>
            <a:ext cx="987552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Include model building, model testing, and use model for predicting of future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Model building uses training data which some scenario in setting parameter and hyper-parameter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use testing data to measure model performance on the MAPE, RMSE and </a:t>
            </a:r>
            <a:r>
              <a:rPr lang="en-US" dirty="0" err="1">
                <a:solidFill>
                  <a:schemeClr val="tx1"/>
                </a:solidFill>
              </a:rPr>
              <a:t>R_squared</a:t>
            </a:r>
            <a:r>
              <a:rPr lang="en-US" dirty="0">
                <a:solidFill>
                  <a:schemeClr val="tx1"/>
                </a:solidFill>
              </a:rPr>
              <a:t> criteria.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87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455" y="1066800"/>
            <a:ext cx="9679745" cy="20574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 </a:t>
            </a:r>
            <a:br>
              <a:rPr lang="en-US" sz="5400" dirty="0"/>
            </a:br>
            <a:r>
              <a:rPr lang="en-US" sz="5400" dirty="0"/>
              <a:t>for the attention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3455" y="3657600"/>
            <a:ext cx="987552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Any suggestion ?</a:t>
            </a:r>
          </a:p>
        </p:txBody>
      </p:sp>
    </p:spTree>
    <p:extLst>
      <p:ext uri="{BB962C8B-B14F-4D97-AF65-F5344CB8AC3E}">
        <p14:creationId xmlns:p14="http://schemas.microsoft.com/office/powerpoint/2010/main" val="393100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600200"/>
            <a:ext cx="9875520" cy="4648200"/>
          </a:xfrm>
        </p:spPr>
        <p:txBody>
          <a:bodyPr>
            <a:noAutofit/>
          </a:bodyPr>
          <a:lstStyle/>
          <a:p>
            <a:pPr>
              <a:spcAft>
                <a:spcPts val="900"/>
              </a:spcAft>
            </a:pPr>
            <a:r>
              <a:rPr lang="en-US" dirty="0"/>
              <a:t>Covid-19 has had an impact in various fields of human life, such as social, education, industry, government, and socio-economy, </a:t>
            </a:r>
            <a:r>
              <a:rPr lang="en-US" dirty="0" err="1"/>
              <a:t>etc</a:t>
            </a:r>
            <a:endParaRPr lang="en-US" dirty="0"/>
          </a:p>
          <a:p>
            <a:pPr>
              <a:spcAft>
                <a:spcPts val="900"/>
              </a:spcAft>
            </a:pPr>
            <a:r>
              <a:rPr lang="en-US" dirty="0"/>
              <a:t>In the economic sector, the exchange rate is an indicator of the economic stability of a country</a:t>
            </a:r>
          </a:p>
          <a:p>
            <a:pPr>
              <a:spcAft>
                <a:spcPts val="900"/>
              </a:spcAft>
            </a:pPr>
            <a:r>
              <a:rPr lang="en-US" dirty="0"/>
              <a:t>The government has a policy to control the exchange rate</a:t>
            </a:r>
          </a:p>
          <a:p>
            <a:pPr>
              <a:spcAft>
                <a:spcPts val="900"/>
              </a:spcAft>
            </a:pPr>
            <a:r>
              <a:rPr lang="en-US" dirty="0"/>
              <a:t>The government is also making efforts to control Covid-19</a:t>
            </a:r>
          </a:p>
          <a:p>
            <a:pPr>
              <a:spcAft>
                <a:spcPts val="900"/>
              </a:spcAft>
            </a:pPr>
            <a:r>
              <a:rPr lang="en-US" dirty="0"/>
              <a:t>In fact, many countries have not succeeded in dealing with Covid-19.</a:t>
            </a:r>
          </a:p>
          <a:p>
            <a:pPr>
              <a:spcAft>
                <a:spcPts val="900"/>
              </a:spcAft>
            </a:pPr>
            <a:r>
              <a:rPr lang="en-US" dirty="0"/>
              <a:t>Is the exchange rate of a country affected by the addition of positive cases of Covid-19?</a:t>
            </a:r>
          </a:p>
        </p:txBody>
      </p:sp>
    </p:spTree>
    <p:extLst>
      <p:ext uri="{BB962C8B-B14F-4D97-AF65-F5344CB8AC3E}">
        <p14:creationId xmlns:p14="http://schemas.microsoft.com/office/powerpoint/2010/main" val="94504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 of future exchange rates is important in policy making.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predict exchange rates using the VAR, CNN, and LSTM methods?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time series, the vector autoregressive method is used for forecasting multiple time series data.</a:t>
            </a:r>
          </a:p>
          <a:p>
            <a:endParaRPr lang="en-US" dirty="0"/>
          </a:p>
          <a:p>
            <a:r>
              <a:rPr lang="en-US" dirty="0"/>
              <a:t>whereas in machine learning, CNN and LSTM have characteristics similar to VAR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3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Knowing the effect of the number of daily positive confirmed cases on the exchange rate</a:t>
            </a:r>
          </a:p>
          <a:p>
            <a:endParaRPr lang="en-US" dirty="0"/>
          </a:p>
          <a:p>
            <a:r>
              <a:rPr lang="en-US" dirty="0"/>
              <a:t>Modeling the exchange rate of the rupiah against several countries' currency values ​​that have a similar case to Indonesia </a:t>
            </a:r>
          </a:p>
          <a:p>
            <a:endParaRPr lang="en-US" dirty="0"/>
          </a:p>
          <a:p>
            <a:r>
              <a:rPr lang="en-US" dirty="0"/>
              <a:t>Determine the best model</a:t>
            </a:r>
          </a:p>
          <a:p>
            <a:endParaRPr lang="en-US" dirty="0"/>
          </a:p>
          <a:p>
            <a:r>
              <a:rPr lang="en-US" dirty="0"/>
              <a:t>Predicting the exchange rate of the IDR against the currencies of several countries that have similar cases to Indonesia</a:t>
            </a:r>
          </a:p>
        </p:txBody>
      </p:sp>
    </p:spTree>
    <p:extLst>
      <p:ext uri="{BB962C8B-B14F-4D97-AF65-F5344CB8AC3E}">
        <p14:creationId xmlns:p14="http://schemas.microsoft.com/office/powerpoint/2010/main" val="120997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Preparing Data </a:t>
            </a:r>
          </a:p>
          <a:p>
            <a:pPr marL="1022350" indent="-514350"/>
            <a:r>
              <a:rPr lang="en-US" dirty="0"/>
              <a:t>Getting data, </a:t>
            </a:r>
          </a:p>
          <a:p>
            <a:pPr marL="1022350" indent="-514350"/>
            <a:r>
              <a:rPr lang="en-US" dirty="0"/>
              <a:t>Screening data, </a:t>
            </a:r>
          </a:p>
          <a:p>
            <a:pPr marL="1022350" indent="-514350"/>
            <a:r>
              <a:rPr lang="en-US" dirty="0"/>
              <a:t>Data Exploration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/>
              <a:t>Test Granger </a:t>
            </a:r>
            <a:r>
              <a:rPr lang="en-US" dirty="0"/>
              <a:t>causality among series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Co-integration test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Divide the data into training and testing set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Modeling the data using VAR, CNN, and LSTM method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Compute and Compare the model performance using MAPE, RMSE, and R-squared.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Predict the future data using the best model.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Discussion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4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daily new cases confirmed positive for Covid-19 in a country, and</a:t>
            </a:r>
          </a:p>
          <a:p>
            <a:r>
              <a:rPr lang="en-US" dirty="0"/>
              <a:t>The exchange rate of the IDR against related countries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Countries</a:t>
            </a:r>
          </a:p>
          <a:p>
            <a:r>
              <a:rPr lang="en-US" dirty="0"/>
              <a:t>Indonesia (Asia - Rupiah)</a:t>
            </a:r>
          </a:p>
          <a:p>
            <a:r>
              <a:rPr lang="en-US" dirty="0"/>
              <a:t>Malaysia (Asia - Ringgit)</a:t>
            </a:r>
          </a:p>
          <a:p>
            <a:r>
              <a:rPr lang="en-US" dirty="0"/>
              <a:t>Japan (Asia – Yen)</a:t>
            </a:r>
          </a:p>
          <a:p>
            <a:r>
              <a:rPr lang="en-US" dirty="0"/>
              <a:t>US (North America – Dollar America)</a:t>
            </a:r>
          </a:p>
          <a:p>
            <a:r>
              <a:rPr lang="en-US" dirty="0"/>
              <a:t>France (Europe – Euro)</a:t>
            </a:r>
          </a:p>
        </p:txBody>
      </p:sp>
    </p:spTree>
    <p:extLst>
      <p:ext uri="{BB962C8B-B14F-4D97-AF65-F5344CB8AC3E}">
        <p14:creationId xmlns:p14="http://schemas.microsoft.com/office/powerpoint/2010/main" val="279574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533400"/>
            <a:ext cx="987552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Curve of new confirmed positive covid_19 daily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0"/>
            <a:ext cx="8763000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5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509954"/>
            <a:ext cx="987552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5 last observed values of confirmed covid_19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984798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9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81000"/>
            <a:ext cx="9875520" cy="990600"/>
          </a:xfrm>
        </p:spPr>
        <p:txBody>
          <a:bodyPr/>
          <a:lstStyle/>
          <a:p>
            <a:r>
              <a:rPr lang="en-US" dirty="0"/>
              <a:t>Plot of some currencies to IDR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65738"/>
            <a:ext cx="9045724" cy="50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64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1827</TotalTime>
  <Words>725</Words>
  <Application>Microsoft Office PowerPoint</Application>
  <PresentationFormat>Custom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Cambria Math</vt:lpstr>
      <vt:lpstr>Clarity</vt:lpstr>
      <vt:lpstr>The Impact of Pandemic Covid-19 to Exchange Rate OF Rupiah to other currencies</vt:lpstr>
      <vt:lpstr>Background</vt:lpstr>
      <vt:lpstr>Background</vt:lpstr>
      <vt:lpstr>Goal</vt:lpstr>
      <vt:lpstr>Research Method</vt:lpstr>
      <vt:lpstr>Data Description</vt:lpstr>
      <vt:lpstr>Curve of new confirmed positive covid_19 daily</vt:lpstr>
      <vt:lpstr>The 5 last observed values of confirmed covid_19 </vt:lpstr>
      <vt:lpstr>Plot of some currencies to IDR</vt:lpstr>
      <vt:lpstr>The 5 last observed values of exchange rate to IDR </vt:lpstr>
      <vt:lpstr>Granger Causality</vt:lpstr>
      <vt:lpstr>Co-integration Test</vt:lpstr>
      <vt:lpstr>Cross Correlation Function (CCF)</vt:lpstr>
      <vt:lpstr>MODELING VAR, LSTM, RNN,  CNN</vt:lpstr>
      <vt:lpstr>Thank you 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Pandemic Covid-19 to Exchange Rate Rupiah to other Countries</dc:title>
  <dc:creator>SEVEN</dc:creator>
  <cp:lastModifiedBy>user</cp:lastModifiedBy>
  <cp:revision>52</cp:revision>
  <dcterms:created xsi:type="dcterms:W3CDTF">2020-10-12T12:25:39Z</dcterms:created>
  <dcterms:modified xsi:type="dcterms:W3CDTF">2020-11-01T15:07:10Z</dcterms:modified>
</cp:coreProperties>
</file>