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6502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51" d="100"/>
          <a:sy n="51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www.nctu.edu.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gradFill flip="none" rotWithShape="1"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tional Chiao Tung University…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 defTabSz="457200">
              <a:defRPr sz="28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National Chiao Tung University</a:t>
            </a:r>
          </a:p>
          <a:p>
            <a:pPr defTabSz="457200">
              <a:defRPr sz="2800">
                <a:solidFill>
                  <a:srgbClr val="0A5694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https://www.nctu.edu.tw/</a:t>
            </a:r>
          </a:p>
        </p:txBody>
      </p:sp>
      <p:sp>
        <p:nvSpPr>
          <p:cNvPr id="16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</p:spPr>
        <p:txBody>
          <a:bodyPr wrap="none"/>
          <a:lstStyle>
            <a:lvl1pPr algn="ctr" defTabSz="584200">
              <a:spcBef>
                <a:spcPts val="0"/>
              </a:spcBef>
              <a:defRPr sz="16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8" name="logo_hu.png" descr="logo_h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090" y="1126307"/>
            <a:ext cx="1161996" cy="1144824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irtg.pdf" descr="irtg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90" y="1160597"/>
            <a:ext cx="2163721" cy="112280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xmu180.png" descr="xmu18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129" y="1030681"/>
            <a:ext cx="1279968" cy="1230192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1" name="影像" descr="影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01" y="1121560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2" name="BRC_Bildmarke-Blau.png" descr="BRC_Bildmarke-Bla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170" y="1123687"/>
            <a:ext cx="1150033" cy="1150033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3" name="影像" descr="影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2415" y="1134798"/>
            <a:ext cx="1123621" cy="1123621"/>
          </a:xfrm>
          <a:prstGeom prst="rect">
            <a:avLst/>
          </a:prstGeom>
          <a:ln w="12700">
            <a:miter lim="400000"/>
          </a:ln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>
            <a:off x="1321539" y="9095947"/>
            <a:ext cx="10361723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295609" y="412750"/>
            <a:ext cx="370810" cy="34897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>
            <a:normAutofit/>
          </a:bodyPr>
          <a:lstStyle>
            <a:lvl1pPr algn="r" defTabSz="457200">
              <a:spcBef>
                <a:spcPts val="1200"/>
              </a:spcBef>
              <a:defRPr sz="18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mart Data Analytics"/>
          <p:cNvSpPr txBox="1"/>
          <p:nvPr/>
        </p:nvSpPr>
        <p:spPr>
          <a:xfrm>
            <a:off x="1296049" y="9157685"/>
            <a:ext cx="1686078" cy="2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normAutofit lnSpcReduction="10000"/>
          </a:bodyPr>
          <a:lstStyle>
            <a:lvl1pPr defTabSz="584200">
              <a:defRPr sz="14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Smart Data Analytics</a:t>
            </a:r>
          </a:p>
        </p:txBody>
      </p:sp>
      <p:sp>
        <p:nvSpPr>
          <p:cNvPr id="5" name="大標題文字"/>
          <p:cNvSpPr txBox="1">
            <a:spLocks noGrp="1"/>
          </p:cNvSpPr>
          <p:nvPr>
            <p:ph type="title"/>
          </p:nvPr>
        </p:nvSpPr>
        <p:spPr>
          <a:xfrm>
            <a:off x="1281089" y="786672"/>
            <a:ext cx="10361723" cy="770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6" name="內文層級一…"/>
          <p:cNvSpPr txBox="1">
            <a:spLocks noGrp="1"/>
          </p:cNvSpPr>
          <p:nvPr>
            <p:ph type="body" idx="1"/>
          </p:nvPr>
        </p:nvSpPr>
        <p:spPr>
          <a:xfrm>
            <a:off x="1268739" y="2163871"/>
            <a:ext cx="10437223" cy="631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7" name="Bildschirmfoto 2016-12-01 um 12.15.02.png" descr="Bildschirmfoto 2016-12-01 um 12.15.02.png"/>
          <p:cNvPicPr>
            <a:picLocks noChangeAspect="1"/>
          </p:cNvPicPr>
          <p:nvPr/>
        </p:nvPicPr>
        <p:blipFill>
          <a:blip r:embed="rId4"/>
          <a:srcRect l="15400" t="5613" r="13849" b="7241"/>
          <a:stretch>
            <a:fillRect/>
          </a:stretch>
        </p:blipFill>
        <p:spPr>
          <a:xfrm>
            <a:off x="11759552" y="8567647"/>
            <a:ext cx="1053699" cy="1056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9" extrusionOk="0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" name="線條"/>
          <p:cNvSpPr/>
          <p:nvPr/>
        </p:nvSpPr>
        <p:spPr>
          <a:xfrm>
            <a:off x="1321539" y="762478"/>
            <a:ext cx="10361722" cy="1"/>
          </a:xfrm>
          <a:prstGeom prst="line">
            <a:avLst/>
          </a:prstGeom>
          <a:ln w="127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defTabSz="584200">
              <a:defRPr sz="2800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D30F11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5B5B5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r" defTabSz="457200" rtl="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resenta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/>
              <a:t>Generate 2D Normal Distribution</a:t>
            </a:r>
          </a:p>
        </p:txBody>
      </p:sp>
      <p:sp>
        <p:nvSpPr>
          <p:cNvPr id="4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347916" y="416983"/>
            <a:ext cx="201880" cy="2991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3" name="標題 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767" tIns="48767" rIns="48767" bIns="48767" anchor="ctr">
            <a:normAutofit fontScale="70000" lnSpcReduction="20000"/>
          </a:bodyPr>
          <a:lstStyle>
            <a:lvl1pPr defTabSz="457200">
              <a:defRPr sz="3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/>
              <a:t>0852623</a:t>
            </a:r>
            <a:r>
              <a:rPr dirty="0"/>
              <a:t> </a:t>
            </a:r>
            <a:r>
              <a:rPr lang="en-US" dirty="0"/>
              <a:t>Andreas Rony Wijaya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(Slides Title) Fixed codes for Japanese ne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Box-Muller Transformation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6177B0-C294-43DA-AB55-073577AB52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define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Exp(0.5)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be two independent variables uniformly distributed (0,1).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algn="ctr"/>
                <a:r>
                  <a:rPr lang="en-US" sz="2400" dirty="0"/>
                  <a:t>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e>
                    </m:ra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two independent and normally distributed variables.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6177B0-C294-43DA-AB55-073577AB5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85" t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806F-415B-4583-9C6B-4D581739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2D Normal Distribution (R Code)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9B0B-6934-4449-887E-260436E9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788" y="2163870"/>
            <a:ext cx="10437223" cy="17903397"/>
          </a:xfrm>
        </p:spPr>
        <p:txBody>
          <a:bodyPr>
            <a:normAutofit/>
          </a:bodyPr>
          <a:lstStyle/>
          <a:p>
            <a:r>
              <a:rPr lang="en-US" sz="2400" dirty="0"/>
              <a:t>#size</a:t>
            </a:r>
          </a:p>
          <a:p>
            <a:r>
              <a:rPr lang="en-US" sz="2400" dirty="0"/>
              <a:t>n = 100000</a:t>
            </a:r>
          </a:p>
          <a:p>
            <a:r>
              <a:rPr lang="en-US" sz="2400" dirty="0"/>
              <a:t>#Uniform</a:t>
            </a:r>
          </a:p>
          <a:p>
            <a:r>
              <a:rPr lang="en-US" sz="2400" dirty="0"/>
              <a:t>u = </a:t>
            </a:r>
            <a:r>
              <a:rPr lang="en-US" sz="2400" dirty="0" err="1"/>
              <a:t>runif</a:t>
            </a:r>
            <a:r>
              <a:rPr lang="en-US" sz="2400" dirty="0"/>
              <a:t>(n)</a:t>
            </a:r>
          </a:p>
          <a:p>
            <a:r>
              <a:rPr lang="en-US" sz="2400" dirty="0"/>
              <a:t>v = </a:t>
            </a:r>
            <a:r>
              <a:rPr lang="en-US" sz="2400" dirty="0" err="1"/>
              <a:t>runif</a:t>
            </a:r>
            <a:r>
              <a:rPr lang="en-US" sz="2400" dirty="0"/>
              <a:t>(n)</a:t>
            </a:r>
          </a:p>
          <a:p>
            <a:r>
              <a:rPr lang="en-US" sz="2400" dirty="0"/>
              <a:t>x=rep(0,n)</a:t>
            </a:r>
          </a:p>
          <a:p>
            <a:r>
              <a:rPr lang="en-US" sz="2400" dirty="0"/>
              <a:t>y=rep(0,n)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in 1:n){  </a:t>
            </a:r>
          </a:p>
          <a:p>
            <a:pPr marL="569913" indent="-104775"/>
            <a:r>
              <a:rPr lang="en-US" sz="2400" dirty="0"/>
              <a:t>x[</a:t>
            </a:r>
            <a:r>
              <a:rPr lang="en-US" sz="2400" dirty="0" err="1"/>
              <a:t>i</a:t>
            </a:r>
            <a:r>
              <a:rPr lang="en-US" sz="2400" dirty="0"/>
              <a:t>] = sqrt(-2*log(u[</a:t>
            </a:r>
            <a:r>
              <a:rPr lang="en-US" sz="2400" dirty="0" err="1"/>
              <a:t>i</a:t>
            </a:r>
            <a:r>
              <a:rPr lang="en-US" sz="2400" dirty="0"/>
              <a:t>]))*cos(2*pi*v[</a:t>
            </a:r>
            <a:r>
              <a:rPr lang="en-US" sz="2400" dirty="0" err="1"/>
              <a:t>i</a:t>
            </a:r>
            <a:r>
              <a:rPr lang="en-US" sz="2400" dirty="0"/>
              <a:t>])  </a:t>
            </a:r>
          </a:p>
          <a:p>
            <a:pPr marL="569913" indent="-104775"/>
            <a:r>
              <a:rPr lang="en-US" sz="2400" dirty="0"/>
              <a:t>y[</a:t>
            </a:r>
            <a:r>
              <a:rPr lang="en-US" sz="2400" dirty="0" err="1"/>
              <a:t>i</a:t>
            </a:r>
            <a:r>
              <a:rPr lang="en-US" sz="2400" dirty="0"/>
              <a:t>] = sqrt(-2*log(u[</a:t>
            </a:r>
            <a:r>
              <a:rPr lang="en-US" sz="2400" dirty="0" err="1"/>
              <a:t>i</a:t>
            </a:r>
            <a:r>
              <a:rPr lang="en-US" sz="2400" dirty="0"/>
              <a:t>]))*sin(2*pi*v[</a:t>
            </a:r>
            <a:r>
              <a:rPr lang="en-US" sz="2400" dirty="0" err="1"/>
              <a:t>i</a:t>
            </a:r>
            <a:r>
              <a:rPr lang="en-US" sz="2400" dirty="0"/>
              <a:t>])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#Two dimensional Normal Distribution</a:t>
            </a:r>
          </a:p>
          <a:p>
            <a:r>
              <a:rPr lang="en-US" sz="2400" dirty="0"/>
              <a:t>df &lt;- </a:t>
            </a:r>
            <a:r>
              <a:rPr lang="en-US" sz="2400" dirty="0" err="1"/>
              <a:t>data.frame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r>
              <a:rPr lang="en-US" sz="2400" dirty="0"/>
              <a:t>print(df)</a:t>
            </a:r>
          </a:p>
          <a:p>
            <a:r>
              <a:rPr lang="en-US" sz="2400" dirty="0" err="1"/>
              <a:t>twonorm</a:t>
            </a:r>
            <a:r>
              <a:rPr lang="en-US" sz="2400" dirty="0"/>
              <a:t> &lt;- c(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EE010-DADD-47A0-AF21-476853AB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21" y="3685083"/>
            <a:ext cx="4832810" cy="41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51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BA40-4F24-4958-A80A-5FAC269E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2D Normal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FB4C-CEFD-4EF7-BCB4-E367CCD22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#Histogram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h &lt;- hist(</a:t>
            </a:r>
            <a:r>
              <a:rPr lang="en-US" sz="2400" dirty="0" err="1"/>
              <a:t>twonorm</a:t>
            </a:r>
            <a:r>
              <a:rPr lang="en-US" sz="2400" dirty="0"/>
              <a:t>, breaks=10, col="grey",          main="Histogram of 2D Normal", </a:t>
            </a:r>
            <a:r>
              <a:rPr lang="en-US" sz="2400" dirty="0" err="1"/>
              <a:t>ylim</a:t>
            </a:r>
            <a:r>
              <a:rPr lang="en-US" sz="2400" dirty="0"/>
              <a:t>=c(0,80000))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xfit</a:t>
            </a:r>
            <a:r>
              <a:rPr lang="en-US" sz="2400" dirty="0"/>
              <a:t> &lt;- seq(min(</a:t>
            </a:r>
            <a:r>
              <a:rPr lang="en-US" sz="2400" dirty="0" err="1"/>
              <a:t>twonorm</a:t>
            </a:r>
            <a:r>
              <a:rPr lang="en-US" sz="2400" dirty="0"/>
              <a:t>), max(</a:t>
            </a:r>
            <a:r>
              <a:rPr lang="en-US" sz="2400" dirty="0" err="1"/>
              <a:t>twonorm</a:t>
            </a:r>
            <a:r>
              <a:rPr lang="en-US" sz="2400" dirty="0"/>
              <a:t>), length = 40) 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yfit</a:t>
            </a:r>
            <a:r>
              <a:rPr lang="en-US" sz="2400" dirty="0"/>
              <a:t> &lt;- </a:t>
            </a:r>
            <a:r>
              <a:rPr lang="en-US" sz="2400" dirty="0" err="1"/>
              <a:t>dnorm</a:t>
            </a:r>
            <a:r>
              <a:rPr lang="en-US" sz="2400" dirty="0"/>
              <a:t>(</a:t>
            </a:r>
            <a:r>
              <a:rPr lang="en-US" sz="2400" dirty="0" err="1"/>
              <a:t>xfit</a:t>
            </a:r>
            <a:r>
              <a:rPr lang="en-US" sz="2400" dirty="0"/>
              <a:t>, mean = mean(</a:t>
            </a:r>
            <a:r>
              <a:rPr lang="en-US" sz="2400" dirty="0" err="1"/>
              <a:t>twonorm</a:t>
            </a:r>
            <a:r>
              <a:rPr lang="en-US" sz="2400" dirty="0"/>
              <a:t>), </a:t>
            </a:r>
            <a:r>
              <a:rPr lang="en-US" sz="2400" dirty="0" err="1"/>
              <a:t>sd</a:t>
            </a:r>
            <a:r>
              <a:rPr lang="en-US" sz="2400" dirty="0"/>
              <a:t> = </a:t>
            </a:r>
            <a:r>
              <a:rPr lang="en-US" sz="2400" dirty="0" err="1"/>
              <a:t>sd</a:t>
            </a:r>
            <a:r>
              <a:rPr lang="en-US" sz="2400" dirty="0"/>
              <a:t>(</a:t>
            </a:r>
            <a:r>
              <a:rPr lang="en-US" sz="2400" dirty="0" err="1"/>
              <a:t>twonorm</a:t>
            </a:r>
            <a:r>
              <a:rPr lang="en-US" sz="2400" dirty="0"/>
              <a:t>)) 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yfit</a:t>
            </a:r>
            <a:r>
              <a:rPr lang="en-US" sz="2400" dirty="0"/>
              <a:t> &lt;- </a:t>
            </a:r>
            <a:r>
              <a:rPr lang="en-US" sz="2400" dirty="0" err="1"/>
              <a:t>yfit</a:t>
            </a:r>
            <a:r>
              <a:rPr lang="en-US" sz="2400" dirty="0"/>
              <a:t> * diff(</a:t>
            </a:r>
            <a:r>
              <a:rPr lang="en-US" sz="2400" dirty="0" err="1"/>
              <a:t>h$mids</a:t>
            </a:r>
            <a:r>
              <a:rPr lang="en-US" sz="2400" dirty="0"/>
              <a:t>[1:2]) * length(</a:t>
            </a:r>
            <a:r>
              <a:rPr lang="en-US" sz="2400" dirty="0" err="1"/>
              <a:t>twonorm</a:t>
            </a:r>
            <a:r>
              <a:rPr lang="en-US" sz="2400" dirty="0"/>
              <a:t>) 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lines(</a:t>
            </a:r>
            <a:r>
              <a:rPr lang="en-US" sz="2400" dirty="0" err="1"/>
              <a:t>xfit</a:t>
            </a:r>
            <a:r>
              <a:rPr lang="en-US" sz="2400" dirty="0"/>
              <a:t>, </a:t>
            </a:r>
            <a:r>
              <a:rPr lang="en-US" sz="2400" dirty="0" err="1"/>
              <a:t>yfit</a:t>
            </a:r>
            <a:r>
              <a:rPr lang="en-US" sz="2400" dirty="0"/>
              <a:t>, col = "black", </a:t>
            </a:r>
            <a:r>
              <a:rPr lang="en-US" sz="2400" dirty="0" err="1"/>
              <a:t>lwd</a:t>
            </a:r>
            <a:r>
              <a:rPr lang="en-US" sz="2400" dirty="0"/>
              <a:t> = 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A1004-8FBB-49A5-917E-D3E43B4E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328" y="4846820"/>
            <a:ext cx="5122797" cy="3995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0626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6502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296</Words>
  <Application>Microsoft Office PowerPoint</Application>
  <PresentationFormat>Custom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 Math</vt:lpstr>
      <vt:lpstr>Franklin Gothic Book</vt:lpstr>
      <vt:lpstr>Helvetica Neue</vt:lpstr>
      <vt:lpstr>Helvetica Neue Light</vt:lpstr>
      <vt:lpstr>Helvetica Neue Thin</vt:lpstr>
      <vt:lpstr>Crop</vt:lpstr>
      <vt:lpstr>PowerPoint Presentation</vt:lpstr>
      <vt:lpstr>Box-Muller Transformation</vt:lpstr>
      <vt:lpstr>Generate 2D Normal Distribution (R Code)</vt:lpstr>
      <vt:lpstr>Histogram of 2D Normal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modified xsi:type="dcterms:W3CDTF">2020-11-12T10:36:57Z</dcterms:modified>
</cp:coreProperties>
</file>