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9753600" cx="130048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go1jhNudqTLILO/RRrKRvDdVA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0c9e7232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b0c9e723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6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nctu.edu.tw/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Chiao Tung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Helvetica Neue Light"/>
              <a:buNone/>
            </a:pPr>
            <a:r>
              <a:rPr b="0" i="0" lang="en-US" sz="2800" u="sng" cap="none" strike="noStrike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https://www.nctu.edu.tw/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sz="5400">
                <a:solidFill>
                  <a:srgbClr val="D30F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_hu.png" id="17" name="Google Shape;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5090" y="1126307"/>
            <a:ext cx="1161996" cy="1144824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irtg.pdf" id="18" name="Google Shape;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0190" y="1160597"/>
            <a:ext cx="2163721" cy="112280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xmu180.png" id="19" name="Google Shape;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8129" y="1030681"/>
            <a:ext cx="1279968" cy="1230192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影像" id="20" name="Google Shape;2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5301" y="1121560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BRC_Bildmarke-Blau.png" id="21" name="Google Shape;2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04170" y="1123687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影像" id="22" name="Google Shape;2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92415" y="1134798"/>
            <a:ext cx="1123621" cy="1123621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Bullets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6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4"/>
          <p:cNvCxnSpPr/>
          <p:nvPr/>
        </p:nvCxnSpPr>
        <p:spPr>
          <a:xfrm>
            <a:off x="727018" y="9095947"/>
            <a:ext cx="10956243" cy="1"/>
          </a:xfrm>
          <a:prstGeom prst="straightConnector1">
            <a:avLst/>
          </a:prstGeom>
          <a:noFill/>
          <a:ln cap="flat" cmpd="sng" w="12700">
            <a:solidFill>
              <a:srgbClr val="5A5F5E">
                <a:alpha val="1450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24"/>
          <p:cNvSpPr txBox="1"/>
          <p:nvPr/>
        </p:nvSpPr>
        <p:spPr>
          <a:xfrm>
            <a:off x="813449" y="9157685"/>
            <a:ext cx="1686078" cy="28694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Helvetica Neue Light"/>
              <a:buNone/>
            </a:pPr>
            <a:r>
              <a:rPr b="0" i="0" lang="en-US" sz="1295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Smart Data Analytics</a:t>
            </a:r>
            <a:endParaRPr b="0" i="0" sz="12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4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descr="Bildschirmfoto 2016-12-01 um 12.15.02.png" id="11" name="Google Shape;11;p24"/>
          <p:cNvPicPr preferRelativeResize="0"/>
          <p:nvPr/>
        </p:nvPicPr>
        <p:blipFill rotWithShape="1">
          <a:blip r:embed="rId1">
            <a:alphaModFix/>
          </a:blip>
          <a:srcRect b="7239" l="15400" r="13849" t="5613"/>
          <a:stretch/>
        </p:blipFill>
        <p:spPr>
          <a:xfrm>
            <a:off x="11759552" y="8567647"/>
            <a:ext cx="1053699" cy="1056601"/>
          </a:xfrm>
          <a:custGeom>
            <a:rect b="b" l="l" r="r" t="t"/>
            <a:pathLst>
              <a:path extrusionOk="0" h="21579" w="21577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2" name="Google Shape;12;p24"/>
          <p:cNvCxnSpPr/>
          <p:nvPr/>
        </p:nvCxnSpPr>
        <p:spPr>
          <a:xfrm>
            <a:off x="772420" y="762478"/>
            <a:ext cx="11070383" cy="1"/>
          </a:xfrm>
          <a:prstGeom prst="straightConnector1">
            <a:avLst/>
          </a:prstGeom>
          <a:noFill/>
          <a:ln cap="flat" cmpd="sng" w="12700">
            <a:solidFill>
              <a:srgbClr val="5A5F5E">
                <a:alpha val="1450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QuantLet/SDA_2020_NCTU/tree/main/spellcheck_seq2seq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Relationship Id="rId7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hyperlink" Target="https://github.com/QuantLet/SDA_2020_NCTU/tree/main/spellcheck_seq2seq" TargetMode="External"/><Relationship Id="rId5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690010" y="3220765"/>
            <a:ext cx="9493158" cy="205662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/>
              <a:t>Spell checking using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/>
              <a:t>Deep Learning Approach </a:t>
            </a:r>
            <a:endParaRPr/>
          </a:p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11347915" y="416983"/>
            <a:ext cx="201881" cy="2991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50" lIns="48750" spcFirstLastPara="1" rIns="48750" wrap="square" tIns="48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b="0" i="0" lang="en-US" sz="238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0856706 Susan Ku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b="0" i="0" lang="en-US" sz="238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0856156 Huong Vu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11498809" y="412750"/>
            <a:ext cx="37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787308" y="799372"/>
            <a:ext cx="110703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Activation function </a:t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39488" l="68152" r="10675" t="35591"/>
          <a:stretch/>
        </p:blipFill>
        <p:spPr>
          <a:xfrm>
            <a:off x="959225" y="3539137"/>
            <a:ext cx="5309648" cy="35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/>
          <p:nvPr/>
        </p:nvSpPr>
        <p:spPr>
          <a:xfrm>
            <a:off x="1843149" y="2699113"/>
            <a:ext cx="35418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 function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7819332" y="2699113"/>
            <a:ext cx="35418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ReLU function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b="39372" l="68516" r="10418" t="34576"/>
          <a:stretch/>
        </p:blipFill>
        <p:spPr>
          <a:xfrm>
            <a:off x="7134900" y="3539137"/>
            <a:ext cx="4910664" cy="34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</a:t>
            </a:r>
            <a:endParaRPr/>
          </a:p>
        </p:txBody>
      </p:sp>
      <p:pic>
        <p:nvPicPr>
          <p:cNvPr descr="Deep feed-forward neural network with two hidden layers (blue balls).... |  Download Scientific Diagram"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493" y="1968286"/>
            <a:ext cx="9099207" cy="5255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/>
          <p:nvPr/>
        </p:nvSpPr>
        <p:spPr>
          <a:xfrm rot="5400000">
            <a:off x="6534965" y="5874525"/>
            <a:ext cx="467100" cy="360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364215" y="8126434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rot="5400000">
            <a:off x="2418004" y="6874275"/>
            <a:ext cx="467100" cy="160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47254" y="8126434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 rot="5400000">
            <a:off x="10726129" y="6874275"/>
            <a:ext cx="467100" cy="160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555379" y="8126434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Working with Neural networks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07650" y="2000823"/>
            <a:ext cx="110703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Forward-propagation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Forward-propagation to get the predictions </a:t>
            </a:r>
            <a:endParaRPr sz="2400"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Comparing actual and predicted output the get the </a:t>
            </a:r>
            <a:r>
              <a:rPr lang="en-US" sz="2400" u="sng"/>
              <a:t>cost function</a:t>
            </a:r>
            <a:endParaRPr u="sng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996126" y="4302086"/>
            <a:ext cx="591300" cy="591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1996126" y="5324741"/>
            <a:ext cx="591300" cy="5913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1996126" y="8000156"/>
            <a:ext cx="591300" cy="5913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2"/>
          <p:cNvCxnSpPr/>
          <p:nvPr/>
        </p:nvCxnSpPr>
        <p:spPr>
          <a:xfrm flipH="1">
            <a:off x="2291904" y="6069409"/>
            <a:ext cx="300" cy="177390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5" name="Google Shape;185;p12"/>
          <p:cNvSpPr/>
          <p:nvPr/>
        </p:nvSpPr>
        <p:spPr>
          <a:xfrm>
            <a:off x="4788829" y="5643398"/>
            <a:ext cx="2212200" cy="22122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EC792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2"/>
          <p:cNvCxnSpPr/>
          <p:nvPr/>
        </p:nvCxnSpPr>
        <p:spPr>
          <a:xfrm>
            <a:off x="2674139" y="4686795"/>
            <a:ext cx="1792800" cy="17601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2"/>
          <p:cNvSpPr/>
          <p:nvPr/>
        </p:nvSpPr>
        <p:spPr>
          <a:xfrm rot="2636163">
            <a:off x="2311419" y="5470811"/>
            <a:ext cx="2296301" cy="1830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2"/>
          <p:cNvCxnSpPr/>
          <p:nvPr/>
        </p:nvCxnSpPr>
        <p:spPr>
          <a:xfrm>
            <a:off x="2674139" y="5689759"/>
            <a:ext cx="1792800" cy="8703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2"/>
          <p:cNvCxnSpPr/>
          <p:nvPr/>
        </p:nvCxnSpPr>
        <p:spPr>
          <a:xfrm flipH="1" rot="10800000">
            <a:off x="2674139" y="6653391"/>
            <a:ext cx="1792800" cy="15465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12"/>
          <p:cNvSpPr txBox="1"/>
          <p:nvPr/>
        </p:nvSpPr>
        <p:spPr>
          <a:xfrm>
            <a:off x="3323669" y="5054907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2"/>
          <p:cNvSpPr/>
          <p:nvPr/>
        </p:nvSpPr>
        <p:spPr>
          <a:xfrm flipH="1" rot="-9258802">
            <a:off x="2537577" y="6092209"/>
            <a:ext cx="1942790" cy="187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3323669" y="6240109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3323669" y="7563830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8913020" y="6284964"/>
            <a:ext cx="929100" cy="9291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>
            <a:off x="7077042" y="6749544"/>
            <a:ext cx="175320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12"/>
          <p:cNvSpPr/>
          <p:nvPr/>
        </p:nvSpPr>
        <p:spPr>
          <a:xfrm rot="-2443289">
            <a:off x="2473041" y="7393107"/>
            <a:ext cx="2280411" cy="1824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 flipH="1" rot="10800000">
            <a:off x="7077042" y="6560037"/>
            <a:ext cx="17532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10103052" y="6411367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 flipH="1" rot="5400000">
            <a:off x="8783270" y="5544764"/>
            <a:ext cx="11886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8913020" y="4022184"/>
            <a:ext cx="929100" cy="9291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10126530" y="4148589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385623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6656299" y="6183909"/>
            <a:ext cx="2594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9709824" y="5433325"/>
            <a:ext cx="249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comparing actual &amp; prediction</a:t>
            </a:r>
            <a:endParaRPr b="0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807650" y="2000823"/>
            <a:ext cx="110703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Back-propagation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Back-propagation to minimize the cost function using </a:t>
            </a:r>
            <a:r>
              <a:rPr lang="en-US" sz="2400" u="sng"/>
              <a:t>gradient-descent method</a:t>
            </a:r>
            <a:endParaRPr u="sng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3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Working with Neural networks</a:t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1996126" y="4302086"/>
            <a:ext cx="591300" cy="591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1996126" y="5324741"/>
            <a:ext cx="591300" cy="5913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1996126" y="8000156"/>
            <a:ext cx="591300" cy="5913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3"/>
          <p:cNvCxnSpPr/>
          <p:nvPr/>
        </p:nvCxnSpPr>
        <p:spPr>
          <a:xfrm flipH="1">
            <a:off x="2291904" y="6069409"/>
            <a:ext cx="300" cy="177390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5" name="Google Shape;215;p13"/>
          <p:cNvSpPr/>
          <p:nvPr/>
        </p:nvSpPr>
        <p:spPr>
          <a:xfrm>
            <a:off x="4788829" y="5643398"/>
            <a:ext cx="2212200" cy="22122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EC792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3"/>
          <p:cNvCxnSpPr/>
          <p:nvPr/>
        </p:nvCxnSpPr>
        <p:spPr>
          <a:xfrm>
            <a:off x="2674139" y="4686795"/>
            <a:ext cx="1792800" cy="17601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13"/>
          <p:cNvSpPr/>
          <p:nvPr/>
        </p:nvSpPr>
        <p:spPr>
          <a:xfrm rot="-8144470">
            <a:off x="2311301" y="5470934"/>
            <a:ext cx="2295885" cy="1828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3"/>
          <p:cNvCxnSpPr/>
          <p:nvPr/>
        </p:nvCxnSpPr>
        <p:spPr>
          <a:xfrm>
            <a:off x="2674139" y="5689759"/>
            <a:ext cx="1792800" cy="8703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3"/>
          <p:cNvCxnSpPr/>
          <p:nvPr/>
        </p:nvCxnSpPr>
        <p:spPr>
          <a:xfrm flipH="1" rot="10800000">
            <a:off x="2674139" y="6653391"/>
            <a:ext cx="1792800" cy="15465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13"/>
          <p:cNvSpPr txBox="1"/>
          <p:nvPr/>
        </p:nvSpPr>
        <p:spPr>
          <a:xfrm>
            <a:off x="3323669" y="5054907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3"/>
          <p:cNvSpPr/>
          <p:nvPr/>
        </p:nvSpPr>
        <p:spPr>
          <a:xfrm flipH="1" rot="1510090">
            <a:off x="2537585" y="6071543"/>
            <a:ext cx="1942737" cy="1869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3323669" y="6240109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3323669" y="7563830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8901281" y="6284964"/>
            <a:ext cx="929100" cy="9291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3"/>
          <p:cNvCxnSpPr/>
          <p:nvPr/>
        </p:nvCxnSpPr>
        <p:spPr>
          <a:xfrm>
            <a:off x="7107409" y="6749544"/>
            <a:ext cx="175320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13"/>
          <p:cNvSpPr/>
          <p:nvPr/>
        </p:nvSpPr>
        <p:spPr>
          <a:xfrm rot="8338416">
            <a:off x="2473254" y="7392907"/>
            <a:ext cx="2280598" cy="1828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/>
          <p:nvPr/>
        </p:nvSpPr>
        <p:spPr>
          <a:xfrm flipH="1">
            <a:off x="7056245" y="6560037"/>
            <a:ext cx="17532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10103052" y="6411367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 flipH="1" rot="5400000">
            <a:off x="8780716" y="5527575"/>
            <a:ext cx="10980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8924759" y="4022184"/>
            <a:ext cx="929100" cy="9291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10126530" y="4148589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385623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 flipH="1" rot="-5400000">
            <a:off x="8922123" y="5527575"/>
            <a:ext cx="10980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6656299" y="6183909"/>
            <a:ext cx="2594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0c9e72322_0_0"/>
          <p:cNvSpPr txBox="1"/>
          <p:nvPr>
            <p:ph idx="12" type="sldNum"/>
          </p:nvPr>
        </p:nvSpPr>
        <p:spPr>
          <a:xfrm>
            <a:off x="11498809" y="412750"/>
            <a:ext cx="37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b0c9e72322_0_0"/>
          <p:cNvSpPr txBox="1"/>
          <p:nvPr>
            <p:ph type="title"/>
          </p:nvPr>
        </p:nvSpPr>
        <p:spPr>
          <a:xfrm>
            <a:off x="787308" y="799372"/>
            <a:ext cx="110703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 recap</a:t>
            </a:r>
            <a:endParaRPr/>
          </a:p>
        </p:txBody>
      </p:sp>
      <p:pic>
        <p:nvPicPr>
          <p:cNvPr id="240" name="Google Shape;240;gb0c9e72322_0_0"/>
          <p:cNvPicPr preferRelativeResize="0"/>
          <p:nvPr/>
        </p:nvPicPr>
        <p:blipFill rotWithShape="1">
          <a:blip r:embed="rId3">
            <a:alphaModFix/>
          </a:blip>
          <a:srcRect b="0" l="0" r="10434" t="0"/>
          <a:stretch/>
        </p:blipFill>
        <p:spPr>
          <a:xfrm>
            <a:off x="1928475" y="2055950"/>
            <a:ext cx="7639700" cy="6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b0c9e72322_0_0"/>
          <p:cNvSpPr/>
          <p:nvPr/>
        </p:nvSpPr>
        <p:spPr>
          <a:xfrm>
            <a:off x="1398125" y="5424925"/>
            <a:ext cx="18840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b0c9e72322_0_0"/>
          <p:cNvSpPr/>
          <p:nvPr/>
        </p:nvSpPr>
        <p:spPr>
          <a:xfrm>
            <a:off x="5722700" y="1961457"/>
            <a:ext cx="18840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</a:t>
            </a: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b0c9e72322_0_0"/>
          <p:cNvSpPr/>
          <p:nvPr/>
        </p:nvSpPr>
        <p:spPr>
          <a:xfrm>
            <a:off x="8675075" y="2892657"/>
            <a:ext cx="18840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</a:t>
            </a: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layer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807660" y="2000822"/>
            <a:ext cx="11070300" cy="7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Contains around </a:t>
            </a:r>
            <a:r>
              <a:rPr lang="en-US"/>
              <a:t>13,000</a:t>
            </a:r>
            <a:r>
              <a:rPr lang="en-US"/>
              <a:t> misspellings of around 7,500 English words</a:t>
            </a:r>
            <a:endParaRPr/>
          </a:p>
          <a:p>
            <a:pPr indent="-322262" lvl="0" marL="3222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/>
              <a:t>Collected and cleaned from a collection of corpora of misspellings: birkbeck, aspell, Wikipedia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Divided into training and testing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4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00" y="5323175"/>
            <a:ext cx="11904199" cy="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807660" y="2000822"/>
            <a:ext cx="11070300" cy="7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064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/>
              <a:t>Embedding in encoder : convert word into </a:t>
            </a:r>
            <a:r>
              <a:rPr lang="en-US"/>
              <a:t>indices</a:t>
            </a:r>
            <a:endParaRPr/>
          </a:p>
          <a:p>
            <a:pPr indent="-431800" lvl="7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400"/>
              <a:buChar char="►"/>
            </a:pPr>
            <a:r>
              <a:rPr lang="en-US" sz="2400"/>
              <a:t>Each word can be regarded as a vector</a:t>
            </a:r>
            <a:endParaRPr sz="2400"/>
          </a:p>
          <a:p>
            <a:pPr indent="-431800" lvl="7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400"/>
              <a:buChar char="►"/>
            </a:pPr>
            <a:r>
              <a:rPr lang="en-US" sz="2400"/>
              <a:t>Assign a number (indices) to all characters in the alphabet</a:t>
            </a:r>
            <a:endParaRPr sz="2400"/>
          </a:p>
          <a:p>
            <a:pPr indent="-431800" lvl="7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400"/>
              <a:buChar char="►"/>
            </a:pPr>
            <a:r>
              <a:rPr lang="en-US" sz="2400"/>
              <a:t>Use special token for smooth operation of the neural networks</a:t>
            </a:r>
            <a:endParaRPr/>
          </a:p>
          <a:p>
            <a:pPr indent="0" lvl="8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Arial"/>
              <a:buNone/>
            </a:pPr>
            <a:r>
              <a:rPr lang="en-US" sz="2400"/>
              <a:t>- </a:t>
            </a:r>
            <a:r>
              <a:rPr lang="en-US" sz="2400"/>
              <a:t>&lt;SOS&gt; : &lt;start of string&gt; &amp; &lt;EOS&gt;: &lt;end of string&gt; </a:t>
            </a:r>
            <a:endParaRPr sz="2400"/>
          </a:p>
          <a:p>
            <a:pPr indent="0" lvl="8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Arial"/>
              <a:buNone/>
            </a:pPr>
            <a:r>
              <a:rPr lang="en-US" sz="2400"/>
              <a:t>- &lt;unk&gt;: &lt;unknown&gt; &amp; &lt;pad&gt;: &lt;padding&gt;</a:t>
            </a:r>
            <a:r>
              <a:rPr lang="en-US" sz="2400"/>
              <a:t> </a:t>
            </a:r>
            <a:endParaRPr sz="2400"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/>
              <a:t>Embedding in decoder: c</a:t>
            </a:r>
            <a:r>
              <a:rPr lang="en-US"/>
              <a:t>onvert indices back to word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 txBox="1"/>
          <p:nvPr>
            <p:ph idx="12" type="sldNum"/>
          </p:nvPr>
        </p:nvSpPr>
        <p:spPr>
          <a:xfrm>
            <a:off x="11498809" y="412750"/>
            <a:ext cx="37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5"/>
          <p:cNvSpPr txBox="1"/>
          <p:nvPr>
            <p:ph type="title"/>
          </p:nvPr>
        </p:nvSpPr>
        <p:spPr>
          <a:xfrm>
            <a:off x="787308" y="799372"/>
            <a:ext cx="110703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 preprocessing</a:t>
            </a:r>
            <a:endParaRPr/>
          </a:p>
        </p:txBody>
      </p:sp>
      <p:pic>
        <p:nvPicPr>
          <p:cNvPr id="259" name="Google Shape;259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7706" y="8272305"/>
            <a:ext cx="736508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5"/>
          <p:cNvPicPr preferRelativeResize="0"/>
          <p:nvPr/>
        </p:nvPicPr>
        <p:blipFill rotWithShape="1">
          <a:blip r:embed="rId5">
            <a:alphaModFix/>
          </a:blip>
          <a:srcRect b="3789" l="0" r="0" t="-3790"/>
          <a:stretch/>
        </p:blipFill>
        <p:spPr>
          <a:xfrm>
            <a:off x="2301875" y="5875775"/>
            <a:ext cx="8401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6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Sequence-to-sequence Model (seq2seq)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Introduced by Google in 2014 </a:t>
            </a:r>
            <a:endParaRPr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Use cases</a:t>
            </a:r>
            <a:endParaRPr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rPr lang="en-US" sz="2400">
                <a:solidFill>
                  <a:srgbClr val="00376C"/>
                </a:solidFill>
              </a:rPr>
              <a:t>-</a:t>
            </a:r>
            <a:r>
              <a:rPr lang="en-US" sz="2400"/>
              <a:t> Google Translate, voice-enabled device, online chatbot, video caption  </a:t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68" name="Google Shape;268;p16"/>
          <p:cNvGrpSpPr/>
          <p:nvPr/>
        </p:nvGrpSpPr>
        <p:grpSpPr>
          <a:xfrm>
            <a:off x="1591007" y="3626665"/>
            <a:ext cx="10266684" cy="3781702"/>
            <a:chOff x="3563214" y="2900233"/>
            <a:chExt cx="10266684" cy="3781702"/>
          </a:xfrm>
        </p:grpSpPr>
        <p:grpSp>
          <p:nvGrpSpPr>
            <p:cNvPr id="269" name="Google Shape;269;p16"/>
            <p:cNvGrpSpPr/>
            <p:nvPr/>
          </p:nvGrpSpPr>
          <p:grpSpPr>
            <a:xfrm>
              <a:off x="3563214" y="2900233"/>
              <a:ext cx="5559276" cy="3781702"/>
              <a:chOff x="3337560" y="3034524"/>
              <a:chExt cx="5559276" cy="3781702"/>
            </a:xfrm>
          </p:grpSpPr>
          <p:pic>
            <p:nvPicPr>
              <p:cNvPr id="270" name="Google Shape;270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337560" y="3128951"/>
                <a:ext cx="5559276" cy="3687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16"/>
              <p:cNvSpPr/>
              <p:nvPr/>
            </p:nvSpPr>
            <p:spPr>
              <a:xfrm>
                <a:off x="4115660" y="6416116"/>
                <a:ext cx="172194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rPr>
                  <a:t>(fixed length) </a:t>
                </a:r>
                <a:endParaRPr b="0" i="0" sz="20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6694058" y="3034524"/>
                <a:ext cx="172194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rPr>
                  <a:t>(fixed length) </a:t>
                </a:r>
                <a:endParaRPr b="0" i="0" sz="20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73" name="Google Shape;273;p16"/>
            <p:cNvSpPr/>
            <p:nvPr/>
          </p:nvSpPr>
          <p:spPr>
            <a:xfrm>
              <a:off x="6063260" y="6281825"/>
              <a:ext cx="63482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accent5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(ex: “What are you doing today?”, 5 words in English) </a:t>
              </a:r>
              <a:endParaRPr b="0" i="0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8539667" y="2900233"/>
              <a:ext cx="5290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accent5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(ex: “今天你在做甚麼?”, 7 words in Chinese) </a:t>
              </a:r>
              <a:endParaRPr b="0" i="0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7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281" name="Google Shape;281;p17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Recurrent Neural Network (RNN)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Neural network with memory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Used to deal with sequential data, like text classification</a:t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19" y="4148371"/>
            <a:ext cx="8417490" cy="472581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7"/>
          <p:cNvSpPr txBox="1"/>
          <p:nvPr/>
        </p:nvSpPr>
        <p:spPr>
          <a:xfrm>
            <a:off x="4900408" y="5821161"/>
            <a:ext cx="967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store</a:t>
            </a:r>
            <a:endParaRPr b="0" i="0" sz="20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2684572" y="5684001"/>
            <a:ext cx="453255" cy="161185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1670862" y="6102723"/>
            <a:ext cx="13620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Hidden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1670863" y="4807127"/>
            <a:ext cx="12369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1735390" y="7455880"/>
            <a:ext cx="13620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2722837" y="7455880"/>
            <a:ext cx="358482" cy="63880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2740916" y="4843817"/>
            <a:ext cx="358482" cy="63880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idx="12" type="sldNum"/>
          </p:nvPr>
        </p:nvSpPr>
        <p:spPr>
          <a:xfrm>
            <a:off x="11498809" y="45847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8"/>
          <p:cNvSpPr txBox="1"/>
          <p:nvPr>
            <p:ph type="title"/>
          </p:nvPr>
        </p:nvSpPr>
        <p:spPr>
          <a:xfrm>
            <a:off x="787308" y="84509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296" name="Google Shape;296;p18"/>
          <p:cNvSpPr txBox="1"/>
          <p:nvPr>
            <p:ph idx="1" type="body"/>
          </p:nvPr>
        </p:nvSpPr>
        <p:spPr>
          <a:xfrm>
            <a:off x="807660" y="204654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Vanishing Gradient Problem in RNN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The gradient will be vanishing small, which may stop neural network from further training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Toy Example</a:t>
            </a:r>
            <a:endParaRPr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1994995" y="4492647"/>
            <a:ext cx="6095516" cy="903624"/>
            <a:chOff x="2132155" y="4355487"/>
            <a:chExt cx="6095516" cy="903624"/>
          </a:xfrm>
        </p:grpSpPr>
        <p:sp>
          <p:nvSpPr>
            <p:cNvPr id="298" name="Google Shape;298;p18"/>
            <p:cNvSpPr/>
            <p:nvPr/>
          </p:nvSpPr>
          <p:spPr>
            <a:xfrm>
              <a:off x="2132155" y="4374325"/>
              <a:ext cx="4557416" cy="873457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2335327" y="4379492"/>
              <a:ext cx="1278042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8192" l="-2869" r="-574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2354377" y="4875297"/>
              <a:ext cx="1278042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9833" l="-2869" r="-574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859089" y="4473281"/>
              <a:ext cx="526242" cy="22008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864348" y="4980460"/>
              <a:ext cx="526242" cy="22008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4662521" y="4355487"/>
              <a:ext cx="1347869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7864" l="-4974" r="-542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4662027" y="4889779"/>
              <a:ext cx="1347869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9995" l="-4974" r="-542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6799500" y="4416705"/>
              <a:ext cx="1428171" cy="8309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3195692" y="5662190"/>
            <a:ext cx="6242233" cy="2908925"/>
            <a:chOff x="2501930" y="3633221"/>
            <a:chExt cx="6242233" cy="2908925"/>
          </a:xfrm>
        </p:grpSpPr>
        <p:sp>
          <p:nvSpPr>
            <p:cNvPr id="307" name="Google Shape;307;p18"/>
            <p:cNvSpPr/>
            <p:nvPr/>
          </p:nvSpPr>
          <p:spPr>
            <a:xfrm>
              <a:off x="2501930" y="4988981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66500" y="6139310"/>
              <a:ext cx="390525" cy="402836"/>
            </a:xfrm>
            <a:prstGeom prst="rect">
              <a:avLst/>
            </a:prstGeom>
            <a:gradFill>
              <a:gsLst>
                <a:gs pos="0">
                  <a:srgbClr val="FFAF82"/>
                </a:gs>
                <a:gs pos="35000">
                  <a:srgbClr val="FFC5A7"/>
                </a:gs>
                <a:gs pos="100000">
                  <a:srgbClr val="FFE8DA"/>
                </a:gs>
              </a:gsLst>
              <a:lin ang="16200000" scaled="0"/>
            </a:gradFill>
            <a:ln cap="flat" cmpd="sng" w="9525">
              <a:solidFill>
                <a:srgbClr val="EB792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2782917" y="565468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 txBox="1"/>
            <p:nvPr/>
          </p:nvSpPr>
          <p:spPr>
            <a:xfrm>
              <a:off x="2613321" y="395118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18"/>
            <p:cNvCxnSpPr/>
            <p:nvPr/>
          </p:nvCxnSpPr>
          <p:spPr>
            <a:xfrm rot="-5400000">
              <a:off x="2578270" y="5860842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2" name="Google Shape;312;p18"/>
            <p:cNvCxnSpPr/>
            <p:nvPr/>
          </p:nvCxnSpPr>
          <p:spPr>
            <a:xfrm rot="10800000">
              <a:off x="2827245" y="4398620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3" name="Google Shape;313;p18"/>
            <p:cNvSpPr/>
            <p:nvPr/>
          </p:nvSpPr>
          <p:spPr>
            <a:xfrm>
              <a:off x="4077258" y="4988981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241828" y="6139310"/>
              <a:ext cx="390525" cy="402836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4358245" y="565468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3412891" y="5240631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4188649" y="395118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18"/>
            <p:cNvCxnSpPr/>
            <p:nvPr/>
          </p:nvCxnSpPr>
          <p:spPr>
            <a:xfrm>
              <a:off x="3230592" y="5320239"/>
              <a:ext cx="82973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9" name="Google Shape;319;p18"/>
            <p:cNvCxnSpPr/>
            <p:nvPr/>
          </p:nvCxnSpPr>
          <p:spPr>
            <a:xfrm rot="-5400000">
              <a:off x="4153598" y="5860842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0" name="Google Shape;320;p18"/>
            <p:cNvCxnSpPr/>
            <p:nvPr/>
          </p:nvCxnSpPr>
          <p:spPr>
            <a:xfrm rot="10800000">
              <a:off x="4402573" y="4398620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1" name="Google Shape;321;p18"/>
            <p:cNvSpPr/>
            <p:nvPr/>
          </p:nvSpPr>
          <p:spPr>
            <a:xfrm>
              <a:off x="5618184" y="4971594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782754" y="6121923"/>
              <a:ext cx="390525" cy="402836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5899171" y="563729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4953817" y="5223244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 txBox="1"/>
            <p:nvPr/>
          </p:nvSpPr>
          <p:spPr>
            <a:xfrm>
              <a:off x="5729575" y="3933802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18"/>
            <p:cNvCxnSpPr/>
            <p:nvPr/>
          </p:nvCxnSpPr>
          <p:spPr>
            <a:xfrm>
              <a:off x="4771518" y="5302852"/>
              <a:ext cx="82973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" name="Google Shape;327;p18"/>
            <p:cNvCxnSpPr/>
            <p:nvPr/>
          </p:nvCxnSpPr>
          <p:spPr>
            <a:xfrm rot="-5400000">
              <a:off x="5694524" y="5843455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" name="Google Shape;328;p18"/>
            <p:cNvCxnSpPr/>
            <p:nvPr/>
          </p:nvCxnSpPr>
          <p:spPr>
            <a:xfrm rot="10800000">
              <a:off x="5943499" y="4381233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7718446" y="4971594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7883016" y="6121923"/>
              <a:ext cx="390525" cy="402836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7999433" y="563729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 txBox="1"/>
            <p:nvPr/>
          </p:nvSpPr>
          <p:spPr>
            <a:xfrm>
              <a:off x="7054079" y="5223244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7746293" y="3933802"/>
              <a:ext cx="9978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18"/>
            <p:cNvCxnSpPr/>
            <p:nvPr/>
          </p:nvCxnSpPr>
          <p:spPr>
            <a:xfrm>
              <a:off x="6871780" y="5302852"/>
              <a:ext cx="82973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5" name="Google Shape;335;p18"/>
            <p:cNvCxnSpPr/>
            <p:nvPr/>
          </p:nvCxnSpPr>
          <p:spPr>
            <a:xfrm rot="-5400000">
              <a:off x="7794786" y="5843455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6" name="Google Shape;336;p18"/>
            <p:cNvCxnSpPr/>
            <p:nvPr/>
          </p:nvCxnSpPr>
          <p:spPr>
            <a:xfrm rot="10800000">
              <a:off x="8043761" y="4381233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7" name="Google Shape;337;p18"/>
            <p:cNvSpPr txBox="1"/>
            <p:nvPr/>
          </p:nvSpPr>
          <p:spPr>
            <a:xfrm>
              <a:off x="6156346" y="4971594"/>
              <a:ext cx="8289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18"/>
            <p:cNvCxnSpPr/>
            <p:nvPr/>
          </p:nvCxnSpPr>
          <p:spPr>
            <a:xfrm flipH="1">
              <a:off x="2622530" y="5108407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18"/>
            <p:cNvCxnSpPr/>
            <p:nvPr/>
          </p:nvCxnSpPr>
          <p:spPr>
            <a:xfrm flipH="1">
              <a:off x="4220134" y="5118122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8"/>
            <p:cNvCxnSpPr/>
            <p:nvPr/>
          </p:nvCxnSpPr>
          <p:spPr>
            <a:xfrm flipH="1">
              <a:off x="5736085" y="5072083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18"/>
            <p:cNvCxnSpPr/>
            <p:nvPr/>
          </p:nvCxnSpPr>
          <p:spPr>
            <a:xfrm flipH="1">
              <a:off x="7869129" y="5080810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p18"/>
            <p:cNvSpPr txBox="1"/>
            <p:nvPr/>
          </p:nvSpPr>
          <p:spPr>
            <a:xfrm>
              <a:off x="2746585" y="4517803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4321913" y="4517803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5862839" y="450041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7963101" y="450041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7738489" y="3633221"/>
              <a:ext cx="9978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=w</a:t>
              </a:r>
              <a:r>
                <a:rPr b="0" baseline="30000" i="0" lang="en-US" sz="2400" u="none" cap="none" strike="noStrike">
                  <a:solidFill>
                    <a:srgbClr val="0000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999</a:t>
              </a:r>
              <a:endParaRPr b="0" baseline="30000" i="0" sz="24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47" name="Google Shape;347;p18"/>
          <p:cNvSpPr txBox="1"/>
          <p:nvPr/>
        </p:nvSpPr>
        <p:spPr>
          <a:xfrm>
            <a:off x="8184673" y="4506973"/>
            <a:ext cx="35926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weight is updated proportional to the partial derivative of the error function </a:t>
            </a:r>
            <a:endParaRPr b="0" baseline="3000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8090511" y="8755061"/>
            <a:ext cx="3120662" cy="50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535353"/>
                </a:solidFill>
                <a:latin typeface="Cambria"/>
                <a:ea typeface="Cambria"/>
                <a:cs typeface="Cambria"/>
                <a:sym typeface="Cambria"/>
              </a:rPr>
              <a:t>* source: NTU Professor HYLee</a:t>
            </a:r>
            <a:endParaRPr b="0" i="0" sz="1600" u="none" cap="none" strike="noStrike">
              <a:solidFill>
                <a:srgbClr val="53535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1095813" y="7178577"/>
            <a:ext cx="22346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Hidden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1149810" y="6064713"/>
            <a:ext cx="212411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1252944" y="8212555"/>
            <a:ext cx="213462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8971469" y="7140477"/>
            <a:ext cx="295658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Activation function</a:t>
            </a:r>
            <a:endParaRPr b="0" baseline="30000" i="0" sz="24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Outlines</a:t>
            </a:r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Motivation 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Deep Learning Introduction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Data &amp; Data preprocessing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Background Theory &amp; Framework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Experimental results</a:t>
            </a:r>
            <a:endParaRPr sz="2400"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-2794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9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359" name="Google Shape;359;p19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Long Short-Term Memory (LSTM)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To overcome vanishing gradient problem in RNN</a:t>
            </a:r>
            <a:endParaRPr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rPr lang="en-US" sz="2400"/>
              <a:t>- “gate” to regulate the flow of information (throw away or keep)</a:t>
            </a:r>
            <a:endParaRPr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rPr lang="en-US" sz="2400"/>
              <a:t>-  Memory and input are added   </a:t>
            </a:r>
            <a:endParaRPr/>
          </a:p>
          <a:p>
            <a:pPr indent="-279400" lvl="8" marL="1454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360" name="Google Shape;3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368" y="4806570"/>
            <a:ext cx="3437266" cy="42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9"/>
          <p:cNvSpPr txBox="1"/>
          <p:nvPr/>
        </p:nvSpPr>
        <p:spPr>
          <a:xfrm>
            <a:off x="2567940" y="5045481"/>
            <a:ext cx="21463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signal control  the output gate</a:t>
            </a:r>
            <a:endParaRPr b="0" baseline="30000" i="0" sz="20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2689860" y="7408050"/>
            <a:ext cx="21463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signal control  the input gate</a:t>
            </a:r>
            <a:endParaRPr b="0" baseline="30000" i="0" sz="20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807491" y="6577876"/>
            <a:ext cx="21463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signal control  the forget gate</a:t>
            </a:r>
            <a:endParaRPr b="0" baseline="30000" i="0" sz="20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idx="4294967295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/>
          </a:p>
        </p:txBody>
      </p:sp>
      <p:sp>
        <p:nvSpPr>
          <p:cNvPr id="369" name="Google Shape;369;p20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Our Framework</a:t>
            </a:r>
            <a:endParaRPr/>
          </a:p>
        </p:txBody>
      </p:sp>
      <p:pic>
        <p:nvPicPr>
          <p:cNvPr id="370" name="Google Shape;3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36" y="2336090"/>
            <a:ext cx="11070383" cy="532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47706" y="8272305"/>
            <a:ext cx="736508" cy="7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0"/>
          <p:cNvSpPr txBox="1"/>
          <p:nvPr/>
        </p:nvSpPr>
        <p:spPr>
          <a:xfrm>
            <a:off x="7025640" y="7257410"/>
            <a:ext cx="392206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&lt;SOS&gt;: start of a sequence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&lt;EOS&gt;: end of a sequence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1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79" name="Google Shape;379;p21"/>
          <p:cNvSpPr txBox="1"/>
          <p:nvPr>
            <p:ph idx="1" type="body"/>
          </p:nvPr>
        </p:nvSpPr>
        <p:spPr>
          <a:xfrm>
            <a:off x="807660" y="2000822"/>
            <a:ext cx="11049900" cy="7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Accuracy measurement: BLEU-4 score 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For comparing a candidate translation of text to reference translation</a:t>
            </a:r>
            <a:endParaRPr sz="2400"/>
          </a:p>
          <a:p>
            <a:pPr indent="0" lvl="0" marL="3657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380" name="Google Shape;3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5945"/>
            <a:ext cx="13004802" cy="236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2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Experimental Results</a:t>
            </a:r>
            <a:endParaRPr/>
          </a:p>
        </p:txBody>
      </p:sp>
      <p:pic>
        <p:nvPicPr>
          <p:cNvPr id="387" name="Google Shape;3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3375" y="4215950"/>
            <a:ext cx="7494375" cy="47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 txBox="1"/>
          <p:nvPr>
            <p:ph idx="1" type="body"/>
          </p:nvPr>
        </p:nvSpPr>
        <p:spPr>
          <a:xfrm>
            <a:off x="807650" y="2000823"/>
            <a:ext cx="110499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Current Result: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average BLEU ≈70%</a:t>
            </a:r>
            <a:endParaRPr sz="2400"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Hyperparameters: hidden layer=256; learning rate=0.1; teacher forcing = 1.0; batch size = 32</a:t>
            </a:r>
            <a:endParaRPr sz="2400"/>
          </a:p>
          <a:p>
            <a:pPr indent="0" lvl="0" marL="3657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44524" lvl="0" marL="3223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4" lvl="0" marL="3223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3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Experimental Results</a:t>
            </a:r>
            <a:endParaRPr/>
          </a:p>
        </p:txBody>
      </p:sp>
      <p:pic>
        <p:nvPicPr>
          <p:cNvPr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629" y="1960215"/>
            <a:ext cx="2576995" cy="65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6168" y="1960215"/>
            <a:ext cx="2341326" cy="653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1360" y="1960215"/>
            <a:ext cx="2341325" cy="653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Motivation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Not everyone can be a spelling bee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Misspelling or typo happens all the time due to different reasons</a:t>
            </a:r>
            <a:endParaRPr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Problem statement: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Spelling corrections for a set English words</a:t>
            </a:r>
            <a:endParaRPr/>
          </a:p>
          <a:p>
            <a:pPr indent="-2794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What is deep learning?</a:t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65054" y="2771480"/>
            <a:ext cx="5252941" cy="5112010"/>
          </a:xfrm>
          <a:prstGeom prst="ellipse">
            <a:avLst/>
          </a:prstGeom>
          <a:solidFill>
            <a:srgbClr val="A6C9E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440555" y="3981587"/>
            <a:ext cx="4101938" cy="3901904"/>
          </a:xfrm>
          <a:prstGeom prst="ellipse">
            <a:avLst/>
          </a:prstGeom>
          <a:solidFill>
            <a:srgbClr val="C4E0B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2250628" y="5468281"/>
            <a:ext cx="2481793" cy="2415209"/>
          </a:xfrm>
          <a:prstGeom prst="ellipse">
            <a:avLst/>
          </a:prstGeom>
          <a:solidFill>
            <a:srgbClr val="FBE19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2501709" y="3022590"/>
            <a:ext cx="1979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Artificial Intelligence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2501709" y="4608799"/>
            <a:ext cx="1979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2501709" y="6195008"/>
            <a:ext cx="1979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</a:t>
            </a:r>
            <a:b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4"/>
          <p:cNvCxnSpPr/>
          <p:nvPr/>
        </p:nvCxnSpPr>
        <p:spPr>
          <a:xfrm>
            <a:off x="4432400" y="3376533"/>
            <a:ext cx="337118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p4"/>
          <p:cNvCxnSpPr/>
          <p:nvPr/>
        </p:nvCxnSpPr>
        <p:spPr>
          <a:xfrm>
            <a:off x="4432400" y="4962742"/>
            <a:ext cx="337118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4"/>
          <p:cNvCxnSpPr/>
          <p:nvPr/>
        </p:nvCxnSpPr>
        <p:spPr>
          <a:xfrm>
            <a:off x="4432400" y="6548951"/>
            <a:ext cx="337118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4"/>
          <p:cNvSpPr/>
          <p:nvPr/>
        </p:nvSpPr>
        <p:spPr>
          <a:xfrm>
            <a:off x="8267308" y="2828092"/>
            <a:ext cx="4138366" cy="1096882"/>
          </a:xfrm>
          <a:prstGeom prst="roundRect">
            <a:avLst>
              <a:gd fmla="val 16667" name="adj"/>
            </a:avLst>
          </a:prstGeom>
          <a:solidFill>
            <a:srgbClr val="A6C9E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57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Ability of a machine to imitate intelligent human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267308" y="4414301"/>
            <a:ext cx="4138366" cy="1096882"/>
          </a:xfrm>
          <a:prstGeom prst="roundRect">
            <a:avLst>
              <a:gd fmla="val 16667" name="adj"/>
            </a:avLst>
          </a:prstGeom>
          <a:solidFill>
            <a:srgbClr val="C4E0B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57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of AI that allows a system to automatically learn and improve from 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267308" y="6000510"/>
            <a:ext cx="4138366" cy="1096882"/>
          </a:xfrm>
          <a:prstGeom prst="roundRect">
            <a:avLst>
              <a:gd fmla="val 16667" name="adj"/>
            </a:avLst>
          </a:prstGeom>
          <a:solidFill>
            <a:srgbClr val="FBE19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57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of Machine Learning that uses complex algorithms and deep neural nets to train a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Why do we need deep learning?</a:t>
            </a:r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Process huge amount of data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Perform complex algorithm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To achieve the best results with large amount of data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Feature extraction</a:t>
            </a:r>
            <a:endParaRPr sz="2400"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-2794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6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Some applications of deep learning</a:t>
            </a:r>
            <a:endParaRPr/>
          </a:p>
        </p:txBody>
      </p:sp>
      <p:pic>
        <p:nvPicPr>
          <p:cNvPr descr="Awareness, breast, cancer, disease, ribbon, women icon - Download on  Iconfinder"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951" y="3777003"/>
            <a:ext cx="1705207" cy="17052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 txBox="1"/>
          <p:nvPr/>
        </p:nvSpPr>
        <p:spPr>
          <a:xfrm>
            <a:off x="1497486" y="5701156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Cancer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rvey, robot, robotics, navigation, camera icon - Download on Iconfinder" id="81" name="Google Shape;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258" y="3777003"/>
            <a:ext cx="1705204" cy="17052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/>
          <p:nvPr/>
        </p:nvSpPr>
        <p:spPr>
          <a:xfrm>
            <a:off x="4840854" y="5701153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 navigation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nomous Icon #28963 - Free Icons Library" id="83" name="Google Shape;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1875" y="3777006"/>
            <a:ext cx="1705204" cy="17052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 txBox="1"/>
          <p:nvPr/>
        </p:nvSpPr>
        <p:spPr>
          <a:xfrm>
            <a:off x="8690144" y="5701156"/>
            <a:ext cx="28086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Autonomous driving cars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Some applications of deep learning</a:t>
            </a:r>
            <a:endParaRPr/>
          </a:p>
        </p:txBody>
      </p:sp>
      <p:pic>
        <p:nvPicPr>
          <p:cNvPr descr="How to Find a Perfect MTPE Provider for Your Translation Projects"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540" y="3048687"/>
            <a:ext cx="70485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 txBox="1"/>
          <p:nvPr/>
        </p:nvSpPr>
        <p:spPr>
          <a:xfrm>
            <a:off x="5305457" y="7039081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translation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8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</a:t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787308" y="2729060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 cap="flat" cmpd="sng" w="25400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2559547" y="2668257"/>
            <a:ext cx="640080" cy="64008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787308" y="3836110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 cap="flat" cmpd="sng" w="25400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2559547" y="3775307"/>
            <a:ext cx="640080" cy="64008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787308" y="6732311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 cap="flat" cmpd="sng" w="25400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2559547" y="6671508"/>
            <a:ext cx="640080" cy="64008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8"/>
          <p:cNvCxnSpPr/>
          <p:nvPr/>
        </p:nvCxnSpPr>
        <p:spPr>
          <a:xfrm flipH="1">
            <a:off x="2879587" y="4581428"/>
            <a:ext cx="472" cy="192024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6" name="Google Shape;106;p8"/>
          <p:cNvSpPr/>
          <p:nvPr/>
        </p:nvSpPr>
        <p:spPr>
          <a:xfrm>
            <a:off x="5234165" y="3580615"/>
            <a:ext cx="2742964" cy="2818614"/>
          </a:xfrm>
          <a:prstGeom prst="ellipse">
            <a:avLst/>
          </a:prstGeom>
          <a:solidFill>
            <a:srgbClr val="8CE8FE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5328050" y="3718043"/>
            <a:ext cx="2555194" cy="2543759"/>
          </a:xfrm>
          <a:prstGeom prst="ellipse">
            <a:avLst/>
          </a:prstGeom>
          <a:solidFill>
            <a:srgbClr val="0282A0"/>
          </a:solidFill>
          <a:ln cap="flat" cmpd="sng" w="25400">
            <a:solidFill>
              <a:srgbClr val="0278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8"/>
          <p:cNvCxnSpPr>
            <a:endCxn id="106" idx="2"/>
          </p:cNvCxnSpPr>
          <p:nvPr/>
        </p:nvCxnSpPr>
        <p:spPr>
          <a:xfrm>
            <a:off x="3293465" y="3084622"/>
            <a:ext cx="1940700" cy="19053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8"/>
          <p:cNvCxnSpPr/>
          <p:nvPr/>
        </p:nvCxnSpPr>
        <p:spPr>
          <a:xfrm>
            <a:off x="3293512" y="4170447"/>
            <a:ext cx="1940653" cy="989315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8"/>
          <p:cNvCxnSpPr/>
          <p:nvPr/>
        </p:nvCxnSpPr>
        <p:spPr>
          <a:xfrm flipH="1" rot="10800000">
            <a:off x="3293512" y="5213588"/>
            <a:ext cx="1940653" cy="1674136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8"/>
          <p:cNvSpPr txBox="1"/>
          <p:nvPr/>
        </p:nvSpPr>
        <p:spPr>
          <a:xfrm>
            <a:off x="3996644" y="3483205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3996644" y="4712440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3996644" y="6199174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9743056" y="4487002"/>
            <a:ext cx="1005840" cy="1005840"/>
          </a:xfrm>
          <a:prstGeom prst="ellipse">
            <a:avLst/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>
            <a:off x="8043118" y="4989922"/>
            <a:ext cx="164592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8"/>
          <p:cNvSpPr/>
          <p:nvPr/>
        </p:nvSpPr>
        <p:spPr>
          <a:xfrm>
            <a:off x="10945962" y="4730685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</a:t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1456475" y="2602270"/>
            <a:ext cx="640080" cy="64008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456475" y="3709320"/>
            <a:ext cx="640080" cy="64008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456475" y="6605521"/>
            <a:ext cx="640080" cy="64008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9"/>
          <p:cNvCxnSpPr/>
          <p:nvPr/>
        </p:nvCxnSpPr>
        <p:spPr>
          <a:xfrm flipH="1">
            <a:off x="1776515" y="4515441"/>
            <a:ext cx="472" cy="192024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7" name="Google Shape;127;p9"/>
          <p:cNvSpPr/>
          <p:nvPr/>
        </p:nvSpPr>
        <p:spPr>
          <a:xfrm>
            <a:off x="4238785" y="4054275"/>
            <a:ext cx="1841832" cy="183359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278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9"/>
          <p:cNvCxnSpPr/>
          <p:nvPr/>
        </p:nvCxnSpPr>
        <p:spPr>
          <a:xfrm>
            <a:off x="2190440" y="3018728"/>
            <a:ext cx="1940653" cy="1905207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9"/>
          <p:cNvCxnSpPr/>
          <p:nvPr/>
        </p:nvCxnSpPr>
        <p:spPr>
          <a:xfrm>
            <a:off x="2190440" y="4104460"/>
            <a:ext cx="1940653" cy="942103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9"/>
          <p:cNvCxnSpPr/>
          <p:nvPr/>
        </p:nvCxnSpPr>
        <p:spPr>
          <a:xfrm flipH="1" rot="10800000">
            <a:off x="2190440" y="5147601"/>
            <a:ext cx="1940653" cy="1674136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9"/>
          <p:cNvSpPr txBox="1"/>
          <p:nvPr/>
        </p:nvSpPr>
        <p:spPr>
          <a:xfrm>
            <a:off x="2893572" y="3417218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2893572" y="4646453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2893572" y="6133187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0863779" y="4468150"/>
            <a:ext cx="1005840" cy="1005840"/>
          </a:xfrm>
          <a:prstGeom prst="ellipse">
            <a:avLst/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9"/>
          <p:cNvCxnSpPr/>
          <p:nvPr/>
        </p:nvCxnSpPr>
        <p:spPr>
          <a:xfrm>
            <a:off x="9522062" y="4971070"/>
            <a:ext cx="118872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9"/>
          <p:cNvCxnSpPr/>
          <p:nvPr/>
        </p:nvCxnSpPr>
        <p:spPr>
          <a:xfrm>
            <a:off x="6190389" y="4971070"/>
            <a:ext cx="100584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9"/>
          <p:cNvSpPr/>
          <p:nvPr/>
        </p:nvSpPr>
        <p:spPr>
          <a:xfrm>
            <a:off x="7443218" y="4054275"/>
            <a:ext cx="1841832" cy="1833590"/>
          </a:xfrm>
          <a:prstGeom prst="ellipse">
            <a:avLst/>
          </a:prstGeom>
          <a:noFill/>
          <a:ln cap="flat" cmpd="sng" w="25400">
            <a:solidFill>
              <a:srgbClr val="0278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>
            <a:off x="5159701" y="5991562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39" name="Google Shape;139;p9"/>
          <p:cNvSpPr txBox="1"/>
          <p:nvPr/>
        </p:nvSpPr>
        <p:spPr>
          <a:xfrm>
            <a:off x="3668275" y="7018652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9"/>
          <p:cNvCxnSpPr/>
          <p:nvPr/>
        </p:nvCxnSpPr>
        <p:spPr>
          <a:xfrm>
            <a:off x="8364134" y="5991562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41" name="Google Shape;141;p9"/>
          <p:cNvSpPr txBox="1"/>
          <p:nvPr/>
        </p:nvSpPr>
        <p:spPr>
          <a:xfrm>
            <a:off x="6959802" y="7018652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7592000" y="4514016"/>
            <a:ext cx="1544267" cy="907512"/>
            <a:chOff x="7541443" y="2334838"/>
            <a:chExt cx="1743607" cy="1024657"/>
          </a:xfrm>
        </p:grpSpPr>
        <p:grpSp>
          <p:nvGrpSpPr>
            <p:cNvPr id="143" name="Google Shape;143;p9"/>
            <p:cNvGrpSpPr/>
            <p:nvPr/>
          </p:nvGrpSpPr>
          <p:grpSpPr>
            <a:xfrm>
              <a:off x="7897069" y="2517035"/>
              <a:ext cx="1097280" cy="640080"/>
              <a:chOff x="7479585" y="2367542"/>
              <a:chExt cx="1097280" cy="640080"/>
            </a:xfrm>
          </p:grpSpPr>
          <p:cxnSp>
            <p:nvCxnSpPr>
              <p:cNvPr id="144" name="Google Shape;144;p9"/>
              <p:cNvCxnSpPr/>
              <p:nvPr/>
            </p:nvCxnSpPr>
            <p:spPr>
              <a:xfrm>
                <a:off x="7479585" y="3007622"/>
                <a:ext cx="109728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5" name="Google Shape;145;p9"/>
              <p:cNvCxnSpPr/>
              <p:nvPr/>
            </p:nvCxnSpPr>
            <p:spPr>
              <a:xfrm rot="10800000">
                <a:off x="7479585" y="2367542"/>
                <a:ext cx="0" cy="6400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6" name="Google Shape;146;p9"/>
              <p:cNvCxnSpPr/>
              <p:nvPr/>
            </p:nvCxnSpPr>
            <p:spPr>
              <a:xfrm>
                <a:off x="7479585" y="3007622"/>
                <a:ext cx="457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EB792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9"/>
              <p:cNvCxnSpPr/>
              <p:nvPr/>
            </p:nvCxnSpPr>
            <p:spPr>
              <a:xfrm flipH="1" rot="10800000">
                <a:off x="7929917" y="2515857"/>
                <a:ext cx="471340" cy="49176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EB792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8" name="Google Shape;148;p9"/>
            <p:cNvSpPr/>
            <p:nvPr/>
          </p:nvSpPr>
          <p:spPr>
            <a:xfrm>
              <a:off x="7541443" y="2334838"/>
              <a:ext cx="1743607" cy="1024657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C792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9"/>
          <p:cNvSpPr txBox="1"/>
          <p:nvPr/>
        </p:nvSpPr>
        <p:spPr>
          <a:xfrm>
            <a:off x="3862349" y="3018734"/>
            <a:ext cx="2594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9"/>
          <p:cNvCxnSpPr/>
          <p:nvPr/>
        </p:nvCxnSpPr>
        <p:spPr>
          <a:xfrm flipH="1">
            <a:off x="5159675" y="3403793"/>
            <a:ext cx="13800" cy="567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