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7C06-A2A6-4E2F-AAA0-223B31785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D99D8-FB27-4421-B215-FBBF96017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244D1-05F8-4CA1-A868-EE84B485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4B5E-8839-47F9-83A4-76C5DF7A1F0D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9578-F633-4A88-BF14-2B025A97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CCD9C-BA35-4973-8DE5-948AAC3B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2C5F-539D-4F09-B3F0-62C80B939A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813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C1A3-84EF-4B57-9431-90E5C022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81DC1-6098-4DD8-82B5-5162408AD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49528-2476-40D6-A26F-483EDDD3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4B5E-8839-47F9-83A4-76C5DF7A1F0D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6B875-4720-4799-BBD5-7DFAE4BE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C85FB-CC10-425D-93EC-66E3EA3B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2C5F-539D-4F09-B3F0-62C80B939A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6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754449-6D0D-4BBB-A717-08AEB1005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3ABF3-DED7-43F7-9674-4B94E6DD7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EADBA-DAF6-4674-A94A-C391586F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4B5E-8839-47F9-83A4-76C5DF7A1F0D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335F8-CF00-417B-8BA9-28E693DF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1E8BD-A5B8-4FFB-B7CE-29A1698E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2C5F-539D-4F09-B3F0-62C80B939A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8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9E55-60F7-4C83-B08F-407B922A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59DE2-0E5F-4C4D-8269-E70456933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851D-8EBB-4D2F-910F-F7338D66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4B5E-8839-47F9-83A4-76C5DF7A1F0D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3FF6D-0CD8-4A56-8D1E-5BA73A17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98858-9C1B-49F5-B76A-FAE57D26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2C5F-539D-4F09-B3F0-62C80B939A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358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A4DC-75FD-4521-9CC6-B1DE58E7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B2FF-D81E-46C1-8F59-02716AE66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83238-6C33-4F41-A39D-6A16BFFC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4B5E-8839-47F9-83A4-76C5DF7A1F0D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15B1F-6693-435A-924D-EF081A5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EC20-06C9-40BD-9E6E-87DDBA07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2C5F-539D-4F09-B3F0-62C80B939A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456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9005-7E02-4230-9E9C-16C4812D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43CD-776B-4C66-B724-62782DC98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0A1A5-1C9A-45F1-8FA8-0975AB37D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ACD05-C5D5-41A4-B374-0EE096BD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4B5E-8839-47F9-83A4-76C5DF7A1F0D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42BBD-02B1-4EBB-8F0D-E7023543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B593B-0B59-413F-A765-F34E4316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2C5F-539D-4F09-B3F0-62C80B939A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506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10AB-D812-4A5D-A6D1-E2B90A47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C35FE-548D-4244-B600-0C5F03D4E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EA3F7-11F1-43D2-8DC3-61C3E1A06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20159-D29D-49A3-A31C-22F2BBE12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70BFE-D801-4384-A9E6-9324067CC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B34E2-395F-44A1-AD4A-71BA3A52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4B5E-8839-47F9-83A4-76C5DF7A1F0D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E23F4-0D2C-4466-B866-48EEDCA4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2A8F0-E14E-47B6-97D8-B1B8D090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2C5F-539D-4F09-B3F0-62C80B939A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660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8F45-8E58-4219-A5F3-8C2EB575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33707-75AC-4002-97F8-BBB71227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4B5E-8839-47F9-83A4-76C5DF7A1F0D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B2344-FB5E-4BB4-8109-436B6A40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CFB03-639E-4942-9BA1-DD4A5C19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2C5F-539D-4F09-B3F0-62C80B939A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141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43FBD-DE88-461A-AEB9-D87EB99A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4B5E-8839-47F9-83A4-76C5DF7A1F0D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898F5-18D8-46C2-BCA6-E009C21D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92E85-9FC2-4DB2-8AF8-53DF0F89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2C5F-539D-4F09-B3F0-62C80B939A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949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8C73-2F49-41A6-8978-A7092B36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17E9-E58B-4B1A-A769-971EC238D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82589-85D4-493A-A3FB-B4F772B92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B524E-D98F-4A6E-9290-9A7BFB0B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4B5E-8839-47F9-83A4-76C5DF7A1F0D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49E88-9F0C-422E-9E98-2128C2C5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06D48-578B-401B-968F-D4A0C463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2C5F-539D-4F09-B3F0-62C80B939A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104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7B23-3898-43E4-B323-D0921B97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D2BC5-6115-44EA-AA27-D6CC32584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9DEBB-E6EA-4BA8-9FCC-30D3646C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A0753-A343-408D-B893-390A9F70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4B5E-8839-47F9-83A4-76C5DF7A1F0D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1ABD9-5C72-4823-A526-8A5B7E3F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340D7-3B3D-4D47-86D0-BFB71286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2C5F-539D-4F09-B3F0-62C80B939A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264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B9F59-A357-4E40-9ED6-3A0E2A8C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2ABDF-A192-420D-9C51-DDFE245C3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2081B-6CF4-4E34-A372-96335A9F8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04B5E-8839-47F9-83A4-76C5DF7A1F0D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8C369-E2E4-47DC-9830-9054E05E2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91F7-48BE-43C4-9362-1AEAE936E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22C5F-539D-4F09-B3F0-62C80B939A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931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hyperlink" Target="http://noticias-y-punto.blogspot.com/2015/10/sciencedirect-no-sera-accesible-desde.html" TargetMode="External"/><Relationship Id="rId3" Type="http://schemas.openxmlformats.org/officeDocument/2006/relationships/hyperlink" Target="https://www.schwingi.pro/covid-19-know-your-resources/" TargetMode="External"/><Relationship Id="rId7" Type="http://schemas.openxmlformats.org/officeDocument/2006/relationships/image" Target="../media/image4.svg"/><Relationship Id="rId12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://sustainable-nano.com/2013/06/25/teamwork-wins-why-science-is-not-an-individual-sport/" TargetMode="External"/><Relationship Id="rId5" Type="http://schemas.openxmlformats.org/officeDocument/2006/relationships/hyperlink" Target="https://en.wikibooks.org/wiki/File:COVID-19_Outbreak_World_Map_per_Capita.svg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hyperlink" Target="https://www.asiapathways-adbi.org/2020/04/global-stimulus-to-fight-the-covid-19-pandemic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ta.wikimedia.org/wiki/Wikimedia_Research_Network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jp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emf"/><Relationship Id="rId9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ED0C3-6817-4D46-A40F-FCC37317A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9928" y="4620207"/>
            <a:ext cx="4107628" cy="1141851"/>
          </a:xfrm>
          <a:noFill/>
        </p:spPr>
        <p:txBody>
          <a:bodyPr>
            <a:normAutofit/>
          </a:bodyPr>
          <a:lstStyle/>
          <a:p>
            <a:r>
              <a:rPr lang="id-ID" sz="1600" dirty="0">
                <a:solidFill>
                  <a:srgbClr val="080808"/>
                </a:solidFill>
              </a:rPr>
              <a:t>Amri Muhaimin (</a:t>
            </a:r>
            <a:r>
              <a:rPr lang="ja-JP" altLang="en-US" sz="1400" i="0" dirty="0">
                <a:effectLst/>
                <a:latin typeface="Arial" panose="020B0604020202020204" pitchFamily="34" charset="0"/>
              </a:rPr>
              <a:t>穆海敏</a:t>
            </a:r>
            <a:r>
              <a:rPr lang="id-ID" altLang="ja-JP" sz="1400" i="0" dirty="0">
                <a:effectLst/>
                <a:latin typeface="Arial" panose="020B0604020202020204" pitchFamily="34" charset="0"/>
              </a:rPr>
              <a:t>) - 0852627</a:t>
            </a:r>
            <a:endParaRPr lang="id-ID" sz="1600" dirty="0">
              <a:solidFill>
                <a:srgbClr val="080808"/>
              </a:solidFill>
            </a:endParaRPr>
          </a:p>
          <a:p>
            <a:r>
              <a:rPr lang="id-ID" sz="1600" dirty="0">
                <a:solidFill>
                  <a:srgbClr val="080808"/>
                </a:solidFill>
              </a:rPr>
              <a:t>Dwilaksana Abdullah Rasyid (</a:t>
            </a:r>
            <a:r>
              <a:rPr lang="ja-JP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艾柏朗</a:t>
            </a:r>
            <a:r>
              <a:rPr lang="id-ID" altLang="ja-JP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- 0852628</a:t>
            </a:r>
            <a:endParaRPr lang="id-ID" sz="16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0D26D-E6A4-4A8C-9EBF-2D9B82FC8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730477"/>
            <a:ext cx="5782716" cy="2773883"/>
          </a:xfrm>
          <a:noFill/>
        </p:spPr>
        <p:txBody>
          <a:bodyPr anchor="ctr">
            <a:normAutofit/>
          </a:bodyPr>
          <a:lstStyle/>
          <a:p>
            <a:r>
              <a:rPr lang="id-ID" sz="5400" dirty="0">
                <a:solidFill>
                  <a:srgbClr val="080808"/>
                </a:solidFill>
              </a:rPr>
              <a:t>COVID-19</a:t>
            </a:r>
            <a:br>
              <a:rPr lang="id-ID" sz="5400" dirty="0">
                <a:solidFill>
                  <a:srgbClr val="080808"/>
                </a:solidFill>
              </a:rPr>
            </a:br>
            <a:r>
              <a:rPr lang="id-ID" sz="5400" dirty="0">
                <a:solidFill>
                  <a:srgbClr val="080808"/>
                </a:solidFill>
              </a:rPr>
              <a:t>Topic modeling with LDA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63FF587-FDEA-40EF-8BA4-40890FF14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" t="5325" r="76177" b="90286"/>
          <a:stretch/>
        </p:blipFill>
        <p:spPr>
          <a:xfrm>
            <a:off x="838200" y="1027906"/>
            <a:ext cx="2824056" cy="3977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A0C36B-C96F-4D17-B8A6-1E05529E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Reference</a:t>
            </a:r>
          </a:p>
        </p:txBody>
      </p:sp>
      <p:sp>
        <p:nvSpPr>
          <p:cNvPr id="6" name="Google Shape;984;p57">
            <a:extLst>
              <a:ext uri="{FF2B5EF4-FFF2-40B4-BE49-F238E27FC236}">
                <a16:creationId xmlns:a16="http://schemas.microsoft.com/office/drawing/2014/main" id="{BE79857E-53CC-4EB5-956A-BE038C9170C1}"/>
              </a:ext>
            </a:extLst>
          </p:cNvPr>
          <p:cNvSpPr txBox="1">
            <a:spLocks/>
          </p:cNvSpPr>
          <p:nvPr/>
        </p:nvSpPr>
        <p:spPr>
          <a:xfrm>
            <a:off x="838200" y="2061014"/>
            <a:ext cx="3276600" cy="298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7000"/>
              </a:lnSpc>
              <a:spcAft>
                <a:spcPts val="800"/>
              </a:spcAft>
            </a:pPr>
            <a:r>
              <a:rPr lang="en-ID" sz="1100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Bee, S., &amp; Gupta, S. (2016). a Brief Survey of Various Approaches for Feature of Text Mining. </a:t>
            </a:r>
            <a:r>
              <a:rPr lang="en-ID" sz="1100" i="1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Research in Computer Applications and Robotics</a:t>
            </a:r>
            <a:r>
              <a:rPr lang="en-ID" sz="1100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1-8.</a:t>
            </a:r>
            <a:endParaRPr lang="id-ID" sz="1100" dirty="0">
              <a:latin typeface="Montserra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</a:pPr>
            <a:r>
              <a:rPr lang="en-ID" sz="1100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Chi, M.-T., Lin, S.-S., Lin, C.-H., &amp; Lee, T.-Y. (2011). Morphable Word Clouds for Time-varying Text Data Visualization. </a:t>
            </a:r>
            <a:r>
              <a:rPr lang="en-ID" sz="1100" i="1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IEEE Transactions on Visualization and Computer Graphics</a:t>
            </a:r>
            <a:r>
              <a:rPr lang="en-ID" sz="1100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100" dirty="0">
              <a:latin typeface="Montserra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</a:pPr>
            <a:r>
              <a:rPr lang="en-ID" sz="1100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Ding, W., &amp; Chen, C. (2014). Dynamic Topic Detection and Tracking: A Comparison of HDP, C-Word, and </a:t>
            </a:r>
            <a:r>
              <a:rPr lang="en-ID" sz="1100" dirty="0" err="1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Cocitation</a:t>
            </a:r>
            <a:r>
              <a:rPr lang="en-ID" sz="1100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Methods. </a:t>
            </a:r>
            <a:r>
              <a:rPr lang="en-ID" sz="1100" i="1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THE ASSOCIATION FOR INFORMATION SCIENCE AND TECHNOLOGY</a:t>
            </a:r>
            <a:r>
              <a:rPr lang="en-ID" sz="1100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2084-2097.</a:t>
            </a:r>
            <a:endParaRPr lang="id-ID" sz="1100" dirty="0">
              <a:latin typeface="Montserra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985;p57">
            <a:extLst>
              <a:ext uri="{FF2B5EF4-FFF2-40B4-BE49-F238E27FC236}">
                <a16:creationId xmlns:a16="http://schemas.microsoft.com/office/drawing/2014/main" id="{CBB17969-275D-48EA-98A1-BBFC2B2343F3}"/>
              </a:ext>
            </a:extLst>
          </p:cNvPr>
          <p:cNvSpPr txBox="1">
            <a:spLocks/>
          </p:cNvSpPr>
          <p:nvPr/>
        </p:nvSpPr>
        <p:spPr>
          <a:xfrm>
            <a:off x="4623507" y="1690688"/>
            <a:ext cx="3276600" cy="3856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Dragut, E., Fang, F., Sistla, P., Yu, C., &amp; Meng, W. (2009). Stop Word and Related Problems in Web Interface Integration. </a:t>
            </a:r>
            <a:r>
              <a:rPr lang="en-ID" sz="1100" i="1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Proceedings of the VLDB Endowment</a:t>
            </a: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24-28.</a:t>
            </a:r>
            <a:endParaRPr lang="id-ID" sz="1100">
              <a:latin typeface="Montserra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Feldman, R., &amp; Sanger, J. (2007). </a:t>
            </a:r>
            <a:r>
              <a:rPr lang="en-ID" sz="1100" i="1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The Text Mining Handbook.</a:t>
            </a: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New York: Cambridge University Press.</a:t>
            </a:r>
            <a:endParaRPr lang="id-ID" sz="1100">
              <a:latin typeface="Montserra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Fithriasari, K., Mayasari, R. W., Iriawan, N., &amp; Winahju, W. S. (2020). Surabaya Government Performance Evaluation using Tweet Analysis. </a:t>
            </a:r>
            <a:r>
              <a:rPr lang="en-ID" sz="1100" i="1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MATEMATIKA: MJIAM</a:t>
            </a: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31-42.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Kim, H., &amp; Kang, B. (2019). Analysis of Research Topics among Library, Archives and Museums using Topic Modeling . </a:t>
            </a:r>
            <a:r>
              <a:rPr lang="en-ID" sz="1100" i="1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Korean Library and Information Science Society</a:t>
            </a: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339-358.</a:t>
            </a:r>
            <a:endParaRPr lang="id-ID" sz="1100">
              <a:latin typeface="Montserra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</a:pPr>
            <a:endParaRPr lang="id-ID" sz="1100" dirty="0">
              <a:latin typeface="Montserra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984;p57">
            <a:extLst>
              <a:ext uri="{FF2B5EF4-FFF2-40B4-BE49-F238E27FC236}">
                <a16:creationId xmlns:a16="http://schemas.microsoft.com/office/drawing/2014/main" id="{D4836AE8-D2D0-4E54-B750-6A1CCA553CF4}"/>
              </a:ext>
            </a:extLst>
          </p:cNvPr>
          <p:cNvSpPr txBox="1">
            <a:spLocks/>
          </p:cNvSpPr>
          <p:nvPr/>
        </p:nvSpPr>
        <p:spPr>
          <a:xfrm>
            <a:off x="8408814" y="2128343"/>
            <a:ext cx="3276600" cy="298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Lestari, N. M., Putra, I. K., &amp; Cahyawan, A. K. (2013). Personality Types Classification for Indonesian Text in Partners Searching Website Using Naïve Bayes Methods. </a:t>
            </a:r>
            <a:r>
              <a:rPr lang="en-ID" sz="1100" i="1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IJCSI International Journal of Computer Science Issues</a:t>
            </a: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100">
              <a:latin typeface="Montserra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Li, X., &amp; Lei, L. (2019). A bibliometric analysis of topic modelling studies (2000–2017). </a:t>
            </a:r>
            <a:r>
              <a:rPr lang="en-ID" sz="1100" i="1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JIS (Journal of Information Science)</a:t>
            </a: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1-15.</a:t>
            </a:r>
            <a:endParaRPr lang="id-ID" sz="1100">
              <a:latin typeface="Montserra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Luo, Y., &amp; Shi, H. (2019). Using lda2vec Topic Modeling to Identify Latent Topics in Aviation Safety Reports . </a:t>
            </a:r>
            <a:r>
              <a:rPr lang="en-ID" sz="1100" i="1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ICIS (International Conference on Information Systems)</a:t>
            </a: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518-523.</a:t>
            </a:r>
            <a:endParaRPr lang="id-ID" sz="1100" dirty="0">
              <a:latin typeface="Montserra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C787C51E-0212-4069-93DB-6A7A8B7D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0" t="64946" r="57455" b="21577"/>
          <a:stretch/>
        </p:blipFill>
        <p:spPr>
          <a:xfrm>
            <a:off x="9305885" y="5547398"/>
            <a:ext cx="2886115" cy="1310602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7DEFD172-190C-4FA8-8DA7-6D9D077DFC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0" t="64946" r="57455" b="21577"/>
          <a:stretch/>
        </p:blipFill>
        <p:spPr>
          <a:xfrm rot="10800000">
            <a:off x="-7252" y="0"/>
            <a:ext cx="1845884" cy="83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0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1A50CC4A-C7DF-45E5-9764-98FBB2A8B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" t="5325" r="76177" b="90286"/>
          <a:stretch/>
        </p:blipFill>
        <p:spPr>
          <a:xfrm>
            <a:off x="838200" y="1027906"/>
            <a:ext cx="2824056" cy="3977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3F68F6-F4C8-4C81-84E1-4CC978F8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Reference</a:t>
            </a:r>
          </a:p>
        </p:txBody>
      </p:sp>
      <p:sp>
        <p:nvSpPr>
          <p:cNvPr id="4" name="Google Shape;985;p57">
            <a:extLst>
              <a:ext uri="{FF2B5EF4-FFF2-40B4-BE49-F238E27FC236}">
                <a16:creationId xmlns:a16="http://schemas.microsoft.com/office/drawing/2014/main" id="{0F08B60C-7C92-488D-B34B-2DDD3EE9FAC0}"/>
              </a:ext>
            </a:extLst>
          </p:cNvPr>
          <p:cNvSpPr txBox="1">
            <a:spLocks/>
          </p:cNvSpPr>
          <p:nvPr/>
        </p:nvSpPr>
        <p:spPr>
          <a:xfrm>
            <a:off x="948169" y="1948532"/>
            <a:ext cx="3276600" cy="3856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7000"/>
              </a:lnSpc>
              <a:spcAft>
                <a:spcPts val="800"/>
              </a:spcAft>
            </a:pPr>
            <a:r>
              <a:rPr lang="en-ID" sz="1100" dirty="0" err="1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Mimno</a:t>
            </a:r>
            <a:r>
              <a:rPr lang="en-ID" sz="1100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D., Wallach, H., Talley, E., </a:t>
            </a:r>
            <a:r>
              <a:rPr lang="en-ID" sz="1100" dirty="0" err="1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Leenders</a:t>
            </a:r>
            <a:r>
              <a:rPr lang="en-ID" sz="1100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M., &amp; McCallum, A. (2011). Optimizing Semantic Coherence in Topic Models. </a:t>
            </a:r>
            <a:r>
              <a:rPr lang="en-ID" sz="1100" i="1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Proceedings of the 2011 Conference on Empirical Methods in Natural Language Processing</a:t>
            </a:r>
            <a:r>
              <a:rPr lang="en-ID" sz="1100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262-272.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</a:pPr>
            <a:r>
              <a:rPr lang="en-ID" sz="1100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Moody, C. (2016). MixingDirichletTopicModelsandWordEmbeddingstoMakelda2vec. </a:t>
            </a:r>
            <a:r>
              <a:rPr lang="en-ID" sz="1100" i="1" dirty="0" err="1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lang="en-ID" sz="1100" i="1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preprint</a:t>
            </a:r>
            <a:r>
              <a:rPr lang="en-ID" sz="1100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100" dirty="0">
              <a:latin typeface="Montserra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</a:pPr>
            <a:r>
              <a:rPr lang="en-ID" sz="1100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Newman, D., Noh, Y., Talley, E., Karimi, S., &amp; Baldwin, T. (2010). Evaluating Topic Models for Digital Libraries. </a:t>
            </a:r>
            <a:r>
              <a:rPr lang="en-ID" sz="1100" i="1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JCDL’10</a:t>
            </a:r>
            <a:r>
              <a:rPr lang="en-ID" sz="1100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215-224.</a:t>
            </a:r>
            <a:endParaRPr lang="id-ID" sz="1100" dirty="0">
              <a:latin typeface="Montserra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</a:pPr>
            <a:r>
              <a:rPr lang="en-ID" sz="1100" dirty="0" err="1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Nikolenko</a:t>
            </a:r>
            <a:r>
              <a:rPr lang="en-ID" sz="1100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S. I., </a:t>
            </a:r>
            <a:r>
              <a:rPr lang="en-ID" sz="1100" dirty="0" err="1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Koltcov</a:t>
            </a:r>
            <a:r>
              <a:rPr lang="en-ID" sz="1100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S., &amp; </a:t>
            </a:r>
            <a:r>
              <a:rPr lang="en-ID" sz="1100" dirty="0" err="1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Koltsova</a:t>
            </a:r>
            <a:r>
              <a:rPr lang="en-ID" sz="1100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O. (2015). Topic modelling for qualitative studies. </a:t>
            </a:r>
            <a:r>
              <a:rPr lang="en-ID" sz="1100" i="1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Information Science</a:t>
            </a:r>
            <a:r>
              <a:rPr lang="en-ID" sz="1100" dirty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1-15.</a:t>
            </a:r>
            <a:endParaRPr lang="id-ID" sz="1100" dirty="0">
              <a:latin typeface="Montserra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984;p57">
            <a:extLst>
              <a:ext uri="{FF2B5EF4-FFF2-40B4-BE49-F238E27FC236}">
                <a16:creationId xmlns:a16="http://schemas.microsoft.com/office/drawing/2014/main" id="{5D435AB4-C34C-4B65-8A82-A93D2E5383CE}"/>
              </a:ext>
            </a:extLst>
          </p:cNvPr>
          <p:cNvSpPr txBox="1">
            <a:spLocks/>
          </p:cNvSpPr>
          <p:nvPr/>
        </p:nvSpPr>
        <p:spPr>
          <a:xfrm>
            <a:off x="4362153" y="1862329"/>
            <a:ext cx="3276600" cy="298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Park , J., &amp; Oh, H.-J. (2017). Comparison of Topic Modeling Methods for Analyzing Research Trends of Archives Management in Korea: focused on LDA and HDP. </a:t>
            </a:r>
            <a:r>
              <a:rPr lang="en-ID" sz="1100" i="1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Korean Library and Information Science Society</a:t>
            </a: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235-258.</a:t>
            </a:r>
            <a:endParaRPr lang="id-ID" sz="1100">
              <a:latin typeface="Montserra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</a:pPr>
            <a:r>
              <a:rPr lang="en-ID" sz="1100" i="1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Pedoman Pencegahan Pengendalian Coronavirus Disease (COVID-19).</a:t>
            </a: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(2020). Jakarta: Kementerian Kesehatan RI, Direktorat Jendral PEncegahan dan Pengendalian PEnyakit (P2P).</a:t>
            </a:r>
            <a:endParaRPr lang="id-ID" sz="1100">
              <a:latin typeface="Montserra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Stevens, K., Kegelmeyer, P., Andrzejewski, D., &amp; Buttler, D. (2012). Exploring Topic Coherence over many models and many topics. </a:t>
            </a:r>
            <a:r>
              <a:rPr lang="en-ID" sz="1100" i="1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 for Computational Linguistics</a:t>
            </a: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952-961.</a:t>
            </a:r>
            <a:endParaRPr lang="id-ID" sz="1100" dirty="0">
              <a:latin typeface="Montserra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985;p57">
            <a:extLst>
              <a:ext uri="{FF2B5EF4-FFF2-40B4-BE49-F238E27FC236}">
                <a16:creationId xmlns:a16="http://schemas.microsoft.com/office/drawing/2014/main" id="{84A58FD6-5451-41AD-BA2C-031FF2D3462B}"/>
              </a:ext>
            </a:extLst>
          </p:cNvPr>
          <p:cNvSpPr txBox="1">
            <a:spLocks/>
          </p:cNvSpPr>
          <p:nvPr/>
        </p:nvSpPr>
        <p:spPr>
          <a:xfrm>
            <a:off x="8188632" y="1948532"/>
            <a:ext cx="3276600" cy="3856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Teh, Y. W., Jordan, M., Beal, M. J., &amp; Blei, D. M. (2005). Sharing Clusters Among Related Groups: Hierarchical Dirichlet Processes. </a:t>
            </a:r>
            <a:r>
              <a:rPr lang="en-ID" sz="1100" i="1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 Advances in neural information processing systems</a:t>
            </a: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1385-1392.</a:t>
            </a:r>
            <a:endParaRPr lang="id-ID" sz="1100">
              <a:latin typeface="Montserra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Vijayarani, S., &amp; Janani, S. (2016). Text Mining: Open Source Tokenization Tools - An Analysis. </a:t>
            </a:r>
            <a:r>
              <a:rPr lang="en-ID" sz="1100" i="1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Computational Intelligence: An International Journal (ACII)</a:t>
            </a: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100">
              <a:latin typeface="Montserra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Wu, Y., Provan, T., Wei, F., Liu, S., &amp; Ma, K.-L. (2011). Semantic-Preserving Word Clouds by Seam Carving. </a:t>
            </a:r>
            <a:r>
              <a:rPr lang="en-ID" sz="1100" i="1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The Eurographics Association and Blackwell Publishing Ltd</a:t>
            </a:r>
            <a:r>
              <a:rPr lang="en-ID" sz="110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741-750.</a:t>
            </a:r>
            <a:endParaRPr lang="id-ID" sz="1100" dirty="0">
              <a:latin typeface="Montserra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92B2B19D-6DCC-4151-84DA-37E14FDA9F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0" t="64946" r="57455" b="21577"/>
          <a:stretch/>
        </p:blipFill>
        <p:spPr>
          <a:xfrm>
            <a:off x="9305885" y="5547398"/>
            <a:ext cx="2886115" cy="1310602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636894-6165-4A7D-B893-A108E8DF2E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0" t="64946" r="57455" b="21577"/>
          <a:stretch/>
        </p:blipFill>
        <p:spPr>
          <a:xfrm rot="10800000">
            <a:off x="-7252" y="0"/>
            <a:ext cx="1845884" cy="83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2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B743-3783-4614-A610-5BE08078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349" y="87509"/>
            <a:ext cx="3254754" cy="1024343"/>
          </a:xfrm>
        </p:spPr>
        <p:txBody>
          <a:bodyPr>
            <a:normAutofit/>
          </a:bodyPr>
          <a:lstStyle/>
          <a:p>
            <a:pPr algn="r"/>
            <a:r>
              <a:rPr lang="id-ID" b="1" dirty="0"/>
              <a:t>Background</a:t>
            </a:r>
          </a:p>
        </p:txBody>
      </p:sp>
      <p:pic>
        <p:nvPicPr>
          <p:cNvPr id="5" name="Picture 4" descr="A picture containing cake, covered, birthday, table&#10;&#10;Description automatically generated">
            <a:extLst>
              <a:ext uri="{FF2B5EF4-FFF2-40B4-BE49-F238E27FC236}">
                <a16:creationId xmlns:a16="http://schemas.microsoft.com/office/drawing/2014/main" id="{DBF1597F-81F1-4C1A-BEFC-037A0133D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008" y="1281228"/>
            <a:ext cx="3777335" cy="2124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4DFF0E-9C8C-40CC-9F1E-10C0AD8FD3E9}"/>
              </a:ext>
            </a:extLst>
          </p:cNvPr>
          <p:cNvSpPr txBox="1"/>
          <p:nvPr/>
        </p:nvSpPr>
        <p:spPr>
          <a:xfrm>
            <a:off x="1454654" y="3338953"/>
            <a:ext cx="133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Dec, 2019</a:t>
            </a:r>
          </a:p>
        </p:txBody>
      </p:sp>
      <p:pic>
        <p:nvPicPr>
          <p:cNvPr id="12" name="Picture 11" descr="A picture containing plate, table, indoor, piece&#10;&#10;Description automatically generated">
            <a:extLst>
              <a:ext uri="{FF2B5EF4-FFF2-40B4-BE49-F238E27FC236}">
                <a16:creationId xmlns:a16="http://schemas.microsoft.com/office/drawing/2014/main" id="{9386139D-573D-438D-91D2-C0A6FB1FC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53323" y="1275588"/>
            <a:ext cx="4148580" cy="2130391"/>
          </a:xfrm>
          <a:prstGeom prst="rect">
            <a:avLst/>
          </a:prstGeom>
        </p:spPr>
      </p:pic>
      <p:pic>
        <p:nvPicPr>
          <p:cNvPr id="15" name="Graphic 14" descr="Arrow Right">
            <a:extLst>
              <a:ext uri="{FF2B5EF4-FFF2-40B4-BE49-F238E27FC236}">
                <a16:creationId xmlns:a16="http://schemas.microsoft.com/office/drawing/2014/main" id="{7F60E647-1FCE-4D29-8542-ED2461980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460771" y="3641258"/>
            <a:ext cx="1024343" cy="1024343"/>
          </a:xfrm>
          <a:prstGeom prst="rect">
            <a:avLst/>
          </a:prstGeom>
        </p:spPr>
      </p:pic>
      <p:pic>
        <p:nvPicPr>
          <p:cNvPr id="17" name="Graphic 16" descr="Arrow Right">
            <a:extLst>
              <a:ext uri="{FF2B5EF4-FFF2-40B4-BE49-F238E27FC236}">
                <a16:creationId xmlns:a16="http://schemas.microsoft.com/office/drawing/2014/main" id="{49B25FAB-4091-4447-BB69-273BA39B4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1532" y="1791836"/>
            <a:ext cx="1024343" cy="1024343"/>
          </a:xfrm>
          <a:prstGeom prst="rect">
            <a:avLst/>
          </a:prstGeom>
        </p:spPr>
      </p:pic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2DCBA8F9-F038-441A-B2B3-E5FD23D7EA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25131" y="4611153"/>
            <a:ext cx="2980085" cy="18973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2DFD4AC-D68A-48ED-B1CD-1D95C6DA17AA}"/>
              </a:ext>
            </a:extLst>
          </p:cNvPr>
          <p:cNvSpPr txBox="1"/>
          <p:nvPr/>
        </p:nvSpPr>
        <p:spPr>
          <a:xfrm>
            <a:off x="1016067" y="6420776"/>
            <a:ext cx="179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rise significantly</a:t>
            </a:r>
          </a:p>
        </p:txBody>
      </p:sp>
      <p:pic>
        <p:nvPicPr>
          <p:cNvPr id="26" name="Picture 2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3AE5CE5-2750-4C3C-A557-E8CB9DC2A3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633703" y="4398532"/>
            <a:ext cx="2977680" cy="2209423"/>
          </a:xfrm>
          <a:prstGeom prst="rect">
            <a:avLst/>
          </a:prstGeom>
        </p:spPr>
      </p:pic>
      <p:pic>
        <p:nvPicPr>
          <p:cNvPr id="29" name="Graphic 28" descr="Arrow Right">
            <a:extLst>
              <a:ext uri="{FF2B5EF4-FFF2-40B4-BE49-F238E27FC236}">
                <a16:creationId xmlns:a16="http://schemas.microsoft.com/office/drawing/2014/main" id="{C5F902AA-2CE6-4467-9781-03CE714CBD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0826" y="4888253"/>
            <a:ext cx="1024343" cy="1024343"/>
          </a:xfrm>
          <a:prstGeom prst="rect">
            <a:avLst/>
          </a:prstGeom>
        </p:spPr>
      </p:pic>
      <p:pic>
        <p:nvPicPr>
          <p:cNvPr id="33" name="Graphic 32" descr="Arrow Right">
            <a:extLst>
              <a:ext uri="{FF2B5EF4-FFF2-40B4-BE49-F238E27FC236}">
                <a16:creationId xmlns:a16="http://schemas.microsoft.com/office/drawing/2014/main" id="{19AB6444-EB53-49FE-8323-65FC671DEF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6368465" y="3384741"/>
            <a:ext cx="1024343" cy="102434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D25C4B7-AB36-456F-95A3-D0C488F519A7}"/>
              </a:ext>
            </a:extLst>
          </p:cNvPr>
          <p:cNvSpPr txBox="1"/>
          <p:nvPr/>
        </p:nvSpPr>
        <p:spPr>
          <a:xfrm>
            <a:off x="7565947" y="4289750"/>
            <a:ext cx="1662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Researcher or scientist starting their research, and then publish it to the portal such as sciencedirect and etc.</a:t>
            </a:r>
          </a:p>
        </p:txBody>
      </p:sp>
      <p:pic>
        <p:nvPicPr>
          <p:cNvPr id="36" name="Picture 35" descr="Logo, company name&#10;&#10;Description automatically generated">
            <a:extLst>
              <a:ext uri="{FF2B5EF4-FFF2-40B4-BE49-F238E27FC236}">
                <a16:creationId xmlns:a16="http://schemas.microsoft.com/office/drawing/2014/main" id="{02F9F49E-8D1A-41E9-9EF3-20DB0444AC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068236" y="4665601"/>
            <a:ext cx="2123764" cy="1469645"/>
          </a:xfrm>
          <a:prstGeom prst="rect">
            <a:avLst/>
          </a:prstGeom>
        </p:spPr>
      </p:pic>
      <p:pic>
        <p:nvPicPr>
          <p:cNvPr id="39" name="Graphic 38" descr="Arrow Right">
            <a:extLst>
              <a:ext uri="{FF2B5EF4-FFF2-40B4-BE49-F238E27FC236}">
                <a16:creationId xmlns:a16="http://schemas.microsoft.com/office/drawing/2014/main" id="{C69D508C-E72B-406B-B4C4-90481B9427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9764" y="5033210"/>
            <a:ext cx="928472" cy="92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5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59EB2-078B-4E3C-902A-95A2E7F5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048" y="255798"/>
            <a:ext cx="4069724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Recent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40798-14A7-441E-B2F2-CE56180544E1}"/>
              </a:ext>
            </a:extLst>
          </p:cNvPr>
          <p:cNvSpPr txBox="1"/>
          <p:nvPr/>
        </p:nvSpPr>
        <p:spPr>
          <a:xfrm>
            <a:off x="643468" y="1782981"/>
            <a:ext cx="4970877" cy="139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Ding &amp; Chen (2014)</a:t>
            </a:r>
            <a:endParaRPr lang="id-ID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Dynamic topic detection and tracking: a comparison of HDP, C-word, and </a:t>
            </a:r>
            <a:r>
              <a:rPr lang="en-US" sz="2000" dirty="0" err="1"/>
              <a:t>cocitation</a:t>
            </a:r>
            <a:r>
              <a:rPr lang="en-US" sz="2000" dirty="0"/>
              <a:t> methods</a:t>
            </a:r>
          </a:p>
        </p:txBody>
      </p:sp>
      <p:pic>
        <p:nvPicPr>
          <p:cNvPr id="10" name="Graphic 9" descr="Arrow Right">
            <a:extLst>
              <a:ext uri="{FF2B5EF4-FFF2-40B4-BE49-F238E27FC236}">
                <a16:creationId xmlns:a16="http://schemas.microsoft.com/office/drawing/2014/main" id="{2594458C-CEEB-4116-B9F4-E8DDB8542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0000">
            <a:off x="1604228" y="2477551"/>
            <a:ext cx="1902898" cy="190289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Arrow Right">
            <a:extLst>
              <a:ext uri="{FF2B5EF4-FFF2-40B4-BE49-F238E27FC236}">
                <a16:creationId xmlns:a16="http://schemas.microsoft.com/office/drawing/2014/main" id="{96002811-6240-47BD-8351-C875D973F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0000">
            <a:off x="5786013" y="4114318"/>
            <a:ext cx="2075010" cy="20750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216697-5C65-4EDA-B060-D69E2F1F08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b="12758"/>
          <a:stretch/>
        </p:blipFill>
        <p:spPr>
          <a:xfrm>
            <a:off x="3491078" y="1246739"/>
            <a:ext cx="5529664" cy="5466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9ABC47-E25E-4FCE-9457-BDDEDA9B93C1}"/>
              </a:ext>
            </a:extLst>
          </p:cNvPr>
          <p:cNvSpPr txBox="1"/>
          <p:nvPr/>
        </p:nvSpPr>
        <p:spPr>
          <a:xfrm>
            <a:off x="3644721" y="3105834"/>
            <a:ext cx="406972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2400" dirty="0"/>
              <a:t>Li &amp; Lei (2017)</a:t>
            </a:r>
          </a:p>
          <a:p>
            <a:pPr>
              <a:spcAft>
                <a:spcPts val="600"/>
              </a:spcAft>
            </a:pPr>
            <a:r>
              <a:rPr lang="id-ID" sz="2400" dirty="0"/>
              <a:t>A bibliometric analysis of topic modelling studies (2000-2017)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5C8BD-D879-4FF3-B42C-71185E824299}"/>
              </a:ext>
            </a:extLst>
          </p:cNvPr>
          <p:cNvSpPr txBox="1"/>
          <p:nvPr/>
        </p:nvSpPr>
        <p:spPr>
          <a:xfrm>
            <a:off x="7714445" y="4541933"/>
            <a:ext cx="4069724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2400" dirty="0"/>
              <a:t>Kim &amp; Kang (2019)</a:t>
            </a:r>
          </a:p>
          <a:p>
            <a:pPr>
              <a:spcAft>
                <a:spcPts val="600"/>
              </a:spcAft>
            </a:pPr>
            <a:r>
              <a:rPr lang="id-ID" sz="2400" dirty="0"/>
              <a:t>Analysis of research topics among library, archives, and museums using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285482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5DC68-2E3A-441A-8E5E-86503CE1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Purpose study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33359C-0211-48C2-8D89-042A4901AB2E}"/>
              </a:ext>
            </a:extLst>
          </p:cNvPr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Topic modeling using LDA about coronavirus, the data that used is from </a:t>
            </a:r>
            <a:r>
              <a:rPr lang="en-US" sz="2400" dirty="0" err="1"/>
              <a:t>sciencedirect</a:t>
            </a:r>
            <a:r>
              <a:rPr lang="en-US" sz="2400" dirty="0"/>
              <a:t> (abstract)</a:t>
            </a:r>
          </a:p>
        </p:txBody>
      </p:sp>
    </p:spTree>
    <p:extLst>
      <p:ext uri="{BB962C8B-B14F-4D97-AF65-F5344CB8AC3E}">
        <p14:creationId xmlns:p14="http://schemas.microsoft.com/office/powerpoint/2010/main" val="313835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B2484CF-D792-4DE6-9DCE-5C2FAEB5752A}"/>
              </a:ext>
            </a:extLst>
          </p:cNvPr>
          <p:cNvGrpSpPr/>
          <p:nvPr/>
        </p:nvGrpSpPr>
        <p:grpSpPr>
          <a:xfrm>
            <a:off x="9901564" y="4675473"/>
            <a:ext cx="2389178" cy="2343606"/>
            <a:chOff x="9842572" y="4514394"/>
            <a:chExt cx="2389178" cy="2343606"/>
          </a:xfrm>
        </p:grpSpPr>
        <p:pic>
          <p:nvPicPr>
            <p:cNvPr id="9" name="Picture 8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7B96D57F-C5F5-4211-A64C-AFFE785B0B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71" t="5919" r="409" b="65121"/>
            <a:stretch/>
          </p:blipFill>
          <p:spPr>
            <a:xfrm rot="10800000">
              <a:off x="9842572" y="4827805"/>
              <a:ext cx="2389178" cy="203019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CDA4A0-EAA5-4DB5-BDCB-48D7BF2C5083}"/>
                </a:ext>
              </a:extLst>
            </p:cNvPr>
            <p:cNvSpPr/>
            <p:nvPr/>
          </p:nvSpPr>
          <p:spPr>
            <a:xfrm>
              <a:off x="9907271" y="4514394"/>
              <a:ext cx="1271954" cy="994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17F78E-2742-4A3A-BF68-00B0C7E15E44}"/>
              </a:ext>
            </a:extLst>
          </p:cNvPr>
          <p:cNvGrpSpPr/>
          <p:nvPr/>
        </p:nvGrpSpPr>
        <p:grpSpPr>
          <a:xfrm>
            <a:off x="-75530" y="-157315"/>
            <a:ext cx="2389178" cy="2076550"/>
            <a:chOff x="-75530" y="-157315"/>
            <a:chExt cx="2389178" cy="2076550"/>
          </a:xfrm>
        </p:grpSpPr>
        <p:pic>
          <p:nvPicPr>
            <p:cNvPr id="7" name="Picture 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07C7CA64-64F7-460F-AD99-50E920577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71" t="5919" r="409" b="65121"/>
            <a:stretch/>
          </p:blipFill>
          <p:spPr>
            <a:xfrm>
              <a:off x="-75530" y="-157315"/>
              <a:ext cx="2389178" cy="203019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6B5097-2A9B-42AA-AADB-497903754A88}"/>
                </a:ext>
              </a:extLst>
            </p:cNvPr>
            <p:cNvSpPr/>
            <p:nvPr/>
          </p:nvSpPr>
          <p:spPr>
            <a:xfrm>
              <a:off x="838200" y="924448"/>
              <a:ext cx="1271954" cy="994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12C19A-BF40-4BBF-8879-7A51F96D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 b="1" dirty="0"/>
              <a:t>Materials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FDA9-622E-46BC-B69A-7347361E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Text mining</a:t>
            </a:r>
          </a:p>
          <a:p>
            <a:pPr lvl="1"/>
            <a:r>
              <a:rPr lang="id-ID" dirty="0"/>
              <a:t>Case folding</a:t>
            </a:r>
          </a:p>
          <a:p>
            <a:pPr lvl="1"/>
            <a:r>
              <a:rPr lang="id-ID" dirty="0"/>
              <a:t>Tokenizing</a:t>
            </a:r>
          </a:p>
          <a:p>
            <a:pPr lvl="1"/>
            <a:r>
              <a:rPr lang="id-ID" dirty="0"/>
              <a:t>Stemming</a:t>
            </a:r>
          </a:p>
          <a:p>
            <a:pPr lvl="1"/>
            <a:r>
              <a:rPr lang="id-ID" dirty="0"/>
              <a:t>Stopwords</a:t>
            </a:r>
          </a:p>
          <a:p>
            <a:r>
              <a:rPr lang="id-ID" dirty="0"/>
              <a:t>Hierarichal dirichlet process (HDP)</a:t>
            </a:r>
          </a:p>
          <a:p>
            <a:endParaRPr lang="id-ID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0EF1F8-23EA-4FEF-A084-CA765E53C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2343" y="44849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6C4CF49-9205-47D9-821E-0501D9623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706525"/>
              </p:ext>
            </p:extLst>
          </p:nvPr>
        </p:nvGraphicFramePr>
        <p:xfrm>
          <a:off x="1768882" y="4536738"/>
          <a:ext cx="2519770" cy="195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1447800" imgH="1117600" progId="Equation.DSMT4">
                  <p:embed/>
                </p:oleObj>
              </mc:Choice>
              <mc:Fallback>
                <p:oleObj name="Equation" r:id="rId4" imgW="1447800" imgH="1117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882" y="4536738"/>
                        <a:ext cx="2519770" cy="1956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2" name="Picture 10">
            <a:extLst>
              <a:ext uri="{FF2B5EF4-FFF2-40B4-BE49-F238E27FC236}">
                <a16:creationId xmlns:a16="http://schemas.microsoft.com/office/drawing/2014/main" id="{55C50761-90FB-4633-A893-C551BEF7E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468" y="2578077"/>
            <a:ext cx="4456332" cy="34259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86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87AB22A6-A707-418C-8132-E6A1687239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" t="67097" r="83070" b="18853"/>
          <a:stretch/>
        </p:blipFill>
        <p:spPr>
          <a:xfrm>
            <a:off x="-157317" y="-137649"/>
            <a:ext cx="1853081" cy="13255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3400C1-0501-434C-B92D-0BDB8566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 b="1" dirty="0"/>
              <a:t>Materials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471F-58B3-4F14-A9DB-027581003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Latent dirichlet allocation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r>
              <a:rPr lang="id-ID" dirty="0"/>
              <a:t>Wordcloud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A027A5-C5AA-462F-8EB6-A7A8C3478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9683794-FD7E-4563-802A-1AE593605B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756712"/>
              </p:ext>
            </p:extLst>
          </p:nvPr>
        </p:nvGraphicFramePr>
        <p:xfrm>
          <a:off x="3747750" y="2241460"/>
          <a:ext cx="4696498" cy="66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4" imgW="3048000" imgH="431800" progId="Equation.DSMT4">
                  <p:embed/>
                </p:oleObj>
              </mc:Choice>
              <mc:Fallback>
                <p:oleObj name="Equation" r:id="rId4" imgW="3048000" imgH="431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9683794-FD7E-4563-802A-1AE593605B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750" y="2241460"/>
                        <a:ext cx="4696498" cy="6604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E227562-219F-42AC-9DB3-DFAB58B49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276E97D-C9B3-423F-8212-7CA1EB597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151909"/>
              </p:ext>
            </p:extLst>
          </p:nvPr>
        </p:nvGraphicFramePr>
        <p:xfrm>
          <a:off x="4568012" y="2901905"/>
          <a:ext cx="3055975" cy="44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6" imgW="1828800" imgH="266700" progId="Equation.DSMT4">
                  <p:embed/>
                </p:oleObj>
              </mc:Choice>
              <mc:Fallback>
                <p:oleObj name="Equation" r:id="rId6" imgW="1828800" imgH="266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012" y="2901905"/>
                        <a:ext cx="3055975" cy="445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4">
            <a:extLst>
              <a:ext uri="{FF2B5EF4-FFF2-40B4-BE49-F238E27FC236}">
                <a16:creationId xmlns:a16="http://schemas.microsoft.com/office/drawing/2014/main" id="{2C886D62-5346-41FB-AEFD-610F8B78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703" y="3537421"/>
            <a:ext cx="5504003" cy="3299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2E6372B2-7B0E-4531-9047-0A1ECBE5DB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" t="20814" r="87085" b="59857"/>
          <a:stretch/>
        </p:blipFill>
        <p:spPr>
          <a:xfrm>
            <a:off x="11005150" y="5471258"/>
            <a:ext cx="1186850" cy="15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543350A-0B2F-4781-B409-ABC5A0AA383A}"/>
              </a:ext>
            </a:extLst>
          </p:cNvPr>
          <p:cNvGrpSpPr/>
          <p:nvPr/>
        </p:nvGrpSpPr>
        <p:grpSpPr>
          <a:xfrm>
            <a:off x="-75530" y="-157315"/>
            <a:ext cx="2389178" cy="2076550"/>
            <a:chOff x="-75530" y="-157315"/>
            <a:chExt cx="2389178" cy="2076550"/>
          </a:xfrm>
        </p:grpSpPr>
        <p:pic>
          <p:nvPicPr>
            <p:cNvPr id="14" name="Picture 13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43851541-7FA0-4879-9C95-886C4BB1A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71" t="5919" r="409" b="65121"/>
            <a:stretch/>
          </p:blipFill>
          <p:spPr>
            <a:xfrm>
              <a:off x="-75530" y="-157315"/>
              <a:ext cx="2389178" cy="203019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5748DD-95C5-4EE4-A4DC-5AC0355C2965}"/>
                </a:ext>
              </a:extLst>
            </p:cNvPr>
            <p:cNvSpPr/>
            <p:nvPr/>
          </p:nvSpPr>
          <p:spPr>
            <a:xfrm>
              <a:off x="838200" y="924448"/>
              <a:ext cx="1271954" cy="994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259696-280D-4243-8493-459E5EFD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528" y="122770"/>
            <a:ext cx="10095271" cy="1325563"/>
          </a:xfrm>
        </p:spPr>
        <p:txBody>
          <a:bodyPr>
            <a:normAutofit/>
          </a:bodyPr>
          <a:lstStyle/>
          <a:p>
            <a:r>
              <a:rPr lang="id-ID" sz="4800" b="1" dirty="0"/>
              <a:t>Data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C7F431-9EB9-484A-AB08-C9CB82D46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13" y="1861366"/>
            <a:ext cx="3169813" cy="1854448"/>
          </a:xfrm>
          <a:custGeom>
            <a:avLst/>
            <a:gdLst>
              <a:gd name="connsiteX0" fmla="*/ 0 w 3169813"/>
              <a:gd name="connsiteY0" fmla="*/ 0 h 1854448"/>
              <a:gd name="connsiteX1" fmla="*/ 464906 w 3169813"/>
              <a:gd name="connsiteY1" fmla="*/ 0 h 1854448"/>
              <a:gd name="connsiteX2" fmla="*/ 1024906 w 3169813"/>
              <a:gd name="connsiteY2" fmla="*/ 0 h 1854448"/>
              <a:gd name="connsiteX3" fmla="*/ 1616605 w 3169813"/>
              <a:gd name="connsiteY3" fmla="*/ 0 h 1854448"/>
              <a:gd name="connsiteX4" fmla="*/ 2113209 w 3169813"/>
              <a:gd name="connsiteY4" fmla="*/ 0 h 1854448"/>
              <a:gd name="connsiteX5" fmla="*/ 2704907 w 3169813"/>
              <a:gd name="connsiteY5" fmla="*/ 0 h 1854448"/>
              <a:gd name="connsiteX6" fmla="*/ 3169813 w 3169813"/>
              <a:gd name="connsiteY6" fmla="*/ 0 h 1854448"/>
              <a:gd name="connsiteX7" fmla="*/ 3169813 w 3169813"/>
              <a:gd name="connsiteY7" fmla="*/ 463612 h 1854448"/>
              <a:gd name="connsiteX8" fmla="*/ 3169813 w 3169813"/>
              <a:gd name="connsiteY8" fmla="*/ 890135 h 1854448"/>
              <a:gd name="connsiteX9" fmla="*/ 3169813 w 3169813"/>
              <a:gd name="connsiteY9" fmla="*/ 1316658 h 1854448"/>
              <a:gd name="connsiteX10" fmla="*/ 3169813 w 3169813"/>
              <a:gd name="connsiteY10" fmla="*/ 1854448 h 1854448"/>
              <a:gd name="connsiteX11" fmla="*/ 2578115 w 3169813"/>
              <a:gd name="connsiteY11" fmla="*/ 1854448 h 1854448"/>
              <a:gd name="connsiteX12" fmla="*/ 2081511 w 3169813"/>
              <a:gd name="connsiteY12" fmla="*/ 1854448 h 1854448"/>
              <a:gd name="connsiteX13" fmla="*/ 1584907 w 3169813"/>
              <a:gd name="connsiteY13" fmla="*/ 1854448 h 1854448"/>
              <a:gd name="connsiteX14" fmla="*/ 1056604 w 3169813"/>
              <a:gd name="connsiteY14" fmla="*/ 1854448 h 1854448"/>
              <a:gd name="connsiteX15" fmla="*/ 591698 w 3169813"/>
              <a:gd name="connsiteY15" fmla="*/ 1854448 h 1854448"/>
              <a:gd name="connsiteX16" fmla="*/ 0 w 3169813"/>
              <a:gd name="connsiteY16" fmla="*/ 1854448 h 1854448"/>
              <a:gd name="connsiteX17" fmla="*/ 0 w 3169813"/>
              <a:gd name="connsiteY17" fmla="*/ 1409380 h 1854448"/>
              <a:gd name="connsiteX18" fmla="*/ 0 w 3169813"/>
              <a:gd name="connsiteY18" fmla="*/ 982857 h 1854448"/>
              <a:gd name="connsiteX19" fmla="*/ 0 w 3169813"/>
              <a:gd name="connsiteY19" fmla="*/ 574879 h 1854448"/>
              <a:gd name="connsiteX20" fmla="*/ 0 w 3169813"/>
              <a:gd name="connsiteY20" fmla="*/ 0 h 185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69813" h="1854448" fill="none" extrusionOk="0">
                <a:moveTo>
                  <a:pt x="0" y="0"/>
                </a:moveTo>
                <a:cubicBezTo>
                  <a:pt x="181485" y="-54972"/>
                  <a:pt x="272356" y="37257"/>
                  <a:pt x="464906" y="0"/>
                </a:cubicBezTo>
                <a:cubicBezTo>
                  <a:pt x="657456" y="-37257"/>
                  <a:pt x="849865" y="54142"/>
                  <a:pt x="1024906" y="0"/>
                </a:cubicBezTo>
                <a:cubicBezTo>
                  <a:pt x="1199947" y="-54142"/>
                  <a:pt x="1344383" y="37384"/>
                  <a:pt x="1616605" y="0"/>
                </a:cubicBezTo>
                <a:cubicBezTo>
                  <a:pt x="1888827" y="-37384"/>
                  <a:pt x="1872680" y="15263"/>
                  <a:pt x="2113209" y="0"/>
                </a:cubicBezTo>
                <a:cubicBezTo>
                  <a:pt x="2353738" y="-15263"/>
                  <a:pt x="2529754" y="37445"/>
                  <a:pt x="2704907" y="0"/>
                </a:cubicBezTo>
                <a:cubicBezTo>
                  <a:pt x="2880060" y="-37445"/>
                  <a:pt x="3024422" y="33783"/>
                  <a:pt x="3169813" y="0"/>
                </a:cubicBezTo>
                <a:cubicBezTo>
                  <a:pt x="3184471" y="224148"/>
                  <a:pt x="3150062" y="361548"/>
                  <a:pt x="3169813" y="463612"/>
                </a:cubicBezTo>
                <a:cubicBezTo>
                  <a:pt x="3189564" y="565676"/>
                  <a:pt x="3123765" y="689540"/>
                  <a:pt x="3169813" y="890135"/>
                </a:cubicBezTo>
                <a:cubicBezTo>
                  <a:pt x="3215861" y="1090730"/>
                  <a:pt x="3154522" y="1149717"/>
                  <a:pt x="3169813" y="1316658"/>
                </a:cubicBezTo>
                <a:cubicBezTo>
                  <a:pt x="3185104" y="1483599"/>
                  <a:pt x="3109969" y="1704910"/>
                  <a:pt x="3169813" y="1854448"/>
                </a:cubicBezTo>
                <a:cubicBezTo>
                  <a:pt x="2967335" y="1919441"/>
                  <a:pt x="2841702" y="1819630"/>
                  <a:pt x="2578115" y="1854448"/>
                </a:cubicBezTo>
                <a:cubicBezTo>
                  <a:pt x="2314528" y="1889266"/>
                  <a:pt x="2299784" y="1846342"/>
                  <a:pt x="2081511" y="1854448"/>
                </a:cubicBezTo>
                <a:cubicBezTo>
                  <a:pt x="1863238" y="1862554"/>
                  <a:pt x="1827024" y="1847380"/>
                  <a:pt x="1584907" y="1854448"/>
                </a:cubicBezTo>
                <a:cubicBezTo>
                  <a:pt x="1342790" y="1861516"/>
                  <a:pt x="1318880" y="1809903"/>
                  <a:pt x="1056604" y="1854448"/>
                </a:cubicBezTo>
                <a:cubicBezTo>
                  <a:pt x="794328" y="1898993"/>
                  <a:pt x="820657" y="1846772"/>
                  <a:pt x="591698" y="1854448"/>
                </a:cubicBezTo>
                <a:cubicBezTo>
                  <a:pt x="362739" y="1862124"/>
                  <a:pt x="239927" y="1805839"/>
                  <a:pt x="0" y="1854448"/>
                </a:cubicBezTo>
                <a:cubicBezTo>
                  <a:pt x="-22108" y="1651022"/>
                  <a:pt x="52868" y="1553490"/>
                  <a:pt x="0" y="1409380"/>
                </a:cubicBezTo>
                <a:cubicBezTo>
                  <a:pt x="-52868" y="1265270"/>
                  <a:pt x="50811" y="1156421"/>
                  <a:pt x="0" y="982857"/>
                </a:cubicBezTo>
                <a:cubicBezTo>
                  <a:pt x="-50811" y="809293"/>
                  <a:pt x="24477" y="686636"/>
                  <a:pt x="0" y="574879"/>
                </a:cubicBezTo>
                <a:cubicBezTo>
                  <a:pt x="-24477" y="463122"/>
                  <a:pt x="20367" y="279914"/>
                  <a:pt x="0" y="0"/>
                </a:cubicBezTo>
                <a:close/>
              </a:path>
              <a:path w="3169813" h="1854448" stroke="0" extrusionOk="0">
                <a:moveTo>
                  <a:pt x="0" y="0"/>
                </a:moveTo>
                <a:cubicBezTo>
                  <a:pt x="131512" y="-15537"/>
                  <a:pt x="231132" y="11961"/>
                  <a:pt x="433208" y="0"/>
                </a:cubicBezTo>
                <a:cubicBezTo>
                  <a:pt x="635284" y="-11961"/>
                  <a:pt x="686055" y="27171"/>
                  <a:pt x="898114" y="0"/>
                </a:cubicBezTo>
                <a:cubicBezTo>
                  <a:pt x="1110173" y="-27171"/>
                  <a:pt x="1187771" y="11729"/>
                  <a:pt x="1331321" y="0"/>
                </a:cubicBezTo>
                <a:cubicBezTo>
                  <a:pt x="1474871" y="-11729"/>
                  <a:pt x="1624114" y="58888"/>
                  <a:pt x="1859624" y="0"/>
                </a:cubicBezTo>
                <a:cubicBezTo>
                  <a:pt x="2095134" y="-58888"/>
                  <a:pt x="2232654" y="63204"/>
                  <a:pt x="2387926" y="0"/>
                </a:cubicBezTo>
                <a:cubicBezTo>
                  <a:pt x="2543198" y="-63204"/>
                  <a:pt x="2977433" y="51369"/>
                  <a:pt x="3169813" y="0"/>
                </a:cubicBezTo>
                <a:cubicBezTo>
                  <a:pt x="3177678" y="226328"/>
                  <a:pt x="3143555" y="242254"/>
                  <a:pt x="3169813" y="482156"/>
                </a:cubicBezTo>
                <a:cubicBezTo>
                  <a:pt x="3196071" y="722058"/>
                  <a:pt x="3123681" y="787418"/>
                  <a:pt x="3169813" y="982857"/>
                </a:cubicBezTo>
                <a:cubicBezTo>
                  <a:pt x="3215945" y="1178296"/>
                  <a:pt x="3152583" y="1266609"/>
                  <a:pt x="3169813" y="1446469"/>
                </a:cubicBezTo>
                <a:cubicBezTo>
                  <a:pt x="3187043" y="1626329"/>
                  <a:pt x="3162551" y="1721550"/>
                  <a:pt x="3169813" y="1854448"/>
                </a:cubicBezTo>
                <a:cubicBezTo>
                  <a:pt x="2948257" y="1863117"/>
                  <a:pt x="2864035" y="1808941"/>
                  <a:pt x="2609813" y="1854448"/>
                </a:cubicBezTo>
                <a:cubicBezTo>
                  <a:pt x="2355591" y="1899955"/>
                  <a:pt x="2288223" y="1850891"/>
                  <a:pt x="2049812" y="1854448"/>
                </a:cubicBezTo>
                <a:cubicBezTo>
                  <a:pt x="1811401" y="1858005"/>
                  <a:pt x="1777094" y="1808158"/>
                  <a:pt x="1616605" y="1854448"/>
                </a:cubicBezTo>
                <a:cubicBezTo>
                  <a:pt x="1456116" y="1900738"/>
                  <a:pt x="1331193" y="1843241"/>
                  <a:pt x="1120001" y="1854448"/>
                </a:cubicBezTo>
                <a:cubicBezTo>
                  <a:pt x="908809" y="1865655"/>
                  <a:pt x="779675" y="1850107"/>
                  <a:pt x="655095" y="1854448"/>
                </a:cubicBezTo>
                <a:cubicBezTo>
                  <a:pt x="530515" y="1858789"/>
                  <a:pt x="145961" y="1845873"/>
                  <a:pt x="0" y="1854448"/>
                </a:cubicBezTo>
                <a:cubicBezTo>
                  <a:pt x="-6488" y="1664872"/>
                  <a:pt x="42281" y="1633867"/>
                  <a:pt x="0" y="1446469"/>
                </a:cubicBezTo>
                <a:cubicBezTo>
                  <a:pt x="-42281" y="1259071"/>
                  <a:pt x="50541" y="1192068"/>
                  <a:pt x="0" y="1001402"/>
                </a:cubicBezTo>
                <a:cubicBezTo>
                  <a:pt x="-50541" y="810736"/>
                  <a:pt x="14534" y="656719"/>
                  <a:pt x="0" y="556334"/>
                </a:cubicBezTo>
                <a:cubicBezTo>
                  <a:pt x="-14534" y="455949"/>
                  <a:pt x="13597" y="170083"/>
                  <a:pt x="0" y="0"/>
                </a:cubicBezTo>
                <a:close/>
              </a:path>
            </a:pathLst>
          </a:custGeom>
          <a:ln w="12700">
            <a:solidFill>
              <a:schemeClr val="accent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33387098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E4B813-2BAF-4894-A5DD-08EFEA6CC1D1}"/>
              </a:ext>
            </a:extLst>
          </p:cNvPr>
          <p:cNvSpPr txBox="1"/>
          <p:nvPr/>
        </p:nvSpPr>
        <p:spPr>
          <a:xfrm>
            <a:off x="2484176" y="1288625"/>
            <a:ext cx="1770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u="sng" dirty="0"/>
              <a:t>Abstract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2432E-1386-410A-84B9-C4CA2D83B681}"/>
              </a:ext>
            </a:extLst>
          </p:cNvPr>
          <p:cNvSpPr txBox="1"/>
          <p:nvPr/>
        </p:nvSpPr>
        <p:spPr>
          <a:xfrm>
            <a:off x="3785689" y="1809769"/>
            <a:ext cx="32830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/>
              <a:t>Paper that contain Abstract, with citescore =&gt;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28F4B-1D1B-4FC6-A6FA-AD9A936C2910}"/>
              </a:ext>
            </a:extLst>
          </p:cNvPr>
          <p:cNvSpPr txBox="1"/>
          <p:nvPr/>
        </p:nvSpPr>
        <p:spPr>
          <a:xfrm>
            <a:off x="8406312" y="1288625"/>
            <a:ext cx="1770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u="sng" dirty="0"/>
              <a:t>Keyword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181B0-1B17-4315-8F22-8527F3BE980D}"/>
              </a:ext>
            </a:extLst>
          </p:cNvPr>
          <p:cNvSpPr txBox="1"/>
          <p:nvPr/>
        </p:nvSpPr>
        <p:spPr>
          <a:xfrm>
            <a:off x="7991877" y="1762673"/>
            <a:ext cx="2413357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b="1" dirty="0">
                <a:effectLst/>
                <a:latin typeface="Montserrat" panose="020B0604020202020204" charset="0"/>
                <a:ea typeface="Calibri" panose="020F0502020204030204" pitchFamily="34" charset="0"/>
              </a:rPr>
              <a:t>“COVID-19”</a:t>
            </a:r>
          </a:p>
          <a:p>
            <a:pPr algn="ctr">
              <a:lnSpc>
                <a:spcPct val="150000"/>
              </a:lnSpc>
            </a:pPr>
            <a:r>
              <a:rPr lang="en-ID" b="1" dirty="0">
                <a:effectLst/>
                <a:latin typeface="Montserrat" panose="020B0604020202020204" charset="0"/>
                <a:ea typeface="Calibri" panose="020F0502020204030204" pitchFamily="34" charset="0"/>
              </a:rPr>
              <a:t>“2019-nCoV”</a:t>
            </a:r>
          </a:p>
          <a:p>
            <a:pPr algn="ctr">
              <a:lnSpc>
                <a:spcPct val="150000"/>
              </a:lnSpc>
            </a:pPr>
            <a:r>
              <a:rPr lang="en-ID" b="1" dirty="0">
                <a:effectLst/>
                <a:latin typeface="Montserrat" panose="020B0604020202020204" charset="0"/>
                <a:ea typeface="Calibri" panose="020F0502020204030204" pitchFamily="34" charset="0"/>
              </a:rPr>
              <a:t>“SARS-nCOV-2”</a:t>
            </a:r>
          </a:p>
          <a:p>
            <a:pPr algn="ctr">
              <a:lnSpc>
                <a:spcPct val="150000"/>
              </a:lnSpc>
            </a:pPr>
            <a:r>
              <a:rPr lang="en-ID" b="1" dirty="0">
                <a:effectLst/>
                <a:latin typeface="Montserrat" panose="020B0604020202020204" charset="0"/>
                <a:ea typeface="Calibri" panose="020F0502020204030204" pitchFamily="34" charset="0"/>
              </a:rPr>
              <a:t>“SARS-COV-2”</a:t>
            </a:r>
            <a:endParaRPr lang="id-ID" b="1" dirty="0">
              <a:latin typeface="Montserra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2097D-67E0-4DC9-99FD-ED998BC32B1A}"/>
              </a:ext>
            </a:extLst>
          </p:cNvPr>
          <p:cNvSpPr txBox="1"/>
          <p:nvPr/>
        </p:nvSpPr>
        <p:spPr>
          <a:xfrm>
            <a:off x="5681834" y="5387095"/>
            <a:ext cx="1770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/>
              <a:t>Tools</a:t>
            </a:r>
          </a:p>
        </p:txBody>
      </p:sp>
      <p:pic>
        <p:nvPicPr>
          <p:cNvPr id="6146" name="Picture 2" descr="Using scrapy to create a generic and scalable crawling framework | by  Chetan Mishra | Medium">
            <a:extLst>
              <a:ext uri="{FF2B5EF4-FFF2-40B4-BE49-F238E27FC236}">
                <a16:creationId xmlns:a16="http://schemas.microsoft.com/office/drawing/2014/main" id="{E761A492-F910-4301-A964-E80BA190C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23" y="5570262"/>
            <a:ext cx="3791754" cy="152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E0D43F-4872-401A-BA18-80FD30784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38" t="41290" r="21804" b="41614"/>
          <a:stretch/>
        </p:blipFill>
        <p:spPr>
          <a:xfrm rot="8172620">
            <a:off x="10796488" y="5918985"/>
            <a:ext cx="2094272" cy="11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6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CC2F-FD15-4135-BBDF-9F883C01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 b="1" dirty="0"/>
              <a:t>Topic evaluation</a:t>
            </a:r>
          </a:p>
        </p:txBody>
      </p:sp>
      <p:cxnSp>
        <p:nvCxnSpPr>
          <p:cNvPr id="5" name="Google Shape;302;p36">
            <a:extLst>
              <a:ext uri="{FF2B5EF4-FFF2-40B4-BE49-F238E27FC236}">
                <a16:creationId xmlns:a16="http://schemas.microsoft.com/office/drawing/2014/main" id="{91326EC3-16DC-4DBB-B987-12E63D78602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164808" y="2908639"/>
            <a:ext cx="1261342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303;p36">
            <a:extLst>
              <a:ext uri="{FF2B5EF4-FFF2-40B4-BE49-F238E27FC236}">
                <a16:creationId xmlns:a16="http://schemas.microsoft.com/office/drawing/2014/main" id="{535085F0-D951-4918-B3BE-FF4AD0A6D7F9}"/>
              </a:ext>
            </a:extLst>
          </p:cNvPr>
          <p:cNvSpPr/>
          <p:nvPr/>
        </p:nvSpPr>
        <p:spPr>
          <a:xfrm>
            <a:off x="2491808" y="2336875"/>
            <a:ext cx="2673000" cy="1143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Montserrat" panose="020B0604020202020204" charset="0"/>
              </a:rPr>
              <a:t>Coherence score</a:t>
            </a:r>
            <a:endParaRPr i="1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graphicFrame>
        <p:nvGraphicFramePr>
          <p:cNvPr id="7" name="Google Shape;306;p36">
            <a:extLst>
              <a:ext uri="{FF2B5EF4-FFF2-40B4-BE49-F238E27FC236}">
                <a16:creationId xmlns:a16="http://schemas.microsoft.com/office/drawing/2014/main" id="{979BCCC7-60A8-4E35-8BE6-3CDF9650F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112354"/>
              </p:ext>
            </p:extLst>
          </p:nvPr>
        </p:nvGraphicFramePr>
        <p:xfrm>
          <a:off x="6196361" y="2011823"/>
          <a:ext cx="4013850" cy="176765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7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6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38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UCI</a:t>
                      </a:r>
                      <a:endParaRPr sz="12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8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UMass</a:t>
                      </a:r>
                      <a:endParaRPr sz="12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BF7A41B-2988-4994-B585-07585298B1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401360"/>
              </p:ext>
            </p:extLst>
          </p:nvPr>
        </p:nvGraphicFramePr>
        <p:xfrm>
          <a:off x="7308671" y="2173113"/>
          <a:ext cx="2644208" cy="693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2106994" imgH="552538" progId="Equation.DSMT4">
                  <p:embed/>
                </p:oleObj>
              </mc:Choice>
              <mc:Fallback>
                <p:oleObj name="Equation" r:id="rId3" imgW="2106994" imgH="552538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8749229-7DBD-4465-846A-C6A5637C81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08671" y="2173113"/>
                        <a:ext cx="2644208" cy="693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9E59E42-72CB-4B57-9AA9-5FAACD2401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035085"/>
              </p:ext>
            </p:extLst>
          </p:nvPr>
        </p:nvGraphicFramePr>
        <p:xfrm>
          <a:off x="7336704" y="3013346"/>
          <a:ext cx="2644208" cy="693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2106994" imgH="552538" progId="Equation.DSMT4">
                  <p:embed/>
                </p:oleObj>
              </mc:Choice>
              <mc:Fallback>
                <p:oleObj name="Equation" r:id="rId5" imgW="2106994" imgH="552538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FAE911D-E7B1-40B0-BECE-9BA40AAC7D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36704" y="3013346"/>
                        <a:ext cx="2644208" cy="693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BB4D6AD-765C-4E4D-885A-CC145613F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159854"/>
              </p:ext>
            </p:extLst>
          </p:nvPr>
        </p:nvGraphicFramePr>
        <p:xfrm>
          <a:off x="3607472" y="4947545"/>
          <a:ext cx="4977055" cy="7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7" imgW="2288252" imgH="361759" progId="Equation.DSMT4">
                  <p:embed/>
                </p:oleObj>
              </mc:Choice>
              <mc:Fallback>
                <p:oleObj name="Equation" r:id="rId7" imgW="2288252" imgH="361759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0C0D059-5B20-4CCD-9094-95D1134212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07472" y="4947545"/>
                        <a:ext cx="4977055" cy="78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A8E0C8F-3D7E-4CD3-B9F4-4071D801A54A}"/>
              </a:ext>
            </a:extLst>
          </p:cNvPr>
          <p:cNvSpPr txBox="1"/>
          <p:nvPr/>
        </p:nvSpPr>
        <p:spPr>
          <a:xfrm>
            <a:off x="3828308" y="5848898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effectLst/>
                <a:latin typeface="Montserrat" panose="020B0604020202020204" charset="0"/>
                <a:ea typeface="Calibri" panose="020F0502020204030204" pitchFamily="34" charset="0"/>
              </a:rPr>
              <a:t>(</a:t>
            </a:r>
            <a:r>
              <a:rPr lang="en-US" sz="1100" dirty="0" err="1">
                <a:effectLst/>
                <a:latin typeface="Montserrat" panose="020B0604020202020204" charset="0"/>
                <a:ea typeface="Calibri" panose="020F0502020204030204" pitchFamily="34" charset="0"/>
              </a:rPr>
              <a:t>Mimno</a:t>
            </a:r>
            <a:r>
              <a:rPr lang="en-US" sz="1100" dirty="0">
                <a:effectLst/>
                <a:latin typeface="Montserrat" panose="020B0604020202020204" charset="0"/>
                <a:ea typeface="Calibri" panose="020F0502020204030204" pitchFamily="34" charset="0"/>
              </a:rPr>
              <a:t>, Wallach, Talley, </a:t>
            </a:r>
            <a:r>
              <a:rPr lang="en-US" sz="1100" dirty="0" err="1">
                <a:effectLst/>
                <a:latin typeface="Montserrat" panose="020B0604020202020204" charset="0"/>
                <a:ea typeface="Calibri" panose="020F0502020204030204" pitchFamily="34" charset="0"/>
              </a:rPr>
              <a:t>Leenders</a:t>
            </a:r>
            <a:r>
              <a:rPr lang="en-US" sz="1100" dirty="0">
                <a:effectLst/>
                <a:latin typeface="Montserrat" panose="020B0604020202020204" charset="0"/>
                <a:ea typeface="Calibri" panose="020F0502020204030204" pitchFamily="34" charset="0"/>
              </a:rPr>
              <a:t>, &amp; McCallum, 2011)</a:t>
            </a:r>
            <a:endParaRPr lang="id-ID" sz="1100" dirty="0">
              <a:latin typeface="Montserrat" panose="020B0604020202020204" charset="0"/>
            </a:endParaRP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08474015-67B4-4B97-9EFA-383DD250BE9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54" t="6330" r="44038" b="76772"/>
          <a:stretch/>
        </p:blipFill>
        <p:spPr>
          <a:xfrm>
            <a:off x="10274417" y="-201815"/>
            <a:ext cx="1981789" cy="1743156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CDEA50EF-2EA0-441F-A991-4612144D6A9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 t="43867" r="83568" b="38424"/>
          <a:stretch/>
        </p:blipFill>
        <p:spPr>
          <a:xfrm rot="5827264">
            <a:off x="-97198" y="5324521"/>
            <a:ext cx="1641655" cy="157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0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F5367-1CBB-43E2-AFDB-670B444E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78" y="321734"/>
            <a:ext cx="7147354" cy="1135737"/>
          </a:xfrm>
        </p:spPr>
        <p:txBody>
          <a:bodyPr>
            <a:normAutofit/>
          </a:bodyPr>
          <a:lstStyle/>
          <a:p>
            <a:r>
              <a:rPr lang="id-ID" sz="4800" b="1" dirty="0"/>
              <a:t>Analysis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3E5B-80C5-4875-B96D-69190543D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922" y="1779205"/>
            <a:ext cx="3657600" cy="439398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000" dirty="0"/>
              <a:t>Scraping using scrapy</a:t>
            </a:r>
          </a:p>
          <a:p>
            <a:pPr lvl="1"/>
            <a:r>
              <a:rPr lang="id-ID" sz="2000" dirty="0"/>
              <a:t>Based on keyword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Pre-procesing text</a:t>
            </a:r>
          </a:p>
          <a:p>
            <a:pPr lvl="1"/>
            <a:r>
              <a:rPr lang="id-ID" sz="2000" dirty="0"/>
              <a:t>Case folding</a:t>
            </a:r>
          </a:p>
          <a:p>
            <a:pPr lvl="1"/>
            <a:r>
              <a:rPr lang="id-ID" sz="2000" dirty="0"/>
              <a:t>Tokenizing</a:t>
            </a:r>
          </a:p>
          <a:p>
            <a:pPr lvl="1"/>
            <a:r>
              <a:rPr lang="id-ID" sz="2000" dirty="0"/>
              <a:t>Stemming</a:t>
            </a:r>
          </a:p>
          <a:p>
            <a:pPr lvl="1"/>
            <a:r>
              <a:rPr lang="id-ID" sz="2000" dirty="0"/>
              <a:t>stopwords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Topic modeling</a:t>
            </a:r>
          </a:p>
          <a:p>
            <a:pPr lvl="1"/>
            <a:r>
              <a:rPr lang="id-ID" sz="2000" dirty="0"/>
              <a:t>HDP</a:t>
            </a:r>
          </a:p>
          <a:p>
            <a:pPr lvl="1"/>
            <a:r>
              <a:rPr lang="id-ID" sz="2000" dirty="0"/>
              <a:t>LDA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Wordcloud 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951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Office Theme</vt:lpstr>
      <vt:lpstr>Equation</vt:lpstr>
      <vt:lpstr>COVID-19 Topic modeling with LDA</vt:lpstr>
      <vt:lpstr>Background</vt:lpstr>
      <vt:lpstr>Recent research</vt:lpstr>
      <vt:lpstr>Purpose study</vt:lpstr>
      <vt:lpstr>Materials and methods</vt:lpstr>
      <vt:lpstr>Materials and methods</vt:lpstr>
      <vt:lpstr>Data</vt:lpstr>
      <vt:lpstr>Topic evaluation</vt:lpstr>
      <vt:lpstr>Analysis Step</vt:lpstr>
      <vt:lpstr>Reference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Topic modeling with LDA</dc:title>
  <dc:creator>dwilaksana ocid</dc:creator>
  <cp:lastModifiedBy>dwilaksana ocid</cp:lastModifiedBy>
  <cp:revision>3</cp:revision>
  <dcterms:created xsi:type="dcterms:W3CDTF">2020-10-15T08:20:51Z</dcterms:created>
  <dcterms:modified xsi:type="dcterms:W3CDTF">2020-10-15T10:23:05Z</dcterms:modified>
</cp:coreProperties>
</file>