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7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3" r:id="rId28"/>
    <p:sldId id="316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17" r:id="rId50"/>
    <p:sldId id="304" r:id="rId51"/>
    <p:sldId id="319" r:id="rId52"/>
    <p:sldId id="318" r:id="rId53"/>
    <p:sldId id="305" r:id="rId54"/>
    <p:sldId id="320" r:id="rId55"/>
    <p:sldId id="282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201"/>
    <a:srgbClr val="179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AA5C-4B63-4476-A9E0-71E5FFBA3BE1}" type="datetimeFigureOut">
              <a:rPr lang="es-CR" smtClean="0"/>
              <a:t>17/1/2019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DE36-7FD7-4912-BBCC-1C9E96CEB3D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506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DE36-7FD7-4912-BBCC-1C9E96CEB3D4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720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DE36-7FD7-4912-BBCC-1C9E96CEB3D4}" type="slidenum">
              <a:rPr lang="es-CR" smtClean="0"/>
              <a:t>27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5672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3935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066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49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865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957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9325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2561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748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2757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93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280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242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292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6732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1398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55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B158-C61E-412D-BD60-56FFC73EEA98}" type="datetimeFigureOut">
              <a:rPr lang="es-CR" smtClean="0"/>
              <a:t>17/1/2019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76FD86-3603-44DF-8818-CB8B008C63C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7075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93325" y="0"/>
            <a:ext cx="6427645" cy="928713"/>
          </a:xfrm>
        </p:spPr>
        <p:txBody>
          <a:bodyPr/>
          <a:lstStyle/>
          <a:p>
            <a:r>
              <a:rPr lang="es-CR" dirty="0" smtClean="0"/>
              <a:t>Mantenimiento 10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86206" y="4080822"/>
            <a:ext cx="5841881" cy="1401520"/>
          </a:xfrm>
        </p:spPr>
        <p:txBody>
          <a:bodyPr>
            <a:normAutofit/>
          </a:bodyPr>
          <a:lstStyle/>
          <a:p>
            <a:r>
              <a:rPr lang="es-C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Salud Ocupacional</a:t>
            </a:r>
          </a:p>
          <a:p>
            <a:r>
              <a:rPr lang="es-CR" dirty="0" smtClean="0">
                <a:solidFill>
                  <a:schemeClr val="accent2">
                    <a:lumMod val="75000"/>
                  </a:schemeClr>
                </a:solidFill>
              </a:rPr>
              <a:t>Arquitectura de computadoras</a:t>
            </a:r>
          </a:p>
          <a:p>
            <a:r>
              <a:rPr lang="es-CR" dirty="0" smtClean="0">
                <a:solidFill>
                  <a:schemeClr val="accent6">
                    <a:lumMod val="75000"/>
                  </a:schemeClr>
                </a:solidFill>
              </a:rPr>
              <a:t>Mantenimiento y Actualización de Computadoras.</a:t>
            </a:r>
            <a:endParaRPr lang="es-C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89" y="928713"/>
            <a:ext cx="3903899" cy="292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462" y="129069"/>
            <a:ext cx="10514538" cy="1280890"/>
          </a:xfrm>
        </p:spPr>
        <p:txBody>
          <a:bodyPr/>
          <a:lstStyle/>
          <a:p>
            <a:r>
              <a:rPr lang="es-CR" dirty="0">
                <a:solidFill>
                  <a:srgbClr val="FFC000"/>
                </a:solidFill>
              </a:rPr>
              <a:t>9. Aplicar diferentes técnicas para prevenir los riesgos eléctricos.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4233" y="1573732"/>
            <a:ext cx="11245755" cy="4171975"/>
          </a:xfrm>
        </p:spPr>
        <p:txBody>
          <a:bodyPr>
            <a:noAutofit/>
          </a:bodyPr>
          <a:lstStyle/>
          <a:p>
            <a:r>
              <a:rPr lang="es-CR" sz="2400" dirty="0" smtClean="0">
                <a:solidFill>
                  <a:srgbClr val="0070C0"/>
                </a:solidFill>
              </a:rPr>
              <a:t>Riesgos </a:t>
            </a:r>
            <a:r>
              <a:rPr lang="es-CR" sz="2400" dirty="0">
                <a:solidFill>
                  <a:srgbClr val="0070C0"/>
                </a:solidFill>
              </a:rPr>
              <a:t>eléctricos: </a:t>
            </a:r>
            <a:endParaRPr lang="es-CR" sz="2400" dirty="0" smtClean="0">
              <a:solidFill>
                <a:srgbClr val="0070C0"/>
              </a:solidFill>
            </a:endParaRP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Lesiones </a:t>
            </a:r>
            <a:r>
              <a:rPr lang="es-CR" sz="2000" dirty="0">
                <a:solidFill>
                  <a:srgbClr val="00B0F0"/>
                </a:solidFill>
              </a:rPr>
              <a:t>provocadas por la electricidad </a:t>
            </a:r>
            <a:endParaRPr lang="es-CR" sz="2000" dirty="0" smtClean="0">
              <a:solidFill>
                <a:srgbClr val="00B0F0"/>
              </a:solidFill>
            </a:endParaRP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La </a:t>
            </a:r>
            <a:r>
              <a:rPr lang="es-CR" sz="2000" dirty="0">
                <a:solidFill>
                  <a:srgbClr val="00B0F0"/>
                </a:solidFill>
              </a:rPr>
              <a:t>corriente eléctrica y el cuerpo humano. </a:t>
            </a:r>
          </a:p>
          <a:p>
            <a:pPr marL="457200" lvl="1" indent="0">
              <a:buNone/>
            </a:pPr>
            <a:endParaRPr lang="es-CR" sz="2000" dirty="0" smtClean="0">
              <a:solidFill>
                <a:srgbClr val="00B0F0"/>
              </a:solidFill>
            </a:endParaRPr>
          </a:p>
          <a:p>
            <a:r>
              <a:rPr lang="es-CR" sz="2400" dirty="0" smtClean="0">
                <a:solidFill>
                  <a:srgbClr val="0070C0"/>
                </a:solidFill>
              </a:rPr>
              <a:t>Efectos </a:t>
            </a:r>
            <a:r>
              <a:rPr lang="es-CR" sz="2400" dirty="0">
                <a:solidFill>
                  <a:srgbClr val="0070C0"/>
                </a:solidFill>
              </a:rPr>
              <a:t>del contacto con la electricidad: </a:t>
            </a:r>
            <a:endParaRPr lang="es-CR" sz="2400" dirty="0" smtClean="0">
              <a:solidFill>
                <a:srgbClr val="0070C0"/>
              </a:solidFill>
            </a:endParaRP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Químicos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Calóricos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Nerviosos</a:t>
            </a:r>
            <a:r>
              <a:rPr lang="es-CR" sz="2000" dirty="0">
                <a:solidFill>
                  <a:srgbClr val="0070C0"/>
                </a:solidFill>
              </a:rPr>
              <a:t>.</a:t>
            </a:r>
            <a:r>
              <a:rPr lang="es-CR" sz="2000" dirty="0">
                <a:solidFill>
                  <a:srgbClr val="00B0F0"/>
                </a:solidFill>
              </a:rPr>
              <a:t> </a:t>
            </a:r>
            <a:endParaRPr lang="es-CR" sz="2000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s-CR" sz="2000" dirty="0" smtClean="0">
              <a:solidFill>
                <a:srgbClr val="00B0F0"/>
              </a:solidFill>
            </a:endParaRPr>
          </a:p>
          <a:p>
            <a:r>
              <a:rPr lang="es-CR" sz="2400" dirty="0" smtClean="0">
                <a:solidFill>
                  <a:srgbClr val="0070C0"/>
                </a:solidFill>
              </a:rPr>
              <a:t>Fuentes </a:t>
            </a:r>
            <a:r>
              <a:rPr lang="es-CR" sz="2400" dirty="0">
                <a:solidFill>
                  <a:srgbClr val="0070C0"/>
                </a:solidFill>
              </a:rPr>
              <a:t>de riesgo: </a:t>
            </a:r>
            <a:endParaRPr lang="es-CR" sz="2400" dirty="0" smtClean="0">
              <a:solidFill>
                <a:srgbClr val="0070C0"/>
              </a:solidFill>
            </a:endParaRP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Cables </a:t>
            </a:r>
            <a:r>
              <a:rPr lang="es-CR" sz="2000" dirty="0">
                <a:solidFill>
                  <a:srgbClr val="00B0F0"/>
                </a:solidFill>
              </a:rPr>
              <a:t>y extensiones</a:t>
            </a:r>
            <a:r>
              <a:rPr lang="es-CR" sz="2000" dirty="0">
                <a:solidFill>
                  <a:srgbClr val="0070C0"/>
                </a:solidFill>
              </a:rPr>
              <a:t> </a:t>
            </a:r>
            <a:r>
              <a:rPr lang="es-CR" sz="2000" dirty="0" smtClean="0">
                <a:solidFill>
                  <a:srgbClr val="0070C0"/>
                </a:solidFill>
              </a:rPr>
              <a:t>, </a:t>
            </a:r>
            <a:r>
              <a:rPr lang="es-CR" sz="2000" dirty="0" smtClean="0">
                <a:solidFill>
                  <a:srgbClr val="00B0F0"/>
                </a:solidFill>
              </a:rPr>
              <a:t>Conexiones </a:t>
            </a:r>
            <a:r>
              <a:rPr lang="es-CR" sz="2000" dirty="0">
                <a:solidFill>
                  <a:srgbClr val="00B0F0"/>
                </a:solidFill>
              </a:rPr>
              <a:t>e instalaciones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Equipo </a:t>
            </a:r>
            <a:r>
              <a:rPr lang="es-CR" sz="2000" dirty="0">
                <a:solidFill>
                  <a:srgbClr val="00B0F0"/>
                </a:solidFill>
              </a:rPr>
              <a:t>eléctrico</a:t>
            </a:r>
            <a:r>
              <a:rPr lang="es-CR" sz="2000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6" y="1409959"/>
            <a:ext cx="4381572" cy="32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9252" y="100946"/>
            <a:ext cx="10582748" cy="1454072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C000"/>
                </a:solidFill>
              </a:rPr>
              <a:t>10.Describir </a:t>
            </a:r>
            <a:r>
              <a:rPr lang="es-CR" dirty="0" smtClean="0">
                <a:solidFill>
                  <a:srgbClr val="FFC000"/>
                </a:solidFill>
              </a:rPr>
              <a:t>diferentes aspectos </a:t>
            </a:r>
            <a:r>
              <a:rPr lang="es-CR" dirty="0">
                <a:solidFill>
                  <a:srgbClr val="FFC000"/>
                </a:solidFill>
              </a:rPr>
              <a:t>de </a:t>
            </a:r>
            <a:r>
              <a:rPr lang="es-CR" dirty="0" smtClean="0">
                <a:solidFill>
                  <a:srgbClr val="FFC000"/>
                </a:solidFill>
              </a:rPr>
              <a:t>los reglamentos y regulaciones </a:t>
            </a:r>
            <a:r>
              <a:rPr lang="es-CR" dirty="0">
                <a:solidFill>
                  <a:srgbClr val="FFC000"/>
                </a:solidFill>
              </a:rPr>
              <a:t>de </a:t>
            </a:r>
            <a:r>
              <a:rPr lang="es-CR" dirty="0" smtClean="0">
                <a:solidFill>
                  <a:srgbClr val="FFC000"/>
                </a:solidFill>
              </a:rPr>
              <a:t>la Salud  Ocupacional en </a:t>
            </a:r>
            <a:r>
              <a:rPr lang="es-CR" dirty="0">
                <a:solidFill>
                  <a:srgbClr val="FFC000"/>
                </a:solidFill>
              </a:rPr>
              <a:t>el campo de </a:t>
            </a:r>
            <a:r>
              <a:rPr lang="es-CR" dirty="0" smtClean="0">
                <a:solidFill>
                  <a:srgbClr val="FFC000"/>
                </a:solidFill>
              </a:rPr>
              <a:t>informática.</a:t>
            </a:r>
            <a:endParaRPr lang="es-CR" dirty="0">
              <a:solidFill>
                <a:srgbClr val="FFC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787" y="1942532"/>
            <a:ext cx="10313121" cy="3777622"/>
          </a:xfrm>
        </p:spPr>
        <p:txBody>
          <a:bodyPr>
            <a:normAutofit/>
          </a:bodyPr>
          <a:lstStyle/>
          <a:p>
            <a:r>
              <a:rPr lang="es-CR" sz="2800" dirty="0" smtClean="0">
                <a:solidFill>
                  <a:srgbClr val="0070C0"/>
                </a:solidFill>
              </a:rPr>
              <a:t>Ley </a:t>
            </a:r>
            <a:r>
              <a:rPr lang="es-CR" sz="2800" dirty="0">
                <a:solidFill>
                  <a:srgbClr val="0070C0"/>
                </a:solidFill>
              </a:rPr>
              <a:t>6727 </a:t>
            </a:r>
            <a:r>
              <a:rPr lang="es-CR" sz="2800" dirty="0" smtClean="0">
                <a:solidFill>
                  <a:srgbClr val="0070C0"/>
                </a:solidFill>
              </a:rPr>
              <a:t>sobreriesgos </a:t>
            </a:r>
            <a:r>
              <a:rPr lang="es-CR" sz="2800" dirty="0">
                <a:solidFill>
                  <a:srgbClr val="0070C0"/>
                </a:solidFill>
              </a:rPr>
              <a:t>del trabajo:</a:t>
            </a:r>
          </a:p>
          <a:p>
            <a:pPr lvl="1"/>
            <a:r>
              <a:rPr lang="es-CR" sz="2400" dirty="0" smtClean="0">
                <a:solidFill>
                  <a:srgbClr val="00B0F0"/>
                </a:solidFill>
              </a:rPr>
              <a:t>Derechos </a:t>
            </a:r>
            <a:r>
              <a:rPr lang="es-CR" sz="2400" dirty="0">
                <a:solidFill>
                  <a:srgbClr val="00B0F0"/>
                </a:solidFill>
              </a:rPr>
              <a:t>de </a:t>
            </a:r>
            <a:r>
              <a:rPr lang="es-CR" sz="2400" dirty="0" smtClean="0">
                <a:solidFill>
                  <a:srgbClr val="00B0F0"/>
                </a:solidFill>
              </a:rPr>
              <a:t>los trabajadores</a:t>
            </a:r>
            <a:endParaRPr lang="es-CR" sz="2400" dirty="0">
              <a:solidFill>
                <a:srgbClr val="00B0F0"/>
              </a:solidFill>
            </a:endParaRPr>
          </a:p>
          <a:p>
            <a:pPr lvl="1"/>
            <a:r>
              <a:rPr lang="es-CR" sz="2400" dirty="0" smtClean="0">
                <a:solidFill>
                  <a:srgbClr val="00B0F0"/>
                </a:solidFill>
              </a:rPr>
              <a:t>Obligaciones delos </a:t>
            </a:r>
            <a:r>
              <a:rPr lang="es-CR" sz="2400" dirty="0">
                <a:solidFill>
                  <a:srgbClr val="00B0F0"/>
                </a:solidFill>
              </a:rPr>
              <a:t>trabajadores</a:t>
            </a:r>
          </a:p>
          <a:p>
            <a:pPr lvl="1"/>
            <a:r>
              <a:rPr lang="es-CR" sz="2400" dirty="0" smtClean="0">
                <a:solidFill>
                  <a:srgbClr val="00B0F0"/>
                </a:solidFill>
              </a:rPr>
              <a:t>Obligaciones del </a:t>
            </a:r>
            <a:r>
              <a:rPr lang="es-CR" sz="2400" dirty="0">
                <a:solidFill>
                  <a:srgbClr val="00B0F0"/>
                </a:solidFill>
              </a:rPr>
              <a:t>patrono</a:t>
            </a:r>
            <a:r>
              <a:rPr lang="es-CR" sz="2400" dirty="0" smtClean="0">
                <a:solidFill>
                  <a:srgbClr val="00B0F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400" dirty="0">
              <a:solidFill>
                <a:srgbClr val="00B0F0"/>
              </a:solidFill>
            </a:endParaRPr>
          </a:p>
          <a:p>
            <a:r>
              <a:rPr lang="es-CR" sz="2800" dirty="0" smtClean="0">
                <a:solidFill>
                  <a:srgbClr val="0070C0"/>
                </a:solidFill>
              </a:rPr>
              <a:t>Reglamento General de Seguridad Ocupacional</a:t>
            </a:r>
            <a:r>
              <a:rPr lang="es-CR" sz="2800" dirty="0">
                <a:solidFill>
                  <a:srgbClr val="0070C0"/>
                </a:solidFill>
              </a:rPr>
              <a:t>.</a:t>
            </a:r>
          </a:p>
          <a:p>
            <a:r>
              <a:rPr lang="es-CR" sz="2800" dirty="0" smtClean="0">
                <a:solidFill>
                  <a:srgbClr val="0070C0"/>
                </a:solidFill>
              </a:rPr>
              <a:t>Reglamento de Comisiones de Salud Ocupacional</a:t>
            </a:r>
            <a:r>
              <a:rPr lang="es-CR" sz="2800" dirty="0">
                <a:solidFill>
                  <a:srgbClr val="0070C0"/>
                </a:solidFill>
              </a:rPr>
              <a:t>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6" y="1942531"/>
            <a:ext cx="4162852" cy="23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6049" y="2216727"/>
            <a:ext cx="8915400" cy="3777622"/>
          </a:xfrm>
        </p:spPr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938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8531" y="0"/>
            <a:ext cx="10543469" cy="1280890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FFC000"/>
                </a:solidFill>
              </a:rPr>
              <a:t>1. Diferenciar los componentes internos de la computadora.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7000" y="1280890"/>
            <a:ext cx="11984182" cy="6020662"/>
          </a:xfrm>
        </p:spPr>
        <p:txBody>
          <a:bodyPr>
            <a:noAutofit/>
          </a:bodyPr>
          <a:lstStyle/>
          <a:p>
            <a:pPr lvl="1"/>
            <a:r>
              <a:rPr lang="es-CR" sz="1800" dirty="0" smtClean="0">
                <a:solidFill>
                  <a:srgbClr val="0070C0"/>
                </a:solidFill>
              </a:rPr>
              <a:t>Componentes </a:t>
            </a:r>
            <a:r>
              <a:rPr lang="es-CR" sz="1800" dirty="0">
                <a:solidFill>
                  <a:srgbClr val="0070C0"/>
                </a:solidFill>
              </a:rPr>
              <a:t>básicos (hardware</a:t>
            </a:r>
            <a:r>
              <a:rPr lang="es-CR" sz="1800" dirty="0" smtClean="0">
                <a:solidFill>
                  <a:srgbClr val="0070C0"/>
                </a:solidFill>
              </a:rPr>
              <a:t>):</a:t>
            </a:r>
          </a:p>
          <a:p>
            <a:pPr lvl="2"/>
            <a:r>
              <a:rPr lang="es-CR" sz="1600" dirty="0" smtClean="0">
                <a:solidFill>
                  <a:srgbClr val="00B0F0"/>
                </a:solidFill>
              </a:rPr>
              <a:t>BIOS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Memoria</a:t>
            </a:r>
            <a:r>
              <a:rPr lang="es-CR" sz="1600" dirty="0">
                <a:solidFill>
                  <a:srgbClr val="0070C0"/>
                </a:solidFill>
              </a:rPr>
              <a:t>:</a:t>
            </a:r>
            <a:r>
              <a:rPr lang="es-CR" sz="1600" dirty="0">
                <a:solidFill>
                  <a:srgbClr val="00B0F0"/>
                </a:solidFill>
              </a:rPr>
              <a:t> </a:t>
            </a:r>
            <a:r>
              <a:rPr lang="es-CR" sz="1600" dirty="0" smtClean="0">
                <a:solidFill>
                  <a:srgbClr val="00B0F0"/>
                </a:solidFill>
              </a:rPr>
              <a:t>Tipos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Características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Velocidades</a:t>
            </a:r>
            <a:r>
              <a:rPr lang="es-CR" sz="16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CR" sz="1800" dirty="0" smtClean="0">
                <a:solidFill>
                  <a:srgbClr val="0070C0"/>
                </a:solidFill>
              </a:rPr>
              <a:t>Procesador</a:t>
            </a:r>
            <a:r>
              <a:rPr lang="es-CR" sz="1800" dirty="0">
                <a:solidFill>
                  <a:srgbClr val="0070C0"/>
                </a:solidFill>
              </a:rPr>
              <a:t>: </a:t>
            </a:r>
            <a:endParaRPr lang="es-CR" sz="1800" dirty="0" smtClean="0">
              <a:solidFill>
                <a:srgbClr val="0070C0"/>
              </a:solidFill>
            </a:endParaRPr>
          </a:p>
          <a:p>
            <a:pPr lvl="2"/>
            <a:r>
              <a:rPr lang="es-CR" sz="1600" dirty="0" smtClean="0">
                <a:solidFill>
                  <a:srgbClr val="00B0F0"/>
                </a:solidFill>
              </a:rPr>
              <a:t>Historia</a:t>
            </a:r>
            <a:r>
              <a:rPr lang="es-CR" sz="1600" dirty="0" smtClean="0">
                <a:solidFill>
                  <a:srgbClr val="0070C0"/>
                </a:solidFill>
              </a:rPr>
              <a:t> , </a:t>
            </a:r>
            <a:r>
              <a:rPr lang="es-CR" sz="1600" dirty="0" smtClean="0">
                <a:solidFill>
                  <a:srgbClr val="00B0F0"/>
                </a:solidFill>
              </a:rPr>
              <a:t>Tipos </a:t>
            </a:r>
            <a:r>
              <a:rPr lang="es-CR" sz="1600" dirty="0">
                <a:solidFill>
                  <a:srgbClr val="00B0F0"/>
                </a:solidFill>
              </a:rPr>
              <a:t>o familias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Características </a:t>
            </a:r>
            <a:r>
              <a:rPr lang="es-CR" sz="1600" dirty="0">
                <a:solidFill>
                  <a:srgbClr val="00B0F0"/>
                </a:solidFill>
              </a:rPr>
              <a:t>técnicas</a:t>
            </a:r>
            <a:r>
              <a:rPr lang="es-CR" sz="1600" dirty="0">
                <a:solidFill>
                  <a:srgbClr val="0070C0"/>
                </a:solidFill>
              </a:rPr>
              <a:t> </a:t>
            </a:r>
            <a:r>
              <a:rPr lang="es-CR" sz="1600" dirty="0" smtClean="0">
                <a:solidFill>
                  <a:srgbClr val="0070C0"/>
                </a:solidFill>
              </a:rPr>
              <a:t>, </a:t>
            </a:r>
            <a:r>
              <a:rPr lang="es-CR" sz="1600" dirty="0" smtClean="0">
                <a:solidFill>
                  <a:srgbClr val="00B0F0"/>
                </a:solidFill>
              </a:rPr>
              <a:t>Coprocesador </a:t>
            </a:r>
            <a:r>
              <a:rPr lang="es-CR" sz="1600" dirty="0">
                <a:solidFill>
                  <a:srgbClr val="00B0F0"/>
                </a:solidFill>
              </a:rPr>
              <a:t>matemático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Caché</a:t>
            </a:r>
            <a:r>
              <a:rPr lang="es-CR" sz="16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CR" sz="1800" dirty="0" smtClean="0">
                <a:solidFill>
                  <a:srgbClr val="0070C0"/>
                </a:solidFill>
              </a:rPr>
              <a:t>Disipador </a:t>
            </a:r>
            <a:r>
              <a:rPr lang="es-CR" sz="1800" dirty="0">
                <a:solidFill>
                  <a:srgbClr val="0070C0"/>
                </a:solidFill>
              </a:rPr>
              <a:t>de calor o ventilador</a:t>
            </a:r>
            <a:r>
              <a:rPr lang="es-CR" sz="18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s-CR" sz="2800" dirty="0" smtClean="0">
                <a:solidFill>
                  <a:srgbClr val="179B24"/>
                </a:solidFill>
              </a:rPr>
              <a:t>---------------------------------------------------------------------------------------------------</a:t>
            </a:r>
          </a:p>
          <a:p>
            <a:pPr lvl="1"/>
            <a:r>
              <a:rPr lang="es-CR" sz="1800" dirty="0" smtClean="0">
                <a:solidFill>
                  <a:srgbClr val="0070C0"/>
                </a:solidFill>
              </a:rPr>
              <a:t>Tarjeta </a:t>
            </a:r>
            <a:r>
              <a:rPr lang="es-CR" sz="1800" dirty="0">
                <a:solidFill>
                  <a:srgbClr val="0070C0"/>
                </a:solidFill>
              </a:rPr>
              <a:t>madre</a:t>
            </a:r>
            <a:r>
              <a:rPr lang="es-CR" sz="1800" dirty="0" smtClean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s-CR" sz="1600" dirty="0" smtClean="0">
                <a:solidFill>
                  <a:srgbClr val="00B0F0"/>
                </a:solidFill>
              </a:rPr>
              <a:t>Tipos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Características </a:t>
            </a:r>
            <a:r>
              <a:rPr lang="es-CR" sz="1600" dirty="0">
                <a:solidFill>
                  <a:srgbClr val="00B0F0"/>
                </a:solidFill>
              </a:rPr>
              <a:t>técnicas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Partes</a:t>
            </a:r>
            <a:r>
              <a:rPr lang="es-CR" sz="1600" dirty="0" smtClean="0">
                <a:solidFill>
                  <a:srgbClr val="0070C0"/>
                </a:solidFill>
              </a:rPr>
              <a:t> , </a:t>
            </a:r>
            <a:r>
              <a:rPr lang="es-CR" sz="1600" dirty="0" smtClean="0">
                <a:solidFill>
                  <a:srgbClr val="00B0F0"/>
                </a:solidFill>
              </a:rPr>
              <a:t>Ranuras </a:t>
            </a:r>
            <a:r>
              <a:rPr lang="es-CR" sz="1600" dirty="0">
                <a:solidFill>
                  <a:srgbClr val="00B0F0"/>
                </a:solidFill>
              </a:rPr>
              <a:t>o </a:t>
            </a:r>
            <a:r>
              <a:rPr lang="es-CR" sz="1600" dirty="0" smtClean="0">
                <a:solidFill>
                  <a:srgbClr val="00B0F0"/>
                </a:solidFill>
              </a:rPr>
              <a:t>sockets</a:t>
            </a:r>
            <a:r>
              <a:rPr lang="es-CR" sz="16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CR" sz="1800" dirty="0" smtClean="0">
                <a:solidFill>
                  <a:srgbClr val="0070C0"/>
                </a:solidFill>
              </a:rPr>
              <a:t>Dispositivos </a:t>
            </a:r>
            <a:r>
              <a:rPr lang="es-CR" sz="1800" dirty="0">
                <a:solidFill>
                  <a:srgbClr val="0070C0"/>
                </a:solidFill>
              </a:rPr>
              <a:t>de almacenamiento: </a:t>
            </a:r>
            <a:endParaRPr lang="es-CR" sz="1800" dirty="0" smtClean="0">
              <a:solidFill>
                <a:srgbClr val="0070C0"/>
              </a:solidFill>
            </a:endParaRPr>
          </a:p>
          <a:p>
            <a:pPr lvl="2"/>
            <a:r>
              <a:rPr lang="es-CR" sz="1600" dirty="0" smtClean="0">
                <a:solidFill>
                  <a:srgbClr val="00B0F0"/>
                </a:solidFill>
              </a:rPr>
              <a:t>Discos </a:t>
            </a:r>
            <a:r>
              <a:rPr lang="es-CR" sz="1600" dirty="0">
                <a:solidFill>
                  <a:srgbClr val="00B0F0"/>
                </a:solidFill>
              </a:rPr>
              <a:t>flexibles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Discos </a:t>
            </a:r>
            <a:r>
              <a:rPr lang="es-CR" sz="1600" dirty="0">
                <a:solidFill>
                  <a:srgbClr val="00B0F0"/>
                </a:solidFill>
              </a:rPr>
              <a:t>duros</a:t>
            </a:r>
            <a:r>
              <a:rPr lang="es-CR" sz="1600" dirty="0">
                <a:solidFill>
                  <a:srgbClr val="0070C0"/>
                </a:solidFill>
              </a:rPr>
              <a:t> </a:t>
            </a:r>
            <a:r>
              <a:rPr lang="es-CR" sz="1600" dirty="0" smtClean="0">
                <a:solidFill>
                  <a:srgbClr val="0070C0"/>
                </a:solidFill>
              </a:rPr>
              <a:t>, </a:t>
            </a:r>
            <a:r>
              <a:rPr lang="es-CR" sz="1600" dirty="0" smtClean="0">
                <a:solidFill>
                  <a:srgbClr val="00B0F0"/>
                </a:solidFill>
              </a:rPr>
              <a:t>CD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DVD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ZIP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Cinta</a:t>
            </a:r>
            <a:r>
              <a:rPr lang="es-CR" sz="1600" dirty="0" smtClean="0">
                <a:solidFill>
                  <a:srgbClr val="0070C0"/>
                </a:solidFill>
              </a:rPr>
              <a:t> , </a:t>
            </a:r>
            <a:r>
              <a:rPr lang="es-CR" sz="1600" dirty="0">
                <a:solidFill>
                  <a:srgbClr val="00B0F0"/>
                </a:solidFill>
              </a:rPr>
              <a:t>Otros</a:t>
            </a:r>
            <a:r>
              <a:rPr lang="es-CR" sz="16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CR" sz="1800" dirty="0" smtClean="0">
                <a:solidFill>
                  <a:srgbClr val="0070C0"/>
                </a:solidFill>
              </a:rPr>
              <a:t>Video</a:t>
            </a:r>
            <a:r>
              <a:rPr lang="es-CR" sz="1800" dirty="0">
                <a:solidFill>
                  <a:srgbClr val="0070C0"/>
                </a:solidFill>
              </a:rPr>
              <a:t>: </a:t>
            </a:r>
            <a:endParaRPr lang="es-CR" sz="1800" dirty="0" smtClean="0">
              <a:solidFill>
                <a:srgbClr val="0070C0"/>
              </a:solidFill>
            </a:endParaRPr>
          </a:p>
          <a:p>
            <a:pPr lvl="2"/>
            <a:r>
              <a:rPr lang="es-CR" sz="1600" dirty="0" smtClean="0">
                <a:solidFill>
                  <a:srgbClr val="00B0F0"/>
                </a:solidFill>
              </a:rPr>
              <a:t>Tarjetas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Tipos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Características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Memoria</a:t>
            </a:r>
            <a:r>
              <a:rPr lang="es-CR" sz="16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CR" sz="1800" dirty="0" smtClean="0">
                <a:solidFill>
                  <a:srgbClr val="0070C0"/>
                </a:solidFill>
              </a:rPr>
              <a:t>Monitores</a:t>
            </a:r>
            <a:r>
              <a:rPr lang="es-CR" sz="1800" dirty="0">
                <a:solidFill>
                  <a:srgbClr val="0070C0"/>
                </a:solidFill>
              </a:rPr>
              <a:t>: </a:t>
            </a:r>
            <a:endParaRPr lang="es-CR" sz="1800" dirty="0" smtClean="0">
              <a:solidFill>
                <a:srgbClr val="0070C0"/>
              </a:solidFill>
            </a:endParaRPr>
          </a:p>
          <a:p>
            <a:pPr lvl="2"/>
            <a:r>
              <a:rPr lang="es-CR" sz="1600" dirty="0" smtClean="0">
                <a:solidFill>
                  <a:srgbClr val="00B0F0"/>
                </a:solidFill>
              </a:rPr>
              <a:t>Resolución </a:t>
            </a:r>
            <a:r>
              <a:rPr lang="es-CR" sz="1600" dirty="0">
                <a:solidFill>
                  <a:srgbClr val="00B0F0"/>
                </a:solidFill>
              </a:rPr>
              <a:t>del monitor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Tamaños </a:t>
            </a:r>
            <a:r>
              <a:rPr lang="es-CR" sz="1600" dirty="0" smtClean="0">
                <a:solidFill>
                  <a:srgbClr val="0070C0"/>
                </a:solidFill>
              </a:rPr>
              <a:t>,</a:t>
            </a:r>
            <a:r>
              <a:rPr lang="es-CR" sz="1600" dirty="0" smtClean="0">
                <a:solidFill>
                  <a:srgbClr val="00B0F0"/>
                </a:solidFill>
              </a:rPr>
              <a:t> Tarjetas </a:t>
            </a:r>
            <a:r>
              <a:rPr lang="es-CR" sz="1600" dirty="0">
                <a:solidFill>
                  <a:srgbClr val="00B0F0"/>
                </a:solidFill>
              </a:rPr>
              <a:t>para captura de video</a:t>
            </a:r>
            <a:r>
              <a:rPr lang="es-CR" sz="1600" dirty="0" smtClean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19" y="640445"/>
            <a:ext cx="2733675" cy="16277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19" y="4024090"/>
            <a:ext cx="2733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0360" y="105495"/>
            <a:ext cx="10426514" cy="1280890"/>
          </a:xfrm>
        </p:spPr>
        <p:txBody>
          <a:bodyPr/>
          <a:lstStyle/>
          <a:p>
            <a:r>
              <a:rPr lang="es-CR" dirty="0">
                <a:solidFill>
                  <a:srgbClr val="FFC000"/>
                </a:solidFill>
              </a:rPr>
              <a:t>1. Diferenciar los componentes internos de la computadora.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7797" y="1386384"/>
            <a:ext cx="11564203" cy="5471615"/>
          </a:xfrm>
        </p:spPr>
        <p:txBody>
          <a:bodyPr>
            <a:normAutofit fontScale="92500" lnSpcReduction="10000"/>
          </a:bodyPr>
          <a:lstStyle/>
          <a:p>
            <a:r>
              <a:rPr lang="es-CR" sz="2000" dirty="0">
                <a:solidFill>
                  <a:srgbClr val="0070C0"/>
                </a:solidFill>
              </a:rPr>
              <a:t>Sonido</a:t>
            </a:r>
            <a:r>
              <a:rPr lang="es-CR" sz="20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s-CR" sz="1800" dirty="0" smtClean="0"/>
              <a:t> </a:t>
            </a:r>
            <a:r>
              <a:rPr lang="es-CR" sz="1800" dirty="0">
                <a:solidFill>
                  <a:srgbClr val="00B0F0"/>
                </a:solidFill>
              </a:rPr>
              <a:t>Tarjetas de sonido , Formatos MIDI, WAV, MP3 .</a:t>
            </a:r>
          </a:p>
          <a:p>
            <a:r>
              <a:rPr lang="es-CR" sz="2000" dirty="0">
                <a:solidFill>
                  <a:srgbClr val="0070C0"/>
                </a:solidFill>
              </a:rPr>
              <a:t>CD, CD-R y DVD. </a:t>
            </a:r>
          </a:p>
          <a:p>
            <a:r>
              <a:rPr lang="es-CR" sz="2000" dirty="0">
                <a:solidFill>
                  <a:srgbClr val="0070C0"/>
                </a:solidFill>
              </a:rPr>
              <a:t>Adaptadores de E/S y puertos: </a:t>
            </a:r>
            <a:endParaRPr lang="es-CR" sz="2000" dirty="0" smtClean="0">
              <a:solidFill>
                <a:srgbClr val="0070C0"/>
              </a:solidFill>
            </a:endParaRPr>
          </a:p>
          <a:p>
            <a:pPr lvl="1"/>
            <a:r>
              <a:rPr lang="es-CR" sz="1800" dirty="0" smtClean="0">
                <a:solidFill>
                  <a:srgbClr val="00B0F0"/>
                </a:solidFill>
              </a:rPr>
              <a:t>Concepto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</a:t>
            </a:r>
            <a:r>
              <a:rPr lang="es-CR" sz="1800" dirty="0" smtClean="0">
                <a:solidFill>
                  <a:srgbClr val="00B0F0"/>
                </a:solidFill>
              </a:rPr>
              <a:t>Características. </a:t>
            </a:r>
            <a:r>
              <a:rPr lang="es-CR" sz="1800" dirty="0">
                <a:solidFill>
                  <a:srgbClr val="0070C0"/>
                </a:solidFill>
              </a:rPr>
              <a:t>Tipos: </a:t>
            </a:r>
            <a:r>
              <a:rPr lang="es-CR" sz="1800" dirty="0">
                <a:solidFill>
                  <a:srgbClr val="00B0F0"/>
                </a:solidFill>
              </a:rPr>
              <a:t>Serie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Paralelo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Inalámbricos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USB</a:t>
            </a:r>
            <a:r>
              <a:rPr lang="es-CR" sz="1800" dirty="0">
                <a:solidFill>
                  <a:srgbClr val="0070C0"/>
                </a:solidFill>
              </a:rPr>
              <a:t>.</a:t>
            </a:r>
          </a:p>
          <a:p>
            <a:r>
              <a:rPr lang="es-CR" sz="2000" dirty="0">
                <a:solidFill>
                  <a:srgbClr val="0070C0"/>
                </a:solidFill>
              </a:rPr>
              <a:t>Módems: </a:t>
            </a:r>
            <a:endParaRPr lang="es-CR" sz="2000" dirty="0" smtClean="0">
              <a:solidFill>
                <a:srgbClr val="0070C0"/>
              </a:solidFill>
            </a:endParaRPr>
          </a:p>
          <a:p>
            <a:pPr lvl="1"/>
            <a:r>
              <a:rPr lang="es-CR" sz="1800" dirty="0" smtClean="0">
                <a:solidFill>
                  <a:srgbClr val="00B0F0"/>
                </a:solidFill>
              </a:rPr>
              <a:t>Concepto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</a:t>
            </a:r>
            <a:r>
              <a:rPr lang="es-CR" sz="1800" dirty="0" smtClean="0">
                <a:solidFill>
                  <a:srgbClr val="00B0F0"/>
                </a:solidFill>
              </a:rPr>
              <a:t>Características. </a:t>
            </a:r>
            <a:r>
              <a:rPr lang="es-CR" sz="1800" dirty="0">
                <a:solidFill>
                  <a:srgbClr val="0070C0"/>
                </a:solidFill>
              </a:rPr>
              <a:t>Tipos: </a:t>
            </a:r>
            <a:r>
              <a:rPr lang="es-CR" sz="1800" dirty="0">
                <a:solidFill>
                  <a:srgbClr val="00B0F0"/>
                </a:solidFill>
              </a:rPr>
              <a:t>Internos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Externos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Velocidades</a:t>
            </a:r>
            <a:r>
              <a:rPr lang="es-CR" sz="1800" dirty="0" smtClean="0">
                <a:solidFill>
                  <a:srgbClr val="0070C0"/>
                </a:solidFill>
              </a:rPr>
              <a:t>.</a:t>
            </a:r>
            <a:endParaRPr lang="es-CR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CR" sz="2600" dirty="0" smtClean="0">
                <a:solidFill>
                  <a:srgbClr val="00B050"/>
                </a:solidFill>
              </a:rPr>
              <a:t>----------------------------------------------------------------------------------------------------------------</a:t>
            </a:r>
          </a:p>
          <a:p>
            <a:r>
              <a:rPr lang="es-CR" sz="2000" dirty="0" smtClean="0">
                <a:solidFill>
                  <a:srgbClr val="0070C0"/>
                </a:solidFill>
              </a:rPr>
              <a:t>Software </a:t>
            </a:r>
            <a:r>
              <a:rPr lang="es-CR" sz="2000" dirty="0">
                <a:solidFill>
                  <a:srgbClr val="0070C0"/>
                </a:solidFill>
              </a:rPr>
              <a:t>y tarjetas de interfaz de red (NIC): </a:t>
            </a:r>
            <a:endParaRPr lang="es-CR" sz="2000" dirty="0" smtClean="0">
              <a:solidFill>
                <a:srgbClr val="0070C0"/>
              </a:solidFill>
            </a:endParaRPr>
          </a:p>
          <a:p>
            <a:pPr lvl="1"/>
            <a:r>
              <a:rPr lang="es-CR" sz="1800" dirty="0" smtClean="0">
                <a:solidFill>
                  <a:srgbClr val="00B0F0"/>
                </a:solidFill>
              </a:rPr>
              <a:t>Concepto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Características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MAC </a:t>
            </a:r>
            <a:r>
              <a:rPr lang="es-CR" sz="1800" dirty="0" err="1">
                <a:solidFill>
                  <a:srgbClr val="00B0F0"/>
                </a:solidFill>
              </a:rPr>
              <a:t>address</a:t>
            </a:r>
            <a:r>
              <a:rPr lang="es-CR" sz="1800" dirty="0">
                <a:solidFill>
                  <a:srgbClr val="0070C0"/>
                </a:solidFill>
              </a:rPr>
              <a:t>.</a:t>
            </a:r>
          </a:p>
          <a:p>
            <a:r>
              <a:rPr lang="es-CR" sz="2000" dirty="0">
                <a:solidFill>
                  <a:srgbClr val="0070C0"/>
                </a:solidFill>
              </a:rPr>
              <a:t>Otros componentes: </a:t>
            </a:r>
            <a:endParaRPr lang="es-CR" sz="2000" dirty="0" smtClean="0">
              <a:solidFill>
                <a:srgbClr val="0070C0"/>
              </a:solidFill>
            </a:endParaRPr>
          </a:p>
          <a:p>
            <a:pPr lvl="1"/>
            <a:r>
              <a:rPr lang="es-CR" sz="1800" dirty="0" smtClean="0">
                <a:solidFill>
                  <a:srgbClr val="00B0F0"/>
                </a:solidFill>
              </a:rPr>
              <a:t>Buses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Interruptores y </a:t>
            </a:r>
            <a:r>
              <a:rPr lang="es-CR" sz="1800" dirty="0" err="1">
                <a:solidFill>
                  <a:srgbClr val="00B0F0"/>
                </a:solidFill>
              </a:rPr>
              <a:t>jumpers</a:t>
            </a:r>
            <a:r>
              <a:rPr lang="es-CR" sz="1800" dirty="0">
                <a:solidFill>
                  <a:srgbClr val="0070C0"/>
                </a:solidFill>
              </a:rPr>
              <a:t> , </a:t>
            </a:r>
            <a:r>
              <a:rPr lang="es-CR" sz="1800" dirty="0">
                <a:solidFill>
                  <a:srgbClr val="00B0F0"/>
                </a:solidFill>
              </a:rPr>
              <a:t>Cables, bandas y fajas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Dispositivos inalámbricos</a:t>
            </a:r>
            <a:r>
              <a:rPr lang="es-CR" sz="1800" dirty="0">
                <a:solidFill>
                  <a:srgbClr val="0070C0"/>
                </a:solidFill>
              </a:rPr>
              <a:t>.</a:t>
            </a:r>
          </a:p>
          <a:p>
            <a:r>
              <a:rPr lang="es-CR" sz="2000" dirty="0">
                <a:solidFill>
                  <a:srgbClr val="0070C0"/>
                </a:solidFill>
              </a:rPr>
              <a:t> Dispositivos portátiles: </a:t>
            </a:r>
            <a:endParaRPr lang="es-CR" sz="2000" dirty="0" smtClean="0">
              <a:solidFill>
                <a:srgbClr val="0070C0"/>
              </a:solidFill>
            </a:endParaRPr>
          </a:p>
          <a:p>
            <a:pPr lvl="1"/>
            <a:r>
              <a:rPr lang="es-CR" sz="1800" dirty="0" err="1" smtClean="0">
                <a:solidFill>
                  <a:srgbClr val="00B0F0"/>
                </a:solidFill>
              </a:rPr>
              <a:t>Encluster</a:t>
            </a:r>
            <a:r>
              <a:rPr lang="es-CR" sz="1800" dirty="0" smtClean="0">
                <a:solidFill>
                  <a:srgbClr val="00B0F0"/>
                </a:solidFill>
              </a:rPr>
              <a:t> </a:t>
            </a:r>
            <a:r>
              <a:rPr lang="es-CR" sz="1800" dirty="0" smtClean="0">
                <a:solidFill>
                  <a:srgbClr val="0070C0"/>
                </a:solidFill>
              </a:rPr>
              <a:t>,</a:t>
            </a:r>
            <a:r>
              <a:rPr lang="es-CR" sz="1800" dirty="0" smtClean="0">
                <a:solidFill>
                  <a:srgbClr val="00B0F0"/>
                </a:solidFill>
              </a:rPr>
              <a:t> </a:t>
            </a:r>
            <a:r>
              <a:rPr lang="es-CR" sz="1800" dirty="0">
                <a:solidFill>
                  <a:srgbClr val="00B0F0"/>
                </a:solidFill>
              </a:rPr>
              <a:t>Unidades de almacenamiento masivo </a:t>
            </a:r>
            <a:r>
              <a:rPr lang="es-CR" sz="1800" dirty="0">
                <a:solidFill>
                  <a:srgbClr val="0070C0"/>
                </a:solidFill>
              </a:rPr>
              <a:t>,</a:t>
            </a:r>
            <a:r>
              <a:rPr lang="es-CR" sz="1800" dirty="0">
                <a:solidFill>
                  <a:srgbClr val="00B0F0"/>
                </a:solidFill>
              </a:rPr>
              <a:t> Celulares</a:t>
            </a:r>
            <a:r>
              <a:rPr lang="es-CR" sz="1800" dirty="0">
                <a:solidFill>
                  <a:srgbClr val="0070C0"/>
                </a:solidFill>
              </a:rPr>
              <a:t>.</a:t>
            </a:r>
            <a:r>
              <a:rPr lang="es-CR" sz="1800" dirty="0">
                <a:solidFill>
                  <a:srgbClr val="00B0F0"/>
                </a:solidFill>
              </a:rPr>
              <a:t> 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50" y="4299046"/>
            <a:ext cx="2152650" cy="255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240879"/>
            <a:ext cx="3048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9253" y="0"/>
            <a:ext cx="10582747" cy="1280890"/>
          </a:xfrm>
        </p:spPr>
        <p:txBody>
          <a:bodyPr/>
          <a:lstStyle/>
          <a:p>
            <a:r>
              <a:rPr lang="es-CR" dirty="0">
                <a:solidFill>
                  <a:srgbClr val="FFC000"/>
                </a:solidFill>
              </a:rPr>
              <a:t>2. Diferenciar los dispositivos periféricos asociados con la computadora.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1194" y="1280889"/>
            <a:ext cx="11850806" cy="4614943"/>
          </a:xfrm>
        </p:spPr>
        <p:txBody>
          <a:bodyPr>
            <a:normAutofit/>
          </a:bodyPr>
          <a:lstStyle/>
          <a:p>
            <a:r>
              <a:rPr lang="es-CR" sz="2800" dirty="0" smtClean="0">
                <a:solidFill>
                  <a:srgbClr val="0070C0"/>
                </a:solidFill>
              </a:rPr>
              <a:t>Dispositivos </a:t>
            </a:r>
            <a:r>
              <a:rPr lang="es-CR" sz="2800" dirty="0">
                <a:solidFill>
                  <a:srgbClr val="0070C0"/>
                </a:solidFill>
              </a:rPr>
              <a:t>periféricos</a:t>
            </a:r>
            <a:r>
              <a:rPr lang="es-CR" sz="28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s-CR" sz="2400" dirty="0" smtClean="0">
                <a:solidFill>
                  <a:srgbClr val="00B0F0"/>
                </a:solidFill>
              </a:rPr>
              <a:t>Impresoras</a:t>
            </a:r>
            <a:r>
              <a:rPr lang="es-CR" sz="2400" dirty="0" smtClean="0">
                <a:solidFill>
                  <a:srgbClr val="0070C0"/>
                </a:solidFill>
              </a:rPr>
              <a:t> , </a:t>
            </a:r>
            <a:r>
              <a:rPr lang="es-CR" sz="2400" dirty="0" smtClean="0">
                <a:solidFill>
                  <a:srgbClr val="00B0F0"/>
                </a:solidFill>
              </a:rPr>
              <a:t>Scanner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>
                <a:solidFill>
                  <a:srgbClr val="00B0F0"/>
                </a:solidFill>
              </a:rPr>
              <a:t> Plotters</a:t>
            </a:r>
            <a:r>
              <a:rPr lang="es-CR" sz="2400" dirty="0" smtClean="0">
                <a:solidFill>
                  <a:srgbClr val="0070C0"/>
                </a:solidFill>
              </a:rPr>
              <a:t> , </a:t>
            </a:r>
            <a:r>
              <a:rPr lang="es-CR" sz="2400" dirty="0" smtClean="0">
                <a:solidFill>
                  <a:srgbClr val="00B0F0"/>
                </a:solidFill>
              </a:rPr>
              <a:t>Cámaras </a:t>
            </a:r>
            <a:r>
              <a:rPr lang="es-CR" sz="2400" dirty="0">
                <a:solidFill>
                  <a:srgbClr val="00B0F0"/>
                </a:solidFill>
              </a:rPr>
              <a:t>digitales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>
                <a:solidFill>
                  <a:srgbClr val="00B0F0"/>
                </a:solidFill>
              </a:rPr>
              <a:t> </a:t>
            </a:r>
            <a:r>
              <a:rPr lang="es-CR" sz="2400" dirty="0">
                <a:solidFill>
                  <a:srgbClr val="00B0F0"/>
                </a:solidFill>
              </a:rPr>
              <a:t>Parlantes, micrófonos y </a:t>
            </a:r>
            <a:r>
              <a:rPr lang="es-CR" sz="2400" dirty="0" smtClean="0">
                <a:solidFill>
                  <a:srgbClr val="00B0F0"/>
                </a:solidFill>
              </a:rPr>
              <a:t>audífonos</a:t>
            </a:r>
            <a:r>
              <a:rPr lang="es-CR" sz="2400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s-CR" sz="2400" dirty="0" smtClean="0">
              <a:solidFill>
                <a:srgbClr val="0070C0"/>
              </a:solidFill>
            </a:endParaRPr>
          </a:p>
          <a:p>
            <a:endParaRPr lang="es-CR" sz="2800" dirty="0" smtClean="0">
              <a:solidFill>
                <a:srgbClr val="0070C0"/>
              </a:solidFill>
            </a:endParaRPr>
          </a:p>
          <a:p>
            <a:r>
              <a:rPr lang="es-CR" sz="2800" dirty="0" smtClean="0">
                <a:solidFill>
                  <a:srgbClr val="0070C0"/>
                </a:solidFill>
              </a:rPr>
              <a:t>Tipos </a:t>
            </a:r>
            <a:r>
              <a:rPr lang="es-CR" sz="2800" dirty="0" smtClean="0">
                <a:solidFill>
                  <a:srgbClr val="00B0F0"/>
                </a:solidFill>
              </a:rPr>
              <a:t>,</a:t>
            </a:r>
            <a:r>
              <a:rPr lang="es-CR" sz="2800" dirty="0" smtClean="0">
                <a:solidFill>
                  <a:srgbClr val="0070C0"/>
                </a:solidFill>
              </a:rPr>
              <a:t> Especificaciones </a:t>
            </a:r>
            <a:r>
              <a:rPr lang="es-CR" sz="2800" dirty="0">
                <a:solidFill>
                  <a:srgbClr val="0070C0"/>
                </a:solidFill>
              </a:rPr>
              <a:t>técnicas </a:t>
            </a:r>
            <a:r>
              <a:rPr lang="es-CR" sz="2800" dirty="0" smtClean="0">
                <a:solidFill>
                  <a:srgbClr val="00B0F0"/>
                </a:solidFill>
              </a:rPr>
              <a:t>,</a:t>
            </a:r>
            <a:r>
              <a:rPr lang="es-CR" sz="2800" dirty="0" smtClean="0">
                <a:solidFill>
                  <a:srgbClr val="0070C0"/>
                </a:solidFill>
              </a:rPr>
              <a:t> Recomendaciones </a:t>
            </a:r>
            <a:r>
              <a:rPr lang="es-CR" sz="2800" dirty="0">
                <a:solidFill>
                  <a:srgbClr val="0070C0"/>
                </a:solidFill>
              </a:rPr>
              <a:t>para su selección</a:t>
            </a:r>
            <a:r>
              <a:rPr lang="es-CR" sz="2800" dirty="0">
                <a:solidFill>
                  <a:srgbClr val="00B0F0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93" y="2524836"/>
            <a:ext cx="2895600" cy="14081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48" y="2524836"/>
            <a:ext cx="2466975" cy="14081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408" y="2524836"/>
            <a:ext cx="2143125" cy="14081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93" y="4840121"/>
            <a:ext cx="2895600" cy="1790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48" y="4840121"/>
            <a:ext cx="2466975" cy="196691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407" y="4840121"/>
            <a:ext cx="214312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9252" y="305456"/>
            <a:ext cx="10458057" cy="1280890"/>
          </a:xfrm>
        </p:spPr>
        <p:txBody>
          <a:bodyPr/>
          <a:lstStyle/>
          <a:p>
            <a:r>
              <a:rPr lang="es-CR" dirty="0">
                <a:solidFill>
                  <a:srgbClr val="FFC000"/>
                </a:solidFill>
              </a:rPr>
              <a:t>3. Diferenciar los tipos de software utilizados por la computadora.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9252" y="1692322"/>
            <a:ext cx="9901197" cy="5029200"/>
          </a:xfrm>
        </p:spPr>
        <p:txBody>
          <a:bodyPr>
            <a:normAutofit fontScale="92500" lnSpcReduction="10000"/>
          </a:bodyPr>
          <a:lstStyle/>
          <a:p>
            <a:r>
              <a:rPr lang="es-CR" sz="2400" dirty="0" smtClean="0">
                <a:solidFill>
                  <a:srgbClr val="0070C0"/>
                </a:solidFill>
              </a:rPr>
              <a:t>Componentes </a:t>
            </a:r>
            <a:r>
              <a:rPr lang="es-CR" sz="2400" dirty="0">
                <a:solidFill>
                  <a:srgbClr val="0070C0"/>
                </a:solidFill>
              </a:rPr>
              <a:t>básicos (software): </a:t>
            </a:r>
            <a:endParaRPr lang="es-CR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CR" sz="2400" dirty="0" smtClean="0">
              <a:solidFill>
                <a:srgbClr val="0070C0"/>
              </a:solidFill>
            </a:endParaRPr>
          </a:p>
          <a:p>
            <a:r>
              <a:rPr lang="es-CR" sz="2400" dirty="0" smtClean="0">
                <a:solidFill>
                  <a:srgbClr val="0070C0"/>
                </a:solidFill>
              </a:rPr>
              <a:t>Sistema </a:t>
            </a:r>
            <a:r>
              <a:rPr lang="es-CR" sz="2400" dirty="0">
                <a:solidFill>
                  <a:srgbClr val="0070C0"/>
                </a:solidFill>
              </a:rPr>
              <a:t>operativo: </a:t>
            </a:r>
            <a:endParaRPr lang="es-CR" sz="2400" dirty="0" smtClean="0">
              <a:solidFill>
                <a:srgbClr val="0070C0"/>
              </a:solidFill>
            </a:endParaRP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Modo texto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Modo </a:t>
            </a:r>
            <a:r>
              <a:rPr lang="es-CR" sz="2000" dirty="0">
                <a:solidFill>
                  <a:srgbClr val="00B0F0"/>
                </a:solidFill>
              </a:rPr>
              <a:t>gráfico </a:t>
            </a:r>
            <a:r>
              <a:rPr lang="es-CR" sz="2000" dirty="0" smtClean="0">
                <a:solidFill>
                  <a:srgbClr val="00B0F0"/>
                </a:solidFill>
              </a:rPr>
              <a:t>y De </a:t>
            </a:r>
            <a:r>
              <a:rPr lang="es-CR" sz="2000" dirty="0">
                <a:solidFill>
                  <a:srgbClr val="00B0F0"/>
                </a:solidFill>
              </a:rPr>
              <a:t>red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De </a:t>
            </a:r>
            <a:r>
              <a:rPr lang="es-CR" sz="2000" dirty="0">
                <a:solidFill>
                  <a:srgbClr val="00B0F0"/>
                </a:solidFill>
              </a:rPr>
              <a:t>aplicación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De </a:t>
            </a:r>
            <a:r>
              <a:rPr lang="es-CR" sz="2000" dirty="0">
                <a:solidFill>
                  <a:srgbClr val="00B0F0"/>
                </a:solidFill>
              </a:rPr>
              <a:t>desarrollo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De </a:t>
            </a:r>
            <a:r>
              <a:rPr lang="es-CR" sz="2000" dirty="0">
                <a:solidFill>
                  <a:srgbClr val="00B0F0"/>
                </a:solidFill>
              </a:rPr>
              <a:t>configuración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000" dirty="0" smtClean="0">
              <a:solidFill>
                <a:srgbClr val="0070C0"/>
              </a:solidFill>
            </a:endParaRPr>
          </a:p>
          <a:p>
            <a:r>
              <a:rPr lang="es-CR" sz="2400" dirty="0" smtClean="0">
                <a:solidFill>
                  <a:srgbClr val="0070C0"/>
                </a:solidFill>
              </a:rPr>
              <a:t>Licenciamiento </a:t>
            </a:r>
            <a:r>
              <a:rPr lang="es-CR" sz="2400" dirty="0">
                <a:solidFill>
                  <a:srgbClr val="0070C0"/>
                </a:solidFill>
              </a:rPr>
              <a:t>de software: </a:t>
            </a:r>
            <a:endParaRPr lang="es-CR" sz="2400" dirty="0" smtClean="0">
              <a:solidFill>
                <a:srgbClr val="0070C0"/>
              </a:solidFill>
            </a:endParaRP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Concepto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Importancia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Ventajas 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000" dirty="0" smtClean="0">
              <a:solidFill>
                <a:srgbClr val="0070C0"/>
              </a:solidFill>
            </a:endParaRPr>
          </a:p>
          <a:p>
            <a:r>
              <a:rPr lang="es-CR" sz="2400" dirty="0" smtClean="0">
                <a:solidFill>
                  <a:srgbClr val="0070C0"/>
                </a:solidFill>
              </a:rPr>
              <a:t>Procedimiento </a:t>
            </a:r>
            <a:r>
              <a:rPr lang="es-CR" sz="2400" dirty="0">
                <a:solidFill>
                  <a:srgbClr val="0070C0"/>
                </a:solidFill>
              </a:rPr>
              <a:t>de </a:t>
            </a:r>
            <a:r>
              <a:rPr lang="es-CR" sz="2400" dirty="0" smtClean="0">
                <a:solidFill>
                  <a:srgbClr val="0070C0"/>
                </a:solidFill>
              </a:rPr>
              <a:t>compra.</a:t>
            </a:r>
          </a:p>
          <a:p>
            <a:pPr marL="0" indent="0">
              <a:buNone/>
            </a:pPr>
            <a:endParaRPr lang="es-CR" sz="2400" dirty="0" smtClean="0">
              <a:solidFill>
                <a:srgbClr val="0070C0"/>
              </a:solidFill>
            </a:endParaRPr>
          </a:p>
          <a:p>
            <a:r>
              <a:rPr lang="es-CR" sz="2400" dirty="0" smtClean="0">
                <a:solidFill>
                  <a:srgbClr val="0070C0"/>
                </a:solidFill>
              </a:rPr>
              <a:t>Derechos </a:t>
            </a:r>
            <a:r>
              <a:rPr lang="es-CR" sz="2400" dirty="0">
                <a:solidFill>
                  <a:srgbClr val="0070C0"/>
                </a:solidFill>
              </a:rPr>
              <a:t>de autor y propiedad intelectual (Leyes existentes</a:t>
            </a:r>
            <a:r>
              <a:rPr lang="es-CR" dirty="0">
                <a:solidFill>
                  <a:srgbClr val="0070C0"/>
                </a:solidFill>
              </a:rPr>
              <a:t>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61" y="1586346"/>
            <a:ext cx="3209925" cy="2098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61" y="4153934"/>
            <a:ext cx="3209925" cy="2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61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5398" y="125347"/>
            <a:ext cx="10319512" cy="1661889"/>
          </a:xfrm>
        </p:spPr>
        <p:txBody>
          <a:bodyPr>
            <a:normAutofit fontScale="90000"/>
          </a:bodyPr>
          <a:lstStyle/>
          <a:p>
            <a:r>
              <a:rPr lang="es-CR" sz="3100" dirty="0">
                <a:solidFill>
                  <a:srgbClr val="FFC000"/>
                </a:solidFill>
              </a:rPr>
              <a:t>1. Describir </a:t>
            </a:r>
            <a:r>
              <a:rPr lang="es-CR" sz="3100" dirty="0" smtClean="0">
                <a:solidFill>
                  <a:srgbClr val="FFC000"/>
                </a:solidFill>
              </a:rPr>
              <a:t>las medidas de seguridad e higiene necesarias para el </a:t>
            </a:r>
            <a:r>
              <a:rPr lang="es-CR" sz="3100" dirty="0">
                <a:solidFill>
                  <a:srgbClr val="FFC000"/>
                </a:solidFill>
              </a:rPr>
              <a:t>trabajo </a:t>
            </a:r>
            <a:r>
              <a:rPr lang="es-CR" sz="3100" dirty="0" smtClean="0">
                <a:solidFill>
                  <a:srgbClr val="FFC000"/>
                </a:solidFill>
              </a:rPr>
              <a:t>con equipo de cómputo y herramientas manuales</a:t>
            </a:r>
            <a:r>
              <a:rPr lang="es-CR" sz="3100" dirty="0">
                <a:solidFill>
                  <a:srgbClr val="FFC000"/>
                </a:solidFill>
              </a:rPr>
              <a:t>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5398" y="1787236"/>
            <a:ext cx="8915400" cy="4045140"/>
          </a:xfrm>
        </p:spPr>
        <p:txBody>
          <a:bodyPr>
            <a:normAutofit/>
          </a:bodyPr>
          <a:lstStyle/>
          <a:p>
            <a:r>
              <a:rPr lang="es-CR" dirty="0" smtClean="0">
                <a:solidFill>
                  <a:srgbClr val="0070C0"/>
                </a:solidFill>
              </a:rPr>
              <a:t>Riesgos </a:t>
            </a:r>
            <a:r>
              <a:rPr lang="es-CR" dirty="0">
                <a:solidFill>
                  <a:srgbClr val="0070C0"/>
                </a:solidFill>
              </a:rPr>
              <a:t>eléctricos.</a:t>
            </a:r>
          </a:p>
          <a:p>
            <a:pPr lvl="1"/>
            <a:r>
              <a:rPr lang="es-CR" dirty="0" smtClean="0">
                <a:solidFill>
                  <a:srgbClr val="00B0F0"/>
                </a:solidFill>
              </a:rPr>
              <a:t>Concepto. Fuentes </a:t>
            </a:r>
            <a:r>
              <a:rPr lang="es-CR" dirty="0">
                <a:solidFill>
                  <a:srgbClr val="00B0F0"/>
                </a:solidFill>
              </a:rPr>
              <a:t>de </a:t>
            </a:r>
            <a:r>
              <a:rPr lang="es-CR" dirty="0" smtClean="0">
                <a:solidFill>
                  <a:srgbClr val="00B0F0"/>
                </a:solidFill>
              </a:rPr>
              <a:t>riesgo. Medidas </a:t>
            </a:r>
            <a:r>
              <a:rPr lang="es-CR" dirty="0">
                <a:solidFill>
                  <a:srgbClr val="00B0F0"/>
                </a:solidFill>
              </a:rPr>
              <a:t>de seguridad</a:t>
            </a:r>
            <a:r>
              <a:rPr lang="es-CR" dirty="0" smtClean="0">
                <a:solidFill>
                  <a:srgbClr val="00B0F0"/>
                </a:solidFill>
              </a:rPr>
              <a:t>.</a:t>
            </a:r>
          </a:p>
          <a:p>
            <a:pPr marL="457200" lvl="1" indent="0">
              <a:buNone/>
            </a:pPr>
            <a:endParaRPr lang="es-CR" dirty="0">
              <a:solidFill>
                <a:srgbClr val="00B0F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Herramientas manuales</a:t>
            </a:r>
            <a:r>
              <a:rPr lang="es-CR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CR" dirty="0" smtClean="0">
                <a:solidFill>
                  <a:srgbClr val="00B0F0"/>
                </a:solidFill>
              </a:rPr>
              <a:t>Normas </a:t>
            </a:r>
            <a:r>
              <a:rPr lang="es-CR" dirty="0">
                <a:solidFill>
                  <a:srgbClr val="00B0F0"/>
                </a:solidFill>
              </a:rPr>
              <a:t>para </a:t>
            </a:r>
            <a:r>
              <a:rPr lang="es-CR" dirty="0" smtClean="0">
                <a:solidFill>
                  <a:srgbClr val="00B0F0"/>
                </a:solidFill>
              </a:rPr>
              <a:t>la manipulación de herramientas</a:t>
            </a:r>
            <a:r>
              <a:rPr lang="es-CR" dirty="0">
                <a:solidFill>
                  <a:srgbClr val="00B0F0"/>
                </a:solidFill>
              </a:rPr>
              <a:t>.</a:t>
            </a:r>
          </a:p>
          <a:p>
            <a:pPr lvl="1"/>
            <a:r>
              <a:rPr lang="es-CR" dirty="0" smtClean="0">
                <a:solidFill>
                  <a:srgbClr val="00B0F0"/>
                </a:solidFill>
              </a:rPr>
              <a:t>Cuidado y almacenamiento </a:t>
            </a:r>
            <a:r>
              <a:rPr lang="es-CR" dirty="0">
                <a:solidFill>
                  <a:srgbClr val="00B0F0"/>
                </a:solidFill>
              </a:rPr>
              <a:t>de </a:t>
            </a:r>
            <a:r>
              <a:rPr lang="es-CR" dirty="0" smtClean="0">
                <a:solidFill>
                  <a:srgbClr val="00B0F0"/>
                </a:solidFill>
              </a:rPr>
              <a:t>las herramientas.</a:t>
            </a:r>
          </a:p>
          <a:p>
            <a:pPr marL="457200" lvl="1" indent="0">
              <a:buNone/>
            </a:pPr>
            <a:endParaRPr lang="es-CR" dirty="0">
              <a:solidFill>
                <a:srgbClr val="00B0F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Normas </a:t>
            </a:r>
            <a:r>
              <a:rPr lang="es-CR" dirty="0">
                <a:solidFill>
                  <a:srgbClr val="0070C0"/>
                </a:solidFill>
              </a:rPr>
              <a:t>de </a:t>
            </a:r>
            <a:r>
              <a:rPr lang="es-CR" dirty="0" smtClean="0">
                <a:solidFill>
                  <a:srgbClr val="0070C0"/>
                </a:solidFill>
              </a:rPr>
              <a:t>conducta en </a:t>
            </a:r>
            <a:r>
              <a:rPr lang="es-CR" dirty="0">
                <a:solidFill>
                  <a:srgbClr val="0070C0"/>
                </a:solidFill>
              </a:rPr>
              <a:t>el taller</a:t>
            </a:r>
            <a:r>
              <a:rPr lang="es-CR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s-CR" dirty="0">
              <a:solidFill>
                <a:srgbClr val="0070C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Acciones </a:t>
            </a:r>
            <a:r>
              <a:rPr lang="es-CR" dirty="0">
                <a:solidFill>
                  <a:srgbClr val="0070C0"/>
                </a:solidFill>
              </a:rPr>
              <a:t>en caso </a:t>
            </a:r>
            <a:r>
              <a:rPr lang="es-CR" dirty="0" smtClean="0">
                <a:solidFill>
                  <a:srgbClr val="0070C0"/>
                </a:solidFill>
              </a:rPr>
              <a:t>de accidente</a:t>
            </a:r>
            <a:r>
              <a:rPr lang="es-CR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15" y="1787236"/>
            <a:ext cx="2466975" cy="1847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15" y="3984526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234" y="208473"/>
            <a:ext cx="10388784" cy="1537200"/>
          </a:xfrm>
        </p:spPr>
        <p:txBody>
          <a:bodyPr>
            <a:normAutofit fontScale="90000"/>
          </a:bodyPr>
          <a:lstStyle/>
          <a:p>
            <a:r>
              <a:rPr lang="es-CR" sz="3100" dirty="0">
                <a:solidFill>
                  <a:srgbClr val="FFC000"/>
                </a:solidFill>
              </a:rPr>
              <a:t>2. Crear discos </a:t>
            </a:r>
            <a:r>
              <a:rPr lang="es-CR" sz="3100" dirty="0" smtClean="0">
                <a:solidFill>
                  <a:srgbClr val="FFC000"/>
                </a:solidFill>
              </a:rPr>
              <a:t>de arranque y recuperación como medida de seguridad para iniciar </a:t>
            </a:r>
            <a:r>
              <a:rPr lang="es-CR" sz="3100" dirty="0">
                <a:solidFill>
                  <a:srgbClr val="FFC000"/>
                </a:solidFill>
              </a:rPr>
              <a:t>el proceso </a:t>
            </a:r>
            <a:r>
              <a:rPr lang="es-CR" sz="3100" dirty="0" smtClean="0">
                <a:solidFill>
                  <a:srgbClr val="FFC000"/>
                </a:solidFill>
              </a:rPr>
              <a:t>de mantenimiento o actualización del equipo</a:t>
            </a:r>
            <a:r>
              <a:rPr lang="es-CR" sz="3100" dirty="0">
                <a:solidFill>
                  <a:srgbClr val="FFC000"/>
                </a:solidFill>
              </a:rPr>
              <a:t>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6234" y="2036618"/>
            <a:ext cx="7724369" cy="2289722"/>
          </a:xfrm>
        </p:spPr>
        <p:txBody>
          <a:bodyPr>
            <a:normAutofit/>
          </a:bodyPr>
          <a:lstStyle/>
          <a:p>
            <a:r>
              <a:rPr lang="es-CR" dirty="0" smtClean="0">
                <a:solidFill>
                  <a:srgbClr val="0070C0"/>
                </a:solidFill>
              </a:rPr>
              <a:t>Discos </a:t>
            </a:r>
            <a:r>
              <a:rPr lang="es-CR" dirty="0">
                <a:solidFill>
                  <a:srgbClr val="0070C0"/>
                </a:solidFill>
              </a:rPr>
              <a:t>de inicio </a:t>
            </a:r>
            <a:r>
              <a:rPr lang="es-CR" dirty="0" smtClean="0">
                <a:solidFill>
                  <a:srgbClr val="0070C0"/>
                </a:solidFill>
              </a:rPr>
              <a:t>y recuperación</a:t>
            </a:r>
            <a:r>
              <a:rPr lang="es-CR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s-CR" dirty="0" smtClean="0">
                <a:solidFill>
                  <a:srgbClr val="00B0F0"/>
                </a:solidFill>
              </a:rPr>
              <a:t>Concepto</a:t>
            </a:r>
            <a:endParaRPr lang="es-CR" dirty="0">
              <a:solidFill>
                <a:srgbClr val="00B0F0"/>
              </a:solidFill>
            </a:endParaRPr>
          </a:p>
          <a:p>
            <a:pPr lvl="1"/>
            <a:r>
              <a:rPr lang="es-CR" dirty="0" smtClean="0">
                <a:solidFill>
                  <a:srgbClr val="00B0F0"/>
                </a:solidFill>
              </a:rPr>
              <a:t>Aplicaciones</a:t>
            </a:r>
            <a:endParaRPr lang="es-CR" dirty="0">
              <a:solidFill>
                <a:srgbClr val="00B0F0"/>
              </a:solidFill>
            </a:endParaRPr>
          </a:p>
          <a:p>
            <a:pPr lvl="1"/>
            <a:r>
              <a:rPr lang="es-CR" dirty="0" smtClean="0">
                <a:solidFill>
                  <a:srgbClr val="00B0F0"/>
                </a:solidFill>
              </a:rPr>
              <a:t>Procedimiento para la creación en diferentes sistemas operativos.</a:t>
            </a:r>
          </a:p>
          <a:p>
            <a:pPr marL="457200" lvl="1" indent="0">
              <a:buNone/>
            </a:pPr>
            <a:endParaRPr lang="es-CR" dirty="0">
              <a:solidFill>
                <a:srgbClr val="00B0F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Utilización</a:t>
            </a:r>
            <a:r>
              <a:rPr lang="es-CR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956" y="2036618"/>
            <a:ext cx="2162175" cy="2114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81" y="4151168"/>
            <a:ext cx="2924175" cy="18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6291" y="152400"/>
            <a:ext cx="10695709" cy="1149927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C000"/>
                </a:solidFill>
              </a:rPr>
              <a:t>1. Describir los aspectos relacionados con la Salud Ocupacional, así como los principales conceptos. 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0327" y="1461654"/>
            <a:ext cx="11651673" cy="3736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R" sz="2800" dirty="0" smtClean="0"/>
              <a:t>Reseña </a:t>
            </a:r>
            <a:r>
              <a:rPr lang="es-CR" sz="2800" dirty="0"/>
              <a:t>histórica del desarrollo de la salud ocupacional. </a:t>
            </a:r>
            <a:endParaRPr lang="es-CR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CR" sz="2800" dirty="0" smtClean="0">
                <a:solidFill>
                  <a:srgbClr val="0070C0"/>
                </a:solidFill>
              </a:rPr>
              <a:t>Concepto </a:t>
            </a:r>
            <a:r>
              <a:rPr lang="es-CR" sz="2800" dirty="0">
                <a:solidFill>
                  <a:srgbClr val="0070C0"/>
                </a:solidFill>
              </a:rPr>
              <a:t>de</a:t>
            </a:r>
            <a:r>
              <a:rPr lang="es-CR" sz="28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s-CR" sz="2600" dirty="0" smtClean="0">
                <a:solidFill>
                  <a:srgbClr val="00B0F0"/>
                </a:solidFill>
              </a:rPr>
              <a:t>	Trabajo </a:t>
            </a:r>
            <a:r>
              <a:rPr lang="es-CR" sz="2600" dirty="0" smtClean="0">
                <a:solidFill>
                  <a:srgbClr val="0070C0"/>
                </a:solidFill>
              </a:rPr>
              <a:t>,</a:t>
            </a:r>
            <a:r>
              <a:rPr lang="es-CR" sz="2600" dirty="0" smtClean="0">
                <a:solidFill>
                  <a:srgbClr val="00B0F0"/>
                </a:solidFill>
              </a:rPr>
              <a:t> Salud </a:t>
            </a:r>
            <a:r>
              <a:rPr lang="es-CR" sz="2600" dirty="0" smtClean="0">
                <a:solidFill>
                  <a:srgbClr val="0070C0"/>
                </a:solidFill>
              </a:rPr>
              <a:t>, </a:t>
            </a:r>
            <a:r>
              <a:rPr lang="es-CR" sz="2600" dirty="0" smtClean="0">
                <a:solidFill>
                  <a:srgbClr val="00B0F0"/>
                </a:solidFill>
              </a:rPr>
              <a:t>Ambiente</a:t>
            </a:r>
            <a:r>
              <a:rPr lang="es-CR" sz="2600" dirty="0">
                <a:solidFill>
                  <a:srgbClr val="0070C0"/>
                </a:solidFill>
              </a:rPr>
              <a:t>. </a:t>
            </a:r>
            <a:endParaRPr lang="es-CR" sz="2600" dirty="0" smtClean="0">
              <a:solidFill>
                <a:srgbClr val="0070C0"/>
              </a:solidFill>
            </a:endParaRPr>
          </a:p>
          <a:p>
            <a:pPr lvl="1"/>
            <a:r>
              <a:rPr lang="es-CR" sz="2600" dirty="0" smtClean="0"/>
              <a:t>	</a:t>
            </a:r>
            <a:r>
              <a:rPr lang="es-CR" sz="2600" dirty="0" smtClean="0">
                <a:solidFill>
                  <a:srgbClr val="00B0F0"/>
                </a:solidFill>
              </a:rPr>
              <a:t>Salud Ocupacional </a:t>
            </a:r>
            <a:r>
              <a:rPr lang="es-CR" sz="2600" dirty="0" smtClean="0">
                <a:solidFill>
                  <a:srgbClr val="0070C0"/>
                </a:solidFill>
              </a:rPr>
              <a:t>,</a:t>
            </a:r>
            <a:r>
              <a:rPr lang="es-CR" sz="2600" dirty="0" smtClean="0">
                <a:solidFill>
                  <a:srgbClr val="00B0F0"/>
                </a:solidFill>
              </a:rPr>
              <a:t> Riesgo del trabajo</a:t>
            </a:r>
            <a:r>
              <a:rPr lang="es-CR" sz="2600" dirty="0" smtClean="0">
                <a:solidFill>
                  <a:srgbClr val="0070C0"/>
                </a:solidFill>
              </a:rPr>
              <a:t> , </a:t>
            </a:r>
            <a:r>
              <a:rPr lang="es-CR" sz="2600" dirty="0" smtClean="0">
                <a:solidFill>
                  <a:srgbClr val="00B0F0"/>
                </a:solidFill>
              </a:rPr>
              <a:t>Accidente de trabajo</a:t>
            </a:r>
            <a:r>
              <a:rPr lang="es-CR" sz="26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CR" sz="2600" dirty="0" smtClean="0"/>
              <a:t>	</a:t>
            </a:r>
            <a:r>
              <a:rPr lang="es-CR" sz="2600" dirty="0" smtClean="0">
                <a:solidFill>
                  <a:srgbClr val="00B0F0"/>
                </a:solidFill>
              </a:rPr>
              <a:t>Enfermedad ocupacional </a:t>
            </a:r>
            <a:r>
              <a:rPr lang="es-CR" sz="2600" dirty="0" smtClean="0">
                <a:solidFill>
                  <a:srgbClr val="0070C0"/>
                </a:solidFill>
              </a:rPr>
              <a:t>,</a:t>
            </a:r>
            <a:r>
              <a:rPr lang="es-CR" sz="2600" dirty="0" smtClean="0">
                <a:solidFill>
                  <a:srgbClr val="00B0F0"/>
                </a:solidFill>
              </a:rPr>
              <a:t> Enfermedad profesional</a:t>
            </a:r>
            <a:r>
              <a:rPr lang="es-CR" sz="2600" dirty="0" smtClean="0">
                <a:solidFill>
                  <a:srgbClr val="0070C0"/>
                </a:solidFill>
              </a:rPr>
              <a:t>.</a:t>
            </a:r>
            <a:endParaRPr lang="es-CR" sz="2600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1" y="4079598"/>
            <a:ext cx="4228667" cy="27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380" y="263892"/>
            <a:ext cx="8734510" cy="1059941"/>
          </a:xfrm>
        </p:spPr>
        <p:txBody>
          <a:bodyPr>
            <a:normAutofit fontScale="90000"/>
          </a:bodyPr>
          <a:lstStyle/>
          <a:p>
            <a:r>
              <a:rPr lang="es-CR" sz="3100" dirty="0">
                <a:solidFill>
                  <a:srgbClr val="FFC000"/>
                </a:solidFill>
              </a:rPr>
              <a:t>3. Reconocer </a:t>
            </a:r>
            <a:r>
              <a:rPr lang="es-CR" sz="3100" dirty="0" smtClean="0">
                <a:solidFill>
                  <a:srgbClr val="FFC000"/>
                </a:solidFill>
              </a:rPr>
              <a:t>las normas </a:t>
            </a:r>
            <a:r>
              <a:rPr lang="es-CR" sz="3100" dirty="0">
                <a:solidFill>
                  <a:srgbClr val="FFC000"/>
                </a:solidFill>
              </a:rPr>
              <a:t>básicas </a:t>
            </a:r>
            <a:r>
              <a:rPr lang="es-CR" sz="3100" dirty="0" smtClean="0">
                <a:solidFill>
                  <a:srgbClr val="FFC000"/>
                </a:solidFill>
              </a:rPr>
              <a:t>a seguir </a:t>
            </a:r>
            <a:r>
              <a:rPr lang="es-CR" sz="3100" dirty="0">
                <a:solidFill>
                  <a:srgbClr val="FFC000"/>
                </a:solidFill>
              </a:rPr>
              <a:t>para </a:t>
            </a:r>
            <a:r>
              <a:rPr lang="es-CR" sz="3100" dirty="0" smtClean="0">
                <a:solidFill>
                  <a:srgbClr val="FFC000"/>
                </a:solidFill>
              </a:rPr>
              <a:t>la revisión </a:t>
            </a:r>
            <a:r>
              <a:rPr lang="es-CR" sz="3100" dirty="0">
                <a:solidFill>
                  <a:srgbClr val="FFC000"/>
                </a:solidFill>
              </a:rPr>
              <a:t>preliminar </a:t>
            </a:r>
            <a:r>
              <a:rPr lang="es-CR" sz="3100" dirty="0" smtClean="0">
                <a:solidFill>
                  <a:srgbClr val="FFC000"/>
                </a:solidFill>
              </a:rPr>
              <a:t>y confección del inventario</a:t>
            </a:r>
            <a:r>
              <a:rPr lang="es-CR" sz="3100" dirty="0">
                <a:solidFill>
                  <a:srgbClr val="FFC000"/>
                </a:solidFill>
              </a:rPr>
              <a:t>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2380" y="1787443"/>
            <a:ext cx="8915400" cy="2934682"/>
          </a:xfrm>
        </p:spPr>
        <p:txBody>
          <a:bodyPr>
            <a:normAutofit/>
          </a:bodyPr>
          <a:lstStyle/>
          <a:p>
            <a:r>
              <a:rPr lang="es-CR" dirty="0" smtClean="0">
                <a:solidFill>
                  <a:srgbClr val="0070C0"/>
                </a:solidFill>
              </a:rPr>
              <a:t>Revisión preliminar del </a:t>
            </a:r>
            <a:r>
              <a:rPr lang="es-CR" dirty="0">
                <a:solidFill>
                  <a:srgbClr val="0070C0"/>
                </a:solidFill>
              </a:rPr>
              <a:t>estado </a:t>
            </a:r>
            <a:r>
              <a:rPr lang="es-CR" dirty="0" smtClean="0">
                <a:solidFill>
                  <a:srgbClr val="0070C0"/>
                </a:solidFill>
              </a:rPr>
              <a:t>del sistema.</a:t>
            </a:r>
          </a:p>
          <a:p>
            <a:pPr marL="0" indent="0">
              <a:buNone/>
            </a:pPr>
            <a:endParaRPr lang="es-CR" dirty="0">
              <a:solidFill>
                <a:srgbClr val="0070C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Elaboración </a:t>
            </a:r>
            <a:r>
              <a:rPr lang="es-CR" dirty="0">
                <a:solidFill>
                  <a:srgbClr val="0070C0"/>
                </a:solidFill>
              </a:rPr>
              <a:t>de </a:t>
            </a:r>
            <a:r>
              <a:rPr lang="es-CR" dirty="0" smtClean="0">
                <a:solidFill>
                  <a:srgbClr val="0070C0"/>
                </a:solidFill>
              </a:rPr>
              <a:t>un inventario </a:t>
            </a:r>
            <a:r>
              <a:rPr lang="es-CR" dirty="0">
                <a:solidFill>
                  <a:srgbClr val="0070C0"/>
                </a:solidFill>
              </a:rPr>
              <a:t>de </a:t>
            </a:r>
            <a:r>
              <a:rPr lang="es-CR" dirty="0" smtClean="0">
                <a:solidFill>
                  <a:srgbClr val="0070C0"/>
                </a:solidFill>
              </a:rPr>
              <a:t>los componentes del sistema.</a:t>
            </a:r>
          </a:p>
          <a:p>
            <a:pPr marL="0" indent="0">
              <a:buNone/>
            </a:pPr>
            <a:endParaRPr lang="es-CR" dirty="0">
              <a:solidFill>
                <a:srgbClr val="0070C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Software </a:t>
            </a:r>
            <a:r>
              <a:rPr lang="es-CR" dirty="0">
                <a:solidFill>
                  <a:srgbClr val="0070C0"/>
                </a:solidFill>
              </a:rPr>
              <a:t>para </a:t>
            </a:r>
            <a:r>
              <a:rPr lang="es-CR" dirty="0" smtClean="0">
                <a:solidFill>
                  <a:srgbClr val="0070C0"/>
                </a:solidFill>
              </a:rPr>
              <a:t>el diagnóstico del sistema.</a:t>
            </a:r>
          </a:p>
          <a:p>
            <a:pPr marL="0" indent="0">
              <a:buNone/>
            </a:pPr>
            <a:endParaRPr lang="es-CR" dirty="0">
              <a:solidFill>
                <a:srgbClr val="0070C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Mantenimiento preventivo </a:t>
            </a:r>
            <a:r>
              <a:rPr lang="es-CR" dirty="0">
                <a:solidFill>
                  <a:srgbClr val="0070C0"/>
                </a:solidFill>
              </a:rPr>
              <a:t>y técnico.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80" y="3140975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5398" y="291601"/>
            <a:ext cx="9664005" cy="1280890"/>
          </a:xfrm>
        </p:spPr>
        <p:txBody>
          <a:bodyPr>
            <a:normAutofit fontScale="90000"/>
          </a:bodyPr>
          <a:lstStyle/>
          <a:p>
            <a:r>
              <a:rPr lang="es-CR" sz="3100" dirty="0">
                <a:solidFill>
                  <a:srgbClr val="FFC000"/>
                </a:solidFill>
              </a:rPr>
              <a:t>4. Distinguir </a:t>
            </a:r>
            <a:r>
              <a:rPr lang="es-CR" sz="3100" dirty="0" smtClean="0">
                <a:solidFill>
                  <a:srgbClr val="FFC000"/>
                </a:solidFill>
              </a:rPr>
              <a:t>los diferentes adaptadores utilizados </a:t>
            </a:r>
            <a:r>
              <a:rPr lang="es-CR" sz="3100" dirty="0">
                <a:solidFill>
                  <a:srgbClr val="FFC000"/>
                </a:solidFill>
              </a:rPr>
              <a:t>en </a:t>
            </a:r>
            <a:r>
              <a:rPr lang="es-CR" sz="3100" dirty="0" smtClean="0">
                <a:solidFill>
                  <a:srgbClr val="FFC000"/>
                </a:solidFill>
              </a:rPr>
              <a:t>las computadoras</a:t>
            </a:r>
            <a:r>
              <a:rPr lang="es-CR" sz="3100" dirty="0">
                <a:solidFill>
                  <a:srgbClr val="FFC000"/>
                </a:solidFill>
              </a:rPr>
              <a:t>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5398" y="1572491"/>
            <a:ext cx="6238417" cy="3586363"/>
          </a:xfrm>
        </p:spPr>
        <p:txBody>
          <a:bodyPr>
            <a:normAutofit/>
          </a:bodyPr>
          <a:lstStyle/>
          <a:p>
            <a:r>
              <a:rPr lang="es-CR" dirty="0" smtClean="0">
                <a:solidFill>
                  <a:srgbClr val="0070C0"/>
                </a:solidFill>
              </a:rPr>
              <a:t>Adaptadores: </a:t>
            </a:r>
          </a:p>
          <a:p>
            <a:pPr lvl="1"/>
            <a:r>
              <a:rPr lang="es-CR" dirty="0" smtClean="0">
                <a:solidFill>
                  <a:srgbClr val="00B0F0"/>
                </a:solidFill>
              </a:rPr>
              <a:t>Conceptos</a:t>
            </a:r>
            <a:r>
              <a:rPr lang="es-CR" dirty="0" smtClean="0">
                <a:solidFill>
                  <a:srgbClr val="0070C0"/>
                </a:solidFill>
              </a:rPr>
              <a:t> , </a:t>
            </a:r>
            <a:r>
              <a:rPr lang="es-CR" dirty="0" smtClean="0">
                <a:solidFill>
                  <a:srgbClr val="00B0F0"/>
                </a:solidFill>
              </a:rPr>
              <a:t>Características</a:t>
            </a:r>
            <a:r>
              <a:rPr lang="es-CR" dirty="0" smtClean="0">
                <a:solidFill>
                  <a:srgbClr val="0070C0"/>
                </a:solidFill>
              </a:rPr>
              <a:t> , </a:t>
            </a:r>
            <a:r>
              <a:rPr lang="es-CR" dirty="0" smtClean="0">
                <a:solidFill>
                  <a:srgbClr val="00B0F0"/>
                </a:solidFill>
              </a:rPr>
              <a:t>Tipos</a:t>
            </a:r>
            <a:r>
              <a:rPr lang="es-CR" dirty="0" smtClean="0">
                <a:solidFill>
                  <a:srgbClr val="0070C0"/>
                </a:solidFill>
              </a:rPr>
              <a:t> , </a:t>
            </a:r>
            <a:r>
              <a:rPr lang="es-CR" dirty="0" smtClean="0">
                <a:solidFill>
                  <a:srgbClr val="00B0F0"/>
                </a:solidFill>
              </a:rPr>
              <a:t>IRQ</a:t>
            </a:r>
            <a:r>
              <a:rPr lang="es-CR" dirty="0" smtClean="0">
                <a:solidFill>
                  <a:srgbClr val="0070C0"/>
                </a:solidFill>
              </a:rPr>
              <a:t> , </a:t>
            </a:r>
            <a:r>
              <a:rPr lang="es-CR" dirty="0" smtClean="0">
                <a:solidFill>
                  <a:srgbClr val="00B0F0"/>
                </a:solidFill>
              </a:rPr>
              <a:t>DMA</a:t>
            </a:r>
            <a:r>
              <a:rPr lang="es-CR" dirty="0" smtClean="0">
                <a:solidFill>
                  <a:srgbClr val="0070C0"/>
                </a:solidFill>
              </a:rPr>
              <a:t> , </a:t>
            </a:r>
            <a:r>
              <a:rPr lang="es-CR" dirty="0" smtClean="0">
                <a:solidFill>
                  <a:srgbClr val="00B0F0"/>
                </a:solidFill>
              </a:rPr>
              <a:t>Otros</a:t>
            </a:r>
            <a:r>
              <a:rPr lang="es-CR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dirty="0">
              <a:solidFill>
                <a:srgbClr val="0070C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Direccionamiento.</a:t>
            </a:r>
          </a:p>
          <a:p>
            <a:pPr marL="0" indent="0">
              <a:buNone/>
            </a:pPr>
            <a:endParaRPr lang="es-CR" dirty="0">
              <a:solidFill>
                <a:srgbClr val="0070C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Plug </a:t>
            </a:r>
            <a:r>
              <a:rPr lang="es-CR" dirty="0">
                <a:solidFill>
                  <a:srgbClr val="0070C0"/>
                </a:solidFill>
              </a:rPr>
              <a:t>and </a:t>
            </a:r>
            <a:r>
              <a:rPr lang="es-CR" dirty="0" err="1" smtClean="0">
                <a:solidFill>
                  <a:srgbClr val="0070C0"/>
                </a:solidFill>
              </a:rPr>
              <a:t>play</a:t>
            </a:r>
            <a:r>
              <a:rPr lang="es-CR" dirty="0" smtClean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s-CR" dirty="0" smtClean="0">
                <a:solidFill>
                  <a:srgbClr val="00B0F0"/>
                </a:solidFill>
              </a:rPr>
              <a:t>Remoción</a:t>
            </a:r>
            <a:r>
              <a:rPr lang="es-CR" dirty="0" smtClean="0">
                <a:solidFill>
                  <a:srgbClr val="0070C0"/>
                </a:solidFill>
              </a:rPr>
              <a:t> , </a:t>
            </a:r>
            <a:r>
              <a:rPr lang="es-CR" dirty="0" smtClean="0">
                <a:solidFill>
                  <a:srgbClr val="00B0F0"/>
                </a:solidFill>
              </a:rPr>
              <a:t>Instalación</a:t>
            </a:r>
            <a:r>
              <a:rPr lang="es-CR" dirty="0" smtClean="0">
                <a:solidFill>
                  <a:srgbClr val="0070C0"/>
                </a:solidFill>
              </a:rPr>
              <a:t> , </a:t>
            </a:r>
            <a:r>
              <a:rPr lang="es-CR" dirty="0" smtClean="0">
                <a:solidFill>
                  <a:srgbClr val="00B0F0"/>
                </a:solidFill>
              </a:rPr>
              <a:t>Configuración</a:t>
            </a:r>
            <a:r>
              <a:rPr lang="es-CR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dirty="0">
              <a:solidFill>
                <a:srgbClr val="0070C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Conexión de cables</a:t>
            </a:r>
            <a:r>
              <a:rPr lang="es-CR" dirty="0">
                <a:solidFill>
                  <a:srgbClr val="0070C0"/>
                </a:solidFill>
              </a:rPr>
              <a:t>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80" y="1572491"/>
            <a:ext cx="3186823" cy="23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5398" y="139201"/>
            <a:ext cx="10485766" cy="1523344"/>
          </a:xfrm>
        </p:spPr>
        <p:txBody>
          <a:bodyPr>
            <a:normAutofit fontScale="90000"/>
          </a:bodyPr>
          <a:lstStyle/>
          <a:p>
            <a:r>
              <a:rPr lang="es-CR" sz="3100" dirty="0">
                <a:solidFill>
                  <a:srgbClr val="FFC000"/>
                </a:solidFill>
              </a:rPr>
              <a:t>5. Reconocer </a:t>
            </a:r>
            <a:r>
              <a:rPr lang="es-CR" sz="3100" dirty="0" smtClean="0">
                <a:solidFill>
                  <a:srgbClr val="FFC000"/>
                </a:solidFill>
              </a:rPr>
              <a:t>el procedimiento para la </a:t>
            </a:r>
            <a:r>
              <a:rPr lang="es-CR" sz="3100" dirty="0">
                <a:solidFill>
                  <a:srgbClr val="FFC000"/>
                </a:solidFill>
              </a:rPr>
              <a:t>instalación </a:t>
            </a:r>
            <a:r>
              <a:rPr lang="es-CR" sz="3100" dirty="0" smtClean="0">
                <a:solidFill>
                  <a:srgbClr val="FFC000"/>
                </a:solidFill>
              </a:rPr>
              <a:t>y/o configuración </a:t>
            </a:r>
            <a:r>
              <a:rPr lang="es-CR" sz="3100" dirty="0">
                <a:solidFill>
                  <a:srgbClr val="FFC000"/>
                </a:solidFill>
              </a:rPr>
              <a:t>de </a:t>
            </a:r>
            <a:r>
              <a:rPr lang="es-CR" sz="3100" dirty="0" smtClean="0">
                <a:solidFill>
                  <a:srgbClr val="FFC000"/>
                </a:solidFill>
              </a:rPr>
              <a:t>los diferentes componentes internos </a:t>
            </a:r>
            <a:r>
              <a:rPr lang="es-CR" sz="3100" dirty="0">
                <a:solidFill>
                  <a:srgbClr val="FFC000"/>
                </a:solidFill>
              </a:rPr>
              <a:t>de </a:t>
            </a:r>
            <a:r>
              <a:rPr lang="es-CR" sz="3100" dirty="0" smtClean="0">
                <a:solidFill>
                  <a:srgbClr val="FFC000"/>
                </a:solidFill>
              </a:rPr>
              <a:t>la computadora</a:t>
            </a:r>
            <a:r>
              <a:rPr lang="es-CR" sz="3100" dirty="0">
                <a:solidFill>
                  <a:srgbClr val="FFC000"/>
                </a:solidFill>
              </a:rPr>
              <a:t>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7033" y="1662545"/>
            <a:ext cx="10223563" cy="4707237"/>
          </a:xfrm>
        </p:spPr>
        <p:txBody>
          <a:bodyPr>
            <a:normAutofit fontScale="85000" lnSpcReduction="20000"/>
          </a:bodyPr>
          <a:lstStyle/>
          <a:p>
            <a:r>
              <a:rPr lang="es-CR" sz="2500" dirty="0" smtClean="0">
                <a:solidFill>
                  <a:srgbClr val="0070C0"/>
                </a:solidFill>
              </a:rPr>
              <a:t>Componentes básicos:</a:t>
            </a: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BIOS</a:t>
            </a:r>
            <a:r>
              <a:rPr lang="es-CR" sz="2000" dirty="0" smtClean="0">
                <a:solidFill>
                  <a:srgbClr val="0070C0"/>
                </a:solidFill>
              </a:rPr>
              <a:t> , </a:t>
            </a:r>
            <a:r>
              <a:rPr lang="es-CR" sz="2000" dirty="0" smtClean="0">
                <a:solidFill>
                  <a:srgbClr val="00B0F0"/>
                </a:solidFill>
              </a:rPr>
              <a:t>Memoria</a:t>
            </a:r>
            <a:r>
              <a:rPr lang="es-CR" sz="2000" dirty="0" smtClean="0">
                <a:solidFill>
                  <a:srgbClr val="0070C0"/>
                </a:solidFill>
              </a:rPr>
              <a:t> , </a:t>
            </a:r>
            <a:r>
              <a:rPr lang="es-CR" sz="2000" dirty="0" smtClean="0">
                <a:solidFill>
                  <a:srgbClr val="00B0F0"/>
                </a:solidFill>
              </a:rPr>
              <a:t>Procesador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Caché</a:t>
            </a:r>
            <a:r>
              <a:rPr lang="es-CR" sz="2000" dirty="0" smtClean="0">
                <a:solidFill>
                  <a:srgbClr val="0070C0"/>
                </a:solidFill>
              </a:rPr>
              <a:t> , </a:t>
            </a:r>
            <a:r>
              <a:rPr lang="es-CR" sz="2000" dirty="0" smtClean="0">
                <a:solidFill>
                  <a:srgbClr val="00B0F0"/>
                </a:solidFill>
              </a:rPr>
              <a:t>Disipador de calor</a:t>
            </a:r>
            <a:r>
              <a:rPr lang="es-CR" sz="2000" dirty="0" smtClean="0">
                <a:solidFill>
                  <a:srgbClr val="0070C0"/>
                </a:solidFill>
              </a:rPr>
              <a:t> , </a:t>
            </a:r>
            <a:r>
              <a:rPr lang="es-CR" sz="2000" dirty="0" smtClean="0">
                <a:solidFill>
                  <a:srgbClr val="00B0F0"/>
                </a:solidFill>
              </a:rPr>
              <a:t>Placa </a:t>
            </a:r>
            <a:r>
              <a:rPr lang="es-CR" sz="2000" dirty="0">
                <a:solidFill>
                  <a:srgbClr val="00B0F0"/>
                </a:solidFill>
              </a:rPr>
              <a:t>base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000" dirty="0" smtClean="0">
              <a:solidFill>
                <a:srgbClr val="0070C0"/>
              </a:solidFill>
            </a:endParaRPr>
          </a:p>
          <a:p>
            <a:r>
              <a:rPr lang="es-CR" sz="2500" dirty="0" smtClean="0">
                <a:solidFill>
                  <a:srgbClr val="0070C0"/>
                </a:solidFill>
              </a:rPr>
              <a:t>Dispositivos de almacenamiento:</a:t>
            </a: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Discos flexibles</a:t>
            </a:r>
            <a:r>
              <a:rPr lang="es-CR" sz="2000" dirty="0" smtClean="0">
                <a:solidFill>
                  <a:srgbClr val="0070C0"/>
                </a:solidFill>
              </a:rPr>
              <a:t> , </a:t>
            </a:r>
            <a:r>
              <a:rPr lang="es-CR" sz="2000" dirty="0" smtClean="0">
                <a:solidFill>
                  <a:srgbClr val="00B0F0"/>
                </a:solidFill>
              </a:rPr>
              <a:t>Discos duros</a:t>
            </a:r>
            <a:r>
              <a:rPr lang="es-CR" sz="2000" dirty="0" smtClean="0">
                <a:solidFill>
                  <a:srgbClr val="0070C0"/>
                </a:solidFill>
              </a:rPr>
              <a:t> , </a:t>
            </a:r>
            <a:r>
              <a:rPr lang="es-CR" sz="2000" dirty="0" smtClean="0">
                <a:solidFill>
                  <a:srgbClr val="00B0F0"/>
                </a:solidFill>
              </a:rPr>
              <a:t>CD </a:t>
            </a:r>
            <a:r>
              <a:rPr lang="es-CR" sz="2000" dirty="0" smtClean="0">
                <a:solidFill>
                  <a:srgbClr val="0070C0"/>
                </a:solidFill>
              </a:rPr>
              <a:t>, </a:t>
            </a:r>
            <a:r>
              <a:rPr lang="es-CR" sz="2000" dirty="0" smtClean="0">
                <a:solidFill>
                  <a:srgbClr val="00B0F0"/>
                </a:solidFill>
              </a:rPr>
              <a:t>DVD</a:t>
            </a:r>
            <a:r>
              <a:rPr lang="es-CR" sz="2000" dirty="0" smtClean="0">
                <a:solidFill>
                  <a:srgbClr val="0070C0"/>
                </a:solidFill>
              </a:rPr>
              <a:t> , </a:t>
            </a:r>
            <a:r>
              <a:rPr lang="es-CR" sz="2000" dirty="0" smtClean="0">
                <a:solidFill>
                  <a:srgbClr val="00B0F0"/>
                </a:solidFill>
              </a:rPr>
              <a:t>ZIP</a:t>
            </a:r>
            <a:r>
              <a:rPr lang="es-CR" sz="2000" dirty="0" smtClean="0">
                <a:solidFill>
                  <a:srgbClr val="0070C0"/>
                </a:solidFill>
              </a:rPr>
              <a:t> , </a:t>
            </a:r>
            <a:r>
              <a:rPr lang="es-CR" sz="2000" dirty="0" smtClean="0">
                <a:solidFill>
                  <a:srgbClr val="00B0F0"/>
                </a:solidFill>
              </a:rPr>
              <a:t>Otros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000" dirty="0">
              <a:solidFill>
                <a:srgbClr val="0070C0"/>
              </a:solidFill>
            </a:endParaRPr>
          </a:p>
          <a:p>
            <a:r>
              <a:rPr lang="es-CR" sz="2500" dirty="0" smtClean="0">
                <a:solidFill>
                  <a:srgbClr val="0070C0"/>
                </a:solidFill>
              </a:rPr>
              <a:t>Multimedios:</a:t>
            </a: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Tarjetas de video </a:t>
            </a:r>
            <a:r>
              <a:rPr lang="es-CR" sz="2000" dirty="0" smtClean="0">
                <a:solidFill>
                  <a:srgbClr val="0070C0"/>
                </a:solidFill>
              </a:rPr>
              <a:t>, </a:t>
            </a:r>
            <a:r>
              <a:rPr lang="es-CR" sz="2000" dirty="0" smtClean="0">
                <a:solidFill>
                  <a:srgbClr val="00B0F0"/>
                </a:solidFill>
              </a:rPr>
              <a:t>Tarjetas para TV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CR" sz="2100" dirty="0" smtClean="0">
                <a:solidFill>
                  <a:srgbClr val="00B0F0"/>
                </a:solidFill>
              </a:rPr>
              <a:t>Tarjetas de sonido , CD-ROM , CD-R. , Tarjetas de red.</a:t>
            </a:r>
          </a:p>
          <a:p>
            <a:pPr marL="0" indent="0">
              <a:buNone/>
            </a:pPr>
            <a:endParaRPr lang="es-CR" sz="2500" dirty="0">
              <a:solidFill>
                <a:srgbClr val="0070C0"/>
              </a:solidFill>
            </a:endParaRPr>
          </a:p>
          <a:p>
            <a:r>
              <a:rPr lang="es-CR" sz="2500" dirty="0" smtClean="0">
                <a:solidFill>
                  <a:srgbClr val="0070C0"/>
                </a:solidFill>
              </a:rPr>
              <a:t>Módems:</a:t>
            </a: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Internos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Externos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  <a:endParaRPr lang="es-CR" sz="2500" dirty="0">
              <a:solidFill>
                <a:srgbClr val="0070C0"/>
              </a:solidFill>
            </a:endParaRP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13" y="1662545"/>
            <a:ext cx="3933451" cy="47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0816" y="153055"/>
            <a:ext cx="10541184" cy="1495636"/>
          </a:xfrm>
        </p:spPr>
        <p:txBody>
          <a:bodyPr>
            <a:normAutofit fontScale="90000"/>
          </a:bodyPr>
          <a:lstStyle/>
          <a:p>
            <a:r>
              <a:rPr lang="es-CR" sz="3100" dirty="0">
                <a:solidFill>
                  <a:srgbClr val="FFC000"/>
                </a:solidFill>
              </a:rPr>
              <a:t>6. Reconocer </a:t>
            </a:r>
            <a:r>
              <a:rPr lang="es-CR" sz="3100" dirty="0" smtClean="0">
                <a:solidFill>
                  <a:srgbClr val="FFC000"/>
                </a:solidFill>
              </a:rPr>
              <a:t>el procedimiento para la </a:t>
            </a:r>
            <a:r>
              <a:rPr lang="es-CR" sz="3100" dirty="0">
                <a:solidFill>
                  <a:srgbClr val="FFC000"/>
                </a:solidFill>
              </a:rPr>
              <a:t>instalación </a:t>
            </a:r>
            <a:r>
              <a:rPr lang="es-CR" sz="3100" dirty="0" smtClean="0">
                <a:solidFill>
                  <a:srgbClr val="FFC000"/>
                </a:solidFill>
              </a:rPr>
              <a:t>y configuración </a:t>
            </a:r>
            <a:r>
              <a:rPr lang="es-CR" sz="3100" dirty="0">
                <a:solidFill>
                  <a:srgbClr val="FFC000"/>
                </a:solidFill>
              </a:rPr>
              <a:t>de </a:t>
            </a:r>
            <a:r>
              <a:rPr lang="es-CR" sz="3100" dirty="0" smtClean="0">
                <a:solidFill>
                  <a:srgbClr val="FFC000"/>
                </a:solidFill>
              </a:rPr>
              <a:t>los diferentes dispositivos</a:t>
            </a:r>
            <a:r>
              <a:rPr lang="es-CR" sz="3100" dirty="0">
                <a:solidFill>
                  <a:srgbClr val="FFC000"/>
                </a:solidFill>
              </a:rPr>
              <a:t/>
            </a:r>
            <a:br>
              <a:rPr lang="es-CR" sz="3100" dirty="0">
                <a:solidFill>
                  <a:srgbClr val="FFC000"/>
                </a:solidFill>
              </a:rPr>
            </a:br>
            <a:r>
              <a:rPr lang="es-CR" sz="3100" dirty="0">
                <a:solidFill>
                  <a:srgbClr val="FFC000"/>
                </a:solidFill>
              </a:rPr>
              <a:t>periféricos de </a:t>
            </a:r>
            <a:r>
              <a:rPr lang="es-CR" sz="3100" dirty="0" smtClean="0">
                <a:solidFill>
                  <a:srgbClr val="FFC000"/>
                </a:solidFill>
              </a:rPr>
              <a:t>la computadora</a:t>
            </a:r>
            <a:r>
              <a:rPr lang="es-CR" sz="3100" dirty="0">
                <a:solidFill>
                  <a:srgbClr val="FFC000"/>
                </a:solidFill>
              </a:rPr>
              <a:t>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1508" y="1665027"/>
            <a:ext cx="10541184" cy="3777622"/>
          </a:xfrm>
        </p:spPr>
        <p:txBody>
          <a:bodyPr>
            <a:normAutofit/>
          </a:bodyPr>
          <a:lstStyle/>
          <a:p>
            <a:r>
              <a:rPr lang="es-CR" sz="2000" dirty="0" smtClean="0">
                <a:solidFill>
                  <a:srgbClr val="0070C0"/>
                </a:solidFill>
              </a:rPr>
              <a:t>Dispositivos periféricos:</a:t>
            </a:r>
          </a:p>
          <a:p>
            <a:pPr lvl="1"/>
            <a:r>
              <a:rPr lang="es-CR" sz="1800" dirty="0" smtClean="0">
                <a:solidFill>
                  <a:srgbClr val="00B0F0"/>
                </a:solidFill>
              </a:rPr>
              <a:t>Impresoras </a:t>
            </a:r>
            <a:r>
              <a:rPr lang="es-CR" sz="1800" dirty="0" smtClean="0">
                <a:solidFill>
                  <a:srgbClr val="0070C0"/>
                </a:solidFill>
              </a:rPr>
              <a:t>, </a:t>
            </a:r>
            <a:r>
              <a:rPr lang="es-CR" sz="1800" dirty="0" smtClean="0">
                <a:solidFill>
                  <a:srgbClr val="00B0F0"/>
                </a:solidFill>
              </a:rPr>
              <a:t>Scanner </a:t>
            </a:r>
            <a:r>
              <a:rPr lang="es-CR" sz="1800" dirty="0" smtClean="0">
                <a:solidFill>
                  <a:srgbClr val="0070C0"/>
                </a:solidFill>
              </a:rPr>
              <a:t>, </a:t>
            </a:r>
            <a:r>
              <a:rPr lang="es-CR" sz="1800" dirty="0" smtClean="0">
                <a:solidFill>
                  <a:srgbClr val="00B0F0"/>
                </a:solidFill>
              </a:rPr>
              <a:t>Plotters.</a:t>
            </a:r>
          </a:p>
          <a:p>
            <a:pPr lvl="1"/>
            <a:r>
              <a:rPr lang="es-CR" sz="1800" dirty="0" smtClean="0">
                <a:solidFill>
                  <a:srgbClr val="00B0F0"/>
                </a:solidFill>
              </a:rPr>
              <a:t>Cámaras digitales</a:t>
            </a:r>
            <a:r>
              <a:rPr lang="es-CR" sz="1800" dirty="0" smtClean="0">
                <a:solidFill>
                  <a:srgbClr val="0070C0"/>
                </a:solidFill>
              </a:rPr>
              <a:t> , </a:t>
            </a:r>
            <a:r>
              <a:rPr lang="es-CR" sz="1800" dirty="0" smtClean="0">
                <a:solidFill>
                  <a:srgbClr val="00B0F0"/>
                </a:solidFill>
              </a:rPr>
              <a:t>Parlantes</a:t>
            </a:r>
            <a:r>
              <a:rPr lang="es-CR" sz="1800" dirty="0" smtClean="0">
                <a:solidFill>
                  <a:srgbClr val="0070C0"/>
                </a:solidFill>
              </a:rPr>
              <a:t> , </a:t>
            </a:r>
            <a:r>
              <a:rPr lang="es-CR" sz="1800" dirty="0" smtClean="0">
                <a:solidFill>
                  <a:srgbClr val="00B0F0"/>
                </a:solidFill>
              </a:rPr>
              <a:t>micrófonos y audífonos.</a:t>
            </a:r>
          </a:p>
          <a:p>
            <a:pPr marL="457200" lvl="1" indent="0">
              <a:buNone/>
            </a:pPr>
            <a:endParaRPr lang="es-CR" sz="1800" dirty="0">
              <a:solidFill>
                <a:srgbClr val="00B0F0"/>
              </a:solidFill>
            </a:endParaRPr>
          </a:p>
          <a:p>
            <a:r>
              <a:rPr lang="es-CR" sz="2000" dirty="0" smtClean="0">
                <a:solidFill>
                  <a:srgbClr val="0070C0"/>
                </a:solidFill>
              </a:rPr>
              <a:t>Driver: </a:t>
            </a:r>
          </a:p>
          <a:p>
            <a:pPr lvl="1"/>
            <a:r>
              <a:rPr lang="es-CR" sz="1800" dirty="0" smtClean="0">
                <a:solidFill>
                  <a:srgbClr val="00B0F0"/>
                </a:solidFill>
              </a:rPr>
              <a:t>Versiones Compatibilidad </a:t>
            </a:r>
            <a:r>
              <a:rPr lang="es-CR" sz="1800" dirty="0" smtClean="0">
                <a:solidFill>
                  <a:srgbClr val="0070C0"/>
                </a:solidFill>
              </a:rPr>
              <a:t>,</a:t>
            </a:r>
            <a:r>
              <a:rPr lang="es-CR" sz="1800" dirty="0" smtClean="0">
                <a:solidFill>
                  <a:srgbClr val="00B0F0"/>
                </a:solidFill>
              </a:rPr>
              <a:t> Dispositivos USB</a:t>
            </a:r>
            <a:r>
              <a:rPr lang="es-CR" sz="1800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1800" dirty="0">
              <a:solidFill>
                <a:srgbClr val="0070C0"/>
              </a:solidFill>
            </a:endParaRPr>
          </a:p>
          <a:p>
            <a:r>
              <a:rPr lang="es-CR" sz="2000" dirty="0" smtClean="0">
                <a:solidFill>
                  <a:srgbClr val="0070C0"/>
                </a:solidFill>
              </a:rPr>
              <a:t>Resolución de problemas de hardware y dispositivos periféricos</a:t>
            </a:r>
            <a:r>
              <a:rPr lang="es-CR" sz="2000" dirty="0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1705988"/>
            <a:ext cx="2466975" cy="1847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50" y="4733925"/>
            <a:ext cx="2152650" cy="21240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70" y="501015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3107" y="236183"/>
            <a:ext cx="10568893" cy="1510730"/>
          </a:xfrm>
        </p:spPr>
        <p:txBody>
          <a:bodyPr>
            <a:normAutofit fontScale="90000"/>
          </a:bodyPr>
          <a:lstStyle/>
          <a:p>
            <a:r>
              <a:rPr lang="es-CR" sz="3100" dirty="0">
                <a:solidFill>
                  <a:srgbClr val="FFC000"/>
                </a:solidFill>
              </a:rPr>
              <a:t>7. Reconocer </a:t>
            </a:r>
            <a:r>
              <a:rPr lang="es-CR" sz="3100" dirty="0" smtClean="0">
                <a:solidFill>
                  <a:srgbClr val="FFC000"/>
                </a:solidFill>
              </a:rPr>
              <a:t>el procedimiento para la </a:t>
            </a:r>
            <a:r>
              <a:rPr lang="es-CR" sz="3100" dirty="0">
                <a:solidFill>
                  <a:srgbClr val="FFC000"/>
                </a:solidFill>
              </a:rPr>
              <a:t>instalación </a:t>
            </a:r>
            <a:r>
              <a:rPr lang="es-CR" sz="3100" dirty="0" smtClean="0">
                <a:solidFill>
                  <a:srgbClr val="FFC000"/>
                </a:solidFill>
              </a:rPr>
              <a:t>y configuración de sistemas  operativos y </a:t>
            </a:r>
            <a:r>
              <a:rPr lang="es-CR" sz="3100" dirty="0">
                <a:solidFill>
                  <a:srgbClr val="FFC000"/>
                </a:solidFill>
              </a:rPr>
              <a:t>otros software </a:t>
            </a:r>
            <a:r>
              <a:rPr lang="es-CR" sz="3100" dirty="0" smtClean="0">
                <a:solidFill>
                  <a:srgbClr val="FFC000"/>
                </a:solidFill>
              </a:rPr>
              <a:t>en la </a:t>
            </a:r>
            <a:r>
              <a:rPr lang="es-CR" sz="3100" dirty="0">
                <a:solidFill>
                  <a:srgbClr val="FFC000"/>
                </a:solidFill>
              </a:rPr>
              <a:t>computadora.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3107" y="1856509"/>
            <a:ext cx="9737620" cy="3777622"/>
          </a:xfrm>
        </p:spPr>
        <p:txBody>
          <a:bodyPr>
            <a:normAutofit/>
          </a:bodyPr>
          <a:lstStyle/>
          <a:p>
            <a:r>
              <a:rPr lang="es-CR" sz="2000" dirty="0" smtClean="0">
                <a:solidFill>
                  <a:srgbClr val="0070C0"/>
                </a:solidFill>
              </a:rPr>
              <a:t>Revisión </a:t>
            </a:r>
            <a:r>
              <a:rPr lang="es-CR" sz="2000" dirty="0">
                <a:solidFill>
                  <a:srgbClr val="0070C0"/>
                </a:solidFill>
              </a:rPr>
              <a:t>de </a:t>
            </a:r>
            <a:r>
              <a:rPr lang="es-CR" sz="2000" dirty="0" smtClean="0">
                <a:solidFill>
                  <a:srgbClr val="0070C0"/>
                </a:solidFill>
              </a:rPr>
              <a:t>los requerimientos del software.</a:t>
            </a:r>
          </a:p>
          <a:p>
            <a:pPr marL="0" indent="0">
              <a:buNone/>
            </a:pPr>
            <a:endParaRPr lang="es-CR" sz="2000" dirty="0">
              <a:solidFill>
                <a:srgbClr val="0070C0"/>
              </a:solidFill>
            </a:endParaRPr>
          </a:p>
          <a:p>
            <a:r>
              <a:rPr lang="es-CR" sz="2000" dirty="0" smtClean="0">
                <a:solidFill>
                  <a:srgbClr val="0070C0"/>
                </a:solidFill>
              </a:rPr>
              <a:t>Instalación y configuración: </a:t>
            </a:r>
          </a:p>
          <a:p>
            <a:pPr lvl="1"/>
            <a:r>
              <a:rPr lang="es-CR" sz="1800" dirty="0" smtClean="0">
                <a:solidFill>
                  <a:srgbClr val="00B0F0"/>
                </a:solidFill>
              </a:rPr>
              <a:t>Sistemas operativos</a:t>
            </a:r>
            <a:r>
              <a:rPr lang="es-CR" sz="1800" dirty="0" smtClean="0">
                <a:solidFill>
                  <a:srgbClr val="0070C0"/>
                </a:solidFill>
              </a:rPr>
              <a:t> , </a:t>
            </a:r>
            <a:r>
              <a:rPr lang="es-CR" sz="1800" dirty="0" smtClean="0">
                <a:solidFill>
                  <a:srgbClr val="00B0F0"/>
                </a:solidFill>
              </a:rPr>
              <a:t>Software de aplicación</a:t>
            </a:r>
            <a:r>
              <a:rPr lang="es-CR" sz="1800" dirty="0" smtClean="0">
                <a:solidFill>
                  <a:srgbClr val="0070C0"/>
                </a:solidFill>
              </a:rPr>
              <a:t> , </a:t>
            </a:r>
            <a:r>
              <a:rPr lang="es-CR" sz="1800" dirty="0" smtClean="0">
                <a:solidFill>
                  <a:srgbClr val="00B0F0"/>
                </a:solidFill>
              </a:rPr>
              <a:t>Otros</a:t>
            </a:r>
            <a:r>
              <a:rPr lang="es-CR" sz="1800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1800" dirty="0">
              <a:solidFill>
                <a:srgbClr val="0070C0"/>
              </a:solidFill>
            </a:endParaRPr>
          </a:p>
          <a:p>
            <a:r>
              <a:rPr lang="es-CR" sz="2000" dirty="0" smtClean="0">
                <a:solidFill>
                  <a:srgbClr val="0070C0"/>
                </a:solidFill>
              </a:rPr>
              <a:t>Detección de dispositivos instalados , Prueba</a:t>
            </a:r>
            <a:r>
              <a:rPr lang="es-CR" sz="2000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52" y="1746912"/>
            <a:ext cx="2924175" cy="21154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52" y="4367697"/>
            <a:ext cx="2924175" cy="20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234" y="388583"/>
            <a:ext cx="10485766" cy="1280890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FFC000"/>
                </a:solidFill>
              </a:rPr>
              <a:t>8. Determinar los conceptos generales de las redes de computadoras.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6234" y="1455556"/>
            <a:ext cx="10485766" cy="5402444"/>
          </a:xfrm>
        </p:spPr>
        <p:txBody>
          <a:bodyPr>
            <a:normAutofit/>
          </a:bodyPr>
          <a:lstStyle/>
          <a:p>
            <a:r>
              <a:rPr lang="es-CR" dirty="0" smtClean="0">
                <a:solidFill>
                  <a:srgbClr val="0070C0"/>
                </a:solidFill>
              </a:rPr>
              <a:t>Principios </a:t>
            </a:r>
            <a:r>
              <a:rPr lang="es-CR" dirty="0">
                <a:solidFill>
                  <a:srgbClr val="0070C0"/>
                </a:solidFill>
              </a:rPr>
              <a:t>de </a:t>
            </a:r>
            <a:r>
              <a:rPr lang="es-CR" dirty="0" smtClean="0">
                <a:solidFill>
                  <a:srgbClr val="0070C0"/>
                </a:solidFill>
              </a:rPr>
              <a:t>redes: </a:t>
            </a:r>
          </a:p>
          <a:p>
            <a:pPr lvl="1"/>
            <a:r>
              <a:rPr lang="es-CR" dirty="0" smtClean="0">
                <a:solidFill>
                  <a:srgbClr val="00B0F0"/>
                </a:solidFill>
              </a:rPr>
              <a:t>Definición</a:t>
            </a:r>
            <a:r>
              <a:rPr lang="es-CR" dirty="0" smtClean="0">
                <a:solidFill>
                  <a:srgbClr val="0070C0"/>
                </a:solidFill>
              </a:rPr>
              <a:t> , </a:t>
            </a:r>
            <a:r>
              <a:rPr lang="es-CR" dirty="0" smtClean="0">
                <a:solidFill>
                  <a:srgbClr val="00B0F0"/>
                </a:solidFill>
              </a:rPr>
              <a:t>Beneficios</a:t>
            </a:r>
            <a:r>
              <a:rPr lang="es-CR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dirty="0" smtClean="0">
              <a:solidFill>
                <a:srgbClr val="0070C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Tipos </a:t>
            </a:r>
            <a:r>
              <a:rPr lang="es-CR" dirty="0">
                <a:solidFill>
                  <a:srgbClr val="0070C0"/>
                </a:solidFill>
              </a:rPr>
              <a:t>de redes: </a:t>
            </a:r>
            <a:endParaRPr lang="es-CR" dirty="0" smtClean="0">
              <a:solidFill>
                <a:srgbClr val="0070C0"/>
              </a:solidFill>
            </a:endParaRPr>
          </a:p>
          <a:p>
            <a:pPr lvl="1"/>
            <a:r>
              <a:rPr lang="es-CR" dirty="0" smtClean="0">
                <a:solidFill>
                  <a:srgbClr val="00B0F0"/>
                </a:solidFill>
              </a:rPr>
              <a:t>LAN</a:t>
            </a:r>
            <a:r>
              <a:rPr lang="es-CR" dirty="0" smtClean="0">
                <a:solidFill>
                  <a:srgbClr val="0070C0"/>
                </a:solidFill>
              </a:rPr>
              <a:t> , </a:t>
            </a:r>
            <a:r>
              <a:rPr lang="es-CR" dirty="0" smtClean="0">
                <a:solidFill>
                  <a:srgbClr val="00B0F0"/>
                </a:solidFill>
              </a:rPr>
              <a:t>WAN </a:t>
            </a:r>
            <a:r>
              <a:rPr lang="es-CR" dirty="0" smtClean="0">
                <a:solidFill>
                  <a:srgbClr val="0070C0"/>
                </a:solidFill>
              </a:rPr>
              <a:t>, </a:t>
            </a:r>
            <a:r>
              <a:rPr lang="es-CR" dirty="0" smtClean="0">
                <a:solidFill>
                  <a:srgbClr val="00B0F0"/>
                </a:solidFill>
              </a:rPr>
              <a:t>WLAN </a:t>
            </a:r>
            <a:r>
              <a:rPr lang="es-CR" dirty="0" smtClean="0">
                <a:solidFill>
                  <a:srgbClr val="0070C0"/>
                </a:solidFill>
              </a:rPr>
              <a:t>,</a:t>
            </a:r>
            <a:r>
              <a:rPr lang="es-CR" dirty="0" smtClean="0">
                <a:solidFill>
                  <a:srgbClr val="00B0F0"/>
                </a:solidFill>
              </a:rPr>
              <a:t> Peer</a:t>
            </a:r>
            <a:r>
              <a:rPr lang="es-CR" dirty="0" smtClean="0">
                <a:solidFill>
                  <a:srgbClr val="0070C0"/>
                </a:solidFill>
              </a:rPr>
              <a:t>-</a:t>
            </a:r>
            <a:r>
              <a:rPr lang="es-CR" dirty="0" smtClean="0">
                <a:solidFill>
                  <a:srgbClr val="00B0F0"/>
                </a:solidFill>
              </a:rPr>
              <a:t>to</a:t>
            </a:r>
            <a:r>
              <a:rPr lang="es-CR" dirty="0" smtClean="0">
                <a:solidFill>
                  <a:srgbClr val="0070C0"/>
                </a:solidFill>
              </a:rPr>
              <a:t>-</a:t>
            </a:r>
            <a:r>
              <a:rPr lang="es-CR" dirty="0" smtClean="0">
                <a:solidFill>
                  <a:srgbClr val="00B0F0"/>
                </a:solidFill>
              </a:rPr>
              <a:t>peer </a:t>
            </a:r>
            <a:r>
              <a:rPr lang="es-CR" dirty="0" smtClean="0">
                <a:solidFill>
                  <a:srgbClr val="0070C0"/>
                </a:solidFill>
              </a:rPr>
              <a:t>,</a:t>
            </a:r>
            <a:r>
              <a:rPr lang="es-CR" dirty="0" smtClean="0">
                <a:solidFill>
                  <a:srgbClr val="00B0F0"/>
                </a:solidFill>
              </a:rPr>
              <a:t> Cliente</a:t>
            </a:r>
            <a:r>
              <a:rPr lang="es-CR" dirty="0" smtClean="0">
                <a:solidFill>
                  <a:srgbClr val="0070C0"/>
                </a:solidFill>
              </a:rPr>
              <a:t>/</a:t>
            </a:r>
            <a:r>
              <a:rPr lang="es-CR" dirty="0" smtClean="0">
                <a:solidFill>
                  <a:srgbClr val="00B0F0"/>
                </a:solidFill>
              </a:rPr>
              <a:t>servidor</a:t>
            </a:r>
            <a:r>
              <a:rPr lang="es-CR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dirty="0" smtClean="0">
              <a:solidFill>
                <a:srgbClr val="0070C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Conceptos </a:t>
            </a:r>
            <a:r>
              <a:rPr lang="es-CR" dirty="0">
                <a:solidFill>
                  <a:srgbClr val="0070C0"/>
                </a:solidFill>
              </a:rPr>
              <a:t>básicos de redes y tecnologías</a:t>
            </a:r>
            <a:r>
              <a:rPr lang="es-CR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s-CR" dirty="0" smtClean="0">
                <a:solidFill>
                  <a:srgbClr val="00B0F0"/>
                </a:solidFill>
              </a:rPr>
              <a:t>Ancho </a:t>
            </a:r>
            <a:r>
              <a:rPr lang="es-CR" dirty="0">
                <a:solidFill>
                  <a:srgbClr val="00B0F0"/>
                </a:solidFill>
              </a:rPr>
              <a:t>de banda y transmisión de datos </a:t>
            </a:r>
            <a:r>
              <a:rPr lang="es-CR" dirty="0" smtClean="0">
                <a:solidFill>
                  <a:srgbClr val="0070C0"/>
                </a:solidFill>
              </a:rPr>
              <a:t>,</a:t>
            </a:r>
            <a:r>
              <a:rPr lang="es-CR" dirty="0" smtClean="0">
                <a:solidFill>
                  <a:srgbClr val="00B0F0"/>
                </a:solidFill>
              </a:rPr>
              <a:t> Direccionamiento </a:t>
            </a:r>
            <a:r>
              <a:rPr lang="es-CR" dirty="0">
                <a:solidFill>
                  <a:srgbClr val="00B0F0"/>
                </a:solidFill>
              </a:rPr>
              <a:t>IP</a:t>
            </a:r>
            <a:r>
              <a:rPr lang="es-CR" dirty="0">
                <a:solidFill>
                  <a:srgbClr val="0070C0"/>
                </a:solidFill>
              </a:rPr>
              <a:t> </a:t>
            </a:r>
            <a:r>
              <a:rPr lang="es-CR" dirty="0" smtClean="0">
                <a:solidFill>
                  <a:srgbClr val="0070C0"/>
                </a:solidFill>
              </a:rPr>
              <a:t>, </a:t>
            </a:r>
            <a:r>
              <a:rPr lang="es-CR" dirty="0" smtClean="0">
                <a:solidFill>
                  <a:srgbClr val="00B0F0"/>
                </a:solidFill>
              </a:rPr>
              <a:t>DHCP</a:t>
            </a:r>
            <a:r>
              <a:rPr lang="es-CR" dirty="0">
                <a:solidFill>
                  <a:srgbClr val="0070C0"/>
                </a:solidFill>
              </a:rPr>
              <a:t>.</a:t>
            </a:r>
            <a:r>
              <a:rPr lang="es-CR" dirty="0">
                <a:solidFill>
                  <a:srgbClr val="00B0F0"/>
                </a:solidFill>
              </a:rPr>
              <a:t> </a:t>
            </a:r>
            <a:endParaRPr lang="es-CR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s-CR" dirty="0" smtClean="0">
              <a:solidFill>
                <a:srgbClr val="00B0F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Protocolos </a:t>
            </a:r>
            <a:r>
              <a:rPr lang="es-CR" dirty="0">
                <a:solidFill>
                  <a:srgbClr val="0070C0"/>
                </a:solidFill>
              </a:rPr>
              <a:t>de Internet y las aplicaciones: </a:t>
            </a:r>
            <a:r>
              <a:rPr lang="es-CR" dirty="0" smtClean="0">
                <a:solidFill>
                  <a:srgbClr val="00B0F0"/>
                </a:solidFill>
              </a:rPr>
              <a:t>ICMP</a:t>
            </a:r>
            <a:r>
              <a:rPr lang="es-CR" dirty="0">
                <a:solidFill>
                  <a:srgbClr val="00B0F0"/>
                </a:solidFill>
              </a:rPr>
              <a:t>. </a:t>
            </a:r>
            <a:endParaRPr lang="es-CR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CR" dirty="0" smtClean="0">
              <a:solidFill>
                <a:srgbClr val="00B0F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Componentes </a:t>
            </a:r>
            <a:r>
              <a:rPr lang="es-CR" dirty="0">
                <a:solidFill>
                  <a:srgbClr val="0070C0"/>
                </a:solidFill>
              </a:rPr>
              <a:t>físicos de una red</a:t>
            </a:r>
            <a:r>
              <a:rPr lang="es-CR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s-CR" dirty="0" smtClean="0">
              <a:solidFill>
                <a:srgbClr val="0070C0"/>
              </a:solidFill>
            </a:endParaRPr>
          </a:p>
          <a:p>
            <a:r>
              <a:rPr lang="es-CR" dirty="0" smtClean="0">
                <a:solidFill>
                  <a:srgbClr val="0070C0"/>
                </a:solidFill>
              </a:rPr>
              <a:t>Características </a:t>
            </a:r>
            <a:r>
              <a:rPr lang="es-CR" dirty="0">
                <a:solidFill>
                  <a:srgbClr val="0070C0"/>
                </a:solidFill>
              </a:rPr>
              <a:t>de los cables de red.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82" y="1455556"/>
            <a:ext cx="2619375" cy="20519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82" y="4574448"/>
            <a:ext cx="2619375" cy="20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07829" y="150125"/>
            <a:ext cx="6240888" cy="833178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Mantenimiento 11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07829" y="4518071"/>
            <a:ext cx="6240888" cy="2217099"/>
          </a:xfrm>
        </p:spPr>
        <p:txBody>
          <a:bodyPr>
            <a:normAutofit/>
          </a:bodyPr>
          <a:lstStyle/>
          <a:p>
            <a:r>
              <a:rPr lang="es-CR" dirty="0" smtClean="0">
                <a:solidFill>
                  <a:schemeClr val="accent1"/>
                </a:solidFill>
              </a:rPr>
              <a:t>Arquitectura de computadoras portátiles.</a:t>
            </a:r>
          </a:p>
          <a:p>
            <a:r>
              <a:rPr lang="es-CR" dirty="0" smtClean="0">
                <a:solidFill>
                  <a:schemeClr val="accent6"/>
                </a:solidFill>
              </a:rPr>
              <a:t>Mantenimiento y actualización de computadoras portátiles.</a:t>
            </a:r>
          </a:p>
          <a:p>
            <a:r>
              <a:rPr lang="es-C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Mantenimiento y reparación de dispositivos periféricos.</a:t>
            </a:r>
          </a:p>
          <a:p>
            <a:r>
              <a:rPr lang="es-CR" dirty="0" smtClean="0">
                <a:solidFill>
                  <a:schemeClr val="accent6">
                    <a:lumMod val="75000"/>
                  </a:schemeClr>
                </a:solidFill>
              </a:rPr>
              <a:t>Gestión empresarial.</a:t>
            </a:r>
            <a:endParaRPr lang="es-C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66" y="1119781"/>
            <a:ext cx="4221658" cy="31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1054" y="0"/>
            <a:ext cx="9104655" cy="1280890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FFC000"/>
                </a:solidFill>
              </a:rPr>
              <a:t>1. Diferenciar los componentes internos de la computadora portátil.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563" y="1496655"/>
            <a:ext cx="9927146" cy="4724400"/>
          </a:xfrm>
        </p:spPr>
        <p:txBody>
          <a:bodyPr>
            <a:normAutofit fontScale="92500"/>
          </a:bodyPr>
          <a:lstStyle/>
          <a:p>
            <a:r>
              <a:rPr lang="es-CR" dirty="0" smtClean="0">
                <a:solidFill>
                  <a:srgbClr val="00B050"/>
                </a:solidFill>
              </a:rPr>
              <a:t>Componentes </a:t>
            </a:r>
            <a:r>
              <a:rPr lang="es-CR" dirty="0">
                <a:solidFill>
                  <a:srgbClr val="00B050"/>
                </a:solidFill>
              </a:rPr>
              <a:t>básicos (hardware): </a:t>
            </a:r>
            <a:r>
              <a:rPr lang="es-CR" dirty="0" smtClean="0">
                <a:solidFill>
                  <a:srgbClr val="92D050"/>
                </a:solidFill>
              </a:rPr>
              <a:t>BIOS </a:t>
            </a:r>
          </a:p>
          <a:p>
            <a:r>
              <a:rPr lang="es-CR" dirty="0" smtClean="0">
                <a:solidFill>
                  <a:srgbClr val="00B050"/>
                </a:solidFill>
              </a:rPr>
              <a:t>Memoria:</a:t>
            </a:r>
          </a:p>
          <a:p>
            <a:pPr lvl="1"/>
            <a:r>
              <a:rPr lang="es-CR" dirty="0" smtClean="0">
                <a:solidFill>
                  <a:srgbClr val="92D050"/>
                </a:solidFill>
              </a:rPr>
              <a:t>Tipos</a:t>
            </a:r>
            <a:r>
              <a:rPr lang="es-CR" dirty="0" smtClean="0">
                <a:solidFill>
                  <a:srgbClr val="00B050"/>
                </a:solidFill>
              </a:rPr>
              <a:t> , </a:t>
            </a:r>
            <a:r>
              <a:rPr lang="es-CR" dirty="0" smtClean="0">
                <a:solidFill>
                  <a:srgbClr val="92D050"/>
                </a:solidFill>
              </a:rPr>
              <a:t>Características </a:t>
            </a:r>
            <a:r>
              <a:rPr lang="es-CR" dirty="0" smtClean="0">
                <a:solidFill>
                  <a:srgbClr val="00B050"/>
                </a:solidFill>
              </a:rPr>
              <a:t>,</a:t>
            </a:r>
            <a:r>
              <a:rPr lang="es-CR" dirty="0" smtClean="0">
                <a:solidFill>
                  <a:srgbClr val="92D050"/>
                </a:solidFill>
              </a:rPr>
              <a:t> Velocidades</a:t>
            </a:r>
            <a:r>
              <a:rPr lang="es-CR" dirty="0" smtClean="0">
                <a:solidFill>
                  <a:srgbClr val="00B050"/>
                </a:solidFill>
              </a:rPr>
              <a:t>.</a:t>
            </a:r>
          </a:p>
          <a:p>
            <a:r>
              <a:rPr lang="es-CR" dirty="0" smtClean="0">
                <a:solidFill>
                  <a:srgbClr val="00B050"/>
                </a:solidFill>
              </a:rPr>
              <a:t>Procesador:</a:t>
            </a:r>
          </a:p>
          <a:p>
            <a:pPr lvl="1"/>
            <a:r>
              <a:rPr lang="es-CR" dirty="0" smtClean="0">
                <a:solidFill>
                  <a:srgbClr val="92D050"/>
                </a:solidFill>
              </a:rPr>
              <a:t>Tipos </a:t>
            </a:r>
            <a:r>
              <a:rPr lang="es-CR" dirty="0">
                <a:solidFill>
                  <a:srgbClr val="92D050"/>
                </a:solidFill>
              </a:rPr>
              <a:t>o familias </a:t>
            </a:r>
            <a:r>
              <a:rPr lang="es-CR" dirty="0" smtClean="0">
                <a:solidFill>
                  <a:srgbClr val="00B050"/>
                </a:solidFill>
              </a:rPr>
              <a:t>,</a:t>
            </a:r>
            <a:r>
              <a:rPr lang="es-CR" dirty="0" smtClean="0">
                <a:solidFill>
                  <a:srgbClr val="92D050"/>
                </a:solidFill>
              </a:rPr>
              <a:t> Características técnicas</a:t>
            </a:r>
            <a:r>
              <a:rPr lang="es-CR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s-CR" dirty="0" smtClean="0">
                <a:solidFill>
                  <a:srgbClr val="92D050"/>
                </a:solidFill>
              </a:rPr>
              <a:t>Coprocesador </a:t>
            </a:r>
            <a:r>
              <a:rPr lang="es-CR" dirty="0">
                <a:solidFill>
                  <a:srgbClr val="92D050"/>
                </a:solidFill>
              </a:rPr>
              <a:t>matemático </a:t>
            </a:r>
            <a:r>
              <a:rPr lang="es-CR" dirty="0" smtClean="0">
                <a:solidFill>
                  <a:srgbClr val="00B050"/>
                </a:solidFill>
              </a:rPr>
              <a:t>,</a:t>
            </a:r>
            <a:r>
              <a:rPr lang="es-CR" dirty="0" smtClean="0">
                <a:solidFill>
                  <a:srgbClr val="92D050"/>
                </a:solidFill>
              </a:rPr>
              <a:t> Caché</a:t>
            </a:r>
            <a:r>
              <a:rPr lang="es-CR" dirty="0">
                <a:solidFill>
                  <a:srgbClr val="00B050"/>
                </a:solidFill>
              </a:rPr>
              <a:t>.</a:t>
            </a:r>
            <a:r>
              <a:rPr lang="es-CR" dirty="0">
                <a:solidFill>
                  <a:srgbClr val="92D050"/>
                </a:solidFill>
              </a:rPr>
              <a:t> </a:t>
            </a:r>
            <a:endParaRPr lang="es-CR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CR" sz="2600" dirty="0" smtClean="0">
                <a:solidFill>
                  <a:srgbClr val="C00000"/>
                </a:solidFill>
              </a:rPr>
              <a:t>-----------------------------------------------------------------------------------------------</a:t>
            </a:r>
            <a:endParaRPr lang="es-CR" sz="2400" dirty="0" smtClean="0">
              <a:solidFill>
                <a:srgbClr val="C00000"/>
              </a:solidFill>
            </a:endParaRPr>
          </a:p>
          <a:p>
            <a:r>
              <a:rPr lang="es-CR" dirty="0" smtClean="0">
                <a:solidFill>
                  <a:srgbClr val="00B050"/>
                </a:solidFill>
              </a:rPr>
              <a:t>Disipador </a:t>
            </a:r>
            <a:r>
              <a:rPr lang="es-CR" dirty="0">
                <a:solidFill>
                  <a:srgbClr val="00B050"/>
                </a:solidFill>
              </a:rPr>
              <a:t>de calor o ventilador</a:t>
            </a:r>
            <a:r>
              <a:rPr lang="es-CR" dirty="0" smtClean="0">
                <a:solidFill>
                  <a:srgbClr val="00B050"/>
                </a:solidFill>
              </a:rPr>
              <a:t>.</a:t>
            </a:r>
          </a:p>
          <a:p>
            <a:r>
              <a:rPr lang="es-CR" dirty="0">
                <a:solidFill>
                  <a:srgbClr val="00B050"/>
                </a:solidFill>
              </a:rPr>
              <a:t>Tarjeta madre</a:t>
            </a:r>
            <a:r>
              <a:rPr lang="es-CR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s-CR" dirty="0" smtClean="0">
                <a:solidFill>
                  <a:srgbClr val="92D050"/>
                </a:solidFill>
              </a:rPr>
              <a:t>Tipos </a:t>
            </a:r>
            <a:r>
              <a:rPr lang="es-CR" dirty="0" smtClean="0">
                <a:solidFill>
                  <a:srgbClr val="00B050"/>
                </a:solidFill>
              </a:rPr>
              <a:t>,</a:t>
            </a:r>
            <a:r>
              <a:rPr lang="es-CR" dirty="0" smtClean="0">
                <a:solidFill>
                  <a:srgbClr val="92D050"/>
                </a:solidFill>
              </a:rPr>
              <a:t> Características </a:t>
            </a:r>
            <a:r>
              <a:rPr lang="es-CR" dirty="0">
                <a:solidFill>
                  <a:srgbClr val="92D050"/>
                </a:solidFill>
              </a:rPr>
              <a:t>técnicas </a:t>
            </a:r>
            <a:r>
              <a:rPr lang="es-CR" dirty="0" smtClean="0">
                <a:solidFill>
                  <a:srgbClr val="00B050"/>
                </a:solidFill>
              </a:rPr>
              <a:t>,</a:t>
            </a:r>
            <a:r>
              <a:rPr lang="es-CR" dirty="0" smtClean="0">
                <a:solidFill>
                  <a:srgbClr val="92D050"/>
                </a:solidFill>
              </a:rPr>
              <a:t> Ranuras </a:t>
            </a:r>
            <a:r>
              <a:rPr lang="es-CR" dirty="0">
                <a:solidFill>
                  <a:srgbClr val="92D050"/>
                </a:solidFill>
              </a:rPr>
              <a:t>o sockets</a:t>
            </a:r>
            <a:r>
              <a:rPr lang="es-CR" dirty="0" smtClean="0">
                <a:solidFill>
                  <a:srgbClr val="00B050"/>
                </a:solidFill>
              </a:rPr>
              <a:t>.</a:t>
            </a:r>
          </a:p>
          <a:p>
            <a:r>
              <a:rPr lang="es-CR" dirty="0" smtClean="0">
                <a:solidFill>
                  <a:srgbClr val="00B050"/>
                </a:solidFill>
              </a:rPr>
              <a:t>Dispositivos </a:t>
            </a:r>
            <a:r>
              <a:rPr lang="es-CR" dirty="0">
                <a:solidFill>
                  <a:srgbClr val="00B050"/>
                </a:solidFill>
              </a:rPr>
              <a:t>de almacenamiento </a:t>
            </a:r>
            <a:r>
              <a:rPr lang="es-CR" dirty="0" smtClean="0">
                <a:solidFill>
                  <a:srgbClr val="00B050"/>
                </a:solidFill>
              </a:rPr>
              <a:t>, Discos </a:t>
            </a:r>
            <a:r>
              <a:rPr lang="es-CR" dirty="0">
                <a:solidFill>
                  <a:srgbClr val="00B050"/>
                </a:solidFill>
              </a:rPr>
              <a:t>flexibles </a:t>
            </a:r>
            <a:r>
              <a:rPr lang="es-CR" dirty="0" smtClean="0">
                <a:solidFill>
                  <a:srgbClr val="00B050"/>
                </a:solidFill>
              </a:rPr>
              <a:t>, Discos duros.</a:t>
            </a:r>
          </a:p>
          <a:p>
            <a:r>
              <a:rPr lang="es-CR" dirty="0" smtClean="0">
                <a:solidFill>
                  <a:srgbClr val="00B050"/>
                </a:solidFill>
              </a:rPr>
              <a:t>CD , DVD , ZIP , Memoria </a:t>
            </a:r>
            <a:r>
              <a:rPr lang="es-CR" dirty="0">
                <a:solidFill>
                  <a:srgbClr val="00B050"/>
                </a:solidFill>
              </a:rPr>
              <a:t>USB </a:t>
            </a:r>
            <a:r>
              <a:rPr lang="es-CR" dirty="0" smtClean="0">
                <a:solidFill>
                  <a:srgbClr val="00B050"/>
                </a:solidFill>
              </a:rPr>
              <a:t>, Otros.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86" y="1496655"/>
            <a:ext cx="2705100" cy="2362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84" y="1496655"/>
            <a:ext cx="2562225" cy="2205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424" y="4265581"/>
            <a:ext cx="2568286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3107" y="0"/>
            <a:ext cx="10568893" cy="1280890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FFC000"/>
                </a:solidFill>
              </a:rPr>
              <a:t>1. Diferenciar los componentes internos de la computadora portátil.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3106" y="1427018"/>
            <a:ext cx="10568893" cy="5430982"/>
          </a:xfrm>
        </p:spPr>
        <p:txBody>
          <a:bodyPr>
            <a:normAutofit fontScale="92500"/>
          </a:bodyPr>
          <a:lstStyle/>
          <a:p>
            <a:r>
              <a:rPr lang="es-CR" dirty="0">
                <a:solidFill>
                  <a:srgbClr val="00B050"/>
                </a:solidFill>
              </a:rPr>
              <a:t>Multimedios </a:t>
            </a:r>
            <a:r>
              <a:rPr lang="es-CR" dirty="0">
                <a:solidFill>
                  <a:srgbClr val="92D050"/>
                </a:solidFill>
              </a:rPr>
              <a:t>,</a:t>
            </a:r>
            <a:r>
              <a:rPr lang="es-CR" dirty="0">
                <a:solidFill>
                  <a:srgbClr val="00B050"/>
                </a:solidFill>
              </a:rPr>
              <a:t> Video </a:t>
            </a:r>
            <a:r>
              <a:rPr lang="es-CR" dirty="0">
                <a:solidFill>
                  <a:srgbClr val="92D050"/>
                </a:solidFill>
              </a:rPr>
              <a:t>,</a:t>
            </a:r>
            <a:r>
              <a:rPr lang="es-CR" dirty="0">
                <a:solidFill>
                  <a:srgbClr val="00B050"/>
                </a:solidFill>
              </a:rPr>
              <a:t> Sonido </a:t>
            </a:r>
            <a:r>
              <a:rPr lang="es-CR" dirty="0">
                <a:solidFill>
                  <a:srgbClr val="92D050"/>
                </a:solidFill>
              </a:rPr>
              <a:t>,</a:t>
            </a:r>
            <a:r>
              <a:rPr lang="es-CR" dirty="0">
                <a:solidFill>
                  <a:srgbClr val="00B050"/>
                </a:solidFill>
              </a:rPr>
              <a:t> Otros</a:t>
            </a:r>
            <a:r>
              <a:rPr lang="es-CR" dirty="0">
                <a:solidFill>
                  <a:srgbClr val="92D050"/>
                </a:solidFill>
              </a:rPr>
              <a:t>.</a:t>
            </a:r>
          </a:p>
          <a:p>
            <a:r>
              <a:rPr lang="es-CR" dirty="0">
                <a:solidFill>
                  <a:srgbClr val="00B050"/>
                </a:solidFill>
              </a:rPr>
              <a:t>Video </a:t>
            </a:r>
            <a:r>
              <a:rPr lang="es-CR" dirty="0">
                <a:solidFill>
                  <a:srgbClr val="92D050"/>
                </a:solidFill>
              </a:rPr>
              <a:t>, </a:t>
            </a:r>
            <a:r>
              <a:rPr lang="es-CR" dirty="0">
                <a:solidFill>
                  <a:srgbClr val="00B050"/>
                </a:solidFill>
              </a:rPr>
              <a:t>Tarjetas </a:t>
            </a:r>
            <a:r>
              <a:rPr lang="es-CR" dirty="0">
                <a:solidFill>
                  <a:srgbClr val="92D050"/>
                </a:solidFill>
              </a:rPr>
              <a:t>, </a:t>
            </a:r>
            <a:r>
              <a:rPr lang="es-CR" dirty="0">
                <a:solidFill>
                  <a:srgbClr val="00B050"/>
                </a:solidFill>
              </a:rPr>
              <a:t>Características </a:t>
            </a:r>
            <a:r>
              <a:rPr lang="es-CR" dirty="0">
                <a:solidFill>
                  <a:srgbClr val="92D050"/>
                </a:solidFill>
              </a:rPr>
              <a:t>,</a:t>
            </a:r>
            <a:r>
              <a:rPr lang="es-CR" dirty="0">
                <a:solidFill>
                  <a:srgbClr val="00B050"/>
                </a:solidFill>
              </a:rPr>
              <a:t> Memoria</a:t>
            </a:r>
            <a:r>
              <a:rPr lang="es-CR" dirty="0">
                <a:solidFill>
                  <a:srgbClr val="92D050"/>
                </a:solidFill>
              </a:rPr>
              <a:t>.</a:t>
            </a:r>
          </a:p>
          <a:p>
            <a:r>
              <a:rPr lang="es-CR" dirty="0">
                <a:solidFill>
                  <a:srgbClr val="00B050"/>
                </a:solidFill>
              </a:rPr>
              <a:t>Pantalla </a:t>
            </a:r>
            <a:r>
              <a:rPr lang="es-CR" dirty="0">
                <a:solidFill>
                  <a:srgbClr val="92D050"/>
                </a:solidFill>
              </a:rPr>
              <a:t>, </a:t>
            </a:r>
            <a:r>
              <a:rPr lang="es-CR" dirty="0">
                <a:solidFill>
                  <a:srgbClr val="00B050"/>
                </a:solidFill>
              </a:rPr>
              <a:t>Resolución</a:t>
            </a:r>
            <a:r>
              <a:rPr lang="es-CR" dirty="0">
                <a:solidFill>
                  <a:srgbClr val="92D050"/>
                </a:solidFill>
              </a:rPr>
              <a:t> , </a:t>
            </a:r>
            <a:r>
              <a:rPr lang="es-CR" dirty="0">
                <a:solidFill>
                  <a:srgbClr val="00B050"/>
                </a:solidFill>
              </a:rPr>
              <a:t>Tamaño</a:t>
            </a:r>
            <a:r>
              <a:rPr lang="es-CR" dirty="0">
                <a:solidFill>
                  <a:srgbClr val="92D050"/>
                </a:solidFill>
              </a:rPr>
              <a:t> , </a:t>
            </a:r>
            <a:r>
              <a:rPr lang="es-CR" dirty="0" smtClean="0">
                <a:solidFill>
                  <a:srgbClr val="00B050"/>
                </a:solidFill>
              </a:rPr>
              <a:t>Sonido</a:t>
            </a:r>
            <a:r>
              <a:rPr lang="es-CR" dirty="0" smtClean="0">
                <a:solidFill>
                  <a:srgbClr val="92D050"/>
                </a:solidFill>
              </a:rPr>
              <a:t>.</a:t>
            </a:r>
          </a:p>
          <a:p>
            <a:r>
              <a:rPr lang="es-CR" dirty="0" smtClean="0">
                <a:solidFill>
                  <a:srgbClr val="00B050"/>
                </a:solidFill>
              </a:rPr>
              <a:t>Tarjetas </a:t>
            </a:r>
            <a:r>
              <a:rPr lang="es-CR" dirty="0">
                <a:solidFill>
                  <a:srgbClr val="00B050"/>
                </a:solidFill>
              </a:rPr>
              <a:t>de sonido </a:t>
            </a:r>
            <a:r>
              <a:rPr lang="es-CR" dirty="0">
                <a:solidFill>
                  <a:srgbClr val="92D050"/>
                </a:solidFill>
              </a:rPr>
              <a:t>,</a:t>
            </a:r>
            <a:r>
              <a:rPr lang="es-CR" dirty="0">
                <a:solidFill>
                  <a:srgbClr val="00B050"/>
                </a:solidFill>
              </a:rPr>
              <a:t> CD</a:t>
            </a:r>
            <a:r>
              <a:rPr lang="es-CR" dirty="0">
                <a:solidFill>
                  <a:srgbClr val="92D050"/>
                </a:solidFill>
              </a:rPr>
              <a:t>,</a:t>
            </a:r>
            <a:r>
              <a:rPr lang="es-CR" dirty="0">
                <a:solidFill>
                  <a:srgbClr val="00B050"/>
                </a:solidFill>
              </a:rPr>
              <a:t> CD-R y DVD</a:t>
            </a:r>
            <a:r>
              <a:rPr lang="es-CR" dirty="0">
                <a:solidFill>
                  <a:srgbClr val="92D050"/>
                </a:solidFill>
              </a:rPr>
              <a:t>.</a:t>
            </a:r>
            <a:r>
              <a:rPr lang="es-CR" dirty="0">
                <a:solidFill>
                  <a:srgbClr val="00B050"/>
                </a:solidFill>
              </a:rPr>
              <a:t> </a:t>
            </a:r>
          </a:p>
          <a:p>
            <a:r>
              <a:rPr lang="es-CR" dirty="0">
                <a:solidFill>
                  <a:srgbClr val="00B050"/>
                </a:solidFill>
              </a:rPr>
              <a:t>Adaptadores de E/S</a:t>
            </a:r>
            <a:r>
              <a:rPr lang="es-CR" dirty="0" smtClean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s-CR" sz="2800" dirty="0" smtClean="0">
                <a:solidFill>
                  <a:srgbClr val="C00000"/>
                </a:solidFill>
              </a:rPr>
              <a:t>---------------------------------------------------------------------------------------------</a:t>
            </a:r>
            <a:endParaRPr lang="es-CR" dirty="0">
              <a:solidFill>
                <a:srgbClr val="C00000"/>
              </a:solidFill>
            </a:endParaRPr>
          </a:p>
          <a:p>
            <a:r>
              <a:rPr lang="es-CR" dirty="0" smtClean="0">
                <a:solidFill>
                  <a:srgbClr val="00B050"/>
                </a:solidFill>
              </a:rPr>
              <a:t>Puertos:</a:t>
            </a:r>
          </a:p>
          <a:p>
            <a:pPr lvl="1"/>
            <a:r>
              <a:rPr lang="es-CR" dirty="0" smtClean="0">
                <a:solidFill>
                  <a:srgbClr val="92D050"/>
                </a:solidFill>
              </a:rPr>
              <a:t>Características </a:t>
            </a:r>
            <a:r>
              <a:rPr lang="es-CR" dirty="0">
                <a:solidFill>
                  <a:srgbClr val="00B050"/>
                </a:solidFill>
              </a:rPr>
              <a:t>,</a:t>
            </a:r>
            <a:r>
              <a:rPr lang="es-CR" dirty="0">
                <a:solidFill>
                  <a:srgbClr val="92D050"/>
                </a:solidFill>
              </a:rPr>
              <a:t> Tipos</a:t>
            </a:r>
            <a:r>
              <a:rPr lang="es-CR" dirty="0">
                <a:solidFill>
                  <a:srgbClr val="00B050"/>
                </a:solidFill>
              </a:rPr>
              <a:t> , </a:t>
            </a:r>
            <a:r>
              <a:rPr lang="es-CR" dirty="0">
                <a:solidFill>
                  <a:srgbClr val="92D050"/>
                </a:solidFill>
              </a:rPr>
              <a:t>Serie </a:t>
            </a:r>
            <a:r>
              <a:rPr lang="es-CR" dirty="0">
                <a:solidFill>
                  <a:srgbClr val="00B050"/>
                </a:solidFill>
              </a:rPr>
              <a:t>, </a:t>
            </a:r>
            <a:r>
              <a:rPr lang="es-CR" dirty="0">
                <a:solidFill>
                  <a:srgbClr val="92D050"/>
                </a:solidFill>
              </a:rPr>
              <a:t>Paralelo </a:t>
            </a:r>
            <a:r>
              <a:rPr lang="es-CR" dirty="0">
                <a:solidFill>
                  <a:srgbClr val="00B050"/>
                </a:solidFill>
              </a:rPr>
              <a:t>,</a:t>
            </a:r>
            <a:r>
              <a:rPr lang="es-CR" dirty="0">
                <a:solidFill>
                  <a:srgbClr val="92D050"/>
                </a:solidFill>
              </a:rPr>
              <a:t> Inalámbricos </a:t>
            </a:r>
            <a:r>
              <a:rPr lang="es-CR" dirty="0">
                <a:solidFill>
                  <a:srgbClr val="00B050"/>
                </a:solidFill>
              </a:rPr>
              <a:t>,</a:t>
            </a:r>
            <a:r>
              <a:rPr lang="es-CR" dirty="0">
                <a:solidFill>
                  <a:srgbClr val="92D050"/>
                </a:solidFill>
              </a:rPr>
              <a:t> Infrarrojo </a:t>
            </a:r>
            <a:r>
              <a:rPr lang="es-CR" dirty="0">
                <a:solidFill>
                  <a:srgbClr val="00B050"/>
                </a:solidFill>
              </a:rPr>
              <a:t>,</a:t>
            </a:r>
            <a:r>
              <a:rPr lang="es-CR" dirty="0">
                <a:solidFill>
                  <a:srgbClr val="92D050"/>
                </a:solidFill>
              </a:rPr>
              <a:t> USB</a:t>
            </a:r>
            <a:r>
              <a:rPr lang="es-CR" dirty="0">
                <a:solidFill>
                  <a:srgbClr val="00B050"/>
                </a:solidFill>
              </a:rPr>
              <a:t>.</a:t>
            </a:r>
          </a:p>
          <a:p>
            <a:r>
              <a:rPr lang="es-CR" dirty="0">
                <a:solidFill>
                  <a:srgbClr val="00B050"/>
                </a:solidFill>
              </a:rPr>
              <a:t>Módems: </a:t>
            </a:r>
            <a:endParaRPr lang="es-CR" dirty="0" smtClean="0">
              <a:solidFill>
                <a:srgbClr val="00B050"/>
              </a:solidFill>
            </a:endParaRPr>
          </a:p>
          <a:p>
            <a:pPr lvl="1"/>
            <a:r>
              <a:rPr lang="es-CR" dirty="0" smtClean="0">
                <a:solidFill>
                  <a:srgbClr val="92D050"/>
                </a:solidFill>
              </a:rPr>
              <a:t>Características </a:t>
            </a:r>
            <a:r>
              <a:rPr lang="es-CR" dirty="0">
                <a:solidFill>
                  <a:srgbClr val="00B050"/>
                </a:solidFill>
              </a:rPr>
              <a:t>, </a:t>
            </a:r>
            <a:r>
              <a:rPr lang="es-CR" dirty="0">
                <a:solidFill>
                  <a:srgbClr val="92D050"/>
                </a:solidFill>
              </a:rPr>
              <a:t>Tipos</a:t>
            </a:r>
            <a:r>
              <a:rPr lang="es-CR" dirty="0">
                <a:solidFill>
                  <a:srgbClr val="00B050"/>
                </a:solidFill>
              </a:rPr>
              <a:t> , </a:t>
            </a:r>
            <a:r>
              <a:rPr lang="es-CR" dirty="0">
                <a:solidFill>
                  <a:srgbClr val="92D050"/>
                </a:solidFill>
              </a:rPr>
              <a:t>Internos </a:t>
            </a:r>
            <a:r>
              <a:rPr lang="es-CR" dirty="0">
                <a:solidFill>
                  <a:srgbClr val="00B050"/>
                </a:solidFill>
              </a:rPr>
              <a:t>,</a:t>
            </a:r>
            <a:r>
              <a:rPr lang="es-CR" dirty="0">
                <a:solidFill>
                  <a:srgbClr val="92D050"/>
                </a:solidFill>
              </a:rPr>
              <a:t> Externos </a:t>
            </a:r>
            <a:r>
              <a:rPr lang="es-CR" dirty="0">
                <a:solidFill>
                  <a:srgbClr val="00B050"/>
                </a:solidFill>
              </a:rPr>
              <a:t>, </a:t>
            </a:r>
            <a:r>
              <a:rPr lang="es-CR" dirty="0">
                <a:solidFill>
                  <a:srgbClr val="92D050"/>
                </a:solidFill>
              </a:rPr>
              <a:t>Velocidades</a:t>
            </a:r>
            <a:r>
              <a:rPr lang="es-CR" dirty="0">
                <a:solidFill>
                  <a:srgbClr val="00B050"/>
                </a:solidFill>
              </a:rPr>
              <a:t>.</a:t>
            </a:r>
            <a:r>
              <a:rPr lang="es-CR" dirty="0">
                <a:solidFill>
                  <a:srgbClr val="92D050"/>
                </a:solidFill>
              </a:rPr>
              <a:t> </a:t>
            </a:r>
          </a:p>
          <a:p>
            <a:r>
              <a:rPr lang="es-CR" dirty="0">
                <a:solidFill>
                  <a:srgbClr val="00B050"/>
                </a:solidFill>
              </a:rPr>
              <a:t>Software y tarjetas de interfaz de red (NIC</a:t>
            </a:r>
            <a:r>
              <a:rPr lang="es-CR" dirty="0" smtClean="0">
                <a:solidFill>
                  <a:srgbClr val="00B050"/>
                </a:solidFill>
              </a:rPr>
              <a:t>):</a:t>
            </a:r>
          </a:p>
          <a:p>
            <a:pPr lvl="1"/>
            <a:r>
              <a:rPr lang="es-CR" dirty="0" smtClean="0">
                <a:solidFill>
                  <a:srgbClr val="92D050"/>
                </a:solidFill>
              </a:rPr>
              <a:t>Características </a:t>
            </a:r>
            <a:r>
              <a:rPr lang="es-CR" dirty="0">
                <a:solidFill>
                  <a:srgbClr val="00B050"/>
                </a:solidFill>
              </a:rPr>
              <a:t>, </a:t>
            </a:r>
            <a:r>
              <a:rPr lang="es-CR" dirty="0">
                <a:solidFill>
                  <a:srgbClr val="92D050"/>
                </a:solidFill>
              </a:rPr>
              <a:t>Tipos</a:t>
            </a:r>
            <a:r>
              <a:rPr lang="es-CR" dirty="0">
                <a:solidFill>
                  <a:srgbClr val="00B050"/>
                </a:solidFill>
              </a:rPr>
              <a:t>.</a:t>
            </a:r>
          </a:p>
          <a:p>
            <a:r>
              <a:rPr lang="es-CR" dirty="0">
                <a:solidFill>
                  <a:srgbClr val="00B050"/>
                </a:solidFill>
              </a:rPr>
              <a:t>Otros componentes: </a:t>
            </a:r>
            <a:endParaRPr lang="es-CR" dirty="0" smtClean="0">
              <a:solidFill>
                <a:srgbClr val="00B050"/>
              </a:solidFill>
            </a:endParaRPr>
          </a:p>
          <a:p>
            <a:pPr lvl="1"/>
            <a:r>
              <a:rPr lang="es-CR" dirty="0" smtClean="0">
                <a:solidFill>
                  <a:srgbClr val="92D050"/>
                </a:solidFill>
              </a:rPr>
              <a:t>Buses</a:t>
            </a:r>
            <a:r>
              <a:rPr lang="es-CR" dirty="0" smtClean="0">
                <a:solidFill>
                  <a:srgbClr val="00B050"/>
                </a:solidFill>
              </a:rPr>
              <a:t> </a:t>
            </a:r>
            <a:r>
              <a:rPr lang="es-CR" dirty="0">
                <a:solidFill>
                  <a:srgbClr val="00B050"/>
                </a:solidFill>
              </a:rPr>
              <a:t>, </a:t>
            </a:r>
            <a:r>
              <a:rPr lang="es-CR" dirty="0">
                <a:solidFill>
                  <a:srgbClr val="92D050"/>
                </a:solidFill>
              </a:rPr>
              <a:t>Interruptores y jumper </a:t>
            </a:r>
            <a:r>
              <a:rPr lang="es-CR" dirty="0">
                <a:solidFill>
                  <a:srgbClr val="00B050"/>
                </a:solidFill>
              </a:rPr>
              <a:t>,</a:t>
            </a:r>
            <a:r>
              <a:rPr lang="es-CR" dirty="0">
                <a:solidFill>
                  <a:srgbClr val="92D050"/>
                </a:solidFill>
              </a:rPr>
              <a:t> </a:t>
            </a:r>
            <a:r>
              <a:rPr lang="es-CR" dirty="0" smtClean="0">
                <a:solidFill>
                  <a:srgbClr val="92D050"/>
                </a:solidFill>
              </a:rPr>
              <a:t>Cables </a:t>
            </a:r>
            <a:r>
              <a:rPr lang="es-CR" dirty="0" smtClean="0">
                <a:solidFill>
                  <a:srgbClr val="00B050"/>
                </a:solidFill>
              </a:rPr>
              <a:t>,</a:t>
            </a:r>
            <a:r>
              <a:rPr lang="es-CR" dirty="0" smtClean="0">
                <a:solidFill>
                  <a:srgbClr val="92D050"/>
                </a:solidFill>
              </a:rPr>
              <a:t> </a:t>
            </a:r>
            <a:r>
              <a:rPr lang="es-CR" dirty="0">
                <a:solidFill>
                  <a:srgbClr val="92D050"/>
                </a:solidFill>
              </a:rPr>
              <a:t>bandas y fajas </a:t>
            </a:r>
            <a:r>
              <a:rPr lang="es-CR" dirty="0">
                <a:solidFill>
                  <a:srgbClr val="00B050"/>
                </a:solidFill>
              </a:rPr>
              <a:t>, </a:t>
            </a:r>
            <a:r>
              <a:rPr lang="es-CR" dirty="0">
                <a:solidFill>
                  <a:srgbClr val="92D050"/>
                </a:solidFill>
              </a:rPr>
              <a:t>Dispositivos inalámbricos </a:t>
            </a:r>
            <a:r>
              <a:rPr lang="es-CR" dirty="0">
                <a:solidFill>
                  <a:srgbClr val="00B050"/>
                </a:solidFill>
              </a:rPr>
              <a:t>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21" y="1427018"/>
            <a:ext cx="2162175" cy="2114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21" y="4666817"/>
            <a:ext cx="21621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4356" y="207015"/>
            <a:ext cx="10577643" cy="1280890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FFC000"/>
                </a:solidFill>
              </a:rPr>
              <a:t>2. Diferenciar los dispositivos periféricos utilizados con las computadoras portátiles.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4355" y="1620982"/>
            <a:ext cx="9372299" cy="3777622"/>
          </a:xfrm>
        </p:spPr>
        <p:txBody>
          <a:bodyPr>
            <a:normAutofit/>
          </a:bodyPr>
          <a:lstStyle/>
          <a:p>
            <a:r>
              <a:rPr lang="es-CR" sz="2400" dirty="0" smtClean="0">
                <a:solidFill>
                  <a:srgbClr val="00B050"/>
                </a:solidFill>
              </a:rPr>
              <a:t>Dispositivos </a:t>
            </a:r>
            <a:r>
              <a:rPr lang="es-CR" sz="2400" dirty="0">
                <a:solidFill>
                  <a:srgbClr val="00B050"/>
                </a:solidFill>
              </a:rPr>
              <a:t>periféricos: </a:t>
            </a:r>
            <a:endParaRPr lang="es-CR" sz="2400" dirty="0" smtClean="0">
              <a:solidFill>
                <a:srgbClr val="00B050"/>
              </a:solidFill>
            </a:endParaRP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Parlantes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</a:t>
            </a:r>
            <a:r>
              <a:rPr lang="es-CR" sz="2000" dirty="0">
                <a:solidFill>
                  <a:srgbClr val="92D050"/>
                </a:solidFill>
              </a:rPr>
              <a:t>micrófonos y audífonos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Impresoras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Scanner</a:t>
            </a:r>
            <a:r>
              <a:rPr lang="es-CR" sz="2000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Cámaras </a:t>
            </a:r>
            <a:r>
              <a:rPr lang="es-CR" sz="2000" dirty="0">
                <a:solidFill>
                  <a:srgbClr val="92D050"/>
                </a:solidFill>
              </a:rPr>
              <a:t>digitales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Computadoras </a:t>
            </a:r>
            <a:r>
              <a:rPr lang="es-CR" sz="2000" dirty="0">
                <a:solidFill>
                  <a:srgbClr val="92D050"/>
                </a:solidFill>
              </a:rPr>
              <a:t>de bolsillo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Teléfonos </a:t>
            </a:r>
            <a:r>
              <a:rPr lang="es-CR" sz="2000" dirty="0">
                <a:solidFill>
                  <a:srgbClr val="92D050"/>
                </a:solidFill>
              </a:rPr>
              <a:t>celulares</a:t>
            </a:r>
            <a:r>
              <a:rPr lang="es-CR" sz="2000" dirty="0" smtClean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000" dirty="0" smtClean="0"/>
          </a:p>
          <a:p>
            <a:r>
              <a:rPr lang="es-CR" sz="2400" dirty="0" smtClean="0">
                <a:solidFill>
                  <a:srgbClr val="00B050"/>
                </a:solidFill>
              </a:rPr>
              <a:t>Especificaciones </a:t>
            </a:r>
            <a:r>
              <a:rPr lang="es-CR" sz="2400" dirty="0">
                <a:solidFill>
                  <a:srgbClr val="00B050"/>
                </a:solidFill>
              </a:rPr>
              <a:t>técnicas. </a:t>
            </a:r>
            <a:endParaRPr lang="es-CR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CR" sz="2400" dirty="0" smtClean="0">
              <a:solidFill>
                <a:srgbClr val="00B05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Recomendaciones </a:t>
            </a:r>
            <a:r>
              <a:rPr lang="es-CR" sz="2400" dirty="0">
                <a:solidFill>
                  <a:srgbClr val="00B050"/>
                </a:solidFill>
              </a:rPr>
              <a:t>para su selección.</a:t>
            </a:r>
          </a:p>
        </p:txBody>
      </p:sp>
    </p:spTree>
    <p:extLst>
      <p:ext uri="{BB962C8B-B14F-4D97-AF65-F5344CB8AC3E}">
        <p14:creationId xmlns:p14="http://schemas.microsoft.com/office/powerpoint/2010/main" val="20750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2043" y="360873"/>
            <a:ext cx="10569957" cy="1280890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C000"/>
                </a:solidFill>
              </a:rPr>
              <a:t>2. Ilustrar la importancia de la seguridad en la prevención de accidentes.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6472" y="1641763"/>
            <a:ext cx="1140763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R" sz="2400" dirty="0" smtClean="0">
                <a:solidFill>
                  <a:srgbClr val="0070C0"/>
                </a:solidFill>
              </a:rPr>
              <a:t>Causas </a:t>
            </a:r>
            <a:r>
              <a:rPr lang="es-CR" sz="2400" dirty="0">
                <a:solidFill>
                  <a:srgbClr val="0070C0"/>
                </a:solidFill>
              </a:rPr>
              <a:t>primarias</a:t>
            </a:r>
            <a:r>
              <a:rPr lang="es-CR" sz="24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s-CR" sz="2000" dirty="0"/>
              <a:t>	</a:t>
            </a:r>
            <a:r>
              <a:rPr lang="es-CR" sz="2000" dirty="0" smtClean="0">
                <a:solidFill>
                  <a:srgbClr val="00B0F0"/>
                </a:solidFill>
              </a:rPr>
              <a:t>Estrés </a:t>
            </a:r>
            <a:r>
              <a:rPr lang="es-CR" sz="2000" dirty="0">
                <a:solidFill>
                  <a:srgbClr val="00B0F0"/>
                </a:solidFill>
              </a:rPr>
              <a:t>físico o psicológico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Estrés </a:t>
            </a:r>
            <a:r>
              <a:rPr lang="es-CR" sz="2000" dirty="0">
                <a:solidFill>
                  <a:srgbClr val="00B0F0"/>
                </a:solidFill>
              </a:rPr>
              <a:t>mental o </a:t>
            </a:r>
            <a:r>
              <a:rPr lang="es-CR" sz="2000" dirty="0" smtClean="0">
                <a:solidFill>
                  <a:srgbClr val="00B0F0"/>
                </a:solidFill>
              </a:rPr>
              <a:t>psicológico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Desmotivación </a:t>
            </a:r>
            <a:r>
              <a:rPr lang="es-CR" sz="2000" dirty="0" smtClean="0">
                <a:solidFill>
                  <a:srgbClr val="0070C0"/>
                </a:solidFill>
              </a:rPr>
              <a:t>, </a:t>
            </a:r>
            <a:r>
              <a:rPr lang="es-CR" sz="2000" dirty="0" smtClean="0">
                <a:solidFill>
                  <a:srgbClr val="00B0F0"/>
                </a:solidFill>
              </a:rPr>
              <a:t>Otros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R" sz="2400" dirty="0" smtClean="0">
                <a:solidFill>
                  <a:srgbClr val="0070C0"/>
                </a:solidFill>
              </a:rPr>
              <a:t>Causas </a:t>
            </a:r>
            <a:r>
              <a:rPr lang="es-CR" sz="2400" dirty="0">
                <a:solidFill>
                  <a:srgbClr val="0070C0"/>
                </a:solidFill>
              </a:rPr>
              <a:t>inmediatas:  </a:t>
            </a:r>
            <a:endParaRPr lang="es-CR" sz="2400" dirty="0" smtClean="0">
              <a:solidFill>
                <a:srgbClr val="0070C0"/>
              </a:solidFill>
            </a:endParaRP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   Operar equipo sin autorización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No advertir del peligro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No utilizar equipo adecuado correctamente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Levantar objetos sin la técnica adecuada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Almacenamiento de materiales sin respetar las reglas de seguridad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Hacer bromas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jugar entre otros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R" sz="2400" dirty="0" smtClean="0"/>
              <a:t> </a:t>
            </a:r>
            <a:r>
              <a:rPr lang="es-CR" sz="2400" dirty="0" smtClean="0">
                <a:solidFill>
                  <a:srgbClr val="0070C0"/>
                </a:solidFill>
              </a:rPr>
              <a:t>Condiciones inseguras: </a:t>
            </a: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  Áreas </a:t>
            </a:r>
            <a:r>
              <a:rPr lang="es-CR" sz="2000" dirty="0">
                <a:solidFill>
                  <a:srgbClr val="00B0F0"/>
                </a:solidFill>
              </a:rPr>
              <a:t>de trabajo con poco </a:t>
            </a:r>
            <a:r>
              <a:rPr lang="es-CR" sz="2000" dirty="0" smtClean="0">
                <a:solidFill>
                  <a:srgbClr val="00B0F0"/>
                </a:solidFill>
              </a:rPr>
              <a:t>espacio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Deficiencias </a:t>
            </a:r>
            <a:r>
              <a:rPr lang="es-CR" sz="2000" dirty="0">
                <a:solidFill>
                  <a:srgbClr val="00B0F0"/>
                </a:solidFill>
              </a:rPr>
              <a:t>en sistemas de advertencia y </a:t>
            </a:r>
            <a:r>
              <a:rPr lang="es-CR" sz="2000" dirty="0" smtClean="0">
                <a:solidFill>
                  <a:srgbClr val="00B0F0"/>
                </a:solidFill>
              </a:rPr>
              <a:t>señalamiento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Desorden </a:t>
            </a:r>
            <a:r>
              <a:rPr lang="es-CR" sz="2000" dirty="0">
                <a:solidFill>
                  <a:srgbClr val="00B0F0"/>
                </a:solidFill>
              </a:rPr>
              <a:t>o falta de limpieza en las áreas de </a:t>
            </a:r>
            <a:r>
              <a:rPr lang="es-CR" sz="2000" dirty="0" smtClean="0">
                <a:solidFill>
                  <a:srgbClr val="00B0F0"/>
                </a:solidFill>
              </a:rPr>
              <a:t>trabajo , Condiciones </a:t>
            </a:r>
            <a:r>
              <a:rPr lang="es-CR" sz="2000" dirty="0">
                <a:solidFill>
                  <a:srgbClr val="00B0F0"/>
                </a:solidFill>
              </a:rPr>
              <a:t>ambientales </a:t>
            </a:r>
            <a:r>
              <a:rPr lang="es-CR" sz="2000" dirty="0" smtClean="0">
                <a:solidFill>
                  <a:srgbClr val="00B0F0"/>
                </a:solidFill>
              </a:rPr>
              <a:t>peligrosas</a:t>
            </a:r>
            <a:r>
              <a:rPr lang="es-CR" sz="2000" dirty="0">
                <a:solidFill>
                  <a:srgbClr val="00B0F0"/>
                </a:solidFill>
              </a:rPr>
              <a:t>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otros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5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4211" y="174931"/>
            <a:ext cx="10587789" cy="1525532"/>
          </a:xfrm>
        </p:spPr>
        <p:txBody>
          <a:bodyPr>
            <a:noAutofit/>
          </a:bodyPr>
          <a:lstStyle/>
          <a:p>
            <a:r>
              <a:rPr lang="es-CR" sz="3200" dirty="0">
                <a:solidFill>
                  <a:srgbClr val="FFC000"/>
                </a:solidFill>
              </a:rPr>
              <a:t>3. Diferenciar las particularidades de los diferentes tipos de software a utilizarse en las computadoras portátiles.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4210" y="1892968"/>
            <a:ext cx="10587789" cy="4965032"/>
          </a:xfrm>
        </p:spPr>
        <p:txBody>
          <a:bodyPr>
            <a:normAutofit fontScale="92500" lnSpcReduction="20000"/>
          </a:bodyPr>
          <a:lstStyle/>
          <a:p>
            <a:r>
              <a:rPr lang="es-CR" sz="2600" dirty="0" smtClean="0">
                <a:solidFill>
                  <a:srgbClr val="00B050"/>
                </a:solidFill>
              </a:rPr>
              <a:t>Componentes básicos </a:t>
            </a:r>
            <a:r>
              <a:rPr lang="es-CR" sz="2600" dirty="0">
                <a:solidFill>
                  <a:srgbClr val="00B050"/>
                </a:solidFill>
              </a:rPr>
              <a:t>(software</a:t>
            </a:r>
            <a:r>
              <a:rPr lang="es-CR" sz="2600" dirty="0" smtClean="0">
                <a:solidFill>
                  <a:srgbClr val="00B050"/>
                </a:solidFill>
              </a:rPr>
              <a:t>): </a:t>
            </a:r>
          </a:p>
          <a:p>
            <a:pPr lvl="1"/>
            <a:r>
              <a:rPr lang="es-CR" sz="2200" dirty="0" smtClean="0">
                <a:solidFill>
                  <a:srgbClr val="92D050"/>
                </a:solidFill>
              </a:rPr>
              <a:t>Sistema operativo </a:t>
            </a:r>
            <a:r>
              <a:rPr lang="es-CR" sz="2200" dirty="0" smtClean="0">
                <a:solidFill>
                  <a:srgbClr val="00B050"/>
                </a:solidFill>
              </a:rPr>
              <a:t>,</a:t>
            </a:r>
            <a:r>
              <a:rPr lang="es-CR" sz="2200" dirty="0" smtClean="0">
                <a:solidFill>
                  <a:srgbClr val="92D050"/>
                </a:solidFill>
              </a:rPr>
              <a:t> Modo texto </a:t>
            </a:r>
            <a:r>
              <a:rPr lang="es-CR" sz="2200" dirty="0" smtClean="0">
                <a:solidFill>
                  <a:srgbClr val="00B050"/>
                </a:solidFill>
              </a:rPr>
              <a:t>,</a:t>
            </a:r>
            <a:r>
              <a:rPr lang="es-CR" sz="2200" dirty="0" smtClean="0">
                <a:solidFill>
                  <a:srgbClr val="92D050"/>
                </a:solidFill>
              </a:rPr>
              <a:t> Modo gráfico</a:t>
            </a:r>
            <a:r>
              <a:rPr lang="es-CR" sz="2200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s-CR" sz="2200" dirty="0" smtClean="0">
                <a:solidFill>
                  <a:srgbClr val="92D050"/>
                </a:solidFill>
              </a:rPr>
              <a:t>De red </a:t>
            </a:r>
            <a:r>
              <a:rPr lang="es-CR" sz="2200" dirty="0" smtClean="0">
                <a:solidFill>
                  <a:srgbClr val="00B050"/>
                </a:solidFill>
              </a:rPr>
              <a:t>,</a:t>
            </a:r>
            <a:r>
              <a:rPr lang="es-CR" sz="2200" dirty="0" smtClean="0">
                <a:solidFill>
                  <a:srgbClr val="92D050"/>
                </a:solidFill>
              </a:rPr>
              <a:t> De aplicación</a:t>
            </a:r>
            <a:r>
              <a:rPr lang="es-CR" sz="2200" dirty="0" smtClean="0">
                <a:solidFill>
                  <a:srgbClr val="00B050"/>
                </a:solidFill>
              </a:rPr>
              <a:t> , </a:t>
            </a:r>
            <a:r>
              <a:rPr lang="es-CR" sz="2200" dirty="0" smtClean="0">
                <a:solidFill>
                  <a:srgbClr val="92D050"/>
                </a:solidFill>
              </a:rPr>
              <a:t>De desarrollo </a:t>
            </a:r>
            <a:r>
              <a:rPr lang="es-CR" sz="2200" dirty="0" smtClean="0">
                <a:solidFill>
                  <a:srgbClr val="00B050"/>
                </a:solidFill>
              </a:rPr>
              <a:t>,</a:t>
            </a:r>
            <a:r>
              <a:rPr lang="es-CR" sz="2200" dirty="0" smtClean="0">
                <a:solidFill>
                  <a:srgbClr val="92D050"/>
                </a:solidFill>
              </a:rPr>
              <a:t> De configuración</a:t>
            </a:r>
            <a:r>
              <a:rPr lang="es-CR" sz="2200" dirty="0" smtClean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200" dirty="0"/>
          </a:p>
          <a:p>
            <a:r>
              <a:rPr lang="es-CR" sz="2600" dirty="0" smtClean="0">
                <a:solidFill>
                  <a:srgbClr val="00B050"/>
                </a:solidFill>
              </a:rPr>
              <a:t>Licenciamiento de software: </a:t>
            </a:r>
          </a:p>
          <a:p>
            <a:pPr lvl="1"/>
            <a:r>
              <a:rPr lang="es-CR" sz="2200" dirty="0" smtClean="0">
                <a:solidFill>
                  <a:srgbClr val="92D050"/>
                </a:solidFill>
              </a:rPr>
              <a:t>Concepto </a:t>
            </a:r>
            <a:r>
              <a:rPr lang="es-CR" sz="2200" dirty="0" smtClean="0">
                <a:solidFill>
                  <a:srgbClr val="00B050"/>
                </a:solidFill>
              </a:rPr>
              <a:t>,</a:t>
            </a:r>
            <a:r>
              <a:rPr lang="es-CR" sz="2200" dirty="0" smtClean="0">
                <a:solidFill>
                  <a:srgbClr val="92D050"/>
                </a:solidFill>
              </a:rPr>
              <a:t> Importancia </a:t>
            </a:r>
            <a:r>
              <a:rPr lang="es-CR" sz="2200" dirty="0" smtClean="0">
                <a:solidFill>
                  <a:srgbClr val="00B050"/>
                </a:solidFill>
              </a:rPr>
              <a:t>,</a:t>
            </a:r>
            <a:r>
              <a:rPr lang="es-CR" sz="2200" dirty="0" smtClean="0">
                <a:solidFill>
                  <a:srgbClr val="92D050"/>
                </a:solidFill>
              </a:rPr>
              <a:t> Ventajas</a:t>
            </a:r>
          </a:p>
          <a:p>
            <a:pPr marL="457200" lvl="1" indent="0">
              <a:buNone/>
            </a:pPr>
            <a:endParaRPr lang="es-CR" sz="2200" dirty="0"/>
          </a:p>
          <a:p>
            <a:r>
              <a:rPr lang="es-CR" sz="2600" dirty="0" smtClean="0">
                <a:solidFill>
                  <a:srgbClr val="00B050"/>
                </a:solidFill>
              </a:rPr>
              <a:t>Procedimiento de compra</a:t>
            </a:r>
          </a:p>
          <a:p>
            <a:pPr marL="0" indent="0">
              <a:buNone/>
            </a:pPr>
            <a:endParaRPr lang="es-CR" sz="2600" dirty="0">
              <a:solidFill>
                <a:srgbClr val="00B050"/>
              </a:solidFill>
            </a:endParaRPr>
          </a:p>
          <a:p>
            <a:r>
              <a:rPr lang="es-CR" sz="2600" dirty="0" smtClean="0">
                <a:solidFill>
                  <a:srgbClr val="00B050"/>
                </a:solidFill>
              </a:rPr>
              <a:t>Derechos de autor y propiedad intelectual</a:t>
            </a:r>
          </a:p>
          <a:p>
            <a:pPr marL="0" indent="0">
              <a:buNone/>
            </a:pPr>
            <a:endParaRPr lang="es-CR" sz="2600" dirty="0">
              <a:solidFill>
                <a:srgbClr val="00B050"/>
              </a:solidFill>
            </a:endParaRPr>
          </a:p>
          <a:p>
            <a:r>
              <a:rPr lang="es-CR" sz="2600" dirty="0">
                <a:solidFill>
                  <a:srgbClr val="00B050"/>
                </a:solidFill>
              </a:rPr>
              <a:t>(</a:t>
            </a:r>
            <a:r>
              <a:rPr lang="es-CR" sz="2600" dirty="0" smtClean="0">
                <a:solidFill>
                  <a:srgbClr val="00B050"/>
                </a:solidFill>
              </a:rPr>
              <a:t>Leyes existentes</a:t>
            </a:r>
            <a:r>
              <a:rPr lang="es-CR" sz="2600" dirty="0">
                <a:solidFill>
                  <a:srgbClr val="00B050"/>
                </a:solidFill>
              </a:rPr>
              <a:t>).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135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345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6788" y="187381"/>
            <a:ext cx="10595212" cy="1491293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C000"/>
                </a:solidFill>
              </a:rPr>
              <a:t>1. Analizar las medidas de seguridad e higiene necesarias para el trabajo con equipo de cómputo y herramientas manuales.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6788" y="2133600"/>
            <a:ext cx="9907824" cy="3777622"/>
          </a:xfrm>
        </p:spPr>
        <p:txBody>
          <a:bodyPr>
            <a:noAutofit/>
          </a:bodyPr>
          <a:lstStyle/>
          <a:p>
            <a:r>
              <a:rPr lang="es-CR" sz="2000" dirty="0" smtClean="0">
                <a:solidFill>
                  <a:srgbClr val="00B050"/>
                </a:solidFill>
              </a:rPr>
              <a:t>Riesgos </a:t>
            </a:r>
            <a:r>
              <a:rPr lang="es-CR" sz="2000" dirty="0">
                <a:solidFill>
                  <a:srgbClr val="00B050"/>
                </a:solidFill>
              </a:rPr>
              <a:t>eléctricos. 	</a:t>
            </a:r>
            <a:r>
              <a:rPr lang="es-CR" sz="2000" dirty="0" smtClean="0">
                <a:solidFill>
                  <a:srgbClr val="00B050"/>
                </a:solidFill>
              </a:rPr>
              <a:t>	Fuentes </a:t>
            </a:r>
            <a:r>
              <a:rPr lang="es-CR" sz="2000" dirty="0">
                <a:solidFill>
                  <a:srgbClr val="00B050"/>
                </a:solidFill>
              </a:rPr>
              <a:t>de </a:t>
            </a:r>
            <a:r>
              <a:rPr lang="es-CR" sz="2000" dirty="0" smtClean="0">
                <a:solidFill>
                  <a:srgbClr val="00B050"/>
                </a:solidFill>
              </a:rPr>
              <a:t>riesgo.		Medidas </a:t>
            </a:r>
            <a:r>
              <a:rPr lang="es-CR" sz="2000" dirty="0">
                <a:solidFill>
                  <a:srgbClr val="00B050"/>
                </a:solidFill>
              </a:rPr>
              <a:t>de </a:t>
            </a:r>
            <a:r>
              <a:rPr lang="es-CR" sz="2000" dirty="0" smtClean="0">
                <a:solidFill>
                  <a:srgbClr val="00B050"/>
                </a:solidFill>
              </a:rPr>
              <a:t>seguridad.</a:t>
            </a:r>
          </a:p>
          <a:p>
            <a:pPr marL="0" indent="0">
              <a:buNone/>
            </a:pPr>
            <a:endParaRPr lang="es-CR" sz="2000" dirty="0" smtClean="0">
              <a:solidFill>
                <a:srgbClr val="00B050"/>
              </a:solidFill>
            </a:endParaRPr>
          </a:p>
          <a:p>
            <a:r>
              <a:rPr lang="es-CR" sz="2000" dirty="0" smtClean="0">
                <a:solidFill>
                  <a:srgbClr val="00B050"/>
                </a:solidFill>
              </a:rPr>
              <a:t>Herramientas manuales.</a:t>
            </a:r>
            <a:r>
              <a:rPr lang="es-CR" sz="2000" dirty="0">
                <a:solidFill>
                  <a:srgbClr val="00B050"/>
                </a:solidFill>
              </a:rPr>
              <a:t> </a:t>
            </a:r>
            <a:r>
              <a:rPr lang="es-CR" sz="2000" dirty="0" smtClean="0">
                <a:solidFill>
                  <a:srgbClr val="00B050"/>
                </a:solidFill>
              </a:rPr>
              <a:t>   Normas </a:t>
            </a:r>
            <a:r>
              <a:rPr lang="es-CR" sz="2000" dirty="0">
                <a:solidFill>
                  <a:srgbClr val="00B050"/>
                </a:solidFill>
              </a:rPr>
              <a:t>para la manipulación de herramientas</a:t>
            </a:r>
            <a:r>
              <a:rPr lang="es-CR" sz="20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s-CR" sz="2000" u="sng" dirty="0" smtClean="0">
              <a:solidFill>
                <a:srgbClr val="00B050"/>
              </a:solidFill>
            </a:endParaRPr>
          </a:p>
          <a:p>
            <a:pPr algn="ctr"/>
            <a:r>
              <a:rPr lang="es-CR" sz="2000" dirty="0" smtClean="0">
                <a:solidFill>
                  <a:srgbClr val="00B050"/>
                </a:solidFill>
              </a:rPr>
              <a:t>Cuidado </a:t>
            </a:r>
            <a:r>
              <a:rPr lang="es-CR" sz="2000" dirty="0">
                <a:solidFill>
                  <a:srgbClr val="00B050"/>
                </a:solidFill>
              </a:rPr>
              <a:t>y almacenamiento de las herramientas</a:t>
            </a:r>
            <a:r>
              <a:rPr lang="es-CR" sz="2000" dirty="0" smtClean="0">
                <a:solidFill>
                  <a:srgbClr val="00B050"/>
                </a:solidFill>
              </a:rPr>
              <a:t>.</a:t>
            </a:r>
          </a:p>
          <a:p>
            <a:pPr marL="0" indent="0" algn="ctr">
              <a:buNone/>
            </a:pPr>
            <a:endParaRPr lang="es-CR" sz="2000" dirty="0" smtClean="0">
              <a:solidFill>
                <a:srgbClr val="00B050"/>
              </a:solidFill>
            </a:endParaRPr>
          </a:p>
          <a:p>
            <a:pPr algn="ctr"/>
            <a:r>
              <a:rPr lang="es-CR" sz="2000" dirty="0" smtClean="0">
                <a:solidFill>
                  <a:srgbClr val="00B050"/>
                </a:solidFill>
              </a:rPr>
              <a:t>Normas </a:t>
            </a:r>
            <a:r>
              <a:rPr lang="es-CR" sz="2000" dirty="0">
                <a:solidFill>
                  <a:srgbClr val="00B050"/>
                </a:solidFill>
              </a:rPr>
              <a:t>de conducta en el taller</a:t>
            </a:r>
            <a:r>
              <a:rPr lang="es-CR" sz="2000" dirty="0" smtClean="0">
                <a:solidFill>
                  <a:srgbClr val="00B050"/>
                </a:solidFill>
              </a:rPr>
              <a:t>.</a:t>
            </a:r>
          </a:p>
          <a:p>
            <a:pPr marL="0" indent="0" algn="ctr">
              <a:buNone/>
            </a:pPr>
            <a:endParaRPr lang="es-CR" sz="2000" dirty="0" smtClean="0">
              <a:solidFill>
                <a:srgbClr val="00B050"/>
              </a:solidFill>
            </a:endParaRPr>
          </a:p>
          <a:p>
            <a:pPr algn="ctr"/>
            <a:r>
              <a:rPr lang="es-CR" sz="2000" dirty="0" smtClean="0">
                <a:solidFill>
                  <a:srgbClr val="00B050"/>
                </a:solidFill>
              </a:rPr>
              <a:t>Acciones </a:t>
            </a:r>
            <a:r>
              <a:rPr lang="es-CR" sz="2000" dirty="0">
                <a:solidFill>
                  <a:srgbClr val="00B050"/>
                </a:solidFill>
              </a:rPr>
              <a:t>en caso de accidente.</a:t>
            </a:r>
          </a:p>
        </p:txBody>
      </p:sp>
    </p:spTree>
    <p:extLst>
      <p:ext uri="{BB962C8B-B14F-4D97-AF65-F5344CB8AC3E}">
        <p14:creationId xmlns:p14="http://schemas.microsoft.com/office/powerpoint/2010/main" val="25831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6788" y="228324"/>
            <a:ext cx="10595212" cy="1378803"/>
          </a:xfrm>
        </p:spPr>
        <p:txBody>
          <a:bodyPr>
            <a:normAutofit/>
          </a:bodyPr>
          <a:lstStyle/>
          <a:p>
            <a:r>
              <a:rPr lang="es-CR" sz="2800" dirty="0">
                <a:solidFill>
                  <a:srgbClr val="FFC000"/>
                </a:solidFill>
              </a:rPr>
              <a:t>2. Utilizar discos de arranque y recuperación como medida de seguridad para iniciar el proceso de mantenimiento o actualización del equipo.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6788" y="1870364"/>
            <a:ext cx="8915400" cy="3777622"/>
          </a:xfrm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rgbClr val="00B050"/>
                </a:solidFill>
              </a:rPr>
              <a:t>Discos </a:t>
            </a:r>
            <a:r>
              <a:rPr lang="es-CR" sz="3200" dirty="0">
                <a:solidFill>
                  <a:srgbClr val="00B050"/>
                </a:solidFill>
              </a:rPr>
              <a:t>de inicio y recuperación: </a:t>
            </a:r>
            <a:endParaRPr lang="es-CR" sz="3200" dirty="0" smtClean="0">
              <a:solidFill>
                <a:srgbClr val="00B050"/>
              </a:solidFill>
            </a:endParaRPr>
          </a:p>
          <a:p>
            <a:pPr lvl="1"/>
            <a:r>
              <a:rPr lang="es-CR" sz="2800" dirty="0" smtClean="0">
                <a:solidFill>
                  <a:srgbClr val="92D050"/>
                </a:solidFill>
              </a:rPr>
              <a:t>Aplicaciones </a:t>
            </a:r>
            <a:r>
              <a:rPr lang="es-CR" sz="2800" dirty="0" smtClean="0">
                <a:solidFill>
                  <a:srgbClr val="00B050"/>
                </a:solidFill>
              </a:rPr>
              <a:t>,</a:t>
            </a:r>
            <a:r>
              <a:rPr lang="es-CR" sz="2800" dirty="0" smtClean="0">
                <a:solidFill>
                  <a:srgbClr val="92D050"/>
                </a:solidFill>
              </a:rPr>
              <a:t> Procedimiento </a:t>
            </a:r>
            <a:r>
              <a:rPr lang="es-CR" sz="2800" dirty="0">
                <a:solidFill>
                  <a:srgbClr val="92D050"/>
                </a:solidFill>
              </a:rPr>
              <a:t>para la creación en diferentes sistemas </a:t>
            </a:r>
            <a:r>
              <a:rPr lang="es-CR" sz="2800" dirty="0" smtClean="0">
                <a:solidFill>
                  <a:srgbClr val="92D050"/>
                </a:solidFill>
              </a:rPr>
              <a:t>operativos</a:t>
            </a:r>
            <a:r>
              <a:rPr lang="es-CR" sz="28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s-CR" sz="3200" dirty="0" smtClean="0">
                <a:solidFill>
                  <a:srgbClr val="00B050"/>
                </a:solidFill>
              </a:rPr>
              <a:t>Utilización</a:t>
            </a:r>
            <a:r>
              <a:rPr lang="es-CR" sz="32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5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0435" y="146438"/>
            <a:ext cx="10581565" cy="1463998"/>
          </a:xfrm>
        </p:spPr>
        <p:txBody>
          <a:bodyPr>
            <a:normAutofit/>
          </a:bodyPr>
          <a:lstStyle/>
          <a:p>
            <a:r>
              <a:rPr lang="es-CR" sz="2800" dirty="0">
                <a:solidFill>
                  <a:srgbClr val="FFC000"/>
                </a:solidFill>
              </a:rPr>
              <a:t>3. Realizar un diagnostico del sistema en las computadoras portátiles utilizando software específicos.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0435" y="1498979"/>
            <a:ext cx="8915400" cy="3777622"/>
          </a:xfrm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rgbClr val="00B050"/>
                </a:solidFill>
              </a:rPr>
              <a:t>Revisión </a:t>
            </a:r>
            <a:r>
              <a:rPr lang="es-CR" sz="3200" dirty="0">
                <a:solidFill>
                  <a:srgbClr val="00B050"/>
                </a:solidFill>
              </a:rPr>
              <a:t>preliminar del estado del sistema. </a:t>
            </a:r>
            <a:endParaRPr lang="es-CR" sz="3200" dirty="0" smtClean="0">
              <a:solidFill>
                <a:srgbClr val="00B050"/>
              </a:solidFill>
            </a:endParaRPr>
          </a:p>
          <a:p>
            <a:r>
              <a:rPr lang="es-CR" sz="3200" dirty="0" smtClean="0">
                <a:solidFill>
                  <a:srgbClr val="00B050"/>
                </a:solidFill>
              </a:rPr>
              <a:t>Elaboración </a:t>
            </a:r>
            <a:r>
              <a:rPr lang="es-CR" sz="3200" dirty="0">
                <a:solidFill>
                  <a:srgbClr val="00B050"/>
                </a:solidFill>
              </a:rPr>
              <a:t>de un inventario de los componentes del sistema</a:t>
            </a:r>
            <a:r>
              <a:rPr lang="es-CR" sz="32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s-CR" sz="3200" dirty="0" smtClean="0">
                <a:solidFill>
                  <a:srgbClr val="00B050"/>
                </a:solidFill>
              </a:rPr>
              <a:t>Software </a:t>
            </a:r>
            <a:r>
              <a:rPr lang="es-CR" sz="3200" dirty="0">
                <a:solidFill>
                  <a:srgbClr val="00B050"/>
                </a:solidFill>
              </a:rPr>
              <a:t>para el diagnóstico del sistema.</a:t>
            </a:r>
          </a:p>
        </p:txBody>
      </p:sp>
    </p:spTree>
    <p:extLst>
      <p:ext uri="{BB962C8B-B14F-4D97-AF65-F5344CB8AC3E}">
        <p14:creationId xmlns:p14="http://schemas.microsoft.com/office/powerpoint/2010/main" val="39830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7581" y="17373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C000"/>
                </a:solidFill>
              </a:rPr>
              <a:t>4. Distinguir los diferentes adaptadores utilizados en las computadoras portátiles.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7581" y="1454624"/>
            <a:ext cx="8915400" cy="3777622"/>
          </a:xfrm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rgbClr val="00B050"/>
                </a:solidFill>
              </a:rPr>
              <a:t>Adaptadores:</a:t>
            </a:r>
          </a:p>
          <a:p>
            <a:pPr lvl="1"/>
            <a:r>
              <a:rPr lang="es-CR" sz="2800" dirty="0" smtClean="0">
                <a:solidFill>
                  <a:srgbClr val="92D050"/>
                </a:solidFill>
              </a:rPr>
              <a:t>IRQ </a:t>
            </a:r>
            <a:r>
              <a:rPr lang="es-CR" sz="2800" dirty="0" smtClean="0">
                <a:solidFill>
                  <a:srgbClr val="00B050"/>
                </a:solidFill>
              </a:rPr>
              <a:t>,</a:t>
            </a:r>
            <a:r>
              <a:rPr lang="es-CR" sz="2800" dirty="0" smtClean="0">
                <a:solidFill>
                  <a:srgbClr val="92D050"/>
                </a:solidFill>
              </a:rPr>
              <a:t> DMA </a:t>
            </a:r>
            <a:r>
              <a:rPr lang="es-CR" sz="2800" dirty="0" smtClean="0">
                <a:solidFill>
                  <a:srgbClr val="00B050"/>
                </a:solidFill>
              </a:rPr>
              <a:t>,</a:t>
            </a:r>
            <a:r>
              <a:rPr lang="es-CR" sz="2800" dirty="0" smtClean="0">
                <a:solidFill>
                  <a:srgbClr val="92D050"/>
                </a:solidFill>
              </a:rPr>
              <a:t> Direccionamiento</a:t>
            </a:r>
            <a:r>
              <a:rPr lang="es-CR" sz="2800" dirty="0" smtClean="0">
                <a:solidFill>
                  <a:srgbClr val="00B050"/>
                </a:solidFill>
              </a:rPr>
              <a:t> , </a:t>
            </a:r>
            <a:r>
              <a:rPr lang="es-CR" sz="2800" dirty="0" smtClean="0">
                <a:solidFill>
                  <a:srgbClr val="92D050"/>
                </a:solidFill>
              </a:rPr>
              <a:t>Plug </a:t>
            </a:r>
            <a:r>
              <a:rPr lang="es-CR" sz="2800" dirty="0">
                <a:solidFill>
                  <a:srgbClr val="92D050"/>
                </a:solidFill>
              </a:rPr>
              <a:t>and </a:t>
            </a:r>
            <a:r>
              <a:rPr lang="es-CR" sz="2800" dirty="0" err="1" smtClean="0">
                <a:solidFill>
                  <a:srgbClr val="92D050"/>
                </a:solidFill>
              </a:rPr>
              <a:t>play</a:t>
            </a:r>
            <a:r>
              <a:rPr lang="es-CR" sz="28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s-CR" sz="3200" dirty="0" smtClean="0">
                <a:solidFill>
                  <a:srgbClr val="00B050"/>
                </a:solidFill>
              </a:rPr>
              <a:t>Remoción.</a:t>
            </a:r>
          </a:p>
          <a:p>
            <a:r>
              <a:rPr lang="es-CR" sz="3200" dirty="0" smtClean="0">
                <a:solidFill>
                  <a:srgbClr val="00B050"/>
                </a:solidFill>
              </a:rPr>
              <a:t>Instalación.</a:t>
            </a:r>
          </a:p>
          <a:p>
            <a:r>
              <a:rPr lang="es-CR" sz="3200" dirty="0" smtClean="0">
                <a:solidFill>
                  <a:srgbClr val="00B050"/>
                </a:solidFill>
              </a:rPr>
              <a:t>Configuración</a:t>
            </a:r>
            <a:r>
              <a:rPr lang="es-CR" sz="3200" dirty="0">
                <a:solidFill>
                  <a:srgbClr val="00B050"/>
                </a:solidFill>
              </a:rPr>
              <a:t>. </a:t>
            </a:r>
            <a:endParaRPr lang="es-CR" sz="3200" dirty="0" smtClean="0">
              <a:solidFill>
                <a:srgbClr val="00B050"/>
              </a:solidFill>
            </a:endParaRPr>
          </a:p>
          <a:p>
            <a:r>
              <a:rPr lang="es-CR" sz="3200" dirty="0" smtClean="0">
                <a:solidFill>
                  <a:srgbClr val="00B050"/>
                </a:solidFill>
              </a:rPr>
              <a:t>Conexión </a:t>
            </a:r>
            <a:r>
              <a:rPr lang="es-CR" sz="3200" dirty="0">
                <a:solidFill>
                  <a:srgbClr val="00B050"/>
                </a:solidFill>
              </a:rPr>
              <a:t>de cables y fajas.</a:t>
            </a:r>
          </a:p>
        </p:txBody>
      </p:sp>
    </p:spTree>
    <p:extLst>
      <p:ext uri="{BB962C8B-B14F-4D97-AF65-F5344CB8AC3E}">
        <p14:creationId xmlns:p14="http://schemas.microsoft.com/office/powerpoint/2010/main" val="39441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3934" y="146437"/>
            <a:ext cx="10568066" cy="1017345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C000"/>
                </a:solidFill>
              </a:rPr>
              <a:t>5. Instalar y/o configurar los diferentes componentes internos de las computadoras portátiles.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3934" y="1274618"/>
            <a:ext cx="8915400" cy="5583382"/>
          </a:xfrm>
        </p:spPr>
        <p:txBody>
          <a:bodyPr>
            <a:normAutofit fontScale="92500" lnSpcReduction="20000"/>
          </a:bodyPr>
          <a:lstStyle/>
          <a:p>
            <a:r>
              <a:rPr lang="es-CR" sz="2400" dirty="0" smtClean="0">
                <a:solidFill>
                  <a:srgbClr val="00B050"/>
                </a:solidFill>
              </a:rPr>
              <a:t>Componentes </a:t>
            </a:r>
            <a:r>
              <a:rPr lang="es-CR" sz="2400" dirty="0">
                <a:solidFill>
                  <a:srgbClr val="00B050"/>
                </a:solidFill>
              </a:rPr>
              <a:t>básicos</a:t>
            </a:r>
            <a:r>
              <a:rPr lang="es-CR" sz="2400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BIOS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Memoria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Procesador</a:t>
            </a:r>
            <a:r>
              <a:rPr lang="es-CR" sz="2000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Caché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Disipador </a:t>
            </a:r>
            <a:r>
              <a:rPr lang="es-CR" sz="2000" dirty="0">
                <a:solidFill>
                  <a:srgbClr val="92D050"/>
                </a:solidFill>
              </a:rPr>
              <a:t>de calor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Tarjeta </a:t>
            </a:r>
            <a:r>
              <a:rPr lang="es-CR" sz="2000" dirty="0">
                <a:solidFill>
                  <a:srgbClr val="92D050"/>
                </a:solidFill>
              </a:rPr>
              <a:t>madre</a:t>
            </a:r>
            <a:r>
              <a:rPr lang="es-CR" sz="2000" dirty="0">
                <a:solidFill>
                  <a:srgbClr val="00B050"/>
                </a:solidFill>
              </a:rPr>
              <a:t>.</a:t>
            </a:r>
            <a:r>
              <a:rPr lang="es-CR" sz="2000" dirty="0">
                <a:solidFill>
                  <a:srgbClr val="92D050"/>
                </a:solidFill>
              </a:rPr>
              <a:t> </a:t>
            </a:r>
            <a:endParaRPr lang="es-CR" sz="2000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es-CR" sz="2000" dirty="0" smtClean="0">
              <a:solidFill>
                <a:srgbClr val="92D05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Dispositivos </a:t>
            </a:r>
            <a:r>
              <a:rPr lang="es-CR" sz="2400" dirty="0">
                <a:solidFill>
                  <a:srgbClr val="00B050"/>
                </a:solidFill>
              </a:rPr>
              <a:t>de almacenamiento: </a:t>
            </a:r>
            <a:endParaRPr lang="es-CR" sz="2400" dirty="0" smtClean="0">
              <a:solidFill>
                <a:srgbClr val="00B050"/>
              </a:solidFill>
            </a:endParaRP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Discos </a:t>
            </a:r>
            <a:r>
              <a:rPr lang="es-CR" sz="2000" dirty="0">
                <a:solidFill>
                  <a:srgbClr val="92D050"/>
                </a:solidFill>
              </a:rPr>
              <a:t>flexibles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Discos </a:t>
            </a:r>
            <a:r>
              <a:rPr lang="es-CR" sz="2000" dirty="0">
                <a:solidFill>
                  <a:srgbClr val="92D050"/>
                </a:solidFill>
              </a:rPr>
              <a:t>duros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CD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DVD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 </a:t>
            </a:r>
            <a:r>
              <a:rPr lang="es-CR" sz="2000" dirty="0">
                <a:solidFill>
                  <a:srgbClr val="92D050"/>
                </a:solidFill>
              </a:rPr>
              <a:t>ZIP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Otros</a:t>
            </a:r>
            <a:r>
              <a:rPr lang="es-CR" sz="2000" dirty="0" smtClean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000" dirty="0" smtClean="0">
              <a:solidFill>
                <a:srgbClr val="00B05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Multimedios:</a:t>
            </a: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Tarjetas </a:t>
            </a:r>
            <a:r>
              <a:rPr lang="es-CR" sz="2000" dirty="0">
                <a:solidFill>
                  <a:srgbClr val="92D050"/>
                </a:solidFill>
              </a:rPr>
              <a:t>de video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Tarjetas </a:t>
            </a:r>
            <a:r>
              <a:rPr lang="es-CR" sz="2000" dirty="0">
                <a:solidFill>
                  <a:srgbClr val="92D050"/>
                </a:solidFill>
              </a:rPr>
              <a:t>para TV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Tarjetas </a:t>
            </a:r>
            <a:r>
              <a:rPr lang="es-CR" sz="2000" dirty="0">
                <a:solidFill>
                  <a:srgbClr val="92D050"/>
                </a:solidFill>
              </a:rPr>
              <a:t>de </a:t>
            </a:r>
            <a:r>
              <a:rPr lang="es-CR" sz="2000" dirty="0" smtClean="0">
                <a:solidFill>
                  <a:srgbClr val="92D050"/>
                </a:solidFill>
              </a:rPr>
              <a:t>sonido.</a:t>
            </a:r>
          </a:p>
          <a:p>
            <a:pPr lvl="1"/>
            <a:r>
              <a:rPr lang="es-CR" sz="2000" dirty="0" err="1" smtClean="0">
                <a:solidFill>
                  <a:srgbClr val="92D050"/>
                </a:solidFill>
              </a:rPr>
              <a:t>CD-Rom</a:t>
            </a:r>
            <a:r>
              <a:rPr lang="es-CR" sz="2000" dirty="0" smtClean="0">
                <a:solidFill>
                  <a:srgbClr val="92D050"/>
                </a:solidFill>
              </a:rPr>
              <a:t>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CD-R</a:t>
            </a:r>
            <a:r>
              <a:rPr lang="es-CR" sz="2000" dirty="0" smtClean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000" dirty="0" smtClean="0">
              <a:solidFill>
                <a:srgbClr val="00B05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Módems:</a:t>
            </a: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Internos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Externos</a:t>
            </a:r>
            <a:r>
              <a:rPr lang="es-CR" sz="2000" dirty="0">
                <a:solidFill>
                  <a:srgbClr val="00B050"/>
                </a:solidFill>
              </a:rPr>
              <a:t>. </a:t>
            </a:r>
            <a:endParaRPr lang="es-CR" sz="20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s-CR" sz="2000" dirty="0" smtClean="0">
              <a:solidFill>
                <a:srgbClr val="00B05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Tarjetas </a:t>
            </a:r>
            <a:r>
              <a:rPr lang="es-CR" sz="2400" dirty="0">
                <a:solidFill>
                  <a:srgbClr val="00B050"/>
                </a:solidFill>
              </a:rPr>
              <a:t>de red.</a:t>
            </a:r>
          </a:p>
        </p:txBody>
      </p:sp>
    </p:spTree>
    <p:extLst>
      <p:ext uri="{BB962C8B-B14F-4D97-AF65-F5344CB8AC3E}">
        <p14:creationId xmlns:p14="http://schemas.microsoft.com/office/powerpoint/2010/main" val="38446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5695" y="187382"/>
            <a:ext cx="10636305" cy="1368464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C000"/>
                </a:solidFill>
              </a:rPr>
              <a:t>6. Instalar y </a:t>
            </a:r>
            <a:r>
              <a:rPr lang="es-CR" dirty="0" smtClean="0">
                <a:solidFill>
                  <a:srgbClr val="FFC000"/>
                </a:solidFill>
              </a:rPr>
              <a:t>configurar los diferentes dispositivos</a:t>
            </a:r>
            <a:r>
              <a:rPr lang="es-CR" dirty="0">
                <a:solidFill>
                  <a:srgbClr val="FFC000"/>
                </a:solidFill>
              </a:rPr>
              <a:t/>
            </a:r>
            <a:br>
              <a:rPr lang="es-CR" dirty="0">
                <a:solidFill>
                  <a:srgbClr val="FFC000"/>
                </a:solidFill>
              </a:rPr>
            </a:br>
            <a:r>
              <a:rPr lang="es-CR" dirty="0">
                <a:solidFill>
                  <a:srgbClr val="FFC000"/>
                </a:solidFill>
              </a:rPr>
              <a:t>periféricos </a:t>
            </a:r>
            <a:r>
              <a:rPr lang="es-CR" dirty="0" smtClean="0">
                <a:solidFill>
                  <a:srgbClr val="FFC000"/>
                </a:solidFill>
              </a:rPr>
              <a:t>en computadoras portátiles</a:t>
            </a:r>
            <a:r>
              <a:rPr lang="es-CR" dirty="0">
                <a:solidFill>
                  <a:srgbClr val="FFC000"/>
                </a:solidFill>
              </a:rPr>
              <a:t>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5694" y="1555846"/>
            <a:ext cx="10082123" cy="3777622"/>
          </a:xfrm>
        </p:spPr>
        <p:txBody>
          <a:bodyPr>
            <a:noAutofit/>
          </a:bodyPr>
          <a:lstStyle/>
          <a:p>
            <a:r>
              <a:rPr lang="es-CR" sz="2800" dirty="0" smtClean="0">
                <a:solidFill>
                  <a:srgbClr val="00B050"/>
                </a:solidFill>
              </a:rPr>
              <a:t>Dispositivos </a:t>
            </a:r>
            <a:r>
              <a:rPr lang="es-CR" sz="2800" dirty="0">
                <a:solidFill>
                  <a:srgbClr val="00B050"/>
                </a:solidFill>
              </a:rPr>
              <a:t>periféricos: </a:t>
            </a:r>
            <a:endParaRPr lang="es-CR" sz="2800" dirty="0" smtClean="0">
              <a:solidFill>
                <a:srgbClr val="00B050"/>
              </a:solidFill>
            </a:endParaRP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Impresoras </a:t>
            </a:r>
            <a:r>
              <a:rPr lang="es-CR" sz="2400" dirty="0" smtClean="0">
                <a:solidFill>
                  <a:srgbClr val="00B050"/>
                </a:solidFill>
              </a:rPr>
              <a:t>,</a:t>
            </a:r>
            <a:r>
              <a:rPr lang="es-CR" sz="2400" dirty="0" smtClean="0">
                <a:solidFill>
                  <a:srgbClr val="92D050"/>
                </a:solidFill>
              </a:rPr>
              <a:t> Scanner </a:t>
            </a:r>
            <a:r>
              <a:rPr lang="es-CR" sz="2400" dirty="0" smtClean="0">
                <a:solidFill>
                  <a:srgbClr val="00B050"/>
                </a:solidFill>
              </a:rPr>
              <a:t>,</a:t>
            </a:r>
            <a:r>
              <a:rPr lang="es-CR" sz="2400" dirty="0" smtClean="0">
                <a:solidFill>
                  <a:srgbClr val="92D050"/>
                </a:solidFill>
              </a:rPr>
              <a:t> Cámaras digitales</a:t>
            </a:r>
            <a:r>
              <a:rPr lang="es-CR" sz="2400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Computadoras </a:t>
            </a:r>
            <a:r>
              <a:rPr lang="es-CR" sz="2400" dirty="0">
                <a:solidFill>
                  <a:srgbClr val="92D050"/>
                </a:solidFill>
              </a:rPr>
              <a:t>de bolsillo </a:t>
            </a:r>
            <a:r>
              <a:rPr lang="es-CR" sz="2400" dirty="0" smtClean="0">
                <a:solidFill>
                  <a:srgbClr val="00B050"/>
                </a:solidFill>
              </a:rPr>
              <a:t>,</a:t>
            </a:r>
            <a:r>
              <a:rPr lang="es-CR" sz="2400" dirty="0" smtClean="0">
                <a:solidFill>
                  <a:srgbClr val="92D050"/>
                </a:solidFill>
              </a:rPr>
              <a:t> Parlantes</a:t>
            </a:r>
            <a:r>
              <a:rPr lang="es-CR" sz="2400" dirty="0">
                <a:solidFill>
                  <a:srgbClr val="92D050"/>
                </a:solidFill>
              </a:rPr>
              <a:t>, micrófonos y </a:t>
            </a:r>
            <a:r>
              <a:rPr lang="es-CR" sz="2400" dirty="0" smtClean="0">
                <a:solidFill>
                  <a:srgbClr val="92D050"/>
                </a:solidFill>
              </a:rPr>
              <a:t>audífonos</a:t>
            </a:r>
            <a:r>
              <a:rPr lang="es-CR" sz="2400" dirty="0" smtClean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400" dirty="0" smtClean="0">
              <a:solidFill>
                <a:srgbClr val="00B050"/>
              </a:solidFill>
            </a:endParaRPr>
          </a:p>
          <a:p>
            <a:r>
              <a:rPr lang="es-CR" sz="2800" dirty="0" smtClean="0">
                <a:solidFill>
                  <a:srgbClr val="00B050"/>
                </a:solidFill>
              </a:rPr>
              <a:t>Driver</a:t>
            </a:r>
            <a:r>
              <a:rPr lang="es-CR" sz="2800" dirty="0">
                <a:solidFill>
                  <a:srgbClr val="00B050"/>
                </a:solidFill>
              </a:rPr>
              <a:t>: </a:t>
            </a:r>
            <a:r>
              <a:rPr lang="es-CR" sz="2800" dirty="0" smtClean="0">
                <a:solidFill>
                  <a:srgbClr val="92D050"/>
                </a:solidFill>
              </a:rPr>
              <a:t>Versiones </a:t>
            </a:r>
            <a:r>
              <a:rPr lang="es-CR" sz="2800" dirty="0" smtClean="0">
                <a:solidFill>
                  <a:srgbClr val="00B050"/>
                </a:solidFill>
              </a:rPr>
              <a:t>,</a:t>
            </a:r>
            <a:r>
              <a:rPr lang="es-CR" sz="2800" dirty="0" smtClean="0">
                <a:solidFill>
                  <a:srgbClr val="92D050"/>
                </a:solidFill>
              </a:rPr>
              <a:t> Compatibilidad</a:t>
            </a:r>
            <a:r>
              <a:rPr lang="es-CR" sz="28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s-CR" sz="2800" dirty="0" smtClean="0">
              <a:solidFill>
                <a:srgbClr val="00B050"/>
              </a:solidFill>
            </a:endParaRPr>
          </a:p>
          <a:p>
            <a:r>
              <a:rPr lang="es-CR" sz="2800" dirty="0" smtClean="0">
                <a:solidFill>
                  <a:srgbClr val="00B050"/>
                </a:solidFill>
              </a:rPr>
              <a:t>Dispositivos </a:t>
            </a:r>
            <a:r>
              <a:rPr lang="es-CR" sz="2800" dirty="0">
                <a:solidFill>
                  <a:srgbClr val="00B050"/>
                </a:solidFill>
              </a:rPr>
              <a:t>USB.</a:t>
            </a:r>
          </a:p>
        </p:txBody>
      </p:sp>
    </p:spTree>
    <p:extLst>
      <p:ext uri="{BB962C8B-B14F-4D97-AF65-F5344CB8AC3E}">
        <p14:creationId xmlns:p14="http://schemas.microsoft.com/office/powerpoint/2010/main" val="32394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1229" y="201030"/>
            <a:ext cx="10540771" cy="1280890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C000"/>
                </a:solidFill>
              </a:rPr>
              <a:t>7. Instalar diferentes sistemas operativos y software en computadoras portátiles.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1229" y="1731818"/>
            <a:ext cx="8915400" cy="3777622"/>
          </a:xfrm>
        </p:spPr>
        <p:txBody>
          <a:bodyPr>
            <a:noAutofit/>
          </a:bodyPr>
          <a:lstStyle/>
          <a:p>
            <a:r>
              <a:rPr lang="es-CR" sz="2400" dirty="0" smtClean="0">
                <a:solidFill>
                  <a:srgbClr val="00B050"/>
                </a:solidFill>
              </a:rPr>
              <a:t>Revisión </a:t>
            </a:r>
            <a:r>
              <a:rPr lang="es-CR" sz="2400" dirty="0">
                <a:solidFill>
                  <a:srgbClr val="00B050"/>
                </a:solidFill>
              </a:rPr>
              <a:t>de los requerimientos del software</a:t>
            </a:r>
            <a:r>
              <a:rPr lang="es-CR" sz="24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s-CR" sz="2400" dirty="0" smtClean="0">
              <a:solidFill>
                <a:srgbClr val="00B05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Instalación </a:t>
            </a:r>
            <a:r>
              <a:rPr lang="es-CR" sz="2400" dirty="0">
                <a:solidFill>
                  <a:srgbClr val="00B050"/>
                </a:solidFill>
              </a:rPr>
              <a:t>y configuración</a:t>
            </a:r>
            <a:r>
              <a:rPr lang="es-CR" sz="2400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Sistemas </a:t>
            </a:r>
            <a:r>
              <a:rPr lang="es-CR" sz="2000" dirty="0">
                <a:solidFill>
                  <a:srgbClr val="92D050"/>
                </a:solidFill>
              </a:rPr>
              <a:t>operativos </a:t>
            </a:r>
            <a:r>
              <a:rPr lang="es-CR" sz="2000" dirty="0" smtClean="0">
                <a:solidFill>
                  <a:srgbClr val="00B050"/>
                </a:solidFill>
              </a:rPr>
              <a:t>,</a:t>
            </a:r>
            <a:r>
              <a:rPr lang="es-CR" sz="2000" dirty="0" smtClean="0">
                <a:solidFill>
                  <a:srgbClr val="92D050"/>
                </a:solidFill>
              </a:rPr>
              <a:t> Software </a:t>
            </a:r>
            <a:r>
              <a:rPr lang="es-CR" sz="2000" dirty="0">
                <a:solidFill>
                  <a:srgbClr val="92D050"/>
                </a:solidFill>
              </a:rPr>
              <a:t>de aplicación</a:t>
            </a:r>
            <a:r>
              <a:rPr lang="es-CR" sz="2000" dirty="0">
                <a:solidFill>
                  <a:srgbClr val="00B050"/>
                </a:solidFill>
              </a:rPr>
              <a:t> </a:t>
            </a:r>
            <a:r>
              <a:rPr lang="es-CR" sz="2000" dirty="0" smtClean="0">
                <a:solidFill>
                  <a:srgbClr val="00B050"/>
                </a:solidFill>
              </a:rPr>
              <a:t>, </a:t>
            </a:r>
            <a:r>
              <a:rPr lang="es-CR" sz="2000" dirty="0" smtClean="0">
                <a:solidFill>
                  <a:srgbClr val="92D050"/>
                </a:solidFill>
              </a:rPr>
              <a:t>Otros</a:t>
            </a:r>
            <a:r>
              <a:rPr lang="es-CR" sz="2000" dirty="0">
                <a:solidFill>
                  <a:srgbClr val="00B050"/>
                </a:solidFill>
              </a:rPr>
              <a:t>.</a:t>
            </a:r>
            <a:r>
              <a:rPr lang="es-CR" sz="2000" dirty="0">
                <a:solidFill>
                  <a:srgbClr val="92D050"/>
                </a:solidFill>
              </a:rPr>
              <a:t> </a:t>
            </a:r>
            <a:endParaRPr lang="es-CR" sz="2000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es-CR" sz="2000" dirty="0" smtClean="0">
              <a:solidFill>
                <a:srgbClr val="92D05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Detección </a:t>
            </a:r>
            <a:r>
              <a:rPr lang="es-CR" sz="2400" dirty="0">
                <a:solidFill>
                  <a:srgbClr val="00B050"/>
                </a:solidFill>
              </a:rPr>
              <a:t>de dispositivos instalados. </a:t>
            </a:r>
            <a:endParaRPr lang="es-CR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CR" sz="2400" dirty="0" smtClean="0">
              <a:solidFill>
                <a:srgbClr val="00B05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Prueba</a:t>
            </a:r>
            <a:endParaRPr lang="es-C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81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4563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9253" y="12772"/>
            <a:ext cx="10582747" cy="1280890"/>
          </a:xfrm>
        </p:spPr>
        <p:txBody>
          <a:bodyPr/>
          <a:lstStyle/>
          <a:p>
            <a:r>
              <a:rPr lang="es-CR" dirty="0">
                <a:solidFill>
                  <a:srgbClr val="FFC000"/>
                </a:solidFill>
              </a:rPr>
              <a:t>3. Aplicar </a:t>
            </a:r>
            <a:r>
              <a:rPr lang="es-CR" dirty="0" smtClean="0">
                <a:solidFill>
                  <a:srgbClr val="FFC000"/>
                </a:solidFill>
              </a:rPr>
              <a:t>normas básicas </a:t>
            </a:r>
            <a:r>
              <a:rPr lang="es-CR" dirty="0">
                <a:solidFill>
                  <a:srgbClr val="FFC000"/>
                </a:solidFill>
              </a:rPr>
              <a:t>para </a:t>
            </a:r>
            <a:r>
              <a:rPr lang="es-CR" dirty="0" smtClean="0">
                <a:solidFill>
                  <a:srgbClr val="FFC000"/>
                </a:solidFill>
              </a:rPr>
              <a:t>el manejo y eliminación de desechos</a:t>
            </a:r>
            <a:endParaRPr lang="es-CR" dirty="0">
              <a:solidFill>
                <a:srgbClr val="FFC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9401" y="1287378"/>
            <a:ext cx="10507085" cy="4439653"/>
          </a:xfrm>
        </p:spPr>
        <p:txBody>
          <a:bodyPr>
            <a:normAutofit/>
          </a:bodyPr>
          <a:lstStyle/>
          <a:p>
            <a:r>
              <a:rPr lang="es-CR" sz="2400" dirty="0" smtClean="0"/>
              <a:t>Orden </a:t>
            </a:r>
            <a:r>
              <a:rPr lang="es-CR" sz="2400" dirty="0"/>
              <a:t>y </a:t>
            </a:r>
            <a:r>
              <a:rPr lang="es-CR" sz="2400" dirty="0" smtClean="0"/>
              <a:t>limpieza en </a:t>
            </a:r>
            <a:r>
              <a:rPr lang="es-CR" sz="2400" dirty="0"/>
              <a:t>la </a:t>
            </a:r>
            <a:r>
              <a:rPr lang="es-CR" sz="2400" dirty="0" smtClean="0"/>
              <a:t>prevención de </a:t>
            </a:r>
            <a:r>
              <a:rPr lang="es-CR" sz="2400" dirty="0"/>
              <a:t>accidentes.</a:t>
            </a:r>
          </a:p>
          <a:p>
            <a:r>
              <a:rPr lang="es-CR" sz="2400" dirty="0" smtClean="0">
                <a:solidFill>
                  <a:srgbClr val="0070C0"/>
                </a:solidFill>
              </a:rPr>
              <a:t>Desechos: </a:t>
            </a:r>
          </a:p>
          <a:p>
            <a:pPr marL="685800" lvl="1"/>
            <a:r>
              <a:rPr lang="es-CR" sz="2000" dirty="0" smtClean="0">
                <a:solidFill>
                  <a:srgbClr val="00B0F0"/>
                </a:solidFill>
              </a:rPr>
              <a:t>Concepto</a:t>
            </a:r>
            <a:r>
              <a:rPr lang="es-CR" sz="2000" dirty="0" smtClean="0">
                <a:solidFill>
                  <a:srgbClr val="0070C0"/>
                </a:solidFill>
              </a:rPr>
              <a:t> , </a:t>
            </a:r>
            <a:r>
              <a:rPr lang="es-CR" sz="2000" dirty="0" smtClean="0">
                <a:solidFill>
                  <a:srgbClr val="00B0F0"/>
                </a:solidFill>
              </a:rPr>
              <a:t>Tipos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Originados a partir </a:t>
            </a:r>
            <a:r>
              <a:rPr lang="es-CR" sz="2000" dirty="0">
                <a:solidFill>
                  <a:srgbClr val="00B0F0"/>
                </a:solidFill>
              </a:rPr>
              <a:t>de </a:t>
            </a:r>
            <a:r>
              <a:rPr lang="es-CR" sz="2000" dirty="0" smtClean="0">
                <a:solidFill>
                  <a:srgbClr val="00B0F0"/>
                </a:solidFill>
              </a:rPr>
              <a:t>las computadoras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Eliminación y manejo</a:t>
            </a:r>
            <a:r>
              <a:rPr lang="es-CR" sz="2000" dirty="0">
                <a:solidFill>
                  <a:srgbClr val="0070C0"/>
                </a:solidFill>
              </a:rPr>
              <a:t>.</a:t>
            </a:r>
          </a:p>
          <a:p>
            <a:r>
              <a:rPr lang="es-CR" sz="2400" dirty="0" smtClean="0">
                <a:solidFill>
                  <a:srgbClr val="0070C0"/>
                </a:solidFill>
              </a:rPr>
              <a:t>Basura: </a:t>
            </a: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Concepto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Tipos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Clasificación</a:t>
            </a:r>
            <a:r>
              <a:rPr lang="es-CR" sz="2000" dirty="0" smtClean="0">
                <a:solidFill>
                  <a:srgbClr val="0070C0"/>
                </a:solidFill>
              </a:rPr>
              <a:t> , </a:t>
            </a:r>
            <a:r>
              <a:rPr lang="es-CR" sz="2000" dirty="0" smtClean="0">
                <a:solidFill>
                  <a:srgbClr val="00B0F0"/>
                </a:solidFill>
              </a:rPr>
              <a:t>Eliminación y manejo</a:t>
            </a:r>
            <a:r>
              <a:rPr lang="es-CR" sz="2000" dirty="0">
                <a:solidFill>
                  <a:srgbClr val="0070C0"/>
                </a:solidFill>
              </a:rPr>
              <a:t>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80" y="4068930"/>
            <a:ext cx="4186489" cy="27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525" y="255141"/>
            <a:ext cx="10513475" cy="1435114"/>
          </a:xfrm>
        </p:spPr>
        <p:txBody>
          <a:bodyPr>
            <a:noAutofit/>
          </a:bodyPr>
          <a:lstStyle/>
          <a:p>
            <a:r>
              <a:rPr lang="es-CR" sz="3000" dirty="0">
                <a:solidFill>
                  <a:srgbClr val="FFC000"/>
                </a:solidFill>
              </a:rPr>
              <a:t>1. Aplicar las normas de seguridad e higiene en el trabajo de mantenimiento y reparación de diferentes dispositivos.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0327" y="1925782"/>
            <a:ext cx="11914909" cy="3777622"/>
          </a:xfrm>
        </p:spPr>
        <p:txBody>
          <a:bodyPr>
            <a:noAutofit/>
          </a:bodyPr>
          <a:lstStyle/>
          <a:p>
            <a:r>
              <a:rPr lang="es-CR" sz="2400" dirty="0" smtClean="0">
                <a:solidFill>
                  <a:srgbClr val="B11201"/>
                </a:solidFill>
              </a:rPr>
              <a:t>Riesgos eléctricos.		Fuentes </a:t>
            </a:r>
            <a:r>
              <a:rPr lang="es-CR" sz="2400" dirty="0">
                <a:solidFill>
                  <a:srgbClr val="B11201"/>
                </a:solidFill>
              </a:rPr>
              <a:t>de </a:t>
            </a:r>
            <a:r>
              <a:rPr lang="es-CR" sz="2400" dirty="0" smtClean="0">
                <a:solidFill>
                  <a:srgbClr val="B11201"/>
                </a:solidFill>
              </a:rPr>
              <a:t>riesgo.		Medidas de seguridad.</a:t>
            </a:r>
          </a:p>
          <a:p>
            <a:pPr marL="0" indent="0">
              <a:buNone/>
            </a:pPr>
            <a:endParaRPr lang="es-CR" sz="2400" dirty="0"/>
          </a:p>
          <a:p>
            <a:r>
              <a:rPr lang="es-CR" sz="2400" dirty="0" smtClean="0">
                <a:solidFill>
                  <a:srgbClr val="179B24"/>
                </a:solidFill>
              </a:rPr>
              <a:t>Herramientas manuales.		Normas </a:t>
            </a:r>
            <a:r>
              <a:rPr lang="es-CR" sz="2400" dirty="0">
                <a:solidFill>
                  <a:srgbClr val="179B24"/>
                </a:solidFill>
              </a:rPr>
              <a:t>para </a:t>
            </a:r>
            <a:r>
              <a:rPr lang="es-CR" sz="2400" dirty="0" smtClean="0">
                <a:solidFill>
                  <a:srgbClr val="179B24"/>
                </a:solidFill>
              </a:rPr>
              <a:t>la manipulación de herramientas.</a:t>
            </a:r>
          </a:p>
          <a:p>
            <a:pPr marL="0" indent="0">
              <a:buNone/>
            </a:pPr>
            <a:endParaRPr lang="es-CR" sz="2400" dirty="0"/>
          </a:p>
          <a:p>
            <a:r>
              <a:rPr lang="es-CR" sz="2400" dirty="0" smtClean="0">
                <a:solidFill>
                  <a:srgbClr val="B11201"/>
                </a:solidFill>
              </a:rPr>
              <a:t>Cuidado y almacenamiento de las herramientas.	</a:t>
            </a:r>
          </a:p>
          <a:p>
            <a:pPr marL="0" indent="0">
              <a:buNone/>
            </a:pPr>
            <a:endParaRPr lang="es-CR" sz="2400" dirty="0" smtClean="0"/>
          </a:p>
          <a:p>
            <a:r>
              <a:rPr lang="es-CR" sz="2400" dirty="0" smtClean="0">
                <a:solidFill>
                  <a:srgbClr val="179B24"/>
                </a:solidFill>
              </a:rPr>
              <a:t>Normas de conducta </a:t>
            </a:r>
            <a:r>
              <a:rPr lang="es-CR" sz="2400" dirty="0">
                <a:solidFill>
                  <a:srgbClr val="179B24"/>
                </a:solidFill>
              </a:rPr>
              <a:t>en </a:t>
            </a:r>
            <a:r>
              <a:rPr lang="es-CR" sz="2400" dirty="0" smtClean="0">
                <a:solidFill>
                  <a:srgbClr val="179B24"/>
                </a:solidFill>
              </a:rPr>
              <a:t>el taller.		Acciones </a:t>
            </a:r>
            <a:r>
              <a:rPr lang="es-CR" sz="2400" dirty="0">
                <a:solidFill>
                  <a:srgbClr val="179B24"/>
                </a:solidFill>
              </a:rPr>
              <a:t>en </a:t>
            </a:r>
            <a:r>
              <a:rPr lang="es-CR" sz="2400" dirty="0" smtClean="0">
                <a:solidFill>
                  <a:srgbClr val="179B24"/>
                </a:solidFill>
              </a:rPr>
              <a:t>caso de </a:t>
            </a:r>
            <a:r>
              <a:rPr lang="es-CR" sz="2400" dirty="0">
                <a:solidFill>
                  <a:srgbClr val="179B24"/>
                </a:solidFill>
              </a:rPr>
              <a:t>accidente.</a:t>
            </a:r>
          </a:p>
        </p:txBody>
      </p:sp>
    </p:spTree>
    <p:extLst>
      <p:ext uri="{BB962C8B-B14F-4D97-AF65-F5344CB8AC3E}">
        <p14:creationId xmlns:p14="http://schemas.microsoft.com/office/powerpoint/2010/main" val="1494431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363" y="135012"/>
            <a:ext cx="10303400" cy="1280890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FFC000"/>
                </a:solidFill>
              </a:rPr>
              <a:t>2. Distinguir los componentes internos de diferentes tipos de monitores.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5362" y="1415902"/>
            <a:ext cx="10303401" cy="5442098"/>
          </a:xfrm>
        </p:spPr>
        <p:txBody>
          <a:bodyPr>
            <a:normAutofit/>
          </a:bodyPr>
          <a:lstStyle/>
          <a:p>
            <a:r>
              <a:rPr lang="es-CR" sz="2800" dirty="0" smtClean="0">
                <a:solidFill>
                  <a:srgbClr val="B11201"/>
                </a:solidFill>
              </a:rPr>
              <a:t>Monitores: Concepto , Características.</a:t>
            </a:r>
          </a:p>
          <a:p>
            <a:endParaRPr lang="es-CR" sz="2800" dirty="0"/>
          </a:p>
          <a:p>
            <a:r>
              <a:rPr lang="es-CR" sz="2800" dirty="0"/>
              <a:t>	</a:t>
            </a:r>
            <a:r>
              <a:rPr lang="es-CR" sz="2800" dirty="0" smtClean="0">
                <a:solidFill>
                  <a:srgbClr val="179B24"/>
                </a:solidFill>
              </a:rPr>
              <a:t>Tecnologías de despliegue de imagen.</a:t>
            </a:r>
          </a:p>
          <a:p>
            <a:pPr marL="0" indent="0">
              <a:buNone/>
            </a:pPr>
            <a:endParaRPr lang="es-CR" sz="2800" dirty="0"/>
          </a:p>
          <a:p>
            <a:r>
              <a:rPr lang="es-CR" sz="2800" dirty="0" smtClean="0">
                <a:solidFill>
                  <a:srgbClr val="B11201"/>
                </a:solidFill>
              </a:rPr>
              <a:t>Aceleradores de video.</a:t>
            </a:r>
            <a:r>
              <a:rPr lang="es-CR" sz="2800" dirty="0">
                <a:solidFill>
                  <a:srgbClr val="B11201"/>
                </a:solidFill>
              </a:rPr>
              <a:t>	</a:t>
            </a:r>
            <a:r>
              <a:rPr lang="es-CR" sz="2800" smtClean="0">
                <a:solidFill>
                  <a:srgbClr val="B11201"/>
                </a:solidFill>
              </a:rPr>
              <a:t>Componentes internos.</a:t>
            </a:r>
            <a:endParaRPr lang="es-CR" sz="2800" dirty="0" smtClean="0">
              <a:solidFill>
                <a:srgbClr val="B11201"/>
              </a:solidFill>
            </a:endParaRPr>
          </a:p>
          <a:p>
            <a:pPr marL="0" indent="0">
              <a:buNone/>
            </a:pPr>
            <a:endParaRPr lang="es-CR" sz="2800" dirty="0"/>
          </a:p>
          <a:p>
            <a:r>
              <a:rPr lang="es-CR" sz="2800" dirty="0" smtClean="0">
                <a:solidFill>
                  <a:srgbClr val="179B24"/>
                </a:solidFill>
              </a:rPr>
              <a:t>Componentes electrónicos.</a:t>
            </a:r>
            <a:r>
              <a:rPr lang="es-CR" sz="2800" dirty="0">
                <a:solidFill>
                  <a:srgbClr val="179B24"/>
                </a:solidFill>
              </a:rPr>
              <a:t>	</a:t>
            </a:r>
            <a:r>
              <a:rPr lang="es-CR" sz="2800" dirty="0" smtClean="0">
                <a:solidFill>
                  <a:srgbClr val="179B24"/>
                </a:solidFill>
              </a:rPr>
              <a:t>Fuentes de alimentación.</a:t>
            </a:r>
          </a:p>
          <a:p>
            <a:pPr marL="0" indent="0">
              <a:buNone/>
            </a:pPr>
            <a:endParaRPr lang="es-CR" sz="2800" dirty="0"/>
          </a:p>
          <a:p>
            <a:r>
              <a:rPr lang="es-CR" sz="2800" dirty="0" smtClean="0">
                <a:solidFill>
                  <a:srgbClr val="B11201"/>
                </a:solidFill>
              </a:rPr>
              <a:t>Carga eléctrica	(Riesgos de trabajo </a:t>
            </a:r>
            <a:r>
              <a:rPr lang="es-CR" sz="2800" dirty="0">
                <a:solidFill>
                  <a:srgbClr val="B11201"/>
                </a:solidFill>
              </a:rPr>
              <a:t>que se </a:t>
            </a:r>
            <a:r>
              <a:rPr lang="es-CR" sz="2800" dirty="0" smtClean="0">
                <a:solidFill>
                  <a:srgbClr val="B11201"/>
                </a:solidFill>
              </a:rPr>
              <a:t>le asocian).</a:t>
            </a:r>
            <a:endParaRPr lang="es-CR" sz="2800" dirty="0">
              <a:solidFill>
                <a:srgbClr val="B11201"/>
              </a:solidFill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8912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1230" y="173734"/>
            <a:ext cx="9612515" cy="1280890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C000"/>
                </a:solidFill>
              </a:rPr>
              <a:t>3. Aplicar medidas para el mantenimiento preventivo y correctivo en monitores.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1229" y="1288470"/>
            <a:ext cx="9612516" cy="5569529"/>
          </a:xfrm>
        </p:spPr>
        <p:txBody>
          <a:bodyPr>
            <a:noAutofit/>
          </a:bodyPr>
          <a:lstStyle/>
          <a:p>
            <a:r>
              <a:rPr lang="es-CR" dirty="0" smtClean="0">
                <a:solidFill>
                  <a:srgbClr val="00B050"/>
                </a:solidFill>
              </a:rPr>
              <a:t>Diagnóstico</a:t>
            </a:r>
            <a:r>
              <a:rPr lang="es-CR" dirty="0">
                <a:solidFill>
                  <a:srgbClr val="00B050"/>
                </a:solidFill>
              </a:rPr>
              <a:t>: </a:t>
            </a:r>
            <a:endParaRPr lang="es-CR" dirty="0" smtClean="0">
              <a:solidFill>
                <a:srgbClr val="00B050"/>
              </a:solidFill>
            </a:endParaRP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Revisión </a:t>
            </a:r>
            <a:r>
              <a:rPr lang="es-CR" sz="1800" dirty="0">
                <a:solidFill>
                  <a:srgbClr val="92D050"/>
                </a:solidFill>
              </a:rPr>
              <a:t>preliminar </a:t>
            </a:r>
            <a:r>
              <a:rPr lang="es-CR" sz="1800" dirty="0" smtClean="0">
                <a:solidFill>
                  <a:srgbClr val="00B050"/>
                </a:solidFill>
              </a:rPr>
              <a:t>, </a:t>
            </a:r>
            <a:r>
              <a:rPr lang="es-CR" sz="1800" dirty="0" smtClean="0">
                <a:solidFill>
                  <a:srgbClr val="92D050"/>
                </a:solidFill>
              </a:rPr>
              <a:t>Elaboración </a:t>
            </a:r>
            <a:r>
              <a:rPr lang="es-CR" sz="1800" dirty="0">
                <a:solidFill>
                  <a:srgbClr val="92D050"/>
                </a:solidFill>
              </a:rPr>
              <a:t>de un informe sobre el estado del equipo</a:t>
            </a:r>
            <a:r>
              <a:rPr lang="es-CR" sz="1800" dirty="0" smtClean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1800" dirty="0" smtClean="0"/>
          </a:p>
          <a:p>
            <a:r>
              <a:rPr lang="es-CR" dirty="0" smtClean="0">
                <a:solidFill>
                  <a:srgbClr val="00B050"/>
                </a:solidFill>
              </a:rPr>
              <a:t>Mantenimiento </a:t>
            </a:r>
            <a:r>
              <a:rPr lang="es-CR" dirty="0">
                <a:solidFill>
                  <a:srgbClr val="00B050"/>
                </a:solidFill>
              </a:rPr>
              <a:t>preventivo: </a:t>
            </a:r>
            <a:endParaRPr lang="es-CR" dirty="0" smtClean="0">
              <a:solidFill>
                <a:srgbClr val="00B050"/>
              </a:solidFill>
            </a:endParaRP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Evaluación </a:t>
            </a:r>
            <a:r>
              <a:rPr lang="es-CR" sz="1800" dirty="0">
                <a:solidFill>
                  <a:srgbClr val="92D050"/>
                </a:solidFill>
              </a:rPr>
              <a:t>de </a:t>
            </a:r>
            <a:r>
              <a:rPr lang="es-CR" sz="1800" dirty="0" smtClean="0">
                <a:solidFill>
                  <a:srgbClr val="92D050"/>
                </a:solidFill>
              </a:rPr>
              <a:t>componentes </a:t>
            </a:r>
            <a:r>
              <a:rPr lang="es-CR" sz="1800" dirty="0" smtClean="0">
                <a:solidFill>
                  <a:srgbClr val="00B050"/>
                </a:solidFill>
              </a:rPr>
              <a:t>,</a:t>
            </a:r>
            <a:r>
              <a:rPr lang="es-CR" sz="1800" dirty="0" smtClean="0">
                <a:solidFill>
                  <a:srgbClr val="92D050"/>
                </a:solidFill>
              </a:rPr>
              <a:t> Limpieza</a:t>
            </a:r>
            <a:r>
              <a:rPr lang="es-CR" sz="1800" dirty="0" smtClean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1800" dirty="0" smtClean="0"/>
          </a:p>
          <a:p>
            <a:r>
              <a:rPr lang="es-CR" dirty="0" smtClean="0">
                <a:solidFill>
                  <a:srgbClr val="00B050"/>
                </a:solidFill>
              </a:rPr>
              <a:t>Mantenimiento </a:t>
            </a:r>
            <a:r>
              <a:rPr lang="es-CR" dirty="0">
                <a:solidFill>
                  <a:srgbClr val="00B050"/>
                </a:solidFill>
              </a:rPr>
              <a:t>correctivo</a:t>
            </a:r>
            <a:r>
              <a:rPr lang="es-CR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Herramientas </a:t>
            </a:r>
            <a:r>
              <a:rPr lang="es-CR" sz="1800" dirty="0">
                <a:solidFill>
                  <a:srgbClr val="92D050"/>
                </a:solidFill>
              </a:rPr>
              <a:t>y materiales </a:t>
            </a:r>
            <a:r>
              <a:rPr lang="es-CR" sz="1800" dirty="0" smtClean="0">
                <a:solidFill>
                  <a:srgbClr val="92D050"/>
                </a:solidFill>
              </a:rPr>
              <a:t>requeridos</a:t>
            </a:r>
            <a:r>
              <a:rPr lang="es-CR" sz="18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s-CR" sz="2400" dirty="0" smtClean="0">
                <a:solidFill>
                  <a:srgbClr val="B11201"/>
                </a:solidFill>
              </a:rPr>
              <a:t>--------------------------------------------------------------------------------------------</a:t>
            </a:r>
            <a:endParaRPr lang="es-CR" dirty="0" smtClean="0">
              <a:solidFill>
                <a:srgbClr val="B11201"/>
              </a:solidFill>
            </a:endParaRPr>
          </a:p>
          <a:p>
            <a:r>
              <a:rPr lang="es-CR" dirty="0" smtClean="0">
                <a:solidFill>
                  <a:srgbClr val="00B050"/>
                </a:solidFill>
              </a:rPr>
              <a:t>Tarjetas </a:t>
            </a:r>
            <a:r>
              <a:rPr lang="es-CR" dirty="0">
                <a:solidFill>
                  <a:srgbClr val="00B050"/>
                </a:solidFill>
              </a:rPr>
              <a:t>de video </a:t>
            </a:r>
            <a:r>
              <a:rPr lang="es-CR" dirty="0" smtClean="0">
                <a:solidFill>
                  <a:srgbClr val="00B050"/>
                </a:solidFill>
              </a:rPr>
              <a:t>, Bloques </a:t>
            </a:r>
            <a:r>
              <a:rPr lang="es-CR" dirty="0">
                <a:solidFill>
                  <a:srgbClr val="00B050"/>
                </a:solidFill>
              </a:rPr>
              <a:t>funcionales </a:t>
            </a:r>
            <a:r>
              <a:rPr lang="es-CR" dirty="0" smtClean="0">
                <a:solidFill>
                  <a:srgbClr val="00B050"/>
                </a:solidFill>
              </a:rPr>
              <a:t>, Circuitos , Formas </a:t>
            </a:r>
            <a:r>
              <a:rPr lang="es-CR" dirty="0">
                <a:solidFill>
                  <a:srgbClr val="00B050"/>
                </a:solidFill>
              </a:rPr>
              <a:t>de </a:t>
            </a:r>
            <a:r>
              <a:rPr lang="es-CR" dirty="0" smtClean="0">
                <a:solidFill>
                  <a:srgbClr val="00B050"/>
                </a:solidFill>
              </a:rPr>
              <a:t>onda</a:t>
            </a:r>
            <a:r>
              <a:rPr lang="es-CR" dirty="0" smtClean="0">
                <a:solidFill>
                  <a:srgbClr val="00B050"/>
                </a:solidFill>
              </a:rPr>
              <a:t>.</a:t>
            </a:r>
            <a:endParaRPr lang="es-CR" dirty="0" smtClean="0"/>
          </a:p>
          <a:p>
            <a:r>
              <a:rPr lang="es-CR" dirty="0" smtClean="0">
                <a:solidFill>
                  <a:srgbClr val="00B050"/>
                </a:solidFill>
              </a:rPr>
              <a:t>Ajustar </a:t>
            </a:r>
            <a:r>
              <a:rPr lang="es-CR" dirty="0">
                <a:solidFill>
                  <a:srgbClr val="00B050"/>
                </a:solidFill>
              </a:rPr>
              <a:t>la calidad de la </a:t>
            </a:r>
            <a:r>
              <a:rPr lang="es-CR" dirty="0" smtClean="0">
                <a:solidFill>
                  <a:srgbClr val="00B050"/>
                </a:solidFill>
              </a:rPr>
              <a:t>imagen</a:t>
            </a:r>
            <a:r>
              <a:rPr lang="es-CR" dirty="0" smtClean="0">
                <a:solidFill>
                  <a:srgbClr val="00B050"/>
                </a:solidFill>
              </a:rPr>
              <a:t>.</a:t>
            </a:r>
            <a:endParaRPr lang="es-CR" dirty="0" smtClean="0"/>
          </a:p>
          <a:p>
            <a:r>
              <a:rPr lang="es-CR" dirty="0" smtClean="0">
                <a:solidFill>
                  <a:srgbClr val="00B050"/>
                </a:solidFill>
              </a:rPr>
              <a:t>Reparación </a:t>
            </a:r>
            <a:r>
              <a:rPr lang="es-CR" dirty="0">
                <a:solidFill>
                  <a:srgbClr val="00B050"/>
                </a:solidFill>
              </a:rPr>
              <a:t>de las averías </a:t>
            </a:r>
            <a:r>
              <a:rPr lang="es-CR" dirty="0" smtClean="0">
                <a:solidFill>
                  <a:srgbClr val="00B050"/>
                </a:solidFill>
              </a:rPr>
              <a:t>detectadas</a:t>
            </a:r>
            <a:r>
              <a:rPr lang="es-CR" dirty="0" smtClean="0">
                <a:solidFill>
                  <a:srgbClr val="00B050"/>
                </a:solidFill>
              </a:rPr>
              <a:t>.</a:t>
            </a:r>
            <a:endParaRPr lang="es-CR" dirty="0" smtClean="0"/>
          </a:p>
          <a:p>
            <a:r>
              <a:rPr lang="es-CR" dirty="0" smtClean="0">
                <a:solidFill>
                  <a:srgbClr val="00B050"/>
                </a:solidFill>
              </a:rPr>
              <a:t>Software </a:t>
            </a:r>
            <a:r>
              <a:rPr lang="es-CR" dirty="0">
                <a:solidFill>
                  <a:srgbClr val="00B050"/>
                </a:solidFill>
              </a:rPr>
              <a:t>para evaluar desajustes en la imagen.</a:t>
            </a:r>
          </a:p>
        </p:txBody>
      </p:sp>
    </p:spTree>
    <p:extLst>
      <p:ext uri="{BB962C8B-B14F-4D97-AF65-F5344CB8AC3E}">
        <p14:creationId xmlns:p14="http://schemas.microsoft.com/office/powerpoint/2010/main" val="1815347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172" y="187382"/>
            <a:ext cx="10499828" cy="1280890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C000"/>
                </a:solidFill>
              </a:rPr>
              <a:t>4. Distinguir los elementos y componentes de los diferentes tipos de impresoras.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13357" y="1468271"/>
            <a:ext cx="8915400" cy="5098783"/>
          </a:xfrm>
        </p:spPr>
        <p:txBody>
          <a:bodyPr>
            <a:normAutofit/>
          </a:bodyPr>
          <a:lstStyle/>
          <a:p>
            <a:r>
              <a:rPr lang="es-CR" sz="2800" dirty="0" smtClean="0">
                <a:solidFill>
                  <a:srgbClr val="00B050"/>
                </a:solidFill>
              </a:rPr>
              <a:t>Impresoras</a:t>
            </a:r>
            <a:r>
              <a:rPr lang="es-CR" sz="2800" dirty="0">
                <a:solidFill>
                  <a:srgbClr val="00B050"/>
                </a:solidFill>
              </a:rPr>
              <a:t>: </a:t>
            </a:r>
            <a:endParaRPr lang="es-CR" sz="2800" dirty="0" smtClean="0">
              <a:solidFill>
                <a:srgbClr val="00B050"/>
              </a:solidFill>
            </a:endParaRP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Concepto </a:t>
            </a:r>
            <a:r>
              <a:rPr lang="es-CR" sz="2400" dirty="0" smtClean="0">
                <a:solidFill>
                  <a:srgbClr val="00B050"/>
                </a:solidFill>
              </a:rPr>
              <a:t>,</a:t>
            </a:r>
            <a:r>
              <a:rPr lang="es-CR" sz="2400" dirty="0" smtClean="0">
                <a:solidFill>
                  <a:srgbClr val="92D050"/>
                </a:solidFill>
              </a:rPr>
              <a:t> Características </a:t>
            </a:r>
            <a:r>
              <a:rPr lang="es-CR" sz="2400" dirty="0" smtClean="0">
                <a:solidFill>
                  <a:srgbClr val="00B050"/>
                </a:solidFill>
              </a:rPr>
              <a:t>,</a:t>
            </a:r>
            <a:r>
              <a:rPr lang="es-CR" sz="2400" dirty="0" smtClean="0">
                <a:solidFill>
                  <a:srgbClr val="92D050"/>
                </a:solidFill>
              </a:rPr>
              <a:t> Funcionamiento</a:t>
            </a:r>
            <a:r>
              <a:rPr lang="es-CR" sz="2400" dirty="0" smtClean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400" dirty="0" smtClean="0">
              <a:solidFill>
                <a:srgbClr val="00B050"/>
              </a:solidFill>
            </a:endParaRPr>
          </a:p>
          <a:p>
            <a:r>
              <a:rPr lang="es-CR" sz="2800" dirty="0" smtClean="0">
                <a:solidFill>
                  <a:srgbClr val="00B050"/>
                </a:solidFill>
              </a:rPr>
              <a:t>Tipos</a:t>
            </a:r>
            <a:r>
              <a:rPr lang="es-CR" sz="2800" dirty="0">
                <a:solidFill>
                  <a:srgbClr val="00B050"/>
                </a:solidFill>
              </a:rPr>
              <a:t>: </a:t>
            </a:r>
            <a:endParaRPr lang="es-CR" sz="2800" dirty="0" smtClean="0">
              <a:solidFill>
                <a:srgbClr val="00B050"/>
              </a:solidFill>
            </a:endParaRP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Matriz </a:t>
            </a:r>
            <a:r>
              <a:rPr lang="es-CR" sz="2400" dirty="0">
                <a:solidFill>
                  <a:srgbClr val="92D050"/>
                </a:solidFill>
              </a:rPr>
              <a:t>de puntos </a:t>
            </a:r>
            <a:r>
              <a:rPr lang="es-CR" sz="2400" dirty="0" smtClean="0">
                <a:solidFill>
                  <a:srgbClr val="00B050"/>
                </a:solidFill>
              </a:rPr>
              <a:t>,</a:t>
            </a:r>
            <a:r>
              <a:rPr lang="es-CR" sz="2400" dirty="0" smtClean="0">
                <a:solidFill>
                  <a:srgbClr val="92D050"/>
                </a:solidFill>
              </a:rPr>
              <a:t> Inyección </a:t>
            </a:r>
            <a:r>
              <a:rPr lang="es-CR" sz="2400" dirty="0">
                <a:solidFill>
                  <a:srgbClr val="92D050"/>
                </a:solidFill>
              </a:rPr>
              <a:t>de tinta</a:t>
            </a:r>
            <a:r>
              <a:rPr lang="es-CR" sz="2400" dirty="0">
                <a:solidFill>
                  <a:srgbClr val="00B050"/>
                </a:solidFill>
              </a:rPr>
              <a:t> </a:t>
            </a:r>
            <a:r>
              <a:rPr lang="es-CR" sz="2400" dirty="0" smtClean="0">
                <a:solidFill>
                  <a:srgbClr val="00B050"/>
                </a:solidFill>
              </a:rPr>
              <a:t>, </a:t>
            </a:r>
            <a:r>
              <a:rPr lang="es-CR" sz="2400" dirty="0" smtClean="0">
                <a:solidFill>
                  <a:srgbClr val="92D050"/>
                </a:solidFill>
              </a:rPr>
              <a:t>Láser</a:t>
            </a:r>
            <a:r>
              <a:rPr lang="es-CR" sz="2400" dirty="0" smtClean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400" dirty="0" smtClean="0">
              <a:solidFill>
                <a:srgbClr val="00B050"/>
              </a:solidFill>
            </a:endParaRPr>
          </a:p>
          <a:p>
            <a:r>
              <a:rPr lang="es-CR" sz="2800" dirty="0" smtClean="0">
                <a:solidFill>
                  <a:srgbClr val="00B050"/>
                </a:solidFill>
              </a:rPr>
              <a:t>Componentes</a:t>
            </a:r>
            <a:r>
              <a:rPr lang="es-CR" sz="2800" dirty="0">
                <a:solidFill>
                  <a:srgbClr val="00B050"/>
                </a:solidFill>
              </a:rPr>
              <a:t>: </a:t>
            </a:r>
            <a:endParaRPr lang="es-CR" sz="2800" dirty="0" smtClean="0">
              <a:solidFill>
                <a:srgbClr val="00B050"/>
              </a:solidFill>
            </a:endParaRPr>
          </a:p>
          <a:p>
            <a:pPr lvl="1"/>
            <a:r>
              <a:rPr lang="es-CR" sz="2400" dirty="0" smtClean="0">
                <a:solidFill>
                  <a:srgbClr val="00B050"/>
                </a:solidFill>
              </a:rPr>
              <a:t>Mecánicos </a:t>
            </a:r>
            <a:r>
              <a:rPr lang="es-CR" sz="2400" dirty="0">
                <a:solidFill>
                  <a:srgbClr val="00B050"/>
                </a:solidFill>
              </a:rPr>
              <a:t>: </a:t>
            </a:r>
            <a:r>
              <a:rPr lang="es-CR" sz="2400" dirty="0" smtClean="0">
                <a:solidFill>
                  <a:srgbClr val="92D050"/>
                </a:solidFill>
              </a:rPr>
              <a:t>Motor </a:t>
            </a:r>
            <a:r>
              <a:rPr lang="es-CR" sz="2400" dirty="0" smtClean="0">
                <a:solidFill>
                  <a:srgbClr val="00B050"/>
                </a:solidFill>
              </a:rPr>
              <a:t>, </a:t>
            </a:r>
            <a:r>
              <a:rPr lang="es-CR" sz="2400" dirty="0" smtClean="0">
                <a:solidFill>
                  <a:srgbClr val="92D050"/>
                </a:solidFill>
              </a:rPr>
              <a:t>Poleas </a:t>
            </a:r>
            <a:r>
              <a:rPr lang="es-CR" sz="2400" dirty="0" smtClean="0">
                <a:solidFill>
                  <a:srgbClr val="00B050"/>
                </a:solidFill>
              </a:rPr>
              <a:t>, </a:t>
            </a:r>
            <a:r>
              <a:rPr lang="es-CR" sz="2400" dirty="0" smtClean="0">
                <a:solidFill>
                  <a:srgbClr val="92D050"/>
                </a:solidFill>
              </a:rPr>
              <a:t>Fajas </a:t>
            </a:r>
            <a:r>
              <a:rPr lang="es-CR" sz="2400" dirty="0" smtClean="0">
                <a:solidFill>
                  <a:srgbClr val="00B050"/>
                </a:solidFill>
              </a:rPr>
              <a:t>,</a:t>
            </a:r>
            <a:r>
              <a:rPr lang="es-CR" sz="2400" dirty="0" smtClean="0">
                <a:solidFill>
                  <a:srgbClr val="92D050"/>
                </a:solidFill>
              </a:rPr>
              <a:t> Ruedas </a:t>
            </a:r>
            <a:r>
              <a:rPr lang="es-CR" sz="2400" dirty="0" smtClean="0">
                <a:solidFill>
                  <a:srgbClr val="00B050"/>
                </a:solidFill>
              </a:rPr>
              <a:t>, </a:t>
            </a:r>
            <a:r>
              <a:rPr lang="es-CR" sz="2400" dirty="0" smtClean="0">
                <a:solidFill>
                  <a:srgbClr val="92D050"/>
                </a:solidFill>
              </a:rPr>
              <a:t>Otros</a:t>
            </a:r>
            <a:r>
              <a:rPr lang="es-CR" sz="2400" dirty="0">
                <a:solidFill>
                  <a:srgbClr val="00B050"/>
                </a:solidFill>
              </a:rPr>
              <a:t>. </a:t>
            </a:r>
            <a:endParaRPr lang="es-CR" sz="2400" dirty="0">
              <a:solidFill>
                <a:srgbClr val="00B050"/>
              </a:solidFill>
            </a:endParaRPr>
          </a:p>
          <a:p>
            <a:pPr lvl="1"/>
            <a:r>
              <a:rPr lang="es-CR" sz="2400" dirty="0" smtClean="0">
                <a:solidFill>
                  <a:srgbClr val="00B050"/>
                </a:solidFill>
              </a:rPr>
              <a:t>Electrónicos</a:t>
            </a:r>
            <a:r>
              <a:rPr lang="es-CR" sz="2400" dirty="0">
                <a:solidFill>
                  <a:srgbClr val="00B050"/>
                </a:solidFill>
              </a:rPr>
              <a:t>: </a:t>
            </a:r>
            <a:r>
              <a:rPr lang="es-CR" sz="2400" dirty="0" smtClean="0">
                <a:solidFill>
                  <a:srgbClr val="92D050"/>
                </a:solidFill>
              </a:rPr>
              <a:t>Censores</a:t>
            </a:r>
            <a:r>
              <a:rPr lang="es-CR" sz="2400" dirty="0" smtClean="0">
                <a:solidFill>
                  <a:srgbClr val="00B050"/>
                </a:solidFill>
              </a:rPr>
              <a:t> , </a:t>
            </a:r>
            <a:r>
              <a:rPr lang="es-CR" sz="2400" dirty="0" smtClean="0">
                <a:solidFill>
                  <a:srgbClr val="92D050"/>
                </a:solidFill>
              </a:rPr>
              <a:t>Cabezas </a:t>
            </a:r>
            <a:r>
              <a:rPr lang="es-CR" sz="2400" dirty="0">
                <a:solidFill>
                  <a:srgbClr val="92D050"/>
                </a:solidFill>
              </a:rPr>
              <a:t>de impresión</a:t>
            </a:r>
            <a:r>
              <a:rPr lang="es-CR" sz="2400" dirty="0">
                <a:solidFill>
                  <a:srgbClr val="00B050"/>
                </a:solidFill>
              </a:rPr>
              <a:t> </a:t>
            </a:r>
            <a:r>
              <a:rPr lang="es-CR" sz="2400" dirty="0" smtClean="0">
                <a:solidFill>
                  <a:srgbClr val="00B050"/>
                </a:solidFill>
              </a:rPr>
              <a:t>, </a:t>
            </a:r>
            <a:r>
              <a:rPr lang="es-CR" sz="2400" dirty="0" smtClean="0">
                <a:solidFill>
                  <a:srgbClr val="92D050"/>
                </a:solidFill>
              </a:rPr>
              <a:t>Fuentes </a:t>
            </a:r>
            <a:r>
              <a:rPr lang="es-CR" sz="2400" dirty="0">
                <a:solidFill>
                  <a:srgbClr val="92D050"/>
                </a:solidFill>
              </a:rPr>
              <a:t>de alimentación</a:t>
            </a:r>
            <a:r>
              <a:rPr lang="es-CR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419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1230" y="160087"/>
            <a:ext cx="9917316" cy="975986"/>
          </a:xfrm>
        </p:spPr>
        <p:txBody>
          <a:bodyPr>
            <a:normAutofit/>
          </a:bodyPr>
          <a:lstStyle/>
          <a:p>
            <a:r>
              <a:rPr lang="es-CR" sz="2800" dirty="0">
                <a:solidFill>
                  <a:srgbClr val="FFC000"/>
                </a:solidFill>
              </a:rPr>
              <a:t>5. Aplicar medidas para el mantenimiento preventivo y correctivo en diferentes tipos de impresoras.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4585" y="1690253"/>
            <a:ext cx="9810606" cy="5721927"/>
          </a:xfrm>
        </p:spPr>
        <p:txBody>
          <a:bodyPr>
            <a:normAutofit/>
          </a:bodyPr>
          <a:lstStyle/>
          <a:p>
            <a:r>
              <a:rPr lang="es-CR" sz="2400" dirty="0" smtClean="0">
                <a:solidFill>
                  <a:srgbClr val="00B050"/>
                </a:solidFill>
              </a:rPr>
              <a:t>Diagnóstico</a:t>
            </a:r>
            <a:r>
              <a:rPr lang="es-CR" sz="2400" dirty="0">
                <a:solidFill>
                  <a:srgbClr val="00B050"/>
                </a:solidFill>
              </a:rPr>
              <a:t>: </a:t>
            </a:r>
            <a:endParaRPr lang="es-CR" sz="2400" dirty="0" smtClean="0">
              <a:solidFill>
                <a:srgbClr val="00B050"/>
              </a:solidFill>
            </a:endParaRPr>
          </a:p>
          <a:p>
            <a:pPr lvl="1"/>
            <a:r>
              <a:rPr lang="es-CR" sz="2200" dirty="0" smtClean="0">
                <a:solidFill>
                  <a:srgbClr val="92D050"/>
                </a:solidFill>
              </a:rPr>
              <a:t>Revisión </a:t>
            </a:r>
            <a:r>
              <a:rPr lang="es-CR" sz="2200" dirty="0">
                <a:solidFill>
                  <a:srgbClr val="92D050"/>
                </a:solidFill>
              </a:rPr>
              <a:t>preliminar </a:t>
            </a:r>
            <a:r>
              <a:rPr lang="es-CR" sz="2200" dirty="0" smtClean="0">
                <a:solidFill>
                  <a:srgbClr val="92D050"/>
                </a:solidFill>
              </a:rPr>
              <a:t>, Elaboración </a:t>
            </a:r>
            <a:r>
              <a:rPr lang="es-CR" sz="2200" dirty="0">
                <a:solidFill>
                  <a:srgbClr val="92D050"/>
                </a:solidFill>
              </a:rPr>
              <a:t>de un informe sobre el estado del equipo</a:t>
            </a:r>
            <a:r>
              <a:rPr lang="es-CR" sz="22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200" dirty="0" smtClean="0">
              <a:solidFill>
                <a:srgbClr val="92D05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Mantenimiento </a:t>
            </a:r>
            <a:r>
              <a:rPr lang="es-CR" sz="2400" dirty="0" smtClean="0">
                <a:solidFill>
                  <a:srgbClr val="00B050"/>
                </a:solidFill>
              </a:rPr>
              <a:t>preventivo:</a:t>
            </a:r>
          </a:p>
          <a:p>
            <a:pPr lvl="1"/>
            <a:r>
              <a:rPr lang="es-CR" sz="2200" dirty="0" smtClean="0">
                <a:solidFill>
                  <a:srgbClr val="92D050"/>
                </a:solidFill>
              </a:rPr>
              <a:t>Evaluación </a:t>
            </a:r>
            <a:r>
              <a:rPr lang="es-CR" sz="2200" dirty="0">
                <a:solidFill>
                  <a:srgbClr val="92D050"/>
                </a:solidFill>
              </a:rPr>
              <a:t>de componentes </a:t>
            </a:r>
            <a:r>
              <a:rPr lang="es-CR" sz="2200" dirty="0" smtClean="0">
                <a:solidFill>
                  <a:srgbClr val="92D050"/>
                </a:solidFill>
              </a:rPr>
              <a:t>, Limpieza</a:t>
            </a:r>
            <a:r>
              <a:rPr lang="es-CR" sz="22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200" dirty="0" smtClean="0">
              <a:solidFill>
                <a:srgbClr val="92D05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Mantenimiento </a:t>
            </a:r>
            <a:r>
              <a:rPr lang="es-CR" sz="2400" dirty="0">
                <a:solidFill>
                  <a:srgbClr val="00B050"/>
                </a:solidFill>
              </a:rPr>
              <a:t>correctivo: </a:t>
            </a:r>
            <a:endParaRPr lang="es-CR" sz="2400" dirty="0" smtClean="0">
              <a:solidFill>
                <a:srgbClr val="00B050"/>
              </a:solidFill>
            </a:endParaRPr>
          </a:p>
          <a:p>
            <a:pPr lvl="1"/>
            <a:r>
              <a:rPr lang="es-CR" sz="2200" dirty="0" smtClean="0">
                <a:solidFill>
                  <a:srgbClr val="92D050"/>
                </a:solidFill>
              </a:rPr>
              <a:t>Herramientas </a:t>
            </a:r>
            <a:r>
              <a:rPr lang="es-CR" sz="2200" dirty="0">
                <a:solidFill>
                  <a:srgbClr val="92D050"/>
                </a:solidFill>
              </a:rPr>
              <a:t>y materiales </a:t>
            </a:r>
            <a:r>
              <a:rPr lang="es-CR" sz="2200" dirty="0" smtClean="0">
                <a:solidFill>
                  <a:srgbClr val="92D050"/>
                </a:solidFill>
              </a:rPr>
              <a:t>requeridos , Software </a:t>
            </a:r>
            <a:r>
              <a:rPr lang="es-CR" sz="2200" dirty="0">
                <a:solidFill>
                  <a:srgbClr val="92D050"/>
                </a:solidFill>
              </a:rPr>
              <a:t>para la detección de </a:t>
            </a:r>
            <a:r>
              <a:rPr lang="es-CR" sz="2200" dirty="0" smtClean="0">
                <a:solidFill>
                  <a:srgbClr val="92D050"/>
                </a:solidFill>
              </a:rPr>
              <a:t>fallas , Reposición </a:t>
            </a:r>
            <a:r>
              <a:rPr lang="es-CR" sz="2200" dirty="0">
                <a:solidFill>
                  <a:srgbClr val="92D050"/>
                </a:solidFill>
              </a:rPr>
              <a:t>de componentes </a:t>
            </a:r>
            <a:r>
              <a:rPr lang="es-CR" sz="2200" dirty="0" smtClean="0">
                <a:solidFill>
                  <a:srgbClr val="92D050"/>
                </a:solidFill>
              </a:rPr>
              <a:t>, Reparación </a:t>
            </a:r>
            <a:r>
              <a:rPr lang="es-CR" sz="2200" dirty="0">
                <a:solidFill>
                  <a:srgbClr val="92D050"/>
                </a:solidFill>
              </a:rPr>
              <a:t>de las averías detectadas.</a:t>
            </a:r>
          </a:p>
        </p:txBody>
      </p:sp>
    </p:spTree>
    <p:extLst>
      <p:ext uri="{BB962C8B-B14F-4D97-AF65-F5344CB8AC3E}">
        <p14:creationId xmlns:p14="http://schemas.microsoft.com/office/powerpoint/2010/main" val="73033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526" y="228325"/>
            <a:ext cx="10180966" cy="1280890"/>
          </a:xfrm>
        </p:spPr>
        <p:txBody>
          <a:bodyPr>
            <a:normAutofit/>
          </a:bodyPr>
          <a:lstStyle/>
          <a:p>
            <a:r>
              <a:rPr lang="es-CR" dirty="0"/>
              <a:t>6. Distinguir los elementos y componentes de los diferentes tipos de scanner.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8524" y="1676400"/>
            <a:ext cx="10180968" cy="5181600"/>
          </a:xfrm>
        </p:spPr>
        <p:txBody>
          <a:bodyPr>
            <a:noAutofit/>
          </a:bodyPr>
          <a:lstStyle/>
          <a:p>
            <a:r>
              <a:rPr lang="es-CR" sz="2800" dirty="0" smtClean="0">
                <a:solidFill>
                  <a:srgbClr val="00B050"/>
                </a:solidFill>
              </a:rPr>
              <a:t>Scanner</a:t>
            </a:r>
            <a:r>
              <a:rPr lang="es-CR" sz="2800" dirty="0">
                <a:solidFill>
                  <a:srgbClr val="00B050"/>
                </a:solidFill>
              </a:rPr>
              <a:t>: </a:t>
            </a:r>
            <a:endParaRPr lang="es-CR" sz="2800" dirty="0" smtClean="0">
              <a:solidFill>
                <a:srgbClr val="00B050"/>
              </a:solidFill>
            </a:endParaRP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Concepto </a:t>
            </a:r>
            <a:r>
              <a:rPr lang="es-CR" sz="2400" dirty="0" smtClean="0">
                <a:solidFill>
                  <a:srgbClr val="92D050"/>
                </a:solidFill>
              </a:rPr>
              <a:t>, Características , </a:t>
            </a:r>
            <a:r>
              <a:rPr lang="es-CR" sz="2400" dirty="0" smtClean="0">
                <a:solidFill>
                  <a:srgbClr val="92D050"/>
                </a:solidFill>
              </a:rPr>
              <a:t>Funcionamiento.</a:t>
            </a: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Media </a:t>
            </a:r>
            <a:r>
              <a:rPr lang="es-CR" sz="2400" dirty="0">
                <a:solidFill>
                  <a:srgbClr val="92D050"/>
                </a:solidFill>
              </a:rPr>
              <a:t>página </a:t>
            </a:r>
            <a:r>
              <a:rPr lang="es-CR" sz="2400" dirty="0" smtClean="0">
                <a:solidFill>
                  <a:srgbClr val="92D050"/>
                </a:solidFill>
              </a:rPr>
              <a:t>, Página </a:t>
            </a:r>
            <a:r>
              <a:rPr lang="es-CR" sz="2400" dirty="0">
                <a:solidFill>
                  <a:srgbClr val="92D050"/>
                </a:solidFill>
              </a:rPr>
              <a:t>completa </a:t>
            </a:r>
            <a:r>
              <a:rPr lang="es-CR" sz="2400" dirty="0" smtClean="0">
                <a:solidFill>
                  <a:srgbClr val="92D050"/>
                </a:solidFill>
              </a:rPr>
              <a:t>, Color </a:t>
            </a:r>
            <a:r>
              <a:rPr lang="es-CR" sz="2400" dirty="0">
                <a:solidFill>
                  <a:srgbClr val="92D050"/>
                </a:solidFill>
              </a:rPr>
              <a:t>– BN </a:t>
            </a:r>
            <a:r>
              <a:rPr lang="es-CR" sz="2400" dirty="0" smtClean="0">
                <a:solidFill>
                  <a:srgbClr val="92D050"/>
                </a:solidFill>
              </a:rPr>
              <a:t>, Resolución ,  </a:t>
            </a:r>
            <a:r>
              <a:rPr lang="es-CR" sz="2400" dirty="0">
                <a:solidFill>
                  <a:srgbClr val="92D050"/>
                </a:solidFill>
              </a:rPr>
              <a:t>Componentes</a:t>
            </a:r>
            <a:r>
              <a:rPr lang="es-CR" sz="24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400" dirty="0" smtClean="0">
              <a:solidFill>
                <a:srgbClr val="92D050"/>
              </a:solidFill>
            </a:endParaRPr>
          </a:p>
          <a:p>
            <a:r>
              <a:rPr lang="es-CR" sz="2800" dirty="0" smtClean="0">
                <a:solidFill>
                  <a:srgbClr val="00B050"/>
                </a:solidFill>
              </a:rPr>
              <a:t>Mecánicos</a:t>
            </a:r>
            <a:r>
              <a:rPr lang="es-CR" sz="2800" dirty="0">
                <a:solidFill>
                  <a:srgbClr val="00B050"/>
                </a:solidFill>
              </a:rPr>
              <a:t>: </a:t>
            </a:r>
            <a:endParaRPr lang="es-CR" sz="2800" dirty="0" smtClean="0">
              <a:solidFill>
                <a:srgbClr val="00B050"/>
              </a:solidFill>
            </a:endParaRP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Motor </a:t>
            </a:r>
            <a:r>
              <a:rPr lang="es-CR" sz="2400" dirty="0" smtClean="0">
                <a:solidFill>
                  <a:srgbClr val="92D050"/>
                </a:solidFill>
              </a:rPr>
              <a:t>, Poleas , Fajas , Ruedas , Otros</a:t>
            </a:r>
            <a:r>
              <a:rPr lang="es-CR" sz="24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400" dirty="0" smtClean="0">
              <a:solidFill>
                <a:srgbClr val="92D050"/>
              </a:solidFill>
            </a:endParaRPr>
          </a:p>
          <a:p>
            <a:r>
              <a:rPr lang="es-CR" sz="2800" dirty="0" smtClean="0">
                <a:solidFill>
                  <a:srgbClr val="00B050"/>
                </a:solidFill>
              </a:rPr>
              <a:t>Electrónicos</a:t>
            </a:r>
            <a:r>
              <a:rPr lang="es-CR" sz="2800" dirty="0">
                <a:solidFill>
                  <a:srgbClr val="00B050"/>
                </a:solidFill>
              </a:rPr>
              <a:t>: </a:t>
            </a:r>
            <a:endParaRPr lang="es-CR" sz="2800" dirty="0" smtClean="0">
              <a:solidFill>
                <a:srgbClr val="00B050"/>
              </a:solidFill>
            </a:endParaRP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Censores </a:t>
            </a:r>
            <a:r>
              <a:rPr lang="es-CR" sz="2400" dirty="0" smtClean="0">
                <a:solidFill>
                  <a:srgbClr val="92D050"/>
                </a:solidFill>
              </a:rPr>
              <a:t>, Fuentes </a:t>
            </a:r>
            <a:r>
              <a:rPr lang="es-CR" sz="2400" dirty="0">
                <a:solidFill>
                  <a:srgbClr val="92D050"/>
                </a:solidFill>
              </a:rPr>
              <a:t>de alimentación.</a:t>
            </a:r>
          </a:p>
        </p:txBody>
      </p:sp>
    </p:spTree>
    <p:extLst>
      <p:ext uri="{BB962C8B-B14F-4D97-AF65-F5344CB8AC3E}">
        <p14:creationId xmlns:p14="http://schemas.microsoft.com/office/powerpoint/2010/main" val="3150293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1230" y="146438"/>
            <a:ext cx="10540770" cy="1280890"/>
          </a:xfrm>
        </p:spPr>
        <p:txBody>
          <a:bodyPr>
            <a:normAutofit/>
          </a:bodyPr>
          <a:lstStyle/>
          <a:p>
            <a:r>
              <a:rPr lang="es-CR" sz="2800" dirty="0">
                <a:solidFill>
                  <a:srgbClr val="FFC000"/>
                </a:solidFill>
              </a:rPr>
              <a:t>7. Aplicar medidas para el mantenimiento preventivo y correctivo en diferentes tipos de scanner.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0847" y="1177946"/>
            <a:ext cx="10434061" cy="5430672"/>
          </a:xfrm>
        </p:spPr>
        <p:txBody>
          <a:bodyPr>
            <a:noAutofit/>
          </a:bodyPr>
          <a:lstStyle/>
          <a:p>
            <a:r>
              <a:rPr lang="es-CR" sz="2400" dirty="0" smtClean="0">
                <a:solidFill>
                  <a:srgbClr val="00B050"/>
                </a:solidFill>
              </a:rPr>
              <a:t>Diagnóstico: </a:t>
            </a:r>
            <a:endParaRPr lang="es-CR" sz="2400" dirty="0" smtClean="0">
              <a:solidFill>
                <a:srgbClr val="00B050"/>
              </a:solidFill>
            </a:endParaRP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Revisión </a:t>
            </a:r>
            <a:r>
              <a:rPr lang="es-CR" sz="2000" dirty="0">
                <a:solidFill>
                  <a:srgbClr val="92D050"/>
                </a:solidFill>
              </a:rPr>
              <a:t>preliminar </a:t>
            </a:r>
            <a:r>
              <a:rPr lang="es-CR" sz="2000" dirty="0" smtClean="0">
                <a:solidFill>
                  <a:srgbClr val="92D050"/>
                </a:solidFill>
              </a:rPr>
              <a:t>,  </a:t>
            </a:r>
            <a:r>
              <a:rPr lang="es-CR" sz="2000" dirty="0">
                <a:solidFill>
                  <a:srgbClr val="92D050"/>
                </a:solidFill>
              </a:rPr>
              <a:t>Elaboración de un informe sobre el estado del </a:t>
            </a:r>
            <a:r>
              <a:rPr lang="es-CR" sz="2000" dirty="0" smtClean="0">
                <a:solidFill>
                  <a:srgbClr val="92D050"/>
                </a:solidFill>
              </a:rPr>
              <a:t>equipo</a:t>
            </a:r>
            <a:r>
              <a:rPr lang="es-CR" sz="20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000" dirty="0" smtClean="0"/>
          </a:p>
          <a:p>
            <a:r>
              <a:rPr lang="es-CR" sz="2400" dirty="0" smtClean="0">
                <a:solidFill>
                  <a:srgbClr val="00B050"/>
                </a:solidFill>
              </a:rPr>
              <a:t>Mantenimiento preventivo: </a:t>
            </a:r>
            <a:endParaRPr lang="es-CR" sz="2400" dirty="0" smtClean="0">
              <a:solidFill>
                <a:srgbClr val="00B050"/>
              </a:solidFill>
            </a:endParaRP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Evaluación </a:t>
            </a:r>
            <a:r>
              <a:rPr lang="es-CR" sz="2000" dirty="0">
                <a:solidFill>
                  <a:srgbClr val="92D050"/>
                </a:solidFill>
              </a:rPr>
              <a:t>de componentes </a:t>
            </a:r>
            <a:r>
              <a:rPr lang="es-CR" sz="2000" dirty="0" smtClean="0">
                <a:solidFill>
                  <a:srgbClr val="92D050"/>
                </a:solidFill>
              </a:rPr>
              <a:t>, Limpieza. </a:t>
            </a:r>
            <a:endParaRPr lang="es-CR" sz="2000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es-CR" sz="2000" dirty="0" smtClean="0"/>
          </a:p>
          <a:p>
            <a:r>
              <a:rPr lang="es-CR" sz="2400" dirty="0" smtClean="0">
                <a:solidFill>
                  <a:srgbClr val="00B050"/>
                </a:solidFill>
              </a:rPr>
              <a:t>Mantenimiento correctivo: </a:t>
            </a:r>
            <a:endParaRPr lang="es-CR" sz="2400" dirty="0" smtClean="0">
              <a:solidFill>
                <a:srgbClr val="00B050"/>
              </a:solidFill>
            </a:endParaRP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Herramientas </a:t>
            </a:r>
            <a:r>
              <a:rPr lang="es-CR" sz="2000" dirty="0">
                <a:solidFill>
                  <a:srgbClr val="92D050"/>
                </a:solidFill>
              </a:rPr>
              <a:t>y materiales </a:t>
            </a:r>
            <a:r>
              <a:rPr lang="es-CR" sz="2000" dirty="0" smtClean="0">
                <a:solidFill>
                  <a:srgbClr val="92D050"/>
                </a:solidFill>
              </a:rPr>
              <a:t>requeridos</a:t>
            </a:r>
            <a:r>
              <a:rPr lang="es-CR" sz="20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000" dirty="0" smtClean="0"/>
          </a:p>
          <a:p>
            <a:r>
              <a:rPr lang="es-CR" sz="2400" dirty="0" smtClean="0">
                <a:solidFill>
                  <a:srgbClr val="00B050"/>
                </a:solidFill>
              </a:rPr>
              <a:t>Software </a:t>
            </a:r>
            <a:r>
              <a:rPr lang="es-CR" sz="2400" dirty="0">
                <a:solidFill>
                  <a:srgbClr val="00B050"/>
                </a:solidFill>
              </a:rPr>
              <a:t>para la detección de </a:t>
            </a:r>
            <a:r>
              <a:rPr lang="es-CR" sz="2400" dirty="0" smtClean="0">
                <a:solidFill>
                  <a:srgbClr val="00B050"/>
                </a:solidFill>
              </a:rPr>
              <a:t>fallas.</a:t>
            </a:r>
          </a:p>
          <a:p>
            <a:r>
              <a:rPr lang="es-CR" sz="2400" dirty="0" smtClean="0">
                <a:solidFill>
                  <a:srgbClr val="00B050"/>
                </a:solidFill>
              </a:rPr>
              <a:t>Reposición </a:t>
            </a:r>
            <a:r>
              <a:rPr lang="es-CR" sz="2400" dirty="0">
                <a:solidFill>
                  <a:srgbClr val="00B050"/>
                </a:solidFill>
              </a:rPr>
              <a:t>de </a:t>
            </a:r>
            <a:r>
              <a:rPr lang="es-CR" sz="2400" dirty="0" smtClean="0">
                <a:solidFill>
                  <a:srgbClr val="00B050"/>
                </a:solidFill>
              </a:rPr>
              <a:t>componentes.</a:t>
            </a:r>
          </a:p>
          <a:p>
            <a:r>
              <a:rPr lang="es-CR" sz="2400" dirty="0" smtClean="0">
                <a:solidFill>
                  <a:srgbClr val="00B050"/>
                </a:solidFill>
              </a:rPr>
              <a:t>Reparación </a:t>
            </a:r>
            <a:r>
              <a:rPr lang="es-CR" sz="2400" dirty="0">
                <a:solidFill>
                  <a:srgbClr val="00B050"/>
                </a:solidFill>
              </a:rPr>
              <a:t>de las averías </a:t>
            </a:r>
            <a:r>
              <a:rPr lang="es-CR" sz="2400" dirty="0" smtClean="0">
                <a:solidFill>
                  <a:srgbClr val="00B050"/>
                </a:solidFill>
              </a:rPr>
              <a:t>detectadas.</a:t>
            </a:r>
            <a:endParaRPr lang="es-C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75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04083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7582" y="119142"/>
            <a:ext cx="10554418" cy="878385"/>
          </a:xfrm>
        </p:spPr>
        <p:txBody>
          <a:bodyPr>
            <a:normAutofit fontScale="90000"/>
          </a:bodyPr>
          <a:lstStyle/>
          <a:p>
            <a:r>
              <a:rPr lang="es-CR" sz="2800" dirty="0">
                <a:solidFill>
                  <a:srgbClr val="FFC000"/>
                </a:solidFill>
              </a:rPr>
              <a:t>1. Reconocer los componentes del proceso administrativo en el ámbito de trabajo asociado a la informática.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2327" y="997527"/>
            <a:ext cx="9975273" cy="5659219"/>
          </a:xfrm>
        </p:spPr>
        <p:txBody>
          <a:bodyPr>
            <a:noAutofit/>
          </a:bodyPr>
          <a:lstStyle/>
          <a:p>
            <a:r>
              <a:rPr lang="es-CR" sz="2000" dirty="0" smtClean="0">
                <a:solidFill>
                  <a:srgbClr val="00B050"/>
                </a:solidFill>
              </a:rPr>
              <a:t>Empresa</a:t>
            </a:r>
            <a:r>
              <a:rPr lang="es-CR" sz="2000" dirty="0">
                <a:solidFill>
                  <a:srgbClr val="00B050"/>
                </a:solidFill>
              </a:rPr>
              <a:t>: </a:t>
            </a:r>
            <a:endParaRPr lang="es-CR" sz="2000" dirty="0" smtClean="0">
              <a:solidFill>
                <a:srgbClr val="00B050"/>
              </a:solidFill>
            </a:endParaRP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Concepto</a:t>
            </a:r>
            <a:r>
              <a:rPr lang="es-CR" sz="1800" dirty="0" smtClean="0">
                <a:solidFill>
                  <a:srgbClr val="00B050"/>
                </a:solidFill>
              </a:rPr>
              <a:t> </a:t>
            </a:r>
            <a:r>
              <a:rPr lang="es-CR" sz="1800" dirty="0" smtClean="0">
                <a:solidFill>
                  <a:srgbClr val="00B050"/>
                </a:solidFill>
              </a:rPr>
              <a:t>, </a:t>
            </a:r>
            <a:r>
              <a:rPr lang="es-CR" sz="1800" dirty="0" smtClean="0">
                <a:solidFill>
                  <a:srgbClr val="92D050"/>
                </a:solidFill>
              </a:rPr>
              <a:t>Tipos </a:t>
            </a:r>
            <a:r>
              <a:rPr lang="es-CR" sz="1800" dirty="0">
                <a:solidFill>
                  <a:srgbClr val="92D050"/>
                </a:solidFill>
              </a:rPr>
              <a:t>de </a:t>
            </a:r>
            <a:r>
              <a:rPr lang="es-CR" sz="1800" dirty="0" smtClean="0">
                <a:solidFill>
                  <a:srgbClr val="92D050"/>
                </a:solidFill>
              </a:rPr>
              <a:t>empresas</a:t>
            </a:r>
            <a:r>
              <a:rPr lang="es-CR" sz="1800" dirty="0" smtClean="0">
                <a:solidFill>
                  <a:srgbClr val="00B050"/>
                </a:solidFill>
              </a:rPr>
              <a:t> , </a:t>
            </a:r>
            <a:r>
              <a:rPr lang="es-CR" sz="1800" dirty="0" smtClean="0">
                <a:solidFill>
                  <a:srgbClr val="92D050"/>
                </a:solidFill>
              </a:rPr>
              <a:t>Relación </a:t>
            </a:r>
            <a:r>
              <a:rPr lang="es-CR" sz="1800" dirty="0">
                <a:solidFill>
                  <a:srgbClr val="92D050"/>
                </a:solidFill>
              </a:rPr>
              <a:t>empresa</a:t>
            </a:r>
            <a:r>
              <a:rPr lang="es-CR" sz="1800" dirty="0">
                <a:solidFill>
                  <a:srgbClr val="00B050"/>
                </a:solidFill>
              </a:rPr>
              <a:t> - </a:t>
            </a:r>
            <a:r>
              <a:rPr lang="es-CR" sz="1800" dirty="0">
                <a:solidFill>
                  <a:srgbClr val="92D050"/>
                </a:solidFill>
              </a:rPr>
              <a:t>comunidad</a:t>
            </a:r>
            <a:r>
              <a:rPr lang="es-CR" sz="1800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s-CR" sz="1800" dirty="0" smtClean="0"/>
          </a:p>
          <a:p>
            <a:r>
              <a:rPr lang="es-CR" sz="2000" dirty="0" smtClean="0">
                <a:solidFill>
                  <a:srgbClr val="00B050"/>
                </a:solidFill>
              </a:rPr>
              <a:t>Costa </a:t>
            </a:r>
            <a:r>
              <a:rPr lang="es-CR" sz="2000" dirty="0">
                <a:solidFill>
                  <a:srgbClr val="00B050"/>
                </a:solidFill>
              </a:rPr>
              <a:t>Rica en el mercado mundial: </a:t>
            </a:r>
            <a:endParaRPr lang="es-CR" sz="2000" dirty="0" smtClean="0">
              <a:solidFill>
                <a:srgbClr val="00B050"/>
              </a:solidFill>
            </a:endParaRP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Exportación </a:t>
            </a:r>
            <a:r>
              <a:rPr lang="es-CR" sz="1800" dirty="0">
                <a:solidFill>
                  <a:srgbClr val="92D050"/>
                </a:solidFill>
              </a:rPr>
              <a:t>e importación</a:t>
            </a:r>
            <a:r>
              <a:rPr lang="es-CR" sz="1800" dirty="0">
                <a:solidFill>
                  <a:srgbClr val="00B050"/>
                </a:solidFill>
              </a:rPr>
              <a:t> </a:t>
            </a:r>
            <a:r>
              <a:rPr lang="es-CR" sz="1800" dirty="0" smtClean="0">
                <a:solidFill>
                  <a:srgbClr val="00B050"/>
                </a:solidFill>
              </a:rPr>
              <a:t>,  </a:t>
            </a:r>
            <a:r>
              <a:rPr lang="es-CR" sz="1800" dirty="0">
                <a:solidFill>
                  <a:srgbClr val="92D050"/>
                </a:solidFill>
              </a:rPr>
              <a:t>Globalización</a:t>
            </a:r>
            <a:r>
              <a:rPr lang="es-CR" sz="1800" dirty="0">
                <a:solidFill>
                  <a:srgbClr val="00B050"/>
                </a:solidFill>
              </a:rPr>
              <a:t> </a:t>
            </a:r>
            <a:r>
              <a:rPr lang="es-CR" sz="1800" dirty="0" smtClean="0">
                <a:solidFill>
                  <a:srgbClr val="00B050"/>
                </a:solidFill>
              </a:rPr>
              <a:t>, </a:t>
            </a:r>
            <a:r>
              <a:rPr lang="es-CR" sz="1800" dirty="0" smtClean="0">
                <a:solidFill>
                  <a:srgbClr val="92D050"/>
                </a:solidFill>
              </a:rPr>
              <a:t>Comercio </a:t>
            </a:r>
            <a:r>
              <a:rPr lang="es-CR" sz="1800" dirty="0" smtClean="0">
                <a:solidFill>
                  <a:srgbClr val="92D050"/>
                </a:solidFill>
              </a:rPr>
              <a:t>internacional</a:t>
            </a:r>
            <a:r>
              <a:rPr lang="es-CR" sz="1800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Tecnología </a:t>
            </a:r>
            <a:r>
              <a:rPr lang="es-CR" sz="1800" dirty="0">
                <a:solidFill>
                  <a:srgbClr val="92D050"/>
                </a:solidFill>
              </a:rPr>
              <a:t>moderna</a:t>
            </a:r>
            <a:r>
              <a:rPr lang="es-CR" sz="1800" dirty="0">
                <a:solidFill>
                  <a:srgbClr val="00B050"/>
                </a:solidFill>
              </a:rPr>
              <a:t> </a:t>
            </a:r>
            <a:r>
              <a:rPr lang="es-CR" sz="1800" dirty="0" smtClean="0">
                <a:solidFill>
                  <a:srgbClr val="00B050"/>
                </a:solidFill>
              </a:rPr>
              <a:t>,  </a:t>
            </a:r>
            <a:r>
              <a:rPr lang="es-CR" sz="1800" dirty="0">
                <a:solidFill>
                  <a:srgbClr val="92D050"/>
                </a:solidFill>
              </a:rPr>
              <a:t>Competencia y competitividad</a:t>
            </a:r>
            <a:r>
              <a:rPr lang="es-CR" sz="1800" dirty="0" smtClean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1800" dirty="0" smtClean="0"/>
          </a:p>
          <a:p>
            <a:r>
              <a:rPr lang="es-CR" sz="2000" dirty="0" smtClean="0">
                <a:solidFill>
                  <a:srgbClr val="00B050"/>
                </a:solidFill>
              </a:rPr>
              <a:t>Administración</a:t>
            </a:r>
            <a:r>
              <a:rPr lang="es-CR" sz="2000" dirty="0" smtClean="0">
                <a:solidFill>
                  <a:srgbClr val="00B050"/>
                </a:solidFill>
              </a:rPr>
              <a:t>:					 </a:t>
            </a:r>
            <a:r>
              <a:rPr lang="es-CR" sz="2000" dirty="0">
                <a:solidFill>
                  <a:srgbClr val="00B050"/>
                </a:solidFill>
              </a:rPr>
              <a:t>Áreas funcionales: </a:t>
            </a:r>
            <a:endParaRPr lang="es-CR" sz="2000" dirty="0" smtClean="0">
              <a:solidFill>
                <a:srgbClr val="00B050"/>
              </a:solidFill>
            </a:endParaRP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Concepto</a:t>
            </a:r>
            <a:r>
              <a:rPr lang="es-CR" sz="1800" dirty="0" smtClean="0">
                <a:solidFill>
                  <a:srgbClr val="00B050"/>
                </a:solidFill>
              </a:rPr>
              <a:t> </a:t>
            </a:r>
            <a:r>
              <a:rPr lang="es-CR" sz="1800" dirty="0" smtClean="0">
                <a:solidFill>
                  <a:srgbClr val="00B050"/>
                </a:solidFill>
              </a:rPr>
              <a:t>, </a:t>
            </a:r>
            <a:r>
              <a:rPr lang="es-CR" sz="1800" dirty="0" smtClean="0">
                <a:solidFill>
                  <a:srgbClr val="92D050"/>
                </a:solidFill>
              </a:rPr>
              <a:t>Características</a:t>
            </a:r>
            <a:r>
              <a:rPr lang="es-CR" sz="1800" dirty="0" smtClean="0">
                <a:solidFill>
                  <a:srgbClr val="00B050"/>
                </a:solidFill>
              </a:rPr>
              <a:t>.		</a:t>
            </a:r>
            <a:r>
              <a:rPr lang="es-CR" sz="1800" dirty="0" smtClean="0">
                <a:solidFill>
                  <a:srgbClr val="92D050"/>
                </a:solidFill>
              </a:rPr>
              <a:t>Producción </a:t>
            </a:r>
            <a:r>
              <a:rPr lang="es-CR" sz="1800" dirty="0">
                <a:solidFill>
                  <a:srgbClr val="00B050"/>
                </a:solidFill>
              </a:rPr>
              <a:t>,</a:t>
            </a:r>
            <a:r>
              <a:rPr lang="es-CR" sz="1800" dirty="0">
                <a:solidFill>
                  <a:srgbClr val="92D050"/>
                </a:solidFill>
              </a:rPr>
              <a:t> Mercadeo</a:t>
            </a:r>
            <a:r>
              <a:rPr lang="es-CR" sz="1800" dirty="0">
                <a:solidFill>
                  <a:srgbClr val="00B050"/>
                </a:solidFill>
              </a:rPr>
              <a:t> , </a:t>
            </a:r>
            <a:r>
              <a:rPr lang="es-CR" sz="1800" dirty="0">
                <a:solidFill>
                  <a:srgbClr val="92D050"/>
                </a:solidFill>
              </a:rPr>
              <a:t>Recursos humanos</a:t>
            </a:r>
            <a:r>
              <a:rPr lang="es-CR" sz="1800" dirty="0">
                <a:solidFill>
                  <a:srgbClr val="00B050"/>
                </a:solidFill>
              </a:rPr>
              <a:t> , </a:t>
            </a:r>
            <a:r>
              <a:rPr lang="es-CR" sz="1800" dirty="0" smtClean="0">
                <a:solidFill>
                  <a:srgbClr val="00B050"/>
                </a:solidFill>
              </a:rPr>
              <a:t>									</a:t>
            </a:r>
            <a:r>
              <a:rPr lang="es-CR" sz="1800" dirty="0" smtClean="0">
                <a:solidFill>
                  <a:srgbClr val="92D050"/>
                </a:solidFill>
              </a:rPr>
              <a:t>Finanzas</a:t>
            </a:r>
            <a:r>
              <a:rPr lang="es-CR" sz="1800" dirty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1800" dirty="0" smtClean="0"/>
          </a:p>
          <a:p>
            <a:r>
              <a:rPr lang="es-CR" sz="2000" dirty="0" smtClean="0">
                <a:solidFill>
                  <a:srgbClr val="00B050"/>
                </a:solidFill>
              </a:rPr>
              <a:t>Administración </a:t>
            </a:r>
            <a:r>
              <a:rPr lang="es-CR" sz="2000" dirty="0">
                <a:solidFill>
                  <a:srgbClr val="00B050"/>
                </a:solidFill>
              </a:rPr>
              <a:t>financiera: </a:t>
            </a:r>
            <a:endParaRPr lang="es-CR" sz="2000" dirty="0" smtClean="0">
              <a:solidFill>
                <a:srgbClr val="00B050"/>
              </a:solidFill>
            </a:endParaRP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Concepto</a:t>
            </a:r>
            <a:r>
              <a:rPr lang="es-CR" sz="1800" dirty="0" smtClean="0">
                <a:solidFill>
                  <a:srgbClr val="00B050"/>
                </a:solidFill>
              </a:rPr>
              <a:t> </a:t>
            </a:r>
            <a:r>
              <a:rPr lang="es-CR" sz="1800" dirty="0" smtClean="0">
                <a:solidFill>
                  <a:srgbClr val="00B050"/>
                </a:solidFill>
              </a:rPr>
              <a:t>, </a:t>
            </a:r>
            <a:r>
              <a:rPr lang="es-CR" sz="1800" dirty="0" smtClean="0">
                <a:solidFill>
                  <a:srgbClr val="92D050"/>
                </a:solidFill>
              </a:rPr>
              <a:t>Procedimientos</a:t>
            </a:r>
            <a:r>
              <a:rPr lang="es-CR" sz="1800" dirty="0" smtClean="0">
                <a:solidFill>
                  <a:srgbClr val="00B050"/>
                </a:solidFill>
              </a:rPr>
              <a:t> , </a:t>
            </a:r>
            <a:r>
              <a:rPr lang="es-CR" sz="1800" dirty="0" smtClean="0">
                <a:solidFill>
                  <a:srgbClr val="92D050"/>
                </a:solidFill>
              </a:rPr>
              <a:t>Aspectos </a:t>
            </a:r>
            <a:r>
              <a:rPr lang="es-CR" sz="1800" dirty="0">
                <a:solidFill>
                  <a:srgbClr val="92D050"/>
                </a:solidFill>
              </a:rPr>
              <a:t>jurídicos</a:t>
            </a:r>
            <a:r>
              <a:rPr lang="es-CR" sz="1800" dirty="0" smtClean="0">
                <a:solidFill>
                  <a:srgbClr val="00B050"/>
                </a:solidFill>
              </a:rPr>
              <a:t>.</a:t>
            </a:r>
            <a:endParaRPr lang="es-CR" sz="1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87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8634" y="0"/>
            <a:ext cx="10333366" cy="942109"/>
          </a:xfrm>
        </p:spPr>
        <p:txBody>
          <a:bodyPr>
            <a:normAutofit fontScale="90000"/>
          </a:bodyPr>
          <a:lstStyle/>
          <a:p>
            <a:r>
              <a:rPr lang="es-CR" sz="2800" dirty="0">
                <a:solidFill>
                  <a:srgbClr val="FFC000"/>
                </a:solidFill>
              </a:rPr>
              <a:t>1. Reconocer los componentes del proceso administrativo en el ámbito de trabajo asociado a la informática.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8634" y="1177636"/>
            <a:ext cx="8915400" cy="5680364"/>
          </a:xfrm>
        </p:spPr>
        <p:txBody>
          <a:bodyPr>
            <a:normAutofit fontScale="92500" lnSpcReduction="20000"/>
          </a:bodyPr>
          <a:lstStyle/>
          <a:p>
            <a:r>
              <a:rPr lang="es-CR" sz="2400" dirty="0">
                <a:solidFill>
                  <a:srgbClr val="00B050"/>
                </a:solidFill>
              </a:rPr>
              <a:t>Administración del recurso humano: </a:t>
            </a:r>
            <a:endParaRPr lang="es-CR" sz="2400" dirty="0" smtClean="0">
              <a:solidFill>
                <a:srgbClr val="00B050"/>
              </a:solidFill>
            </a:endParaRP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Contratación </a:t>
            </a:r>
            <a:r>
              <a:rPr lang="es-CR" sz="2000" dirty="0">
                <a:solidFill>
                  <a:srgbClr val="92D050"/>
                </a:solidFill>
              </a:rPr>
              <a:t>y selección , </a:t>
            </a:r>
            <a:r>
              <a:rPr lang="es-CR" sz="2000" dirty="0" smtClean="0">
                <a:solidFill>
                  <a:srgbClr val="92D050"/>
                </a:solidFill>
              </a:rPr>
              <a:t>Motivación.</a:t>
            </a: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Comportamiento </a:t>
            </a:r>
            <a:r>
              <a:rPr lang="es-CR" sz="2000" dirty="0">
                <a:solidFill>
                  <a:srgbClr val="92D050"/>
                </a:solidFill>
              </a:rPr>
              <a:t>organizacional  , Servicio al cliente / calidad total</a:t>
            </a:r>
            <a:r>
              <a:rPr lang="es-CR" sz="20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000" dirty="0">
              <a:solidFill>
                <a:srgbClr val="92D050"/>
              </a:solidFill>
            </a:endParaRPr>
          </a:p>
          <a:p>
            <a:r>
              <a:rPr lang="es-CR" sz="2400" dirty="0">
                <a:solidFill>
                  <a:srgbClr val="00B050"/>
                </a:solidFill>
              </a:rPr>
              <a:t>Aspectos de supervisión</a:t>
            </a:r>
            <a:r>
              <a:rPr lang="es-CR" sz="2400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Motivación </a:t>
            </a:r>
            <a:r>
              <a:rPr lang="es-CR" sz="2000" dirty="0">
                <a:solidFill>
                  <a:srgbClr val="92D050"/>
                </a:solidFill>
              </a:rPr>
              <a:t>del personal , Realimentación </a:t>
            </a:r>
            <a:r>
              <a:rPr lang="es-CR" sz="2000" dirty="0" smtClean="0">
                <a:solidFill>
                  <a:srgbClr val="92D050"/>
                </a:solidFill>
              </a:rPr>
              <a:t>positiva.	</a:t>
            </a:r>
          </a:p>
          <a:p>
            <a:pPr lvl="1"/>
            <a:r>
              <a:rPr lang="es-CR" sz="2000" dirty="0" smtClean="0">
                <a:solidFill>
                  <a:srgbClr val="92D050"/>
                </a:solidFill>
              </a:rPr>
              <a:t>Resolución </a:t>
            </a:r>
            <a:r>
              <a:rPr lang="es-CR" sz="2000" dirty="0">
                <a:solidFill>
                  <a:srgbClr val="92D050"/>
                </a:solidFill>
              </a:rPr>
              <a:t>de conflictos , Reconocimiento a la eficiencia</a:t>
            </a:r>
            <a:r>
              <a:rPr lang="es-CR" sz="20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000" dirty="0">
              <a:solidFill>
                <a:srgbClr val="92D050"/>
              </a:solidFill>
            </a:endParaRPr>
          </a:p>
          <a:p>
            <a:r>
              <a:rPr lang="es-CR" sz="2400" dirty="0">
                <a:solidFill>
                  <a:srgbClr val="00B050"/>
                </a:solidFill>
              </a:rPr>
              <a:t>Sistemas de calidad. Concepto. </a:t>
            </a:r>
            <a:endParaRPr lang="es-CR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CR" sz="2400" dirty="0">
              <a:solidFill>
                <a:srgbClr val="00B050"/>
              </a:solidFill>
            </a:endParaRPr>
          </a:p>
          <a:p>
            <a:r>
              <a:rPr lang="es-CR" sz="2400" dirty="0">
                <a:solidFill>
                  <a:srgbClr val="00B050"/>
                </a:solidFill>
              </a:rPr>
              <a:t>Importancia de hacer las cosas bien desde el principio</a:t>
            </a:r>
            <a:r>
              <a:rPr lang="es-CR" sz="24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s-CR" sz="2400" dirty="0">
              <a:solidFill>
                <a:srgbClr val="00B050"/>
              </a:solidFill>
            </a:endParaRPr>
          </a:p>
          <a:p>
            <a:r>
              <a:rPr lang="es-CR" sz="2400" dirty="0">
                <a:solidFill>
                  <a:srgbClr val="00B050"/>
                </a:solidFill>
              </a:rPr>
              <a:t>Necesidades del cliente</a:t>
            </a:r>
            <a:r>
              <a:rPr lang="es-CR" sz="24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s-CR" sz="2400" dirty="0">
              <a:solidFill>
                <a:srgbClr val="00B050"/>
              </a:solidFill>
            </a:endParaRPr>
          </a:p>
          <a:p>
            <a:r>
              <a:rPr lang="es-CR" sz="2400" dirty="0">
                <a:solidFill>
                  <a:srgbClr val="00B050"/>
                </a:solidFill>
              </a:rPr>
              <a:t>Normas ISO 9000 para el funcionamiento de una empresa.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9665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6961" y="402437"/>
            <a:ext cx="10555039" cy="1280890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C000"/>
                </a:solidFill>
              </a:rPr>
              <a:t>4. Valorar la importancia del señalamiento de las zonas de peligro y vías de acceso.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348" y="1683326"/>
            <a:ext cx="12059652" cy="5174673"/>
          </a:xfrm>
        </p:spPr>
        <p:txBody>
          <a:bodyPr>
            <a:normAutofit/>
          </a:bodyPr>
          <a:lstStyle/>
          <a:p>
            <a:r>
              <a:rPr lang="es-CR" sz="2400" dirty="0" smtClean="0">
                <a:solidFill>
                  <a:srgbClr val="00B050"/>
                </a:solidFill>
              </a:rPr>
              <a:t>Simbología </a:t>
            </a:r>
            <a:r>
              <a:rPr lang="es-CR" sz="2400" dirty="0">
                <a:solidFill>
                  <a:srgbClr val="00B050"/>
                </a:solidFill>
              </a:rPr>
              <a:t>y señales de peligro</a:t>
            </a:r>
            <a:r>
              <a:rPr lang="es-CR" sz="2400" dirty="0">
                <a:solidFill>
                  <a:srgbClr val="0070C0"/>
                </a:solidFill>
              </a:rPr>
              <a:t>. </a:t>
            </a:r>
            <a:endParaRPr lang="es-CR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CR" sz="2400" dirty="0" smtClean="0">
              <a:solidFill>
                <a:srgbClr val="0070C0"/>
              </a:solidFill>
            </a:endParaRPr>
          </a:p>
          <a:p>
            <a:r>
              <a:rPr lang="es-CR" sz="2400" dirty="0" smtClean="0">
                <a:solidFill>
                  <a:srgbClr val="FF0000"/>
                </a:solidFill>
              </a:rPr>
              <a:t>Demarcación </a:t>
            </a:r>
            <a:r>
              <a:rPr lang="es-CR" sz="2400" dirty="0">
                <a:solidFill>
                  <a:srgbClr val="FF0000"/>
                </a:solidFill>
              </a:rPr>
              <a:t>de </a:t>
            </a:r>
            <a:r>
              <a:rPr lang="es-CR" sz="2400" dirty="0" smtClean="0">
                <a:solidFill>
                  <a:srgbClr val="FF0000"/>
                </a:solidFill>
              </a:rPr>
              <a:t>máquinas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>
                <a:solidFill>
                  <a:srgbClr val="FF0000"/>
                </a:solidFill>
              </a:rPr>
              <a:t> </a:t>
            </a:r>
            <a:r>
              <a:rPr lang="es-CR" sz="2400" dirty="0">
                <a:solidFill>
                  <a:srgbClr val="FF0000"/>
                </a:solidFill>
              </a:rPr>
              <a:t>zonas de riesgo y vías de seguridad</a:t>
            </a:r>
            <a:r>
              <a:rPr lang="es-CR" sz="2400" dirty="0">
                <a:solidFill>
                  <a:srgbClr val="0070C0"/>
                </a:solidFill>
              </a:rPr>
              <a:t>. </a:t>
            </a:r>
            <a:endParaRPr lang="es-CR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CR" sz="2400" dirty="0" smtClean="0">
              <a:solidFill>
                <a:srgbClr val="0070C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Normalización </a:t>
            </a:r>
            <a:r>
              <a:rPr lang="es-CR" sz="2400" dirty="0">
                <a:solidFill>
                  <a:srgbClr val="00B050"/>
                </a:solidFill>
              </a:rPr>
              <a:t>de colores</a:t>
            </a:r>
            <a:r>
              <a:rPr lang="es-CR" sz="2400" dirty="0">
                <a:solidFill>
                  <a:srgbClr val="0070C0"/>
                </a:solidFill>
              </a:rPr>
              <a:t>. </a:t>
            </a:r>
            <a:endParaRPr lang="es-CR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CR" sz="2400" dirty="0" smtClean="0">
              <a:solidFill>
                <a:srgbClr val="0070C0"/>
              </a:solidFill>
            </a:endParaRPr>
          </a:p>
          <a:p>
            <a:r>
              <a:rPr lang="es-CR" sz="2400" dirty="0" smtClean="0">
                <a:solidFill>
                  <a:srgbClr val="FF0000"/>
                </a:solidFill>
              </a:rPr>
              <a:t>Importancia </a:t>
            </a:r>
            <a:r>
              <a:rPr lang="es-CR" sz="2400" dirty="0">
                <a:solidFill>
                  <a:srgbClr val="FF0000"/>
                </a:solidFill>
              </a:rPr>
              <a:t>de los colores en la seguridad</a:t>
            </a:r>
            <a:r>
              <a:rPr lang="es-CR" sz="2400" dirty="0">
                <a:solidFill>
                  <a:srgbClr val="0070C0"/>
                </a:solidFill>
              </a:rPr>
              <a:t>. </a:t>
            </a:r>
            <a:endParaRPr lang="es-CR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CR" sz="2400" dirty="0" smtClean="0">
              <a:solidFill>
                <a:srgbClr val="0070C0"/>
              </a:solidFill>
            </a:endParaRPr>
          </a:p>
          <a:p>
            <a:r>
              <a:rPr lang="es-CR" sz="2400" dirty="0" smtClean="0">
                <a:solidFill>
                  <a:srgbClr val="00B050"/>
                </a:solidFill>
              </a:rPr>
              <a:t>Colores </a:t>
            </a:r>
            <a:r>
              <a:rPr lang="es-CR" sz="2400" dirty="0">
                <a:solidFill>
                  <a:srgbClr val="00B050"/>
                </a:solidFill>
              </a:rPr>
              <a:t>que se utilizan</a:t>
            </a:r>
            <a:r>
              <a:rPr lang="es-CR" sz="2400" dirty="0">
                <a:solidFill>
                  <a:srgbClr val="0070C0"/>
                </a:solidFill>
              </a:rPr>
              <a:t>:</a:t>
            </a:r>
            <a:r>
              <a:rPr lang="es-CR" sz="2400" dirty="0">
                <a:solidFill>
                  <a:srgbClr val="FF0000"/>
                </a:solidFill>
              </a:rPr>
              <a:t> </a:t>
            </a:r>
            <a:r>
              <a:rPr lang="es-CR" sz="2400" dirty="0" smtClean="0">
                <a:solidFill>
                  <a:srgbClr val="FF0000"/>
                </a:solidFill>
              </a:rPr>
              <a:t>rojo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/>
              <a:t> </a:t>
            </a:r>
            <a:r>
              <a:rPr lang="es-CR" sz="2400" dirty="0" smtClean="0">
                <a:solidFill>
                  <a:srgbClr val="FFC000"/>
                </a:solidFill>
              </a:rPr>
              <a:t>anaranjado</a:t>
            </a:r>
            <a:r>
              <a:rPr lang="es-CR" sz="2400" dirty="0" smtClean="0"/>
              <a:t>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/>
              <a:t> </a:t>
            </a:r>
            <a:r>
              <a:rPr lang="es-CR" sz="2400" dirty="0" smtClean="0">
                <a:solidFill>
                  <a:srgbClr val="00B0F0"/>
                </a:solidFill>
              </a:rPr>
              <a:t>azul</a:t>
            </a:r>
            <a:r>
              <a:rPr lang="es-CR" sz="2400" dirty="0" smtClean="0"/>
              <a:t>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/>
              <a:t> </a:t>
            </a:r>
            <a:r>
              <a:rPr lang="es-CR" sz="2400" dirty="0" smtClean="0">
                <a:solidFill>
                  <a:srgbClr val="7030A0"/>
                </a:solidFill>
              </a:rPr>
              <a:t>violeta</a:t>
            </a:r>
            <a:r>
              <a:rPr lang="es-CR" sz="2400" dirty="0" smtClean="0">
                <a:solidFill>
                  <a:srgbClr val="0070C0"/>
                </a:solidFill>
              </a:rPr>
              <a:t> , </a:t>
            </a:r>
            <a:r>
              <a:rPr lang="es-CR" sz="2400" dirty="0" smtClean="0">
                <a:solidFill>
                  <a:schemeClr val="bg1">
                    <a:lumMod val="65000"/>
                  </a:schemeClr>
                </a:solidFill>
              </a:rPr>
              <a:t>blanco</a:t>
            </a:r>
            <a:r>
              <a:rPr lang="es-CR" sz="2400" dirty="0" smtClean="0">
                <a:solidFill>
                  <a:srgbClr val="0070C0"/>
                </a:solidFill>
              </a:rPr>
              <a:t> , </a:t>
            </a:r>
            <a:r>
              <a:rPr lang="es-CR" sz="2400" dirty="0"/>
              <a:t>negro o </a:t>
            </a:r>
            <a:r>
              <a:rPr lang="es-CR" sz="2400" dirty="0">
                <a:solidFill>
                  <a:schemeClr val="bg1">
                    <a:lumMod val="50000"/>
                  </a:schemeClr>
                </a:solidFill>
              </a:rPr>
              <a:t>gris</a:t>
            </a:r>
            <a:r>
              <a:rPr lang="es-CR" sz="2400" dirty="0">
                <a:solidFill>
                  <a:srgbClr val="0070C0"/>
                </a:solidFill>
              </a:rPr>
              <a:t>.</a:t>
            </a:r>
            <a:r>
              <a:rPr lang="es-C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22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4877" y="105495"/>
            <a:ext cx="9959087" cy="1044432"/>
          </a:xfrm>
        </p:spPr>
        <p:txBody>
          <a:bodyPr>
            <a:normAutofit/>
          </a:bodyPr>
          <a:lstStyle/>
          <a:p>
            <a:r>
              <a:rPr lang="es-CR" sz="2800" dirty="0">
                <a:solidFill>
                  <a:srgbClr val="FFC000"/>
                </a:solidFill>
              </a:rPr>
              <a:t>2. Elaborar un plan de negocio para una micro empresa que se desempeñará en el área de la informática.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4876" y="1149927"/>
            <a:ext cx="9959087" cy="5366086"/>
          </a:xfrm>
        </p:spPr>
        <p:txBody>
          <a:bodyPr>
            <a:noAutofit/>
          </a:bodyPr>
          <a:lstStyle/>
          <a:p>
            <a:r>
              <a:rPr lang="es-CR" sz="2800" dirty="0" smtClean="0">
                <a:solidFill>
                  <a:srgbClr val="00B050"/>
                </a:solidFill>
              </a:rPr>
              <a:t>Planificación</a:t>
            </a:r>
            <a:r>
              <a:rPr lang="es-CR" sz="2800" dirty="0">
                <a:solidFill>
                  <a:srgbClr val="00B050"/>
                </a:solidFill>
              </a:rPr>
              <a:t>, organización, dirección y control</a:t>
            </a:r>
            <a:r>
              <a:rPr lang="es-CR" sz="2800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Concepto </a:t>
            </a:r>
            <a:r>
              <a:rPr lang="es-CR" sz="2400" dirty="0" smtClean="0">
                <a:solidFill>
                  <a:srgbClr val="92D050"/>
                </a:solidFill>
              </a:rPr>
              <a:t>, Importancia ,  </a:t>
            </a:r>
            <a:r>
              <a:rPr lang="es-CR" sz="2400" dirty="0">
                <a:solidFill>
                  <a:srgbClr val="92D050"/>
                </a:solidFill>
              </a:rPr>
              <a:t>Aplicaciones </a:t>
            </a:r>
            <a:r>
              <a:rPr lang="es-CR" sz="2400" dirty="0" smtClean="0">
                <a:solidFill>
                  <a:srgbClr val="92D050"/>
                </a:solidFill>
              </a:rPr>
              <a:t>, Análisis </a:t>
            </a:r>
            <a:r>
              <a:rPr lang="es-CR" sz="2400" dirty="0">
                <a:solidFill>
                  <a:srgbClr val="92D050"/>
                </a:solidFill>
              </a:rPr>
              <a:t>de la empresa en la </a:t>
            </a:r>
            <a:r>
              <a:rPr lang="es-CR" sz="2400" dirty="0" smtClean="0">
                <a:solidFill>
                  <a:srgbClr val="92D050"/>
                </a:solidFill>
              </a:rPr>
              <a:t>comunidad.</a:t>
            </a: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Elaboración </a:t>
            </a:r>
            <a:r>
              <a:rPr lang="es-CR" sz="2400" dirty="0">
                <a:solidFill>
                  <a:srgbClr val="92D050"/>
                </a:solidFill>
              </a:rPr>
              <a:t>de un plan de acción personal y </a:t>
            </a:r>
            <a:r>
              <a:rPr lang="es-CR" sz="2400" dirty="0" smtClean="0">
                <a:solidFill>
                  <a:srgbClr val="92D050"/>
                </a:solidFill>
              </a:rPr>
              <a:t>empresarial</a:t>
            </a:r>
            <a:r>
              <a:rPr lang="es-CR" sz="24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400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es-CR" sz="2400" dirty="0" smtClean="0">
              <a:solidFill>
                <a:srgbClr val="92D050"/>
              </a:solidFill>
            </a:endParaRPr>
          </a:p>
          <a:p>
            <a:r>
              <a:rPr lang="es-CR" sz="2800" dirty="0" smtClean="0">
                <a:solidFill>
                  <a:srgbClr val="00B050"/>
                </a:solidFill>
              </a:rPr>
              <a:t>Análisis </a:t>
            </a:r>
            <a:r>
              <a:rPr lang="es-CR" sz="2800" dirty="0">
                <a:solidFill>
                  <a:srgbClr val="00B050"/>
                </a:solidFill>
              </a:rPr>
              <a:t>FODA: </a:t>
            </a:r>
            <a:endParaRPr lang="es-CR" sz="2800" dirty="0" smtClean="0">
              <a:solidFill>
                <a:srgbClr val="00B050"/>
              </a:solidFill>
            </a:endParaRP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Concepto </a:t>
            </a:r>
            <a:r>
              <a:rPr lang="es-CR" sz="2400" dirty="0" smtClean="0">
                <a:solidFill>
                  <a:srgbClr val="92D050"/>
                </a:solidFill>
              </a:rPr>
              <a:t>, Fortalezas , Oportunidades , </a:t>
            </a:r>
            <a:r>
              <a:rPr lang="es-CR" sz="2400" dirty="0" smtClean="0">
                <a:solidFill>
                  <a:srgbClr val="92D050"/>
                </a:solidFill>
              </a:rPr>
              <a:t>Debilidades.</a:t>
            </a: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Amenazas </a:t>
            </a:r>
            <a:r>
              <a:rPr lang="es-CR" sz="2400" dirty="0" smtClean="0">
                <a:solidFill>
                  <a:srgbClr val="92D050"/>
                </a:solidFill>
              </a:rPr>
              <a:t>, Otros </a:t>
            </a:r>
            <a:r>
              <a:rPr lang="es-CR" sz="2400" dirty="0">
                <a:solidFill>
                  <a:srgbClr val="92D050"/>
                </a:solidFill>
              </a:rPr>
              <a:t>aspectos internos y externos de la </a:t>
            </a:r>
            <a:r>
              <a:rPr lang="es-CR" sz="2400" dirty="0" smtClean="0">
                <a:solidFill>
                  <a:srgbClr val="92D050"/>
                </a:solidFill>
              </a:rPr>
              <a:t>empresa</a:t>
            </a:r>
            <a:r>
              <a:rPr lang="es-CR" sz="2400" dirty="0" smtClean="0">
                <a:solidFill>
                  <a:srgbClr val="92D050"/>
                </a:solidFill>
              </a:rPr>
              <a:t>.</a:t>
            </a:r>
            <a:endParaRPr lang="es-CR" sz="2400" dirty="0" smtClean="0">
              <a:solidFill>
                <a:srgbClr val="92D050"/>
              </a:solidFill>
            </a:endParaRPr>
          </a:p>
          <a:p>
            <a:pPr lvl="1"/>
            <a:r>
              <a:rPr lang="es-CR" sz="2400" dirty="0" smtClean="0">
                <a:solidFill>
                  <a:srgbClr val="92D050"/>
                </a:solidFill>
              </a:rPr>
              <a:t>El </a:t>
            </a:r>
            <a:r>
              <a:rPr lang="es-CR" sz="2400" dirty="0">
                <a:solidFill>
                  <a:srgbClr val="92D050"/>
                </a:solidFill>
              </a:rPr>
              <a:t>análisis FODA como instrumento de Planificación</a:t>
            </a:r>
            <a:r>
              <a:rPr lang="es-CR" sz="2400" dirty="0" smtClean="0">
                <a:solidFill>
                  <a:srgbClr val="92D050"/>
                </a:solidFill>
              </a:rPr>
              <a:t>.</a:t>
            </a:r>
            <a:endParaRPr lang="es-CR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91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3106" y="166910"/>
            <a:ext cx="10153258" cy="1280890"/>
          </a:xfrm>
        </p:spPr>
        <p:txBody>
          <a:bodyPr>
            <a:noAutofit/>
          </a:bodyPr>
          <a:lstStyle/>
          <a:p>
            <a:r>
              <a:rPr lang="es-CR" sz="2800" dirty="0">
                <a:solidFill>
                  <a:srgbClr val="FFC000"/>
                </a:solidFill>
              </a:rPr>
              <a:t>2. Elaborar un plan de negocio para una micro empresa que se desempeñará en el área de la informática.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3106" y="1447799"/>
            <a:ext cx="10568894" cy="5271655"/>
          </a:xfrm>
        </p:spPr>
        <p:txBody>
          <a:bodyPr>
            <a:normAutofit lnSpcReduction="10000"/>
          </a:bodyPr>
          <a:lstStyle/>
          <a:p>
            <a:r>
              <a:rPr lang="es-CR" sz="2800" dirty="0">
                <a:solidFill>
                  <a:srgbClr val="00B050"/>
                </a:solidFill>
              </a:rPr>
              <a:t>Plan de producción: </a:t>
            </a:r>
          </a:p>
          <a:p>
            <a:pPr lvl="1"/>
            <a:r>
              <a:rPr lang="es-CR" sz="2400" dirty="0">
                <a:solidFill>
                  <a:srgbClr val="92D050"/>
                </a:solidFill>
              </a:rPr>
              <a:t>Concepto , Características , Elementos de eficiencia.</a:t>
            </a:r>
          </a:p>
          <a:p>
            <a:pPr lvl="1"/>
            <a:r>
              <a:rPr lang="es-CR" sz="2400" dirty="0">
                <a:solidFill>
                  <a:srgbClr val="92D050"/>
                </a:solidFill>
              </a:rPr>
              <a:t>Diseño y distribución de la planta física</a:t>
            </a:r>
            <a:r>
              <a:rPr lang="es-CR" sz="24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400" dirty="0">
              <a:solidFill>
                <a:srgbClr val="92D050"/>
              </a:solidFill>
            </a:endParaRPr>
          </a:p>
          <a:p>
            <a:r>
              <a:rPr lang="es-CR" sz="2800" dirty="0">
                <a:solidFill>
                  <a:srgbClr val="00B050"/>
                </a:solidFill>
              </a:rPr>
              <a:t>Zonas de almacenamiento: </a:t>
            </a:r>
            <a:endParaRPr lang="es-CR" sz="2800" dirty="0" smtClean="0">
              <a:solidFill>
                <a:srgbClr val="00B050"/>
              </a:solidFill>
            </a:endParaRPr>
          </a:p>
          <a:p>
            <a:pPr lvl="1"/>
            <a:r>
              <a:rPr lang="es-CR" sz="2200" dirty="0" smtClean="0">
                <a:solidFill>
                  <a:srgbClr val="92D050"/>
                </a:solidFill>
              </a:rPr>
              <a:t>materia </a:t>
            </a:r>
            <a:r>
              <a:rPr lang="es-CR" sz="2200" dirty="0">
                <a:solidFill>
                  <a:srgbClr val="92D050"/>
                </a:solidFill>
              </a:rPr>
              <a:t>prima, producto terminado</a:t>
            </a:r>
            <a:r>
              <a:rPr lang="es-CR" sz="22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200" dirty="0">
              <a:solidFill>
                <a:srgbClr val="92D050"/>
              </a:solidFill>
            </a:endParaRPr>
          </a:p>
          <a:p>
            <a:r>
              <a:rPr lang="es-CR" sz="2800" dirty="0">
                <a:solidFill>
                  <a:srgbClr val="00B050"/>
                </a:solidFill>
              </a:rPr>
              <a:t>Ambiente de trabajo : </a:t>
            </a:r>
          </a:p>
          <a:p>
            <a:pPr lvl="1"/>
            <a:r>
              <a:rPr lang="es-CR" sz="2400" dirty="0">
                <a:solidFill>
                  <a:srgbClr val="92D050"/>
                </a:solidFill>
              </a:rPr>
              <a:t>Áreas Ventilación , Iluminación , Efecto psicológico del color , </a:t>
            </a:r>
          </a:p>
          <a:p>
            <a:pPr lvl="1"/>
            <a:r>
              <a:rPr lang="es-CR" sz="2400" dirty="0">
                <a:solidFill>
                  <a:srgbClr val="92D050"/>
                </a:solidFill>
              </a:rPr>
              <a:t>Espacio de trabajo , Distribución eléctrica , Señalamiento de zonas.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31817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9252" y="0"/>
            <a:ext cx="10582748" cy="983674"/>
          </a:xfrm>
        </p:spPr>
        <p:txBody>
          <a:bodyPr>
            <a:normAutofit/>
          </a:bodyPr>
          <a:lstStyle/>
          <a:p>
            <a:r>
              <a:rPr lang="es-CR" sz="2800" dirty="0">
                <a:solidFill>
                  <a:srgbClr val="FFC000"/>
                </a:solidFill>
              </a:rPr>
              <a:t>2. Elaborar un plan de negocio para una micro empresa que se desempeñará en el área de la informática.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9252" y="1288473"/>
            <a:ext cx="8915400" cy="3777622"/>
          </a:xfrm>
        </p:spPr>
        <p:txBody>
          <a:bodyPr/>
          <a:lstStyle/>
          <a:p>
            <a:r>
              <a:rPr lang="es-CR" dirty="0"/>
              <a:t>Mercadeo: Concepto , Características.</a:t>
            </a:r>
          </a:p>
          <a:p>
            <a:r>
              <a:rPr lang="es-CR" dirty="0"/>
              <a:t>Características de un mercado: Tipos de clientes , Motivos para comprar del cliente.</a:t>
            </a:r>
          </a:p>
          <a:p>
            <a:r>
              <a:rPr lang="es-CR" dirty="0"/>
              <a:t>Segmentación del mercado , La competencia Oferta – Demanda.</a:t>
            </a:r>
          </a:p>
          <a:p>
            <a:r>
              <a:rPr lang="es-CR" dirty="0"/>
              <a:t>Mezclas de mercadeo: Producto , Precio , Plaza , Promoción.</a:t>
            </a:r>
          </a:p>
          <a:p>
            <a:r>
              <a:rPr lang="es-CR" dirty="0"/>
              <a:t>Plan de mercadeo:  Diseño de un producto o servicio nuevo , Elaboración del plan.</a:t>
            </a:r>
          </a:p>
          <a:p>
            <a:r>
              <a:rPr lang="es-CR" dirty="0"/>
              <a:t>Presentación de los productos , Evaluación de los productos.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33601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2483" y="0"/>
            <a:ext cx="10141589" cy="955964"/>
          </a:xfrm>
        </p:spPr>
        <p:txBody>
          <a:bodyPr>
            <a:normAutofit/>
          </a:bodyPr>
          <a:lstStyle/>
          <a:p>
            <a:r>
              <a:rPr lang="es-CR" sz="2800" dirty="0">
                <a:solidFill>
                  <a:srgbClr val="FFC000"/>
                </a:solidFill>
              </a:rPr>
              <a:t>3.Utilizar diferentes estrategias para la gestión y desarrollo de proyectos informáticos.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2483" y="1086926"/>
            <a:ext cx="10141589" cy="5771074"/>
          </a:xfrm>
        </p:spPr>
        <p:txBody>
          <a:bodyPr>
            <a:normAutofit/>
          </a:bodyPr>
          <a:lstStyle/>
          <a:p>
            <a:r>
              <a:rPr lang="es-CR" sz="2000" dirty="0" smtClean="0">
                <a:solidFill>
                  <a:srgbClr val="00B050"/>
                </a:solidFill>
              </a:rPr>
              <a:t>Proyectos </a:t>
            </a:r>
            <a:r>
              <a:rPr lang="es-CR" sz="2000" dirty="0">
                <a:solidFill>
                  <a:srgbClr val="00B050"/>
                </a:solidFill>
              </a:rPr>
              <a:t>informáticos: </a:t>
            </a:r>
            <a:endParaRPr lang="es-CR" sz="2000" dirty="0" smtClean="0">
              <a:solidFill>
                <a:srgbClr val="00B050"/>
              </a:solidFill>
            </a:endParaRP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Concepto </a:t>
            </a:r>
            <a:r>
              <a:rPr lang="es-CR" sz="1800" dirty="0" smtClean="0">
                <a:solidFill>
                  <a:srgbClr val="92D050"/>
                </a:solidFill>
              </a:rPr>
              <a:t>, </a:t>
            </a:r>
            <a:r>
              <a:rPr lang="es-CR" sz="1800" dirty="0" smtClean="0">
                <a:solidFill>
                  <a:srgbClr val="92D050"/>
                </a:solidFill>
              </a:rPr>
              <a:t>Características.</a:t>
            </a: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Errores </a:t>
            </a:r>
            <a:r>
              <a:rPr lang="es-CR" sz="1800" dirty="0">
                <a:solidFill>
                  <a:srgbClr val="92D050"/>
                </a:solidFill>
              </a:rPr>
              <a:t>clásicos en la programación del desarrollo </a:t>
            </a:r>
            <a:r>
              <a:rPr lang="es-CR" sz="1800" dirty="0" smtClean="0">
                <a:solidFill>
                  <a:srgbClr val="92D050"/>
                </a:solidFill>
              </a:rPr>
              <a:t>, Gestión </a:t>
            </a:r>
            <a:r>
              <a:rPr lang="es-CR" sz="1800" dirty="0">
                <a:solidFill>
                  <a:srgbClr val="92D050"/>
                </a:solidFill>
              </a:rPr>
              <a:t>de riesgos</a:t>
            </a:r>
            <a:r>
              <a:rPr lang="es-CR" sz="18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1800" dirty="0" smtClean="0"/>
          </a:p>
          <a:p>
            <a:r>
              <a:rPr lang="es-CR" sz="2000" dirty="0" smtClean="0">
                <a:solidFill>
                  <a:srgbClr val="00B050"/>
                </a:solidFill>
              </a:rPr>
              <a:t>Ciclo </a:t>
            </a:r>
            <a:r>
              <a:rPr lang="es-CR" sz="2000" dirty="0">
                <a:solidFill>
                  <a:srgbClr val="00B050"/>
                </a:solidFill>
              </a:rPr>
              <a:t>de vida del proyecto: </a:t>
            </a:r>
            <a:endParaRPr lang="es-CR" sz="2000" dirty="0" smtClean="0">
              <a:solidFill>
                <a:srgbClr val="00B050"/>
              </a:solidFill>
            </a:endParaRP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Concepto </a:t>
            </a:r>
            <a:r>
              <a:rPr lang="es-CR" sz="1800" dirty="0" smtClean="0">
                <a:solidFill>
                  <a:srgbClr val="92D050"/>
                </a:solidFill>
              </a:rPr>
              <a:t>, Características , Tipos </a:t>
            </a:r>
            <a:r>
              <a:rPr lang="es-CR" sz="1800" dirty="0">
                <a:solidFill>
                  <a:srgbClr val="92D050"/>
                </a:solidFill>
              </a:rPr>
              <a:t>de </a:t>
            </a:r>
            <a:r>
              <a:rPr lang="es-CR" sz="1800" dirty="0" smtClean="0">
                <a:solidFill>
                  <a:srgbClr val="92D050"/>
                </a:solidFill>
              </a:rPr>
              <a:t>diseño.</a:t>
            </a: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Cascada </a:t>
            </a:r>
            <a:r>
              <a:rPr lang="es-CR" sz="1800" dirty="0" smtClean="0">
                <a:solidFill>
                  <a:srgbClr val="92D050"/>
                </a:solidFill>
              </a:rPr>
              <a:t>, </a:t>
            </a:r>
            <a:r>
              <a:rPr lang="es-CR" sz="1800" dirty="0" err="1" smtClean="0">
                <a:solidFill>
                  <a:srgbClr val="92D050"/>
                </a:solidFill>
              </a:rPr>
              <a:t>Prototipado</a:t>
            </a:r>
            <a:r>
              <a:rPr lang="es-CR" sz="1800" dirty="0" smtClean="0">
                <a:solidFill>
                  <a:srgbClr val="92D050"/>
                </a:solidFill>
              </a:rPr>
              <a:t> , Entrega </a:t>
            </a:r>
            <a:r>
              <a:rPr lang="es-CR" sz="1800" dirty="0">
                <a:solidFill>
                  <a:srgbClr val="92D050"/>
                </a:solidFill>
              </a:rPr>
              <a:t>por </a:t>
            </a:r>
            <a:r>
              <a:rPr lang="es-CR" sz="1800" dirty="0" smtClean="0">
                <a:solidFill>
                  <a:srgbClr val="92D050"/>
                </a:solidFill>
              </a:rPr>
              <a:t>etapas.</a:t>
            </a: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Entrega </a:t>
            </a:r>
            <a:r>
              <a:rPr lang="es-CR" sz="1800" dirty="0">
                <a:solidFill>
                  <a:srgbClr val="92D050"/>
                </a:solidFill>
              </a:rPr>
              <a:t>evolutiva </a:t>
            </a:r>
            <a:r>
              <a:rPr lang="es-CR" sz="1800" dirty="0" smtClean="0">
                <a:solidFill>
                  <a:srgbClr val="92D050"/>
                </a:solidFill>
              </a:rPr>
              <a:t>, Otros</a:t>
            </a:r>
            <a:r>
              <a:rPr lang="es-CR" sz="18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1800" dirty="0" smtClean="0"/>
          </a:p>
          <a:p>
            <a:r>
              <a:rPr lang="es-CR" sz="2000" dirty="0" smtClean="0">
                <a:solidFill>
                  <a:srgbClr val="00B050"/>
                </a:solidFill>
              </a:rPr>
              <a:t>Selección </a:t>
            </a:r>
            <a:r>
              <a:rPr lang="es-CR" sz="2000" dirty="0">
                <a:solidFill>
                  <a:srgbClr val="00B050"/>
                </a:solidFill>
              </a:rPr>
              <a:t>del ciclo de vida más rápido para un proyecto específico</a:t>
            </a:r>
            <a:r>
              <a:rPr lang="es-CR" sz="20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s-CR" sz="2000" dirty="0" smtClean="0"/>
          </a:p>
          <a:p>
            <a:r>
              <a:rPr lang="es-CR" sz="2000" dirty="0" smtClean="0">
                <a:solidFill>
                  <a:srgbClr val="00B050"/>
                </a:solidFill>
              </a:rPr>
              <a:t>Estimación</a:t>
            </a:r>
            <a:r>
              <a:rPr lang="es-CR" sz="2000" dirty="0">
                <a:solidFill>
                  <a:srgbClr val="00B050"/>
                </a:solidFill>
              </a:rPr>
              <a:t>: </a:t>
            </a:r>
            <a:endParaRPr lang="es-CR" sz="2000" dirty="0" smtClean="0">
              <a:solidFill>
                <a:srgbClr val="00B050"/>
              </a:solidFill>
            </a:endParaRP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Del </a:t>
            </a:r>
            <a:r>
              <a:rPr lang="es-CR" sz="1800" dirty="0">
                <a:solidFill>
                  <a:srgbClr val="92D050"/>
                </a:solidFill>
              </a:rPr>
              <a:t>tamaño </a:t>
            </a:r>
            <a:r>
              <a:rPr lang="es-CR" sz="1800" dirty="0" smtClean="0">
                <a:solidFill>
                  <a:srgbClr val="92D050"/>
                </a:solidFill>
              </a:rPr>
              <a:t>, Del </a:t>
            </a:r>
            <a:r>
              <a:rPr lang="es-CR" sz="1800" dirty="0" smtClean="0">
                <a:solidFill>
                  <a:srgbClr val="92D050"/>
                </a:solidFill>
              </a:rPr>
              <a:t>esfuerzo.</a:t>
            </a:r>
          </a:p>
          <a:p>
            <a:pPr lvl="1"/>
            <a:r>
              <a:rPr lang="es-CR" sz="1800" dirty="0" smtClean="0">
                <a:solidFill>
                  <a:srgbClr val="92D050"/>
                </a:solidFill>
              </a:rPr>
              <a:t>De </a:t>
            </a:r>
            <a:r>
              <a:rPr lang="es-CR" sz="1800" dirty="0">
                <a:solidFill>
                  <a:srgbClr val="92D050"/>
                </a:solidFill>
              </a:rPr>
              <a:t>la planificación </a:t>
            </a:r>
            <a:r>
              <a:rPr lang="es-CR" sz="1800" dirty="0" smtClean="0">
                <a:solidFill>
                  <a:srgbClr val="92D050"/>
                </a:solidFill>
              </a:rPr>
              <a:t>, Refinamiento</a:t>
            </a:r>
            <a:r>
              <a:rPr lang="es-CR" sz="1800" dirty="0">
                <a:solidFill>
                  <a:srgbClr val="92D05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986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6961" y="0"/>
            <a:ext cx="10125548" cy="942109"/>
          </a:xfrm>
        </p:spPr>
        <p:txBody>
          <a:bodyPr>
            <a:normAutofit fontScale="90000"/>
          </a:bodyPr>
          <a:lstStyle/>
          <a:p>
            <a:r>
              <a:rPr lang="es-CR" sz="2800" dirty="0">
                <a:solidFill>
                  <a:srgbClr val="FFC000"/>
                </a:solidFill>
              </a:rPr>
              <a:t>3.Utilizar diferentes estrategias para la gestión y desarrollo de proyectos informáticos.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7940" y="942109"/>
            <a:ext cx="8915400" cy="5791199"/>
          </a:xfrm>
        </p:spPr>
        <p:txBody>
          <a:bodyPr>
            <a:normAutofit fontScale="77500" lnSpcReduction="20000"/>
          </a:bodyPr>
          <a:lstStyle/>
          <a:p>
            <a:r>
              <a:rPr lang="es-CR" sz="2600" dirty="0">
                <a:solidFill>
                  <a:srgbClr val="00B050"/>
                </a:solidFill>
              </a:rPr>
              <a:t>Planificación: </a:t>
            </a:r>
            <a:endParaRPr lang="es-CR" sz="2600" dirty="0" smtClean="0">
              <a:solidFill>
                <a:srgbClr val="00B050"/>
              </a:solidFill>
            </a:endParaRPr>
          </a:p>
          <a:p>
            <a:pPr lvl="1"/>
            <a:r>
              <a:rPr lang="es-CR" sz="2300" dirty="0" smtClean="0">
                <a:solidFill>
                  <a:srgbClr val="92D050"/>
                </a:solidFill>
              </a:rPr>
              <a:t>Objetivos </a:t>
            </a:r>
            <a:r>
              <a:rPr lang="es-CR" sz="2300" dirty="0">
                <a:solidFill>
                  <a:srgbClr val="92D050"/>
                </a:solidFill>
              </a:rPr>
              <a:t>, Estrategias , Planificación demasiado </a:t>
            </a:r>
            <a:r>
              <a:rPr lang="es-CR" sz="2300" dirty="0" smtClean="0">
                <a:solidFill>
                  <a:srgbClr val="92D050"/>
                </a:solidFill>
              </a:rPr>
              <a:t>optimista.</a:t>
            </a:r>
          </a:p>
          <a:p>
            <a:pPr lvl="1"/>
            <a:r>
              <a:rPr lang="es-CR" sz="2300" dirty="0" smtClean="0">
                <a:solidFill>
                  <a:srgbClr val="92D050"/>
                </a:solidFill>
              </a:rPr>
              <a:t>Presión </a:t>
            </a:r>
            <a:r>
              <a:rPr lang="es-CR" sz="2300" dirty="0">
                <a:solidFill>
                  <a:srgbClr val="92D050"/>
                </a:solidFill>
              </a:rPr>
              <a:t>sobre la planificación</a:t>
            </a:r>
            <a:r>
              <a:rPr lang="es-CR" sz="23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300" dirty="0"/>
          </a:p>
          <a:p>
            <a:r>
              <a:rPr lang="es-CR" sz="2600" dirty="0">
                <a:solidFill>
                  <a:srgbClr val="00B050"/>
                </a:solidFill>
              </a:rPr>
              <a:t>Desarrollo orientado al cliente</a:t>
            </a:r>
            <a:r>
              <a:rPr lang="es-CR" sz="26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s-CR" sz="2600" dirty="0"/>
          </a:p>
          <a:p>
            <a:r>
              <a:rPr lang="es-CR" sz="2600" dirty="0">
                <a:solidFill>
                  <a:srgbClr val="00B050"/>
                </a:solidFill>
              </a:rPr>
              <a:t>Control de calidad: </a:t>
            </a:r>
            <a:endParaRPr lang="es-CR" sz="2600" dirty="0" smtClean="0">
              <a:solidFill>
                <a:srgbClr val="00B050"/>
              </a:solidFill>
            </a:endParaRPr>
          </a:p>
          <a:p>
            <a:pPr lvl="1"/>
            <a:r>
              <a:rPr lang="es-CR" sz="2300" dirty="0" smtClean="0">
                <a:solidFill>
                  <a:srgbClr val="92D050"/>
                </a:solidFill>
              </a:rPr>
              <a:t>Motivación </a:t>
            </a:r>
            <a:r>
              <a:rPr lang="es-CR" sz="2300" dirty="0">
                <a:solidFill>
                  <a:srgbClr val="92D050"/>
                </a:solidFill>
              </a:rPr>
              <a:t>, Trabajo en equipo , </a:t>
            </a:r>
            <a:r>
              <a:rPr lang="es-CR" sz="2300" dirty="0" smtClean="0">
                <a:solidFill>
                  <a:srgbClr val="92D050"/>
                </a:solidFill>
              </a:rPr>
              <a:t>Negociación.</a:t>
            </a:r>
          </a:p>
          <a:p>
            <a:pPr lvl="1"/>
            <a:r>
              <a:rPr lang="es-CR" sz="2300" dirty="0" smtClean="0">
                <a:solidFill>
                  <a:srgbClr val="92D050"/>
                </a:solidFill>
              </a:rPr>
              <a:t>Herramientas </a:t>
            </a:r>
            <a:r>
              <a:rPr lang="es-CR" sz="2300" dirty="0">
                <a:solidFill>
                  <a:srgbClr val="92D050"/>
                </a:solidFill>
              </a:rPr>
              <a:t>para el aumento de la productividad</a:t>
            </a:r>
            <a:r>
              <a:rPr lang="es-CR" sz="23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300" dirty="0"/>
          </a:p>
          <a:p>
            <a:r>
              <a:rPr lang="es-CR" sz="2600" dirty="0">
                <a:solidFill>
                  <a:srgbClr val="00B050"/>
                </a:solidFill>
              </a:rPr>
              <a:t>Presupuesto: </a:t>
            </a:r>
            <a:endParaRPr lang="es-CR" sz="2600" dirty="0" smtClean="0">
              <a:solidFill>
                <a:srgbClr val="00B050"/>
              </a:solidFill>
            </a:endParaRPr>
          </a:p>
          <a:p>
            <a:pPr lvl="1"/>
            <a:r>
              <a:rPr lang="es-CR" sz="2300" dirty="0" smtClean="0">
                <a:solidFill>
                  <a:srgbClr val="92D050"/>
                </a:solidFill>
              </a:rPr>
              <a:t>Componentes </a:t>
            </a:r>
            <a:r>
              <a:rPr lang="es-CR" sz="2300" dirty="0">
                <a:solidFill>
                  <a:srgbClr val="92D050"/>
                </a:solidFill>
              </a:rPr>
              <a:t>, Estrategias para la elaboración </a:t>
            </a:r>
            <a:r>
              <a:rPr lang="es-CR" sz="2300" dirty="0" smtClean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300" dirty="0"/>
          </a:p>
          <a:p>
            <a:r>
              <a:rPr lang="es-CR" sz="2600" dirty="0">
                <a:solidFill>
                  <a:srgbClr val="00B050"/>
                </a:solidFill>
              </a:rPr>
              <a:t>Proyectos informáticos: </a:t>
            </a:r>
            <a:endParaRPr lang="es-CR" sz="2600" dirty="0" smtClean="0">
              <a:solidFill>
                <a:srgbClr val="00B050"/>
              </a:solidFill>
            </a:endParaRPr>
          </a:p>
          <a:p>
            <a:pPr lvl="1"/>
            <a:r>
              <a:rPr lang="es-CR" sz="2300" dirty="0" smtClean="0">
                <a:solidFill>
                  <a:srgbClr val="92D050"/>
                </a:solidFill>
              </a:rPr>
              <a:t>Componentes </a:t>
            </a:r>
            <a:r>
              <a:rPr lang="es-CR" sz="2300" dirty="0">
                <a:solidFill>
                  <a:srgbClr val="92D050"/>
                </a:solidFill>
              </a:rPr>
              <a:t>para su </a:t>
            </a:r>
            <a:r>
              <a:rPr lang="es-CR" sz="2300" dirty="0" smtClean="0">
                <a:solidFill>
                  <a:srgbClr val="92D050"/>
                </a:solidFill>
              </a:rPr>
              <a:t>elaboración.</a:t>
            </a:r>
          </a:p>
          <a:p>
            <a:pPr lvl="1"/>
            <a:r>
              <a:rPr lang="es-CR" sz="2300" dirty="0" smtClean="0">
                <a:solidFill>
                  <a:srgbClr val="92D050"/>
                </a:solidFill>
              </a:rPr>
              <a:t>Aspectos </a:t>
            </a:r>
            <a:r>
              <a:rPr lang="es-CR" sz="2300" dirty="0">
                <a:solidFill>
                  <a:srgbClr val="92D050"/>
                </a:solidFill>
              </a:rPr>
              <a:t>de diseño y presentación , Documentación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14996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4306" y="286602"/>
            <a:ext cx="6213593" cy="860474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Mantenimiento 12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4306" y="4777380"/>
            <a:ext cx="6213593" cy="859145"/>
          </a:xfrm>
        </p:spPr>
        <p:txBody>
          <a:bodyPr/>
          <a:lstStyle/>
          <a:p>
            <a:r>
              <a:rPr lang="es-CR" dirty="0" smtClean="0">
                <a:solidFill>
                  <a:srgbClr val="B11201"/>
                </a:solidFill>
              </a:rPr>
              <a:t>Arquitectura de servidores.</a:t>
            </a:r>
          </a:p>
          <a:p>
            <a:r>
              <a:rPr lang="es-CR" dirty="0" smtClean="0">
                <a:solidFill>
                  <a:srgbClr val="179B24"/>
                </a:solidFill>
              </a:rPr>
              <a:t>Mantenimiento y Actualización de servidores.</a:t>
            </a:r>
            <a:endParaRPr lang="es-CR" dirty="0">
              <a:solidFill>
                <a:srgbClr val="179B24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52" y="1147076"/>
            <a:ext cx="3903899" cy="292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525" y="367436"/>
            <a:ext cx="10513475" cy="1280890"/>
          </a:xfrm>
        </p:spPr>
        <p:txBody>
          <a:bodyPr/>
          <a:lstStyle/>
          <a:p>
            <a:r>
              <a:rPr lang="es-CR" dirty="0"/>
              <a:t>1. Diferenciar los componentes internos de los servidores.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Componentes </a:t>
            </a:r>
            <a:r>
              <a:rPr lang="es-CR" dirty="0"/>
              <a:t>básicos (hardware): </a:t>
            </a:r>
            <a:r>
              <a:rPr lang="es-CR" dirty="0" smtClean="0"/>
              <a:t>BIOS , Memoria , Procesador ,  </a:t>
            </a:r>
            <a:r>
              <a:rPr lang="es-CR" dirty="0"/>
              <a:t>Disipador de calor o ventilador </a:t>
            </a:r>
            <a:r>
              <a:rPr lang="es-CR" dirty="0" smtClean="0"/>
              <a:t>, Tarjeta </a:t>
            </a:r>
            <a:r>
              <a:rPr lang="es-CR" dirty="0"/>
              <a:t>madre </a:t>
            </a:r>
            <a:r>
              <a:rPr lang="es-CR" dirty="0" smtClean="0"/>
              <a:t>, Otros </a:t>
            </a:r>
            <a:r>
              <a:rPr lang="es-CR" dirty="0"/>
              <a:t>dispositivos de almacenamiento </a:t>
            </a:r>
            <a:r>
              <a:rPr lang="es-CR" dirty="0" smtClean="0"/>
              <a:t>, </a:t>
            </a:r>
            <a:r>
              <a:rPr lang="es-CR" dirty="0"/>
              <a:t>Multimedios </a:t>
            </a:r>
            <a:r>
              <a:rPr lang="es-CR" dirty="0" smtClean="0"/>
              <a:t>, </a:t>
            </a:r>
            <a:r>
              <a:rPr lang="es-CR" dirty="0"/>
              <a:t>Video </a:t>
            </a:r>
            <a:r>
              <a:rPr lang="es-CR" dirty="0" smtClean="0"/>
              <a:t>, </a:t>
            </a:r>
            <a:r>
              <a:rPr lang="es-CR" dirty="0"/>
              <a:t>Sonido</a:t>
            </a:r>
            <a:r>
              <a:rPr lang="es-CR" dirty="0" smtClean="0"/>
              <a:t>.</a:t>
            </a:r>
          </a:p>
          <a:p>
            <a:r>
              <a:rPr lang="es-CR" dirty="0" smtClean="0"/>
              <a:t>Adaptadores </a:t>
            </a:r>
            <a:r>
              <a:rPr lang="es-CR" dirty="0"/>
              <a:t>de E/S y puertos: </a:t>
            </a:r>
            <a:r>
              <a:rPr lang="es-CR" dirty="0" smtClean="0"/>
              <a:t>Características , Tipos</a:t>
            </a:r>
            <a:r>
              <a:rPr lang="es-CR" dirty="0"/>
              <a:t>: </a:t>
            </a:r>
            <a:r>
              <a:rPr lang="es-CR" dirty="0" smtClean="0"/>
              <a:t>Serie , Paralelo ,  </a:t>
            </a:r>
            <a:r>
              <a:rPr lang="es-CR" dirty="0"/>
              <a:t>Inalámbricos </a:t>
            </a:r>
            <a:r>
              <a:rPr lang="es-CR" dirty="0" smtClean="0"/>
              <a:t>, Infrarrojo , USB.</a:t>
            </a:r>
          </a:p>
          <a:p>
            <a:r>
              <a:rPr lang="es-CR" dirty="0" smtClean="0"/>
              <a:t>Módems</a:t>
            </a:r>
            <a:r>
              <a:rPr lang="es-CR" dirty="0"/>
              <a:t>: </a:t>
            </a:r>
            <a:r>
              <a:rPr lang="es-CR" dirty="0" smtClean="0"/>
              <a:t>Características , Tipos</a:t>
            </a:r>
            <a:r>
              <a:rPr lang="es-CR" dirty="0"/>
              <a:t>: </a:t>
            </a:r>
            <a:r>
              <a:rPr lang="es-CR" dirty="0" smtClean="0"/>
              <a:t>, Internos , Externos ,Velocidades.</a:t>
            </a:r>
          </a:p>
          <a:p>
            <a:r>
              <a:rPr lang="es-CR" dirty="0" smtClean="0"/>
              <a:t>Software </a:t>
            </a:r>
            <a:r>
              <a:rPr lang="es-CR" dirty="0"/>
              <a:t>y tarjetas de interfaz de red: </a:t>
            </a:r>
            <a:r>
              <a:rPr lang="es-CR" dirty="0" smtClean="0"/>
              <a:t>Características , </a:t>
            </a:r>
            <a:r>
              <a:rPr lang="es-CR" dirty="0"/>
              <a:t>Tipos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Otros </a:t>
            </a:r>
            <a:r>
              <a:rPr lang="es-CR" dirty="0"/>
              <a:t>componentes: </a:t>
            </a:r>
            <a:r>
              <a:rPr lang="es-CR" dirty="0" smtClean="0"/>
              <a:t>Buses , Interruptores </a:t>
            </a:r>
            <a:r>
              <a:rPr lang="es-CR" dirty="0"/>
              <a:t>y </a:t>
            </a:r>
            <a:r>
              <a:rPr lang="es-CR" dirty="0" smtClean="0"/>
              <a:t>jumper , </a:t>
            </a:r>
            <a:r>
              <a:rPr lang="es-CR" dirty="0"/>
              <a:t>Cables, bandas y fajas </a:t>
            </a:r>
            <a:r>
              <a:rPr lang="es-CR" dirty="0" smtClean="0"/>
              <a:t>, Dispositivos </a:t>
            </a:r>
            <a:r>
              <a:rPr lang="es-CR" dirty="0"/>
              <a:t>inalámbricos .</a:t>
            </a:r>
          </a:p>
        </p:txBody>
      </p:sp>
    </p:spTree>
    <p:extLst>
      <p:ext uri="{BB962C8B-B14F-4D97-AF65-F5344CB8AC3E}">
        <p14:creationId xmlns:p14="http://schemas.microsoft.com/office/powerpoint/2010/main" val="21865964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2483" y="367436"/>
            <a:ext cx="10529517" cy="1280890"/>
          </a:xfrm>
        </p:spPr>
        <p:txBody>
          <a:bodyPr/>
          <a:lstStyle/>
          <a:p>
            <a:r>
              <a:rPr lang="es-CR" dirty="0"/>
              <a:t>2. Diferenciar los dispositivos periféricos asociados con los servidores.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Dispositivos </a:t>
            </a:r>
            <a:r>
              <a:rPr lang="es-CR" dirty="0"/>
              <a:t>periféricos: </a:t>
            </a:r>
            <a:r>
              <a:rPr lang="es-CR" dirty="0" smtClean="0"/>
              <a:t>Parlantes</a:t>
            </a:r>
            <a:r>
              <a:rPr lang="es-CR" dirty="0"/>
              <a:t>, micrófonos y audífonos </a:t>
            </a:r>
            <a:r>
              <a:rPr lang="es-CR" dirty="0" smtClean="0"/>
              <a:t>, Impresoras ,  </a:t>
            </a:r>
            <a:r>
              <a:rPr lang="es-CR" dirty="0"/>
              <a:t>Scanner </a:t>
            </a:r>
            <a:r>
              <a:rPr lang="es-CR" dirty="0" smtClean="0"/>
              <a:t>, Cámaras </a:t>
            </a:r>
            <a:r>
              <a:rPr lang="es-CR" dirty="0"/>
              <a:t>digitales </a:t>
            </a:r>
            <a:r>
              <a:rPr lang="es-CR" dirty="0" smtClean="0"/>
              <a:t>, Computadoras </a:t>
            </a:r>
            <a:r>
              <a:rPr lang="es-CR" dirty="0"/>
              <a:t>de bolsillo </a:t>
            </a:r>
            <a:r>
              <a:rPr lang="es-CR" dirty="0" smtClean="0"/>
              <a:t>, Teléfonos celulares.</a:t>
            </a:r>
          </a:p>
          <a:p>
            <a:r>
              <a:rPr lang="es-CR" dirty="0" smtClean="0"/>
              <a:t>Especificaciones </a:t>
            </a:r>
            <a:r>
              <a:rPr lang="es-CR" dirty="0"/>
              <a:t>técnicas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Recomendaciones </a:t>
            </a:r>
            <a:r>
              <a:rPr lang="es-CR" dirty="0"/>
              <a:t>para su selección.</a:t>
            </a:r>
          </a:p>
        </p:txBody>
      </p:sp>
    </p:spTree>
    <p:extLst>
      <p:ext uri="{BB962C8B-B14F-4D97-AF65-F5344CB8AC3E}">
        <p14:creationId xmlns:p14="http://schemas.microsoft.com/office/powerpoint/2010/main" val="2821060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2483" y="0"/>
            <a:ext cx="10529517" cy="1280890"/>
          </a:xfrm>
        </p:spPr>
        <p:txBody>
          <a:bodyPr>
            <a:normAutofit fontScale="90000"/>
          </a:bodyPr>
          <a:lstStyle/>
          <a:p>
            <a:r>
              <a:rPr lang="es-CR" dirty="0"/>
              <a:t>3. Diferenciar las particularidades de los diferentes tipos de software a utilizarse por los servidores.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Componentes </a:t>
            </a:r>
            <a:r>
              <a:rPr lang="es-CR" dirty="0"/>
              <a:t>básicos (software</a:t>
            </a:r>
            <a:r>
              <a:rPr lang="es-CR" dirty="0" smtClean="0"/>
              <a:t>):</a:t>
            </a:r>
          </a:p>
          <a:p>
            <a:r>
              <a:rPr lang="es-CR" dirty="0" smtClean="0"/>
              <a:t>Sistema </a:t>
            </a:r>
            <a:r>
              <a:rPr lang="es-CR" dirty="0"/>
              <a:t>operativo: </a:t>
            </a:r>
            <a:r>
              <a:rPr lang="es-CR" dirty="0" smtClean="0"/>
              <a:t>Modo </a:t>
            </a:r>
            <a:r>
              <a:rPr lang="es-CR" dirty="0"/>
              <a:t>texto </a:t>
            </a:r>
            <a:r>
              <a:rPr lang="es-CR" dirty="0" smtClean="0"/>
              <a:t>, Modo </a:t>
            </a:r>
            <a:r>
              <a:rPr lang="es-CR" dirty="0"/>
              <a:t>gráfico </a:t>
            </a:r>
            <a:r>
              <a:rPr lang="es-CR" dirty="0" smtClean="0"/>
              <a:t>, De red , De </a:t>
            </a:r>
            <a:r>
              <a:rPr lang="es-CR" dirty="0"/>
              <a:t>aplicación </a:t>
            </a:r>
            <a:r>
              <a:rPr lang="es-CR" dirty="0" smtClean="0"/>
              <a:t>,  </a:t>
            </a:r>
            <a:r>
              <a:rPr lang="es-CR" dirty="0"/>
              <a:t>De desarrollo </a:t>
            </a:r>
            <a:r>
              <a:rPr lang="es-CR" dirty="0" smtClean="0"/>
              <a:t>, De </a:t>
            </a:r>
            <a:r>
              <a:rPr lang="es-CR" dirty="0"/>
              <a:t>configuración</a:t>
            </a:r>
            <a:r>
              <a:rPr lang="es-CR" dirty="0" smtClean="0"/>
              <a:t>.</a:t>
            </a:r>
          </a:p>
          <a:p>
            <a:r>
              <a:rPr lang="es-CR" dirty="0" smtClean="0"/>
              <a:t>Licenciamiento </a:t>
            </a:r>
            <a:r>
              <a:rPr lang="es-CR" dirty="0"/>
              <a:t>de software: </a:t>
            </a:r>
            <a:r>
              <a:rPr lang="es-CR" dirty="0" smtClean="0"/>
              <a:t>Concepto , Importancia , Ventajas ,  </a:t>
            </a:r>
            <a:r>
              <a:rPr lang="es-CR" dirty="0"/>
              <a:t>Procedimiento de compra </a:t>
            </a:r>
            <a:r>
              <a:rPr lang="es-CR" dirty="0" smtClean="0"/>
              <a:t>, Derechos </a:t>
            </a:r>
            <a:r>
              <a:rPr lang="es-CR" dirty="0"/>
              <a:t>de autor y propiedad intelectual (Leyes existentes).</a:t>
            </a:r>
          </a:p>
        </p:txBody>
      </p:sp>
    </p:spTree>
    <p:extLst>
      <p:ext uri="{BB962C8B-B14F-4D97-AF65-F5344CB8AC3E}">
        <p14:creationId xmlns:p14="http://schemas.microsoft.com/office/powerpoint/2010/main" val="3457740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647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0958" y="0"/>
            <a:ext cx="10527329" cy="1454072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C000"/>
                </a:solidFill>
              </a:rPr>
              <a:t>5. Aplicar normas </a:t>
            </a:r>
            <a:r>
              <a:rPr lang="es-CR" dirty="0" smtClean="0">
                <a:solidFill>
                  <a:srgbClr val="FFC000"/>
                </a:solidFill>
              </a:rPr>
              <a:t>de seguridad en diversas actividades para prevenir accidentes </a:t>
            </a:r>
            <a:r>
              <a:rPr lang="es-CR" dirty="0">
                <a:solidFill>
                  <a:srgbClr val="FFC000"/>
                </a:solidFill>
              </a:rPr>
              <a:t>en </a:t>
            </a:r>
            <a:r>
              <a:rPr lang="es-CR" dirty="0" smtClean="0">
                <a:solidFill>
                  <a:srgbClr val="FFC000"/>
                </a:solidFill>
              </a:rPr>
              <a:t>el trabajo</a:t>
            </a:r>
            <a:r>
              <a:rPr lang="es-CR" dirty="0">
                <a:solidFill>
                  <a:srgbClr val="FFC000"/>
                </a:solidFill>
              </a:rPr>
              <a:t>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3669" y="1620982"/>
            <a:ext cx="8915400" cy="3777622"/>
          </a:xfrm>
        </p:spPr>
        <p:txBody>
          <a:bodyPr>
            <a:normAutofit/>
          </a:bodyPr>
          <a:lstStyle/>
          <a:p>
            <a:r>
              <a:rPr lang="es-CR" sz="2800" dirty="0" smtClean="0">
                <a:solidFill>
                  <a:srgbClr val="00B0F0"/>
                </a:solidFill>
              </a:rPr>
              <a:t>Almacenamiento de </a:t>
            </a:r>
            <a:r>
              <a:rPr lang="es-CR" sz="2800" dirty="0">
                <a:solidFill>
                  <a:srgbClr val="00B0F0"/>
                </a:solidFill>
              </a:rPr>
              <a:t>material </a:t>
            </a:r>
            <a:r>
              <a:rPr lang="es-CR" sz="2800" dirty="0" smtClean="0">
                <a:solidFill>
                  <a:srgbClr val="00B0F0"/>
                </a:solidFill>
              </a:rPr>
              <a:t>y equipos</a:t>
            </a:r>
            <a:r>
              <a:rPr lang="es-CR" sz="2800" dirty="0">
                <a:solidFill>
                  <a:srgbClr val="0070C0"/>
                </a:solidFill>
              </a:rPr>
              <a:t>.</a:t>
            </a:r>
          </a:p>
          <a:p>
            <a:r>
              <a:rPr lang="es-CR" sz="2800" dirty="0" smtClean="0">
                <a:solidFill>
                  <a:srgbClr val="00B0F0"/>
                </a:solidFill>
              </a:rPr>
              <a:t>Transporte de material</a:t>
            </a:r>
            <a:r>
              <a:rPr lang="es-CR" sz="2800" dirty="0">
                <a:solidFill>
                  <a:srgbClr val="0070C0"/>
                </a:solidFill>
              </a:rPr>
              <a:t>.</a:t>
            </a:r>
          </a:p>
          <a:p>
            <a:r>
              <a:rPr lang="es-CR" sz="2800" dirty="0" smtClean="0">
                <a:solidFill>
                  <a:srgbClr val="00B0F0"/>
                </a:solidFill>
              </a:rPr>
              <a:t>Técnicas de levantamiento de objetos</a:t>
            </a:r>
            <a:r>
              <a:rPr lang="es-CR" sz="2800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69" y="3927743"/>
            <a:ext cx="2657475" cy="21290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833" y="3927743"/>
            <a:ext cx="2740693" cy="21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6441" y="142846"/>
            <a:ext cx="10545559" cy="1445321"/>
          </a:xfrm>
        </p:spPr>
        <p:txBody>
          <a:bodyPr>
            <a:normAutofit fontScale="90000"/>
          </a:bodyPr>
          <a:lstStyle/>
          <a:p>
            <a:r>
              <a:rPr lang="es-CR" dirty="0"/>
              <a:t>1. Analizar las medidas de seguridad e higiene necesarias para el trabajo con equipo de cómputo y herramientas manuales.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Riesgos </a:t>
            </a:r>
            <a:r>
              <a:rPr lang="es-CR" dirty="0"/>
              <a:t>eléctricos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Fuentes </a:t>
            </a:r>
            <a:r>
              <a:rPr lang="es-CR" dirty="0"/>
              <a:t>de riesgo</a:t>
            </a:r>
            <a:r>
              <a:rPr lang="es-CR" dirty="0" smtClean="0"/>
              <a:t>.</a:t>
            </a:r>
          </a:p>
          <a:p>
            <a:r>
              <a:rPr lang="es-CR" dirty="0" smtClean="0"/>
              <a:t>Medidas </a:t>
            </a:r>
            <a:r>
              <a:rPr lang="es-CR" dirty="0"/>
              <a:t>de seguridad</a:t>
            </a:r>
            <a:r>
              <a:rPr lang="es-CR" dirty="0" smtClean="0"/>
              <a:t>.</a:t>
            </a:r>
          </a:p>
          <a:p>
            <a:r>
              <a:rPr lang="es-CR" dirty="0" smtClean="0"/>
              <a:t>Herramientas </a:t>
            </a:r>
            <a:r>
              <a:rPr lang="es-CR" dirty="0"/>
              <a:t>manuales</a:t>
            </a:r>
            <a:r>
              <a:rPr lang="es-CR" dirty="0" smtClean="0"/>
              <a:t>.</a:t>
            </a:r>
          </a:p>
          <a:p>
            <a:r>
              <a:rPr lang="es-CR" dirty="0" smtClean="0"/>
              <a:t>Normas </a:t>
            </a:r>
            <a:r>
              <a:rPr lang="es-CR" dirty="0"/>
              <a:t>para la manipulación de herramientas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Cuidado </a:t>
            </a:r>
            <a:r>
              <a:rPr lang="es-CR" dirty="0"/>
              <a:t>y almacenamiento de las herramientas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Normas </a:t>
            </a:r>
            <a:r>
              <a:rPr lang="es-CR" dirty="0"/>
              <a:t>de conducta en el taller</a:t>
            </a:r>
            <a:r>
              <a:rPr lang="es-CR" dirty="0" smtClean="0"/>
              <a:t>.</a:t>
            </a:r>
          </a:p>
          <a:p>
            <a:r>
              <a:rPr lang="es-CR" dirty="0" smtClean="0"/>
              <a:t>Acciones </a:t>
            </a:r>
            <a:r>
              <a:rPr lang="es-CR" dirty="0"/>
              <a:t>en caso de accidente.</a:t>
            </a:r>
          </a:p>
        </p:txBody>
      </p:sp>
    </p:spTree>
    <p:extLst>
      <p:ext uri="{BB962C8B-B14F-4D97-AF65-F5344CB8AC3E}">
        <p14:creationId xmlns:p14="http://schemas.microsoft.com/office/powerpoint/2010/main" val="680937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2483" y="239100"/>
            <a:ext cx="10529517" cy="1280890"/>
          </a:xfrm>
        </p:spPr>
        <p:txBody>
          <a:bodyPr>
            <a:normAutofit/>
          </a:bodyPr>
          <a:lstStyle/>
          <a:p>
            <a:r>
              <a:rPr lang="es-CR" dirty="0"/>
              <a:t>2. Realizar informes de estado actual y diagnóstico de diferentes tipos de servidores.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Revisión </a:t>
            </a:r>
            <a:r>
              <a:rPr lang="es-CR" dirty="0"/>
              <a:t>preliminar del estado del sistema</a:t>
            </a:r>
            <a:r>
              <a:rPr lang="es-CR" dirty="0" smtClean="0"/>
              <a:t>.</a:t>
            </a:r>
          </a:p>
          <a:p>
            <a:r>
              <a:rPr lang="es-CR" dirty="0" smtClean="0"/>
              <a:t>Elaboración </a:t>
            </a:r>
            <a:r>
              <a:rPr lang="es-CR" dirty="0"/>
              <a:t>de un inventario de los componentes del sistema</a:t>
            </a:r>
            <a:r>
              <a:rPr lang="es-CR" dirty="0" smtClean="0"/>
              <a:t>.</a:t>
            </a:r>
          </a:p>
          <a:p>
            <a:r>
              <a:rPr lang="es-CR" dirty="0" smtClean="0"/>
              <a:t>Software </a:t>
            </a:r>
            <a:r>
              <a:rPr lang="es-CR" dirty="0"/>
              <a:t>para el diagnóstico del sistema.</a:t>
            </a:r>
          </a:p>
        </p:txBody>
      </p:sp>
    </p:spTree>
    <p:extLst>
      <p:ext uri="{BB962C8B-B14F-4D97-AF65-F5344CB8AC3E}">
        <p14:creationId xmlns:p14="http://schemas.microsoft.com/office/powerpoint/2010/main" val="6675480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2484" y="174931"/>
            <a:ext cx="10529516" cy="1557616"/>
          </a:xfrm>
        </p:spPr>
        <p:txBody>
          <a:bodyPr>
            <a:normAutofit fontScale="90000"/>
          </a:bodyPr>
          <a:lstStyle/>
          <a:p>
            <a:r>
              <a:rPr lang="es-CR" dirty="0"/>
              <a:t>3. Crear respaldos de seguridad como medida para iniciar el proceso de mantenimiento o actualización del servidor.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2484" y="1860884"/>
            <a:ext cx="8915400" cy="3777622"/>
          </a:xfrm>
        </p:spPr>
        <p:txBody>
          <a:bodyPr/>
          <a:lstStyle/>
          <a:p>
            <a:r>
              <a:rPr lang="es-CR" dirty="0" smtClean="0"/>
              <a:t>Respaldos </a:t>
            </a:r>
            <a:r>
              <a:rPr lang="es-CR" dirty="0"/>
              <a:t>de seguridad: </a:t>
            </a:r>
            <a:r>
              <a:rPr lang="es-CR" dirty="0" smtClean="0"/>
              <a:t>Concepto , Características , Importancia , Tipos </a:t>
            </a:r>
            <a:r>
              <a:rPr lang="es-CR" dirty="0"/>
              <a:t>de información a respaldar </a:t>
            </a:r>
            <a:r>
              <a:rPr lang="es-CR" dirty="0" smtClean="0"/>
              <a:t>, Medios , Procedimientos.</a:t>
            </a:r>
          </a:p>
          <a:p>
            <a:r>
              <a:rPr lang="es-CR" dirty="0" smtClean="0"/>
              <a:t>Almacenamiento </a:t>
            </a:r>
            <a:r>
              <a:rPr lang="es-CR" dirty="0"/>
              <a:t>de los medios físicos en los que se realiza el respaldo: </a:t>
            </a:r>
            <a:r>
              <a:rPr lang="es-CR" dirty="0" smtClean="0"/>
              <a:t> </a:t>
            </a:r>
            <a:r>
              <a:rPr lang="es-CR" dirty="0"/>
              <a:t>Seguridad </a:t>
            </a:r>
            <a:r>
              <a:rPr lang="es-CR" dirty="0" smtClean="0"/>
              <a:t>, Protección </a:t>
            </a:r>
            <a:r>
              <a:rPr lang="es-CR" dirty="0"/>
              <a:t>contra daños.</a:t>
            </a:r>
          </a:p>
        </p:txBody>
      </p:sp>
    </p:spTree>
    <p:extLst>
      <p:ext uri="{BB962C8B-B14F-4D97-AF65-F5344CB8AC3E}">
        <p14:creationId xmlns:p14="http://schemas.microsoft.com/office/powerpoint/2010/main" val="806178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2483" y="190973"/>
            <a:ext cx="10529517" cy="1280890"/>
          </a:xfrm>
        </p:spPr>
        <p:txBody>
          <a:bodyPr/>
          <a:lstStyle/>
          <a:p>
            <a:r>
              <a:rPr lang="es-CR" dirty="0"/>
              <a:t>4. Formatear y preparar los discos duros de diferentes tipos de servidor.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Discos </a:t>
            </a:r>
            <a:r>
              <a:rPr lang="es-CR" dirty="0"/>
              <a:t>duros: </a:t>
            </a:r>
            <a:r>
              <a:rPr lang="es-CR" dirty="0" smtClean="0"/>
              <a:t>Tipos , Especificaciones </a:t>
            </a:r>
            <a:r>
              <a:rPr lang="es-CR" dirty="0"/>
              <a:t>técnicas </a:t>
            </a:r>
            <a:r>
              <a:rPr lang="es-CR" dirty="0" smtClean="0"/>
              <a:t>, Consideraciones </a:t>
            </a:r>
            <a:r>
              <a:rPr lang="es-CR" dirty="0"/>
              <a:t>especiales </a:t>
            </a:r>
            <a:r>
              <a:rPr lang="es-CR" dirty="0" smtClean="0"/>
              <a:t>Instalación </a:t>
            </a:r>
            <a:r>
              <a:rPr lang="es-CR" dirty="0"/>
              <a:t>o desmontaje</a:t>
            </a:r>
            <a:r>
              <a:rPr lang="es-CR" dirty="0" smtClean="0"/>
              <a:t>.</a:t>
            </a:r>
          </a:p>
          <a:p>
            <a:r>
              <a:rPr lang="es-CR" dirty="0" smtClean="0"/>
              <a:t>Formateado</a:t>
            </a:r>
            <a:r>
              <a:rPr lang="es-CR" dirty="0"/>
              <a:t>: </a:t>
            </a:r>
            <a:r>
              <a:rPr lang="es-CR" dirty="0" smtClean="0"/>
              <a:t>Normas </a:t>
            </a:r>
            <a:r>
              <a:rPr lang="es-CR" dirty="0"/>
              <a:t>de seguridad </a:t>
            </a:r>
            <a:r>
              <a:rPr lang="es-CR" dirty="0" smtClean="0"/>
              <a:t>, Formas </a:t>
            </a:r>
            <a:r>
              <a:rPr lang="es-CR" dirty="0"/>
              <a:t>y procedimientos </a:t>
            </a:r>
            <a:r>
              <a:rPr lang="es-CR" dirty="0" smtClean="0"/>
              <a:t>, </a:t>
            </a:r>
            <a:r>
              <a:rPr lang="es-CR" dirty="0"/>
              <a:t>Particiones.</a:t>
            </a:r>
          </a:p>
        </p:txBody>
      </p:sp>
    </p:spTree>
    <p:extLst>
      <p:ext uri="{BB962C8B-B14F-4D97-AF65-F5344CB8AC3E}">
        <p14:creationId xmlns:p14="http://schemas.microsoft.com/office/powerpoint/2010/main" val="345981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4357" y="126805"/>
            <a:ext cx="10577643" cy="1280890"/>
          </a:xfrm>
        </p:spPr>
        <p:txBody>
          <a:bodyPr>
            <a:normAutofit fontScale="90000"/>
          </a:bodyPr>
          <a:lstStyle/>
          <a:p>
            <a:r>
              <a:rPr lang="es-CR" dirty="0"/>
              <a:t>5. Instalar diferentes sistemas operativos y software específico en diferentes tipos de servidor.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Sistemas </a:t>
            </a:r>
            <a:r>
              <a:rPr lang="es-CR" dirty="0"/>
              <a:t>operativos: </a:t>
            </a:r>
            <a:r>
              <a:rPr lang="es-CR" dirty="0" smtClean="0"/>
              <a:t>Normas </a:t>
            </a:r>
            <a:r>
              <a:rPr lang="es-CR" dirty="0"/>
              <a:t>de seguridad para la instalación </a:t>
            </a:r>
            <a:r>
              <a:rPr lang="es-CR" dirty="0" smtClean="0"/>
              <a:t>,  </a:t>
            </a:r>
            <a:r>
              <a:rPr lang="es-CR" dirty="0"/>
              <a:t>Requerimientos técnicos </a:t>
            </a:r>
            <a:r>
              <a:rPr lang="es-CR" dirty="0" smtClean="0"/>
              <a:t>, Requerimientos </a:t>
            </a:r>
            <a:r>
              <a:rPr lang="es-CR" dirty="0"/>
              <a:t>de plataforma </a:t>
            </a:r>
            <a:r>
              <a:rPr lang="es-CR" dirty="0" smtClean="0"/>
              <a:t>, Instalación </a:t>
            </a:r>
            <a:r>
              <a:rPr lang="es-CR" dirty="0"/>
              <a:t>del sistema </a:t>
            </a:r>
            <a:r>
              <a:rPr lang="es-CR" dirty="0" smtClean="0"/>
              <a:t>, Configuración </a:t>
            </a:r>
            <a:r>
              <a:rPr lang="es-CR" dirty="0"/>
              <a:t>de componentes internos </a:t>
            </a:r>
            <a:r>
              <a:rPr lang="es-CR" dirty="0" smtClean="0"/>
              <a:t>, Configuración </a:t>
            </a:r>
            <a:r>
              <a:rPr lang="es-CR" dirty="0"/>
              <a:t>de dispositivos periféricos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Software </a:t>
            </a:r>
            <a:r>
              <a:rPr lang="es-CR" dirty="0"/>
              <a:t>específico: </a:t>
            </a:r>
            <a:r>
              <a:rPr lang="es-CR" dirty="0" smtClean="0"/>
              <a:t>Normas </a:t>
            </a:r>
            <a:r>
              <a:rPr lang="es-CR" dirty="0"/>
              <a:t>de seguridad para la instalación </a:t>
            </a:r>
            <a:r>
              <a:rPr lang="es-CR" dirty="0" smtClean="0"/>
              <a:t>, </a:t>
            </a:r>
            <a:r>
              <a:rPr lang="es-CR" dirty="0"/>
              <a:t>Requerimientos técnicos </a:t>
            </a:r>
            <a:r>
              <a:rPr lang="es-CR" dirty="0" smtClean="0"/>
              <a:t>, Requerimientos </a:t>
            </a:r>
            <a:r>
              <a:rPr lang="es-CR" dirty="0"/>
              <a:t>de plataforma </a:t>
            </a:r>
            <a:r>
              <a:rPr lang="es-CR" dirty="0" smtClean="0"/>
              <a:t>, Instalación </a:t>
            </a:r>
            <a:r>
              <a:rPr lang="es-CR" dirty="0"/>
              <a:t>del software </a:t>
            </a:r>
            <a:r>
              <a:rPr lang="es-CR" dirty="0" smtClean="0"/>
              <a:t>, Opciones </a:t>
            </a:r>
            <a:r>
              <a:rPr lang="es-CR" dirty="0"/>
              <a:t>para compartir recursos 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64688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5398" y="12033"/>
            <a:ext cx="10596602" cy="1300944"/>
          </a:xfrm>
        </p:spPr>
        <p:txBody>
          <a:bodyPr>
            <a:normAutofit fontScale="90000"/>
          </a:bodyPr>
          <a:lstStyle/>
          <a:p>
            <a:r>
              <a:rPr lang="es-CR" sz="2900" dirty="0">
                <a:solidFill>
                  <a:srgbClr val="FFC000"/>
                </a:solidFill>
              </a:rPr>
              <a:t>6. Distinguir las causas y efectos de los accidentes ocasionados por el fuego, así como los métodos para prevenirlos en el lugar de trabajo. 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0721" y="1312977"/>
            <a:ext cx="9250974" cy="3441033"/>
          </a:xfrm>
        </p:spPr>
        <p:txBody>
          <a:bodyPr>
            <a:normAutofit/>
          </a:bodyPr>
          <a:lstStyle/>
          <a:p>
            <a:r>
              <a:rPr lang="es-CR" sz="2400" dirty="0" smtClean="0">
                <a:solidFill>
                  <a:srgbClr val="0070C0"/>
                </a:solidFill>
              </a:rPr>
              <a:t>Concepto de:</a:t>
            </a: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Igneología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Fuego</a:t>
            </a:r>
            <a:r>
              <a:rPr lang="es-CR" sz="2000" dirty="0" smtClean="0">
                <a:solidFill>
                  <a:srgbClr val="0070C0"/>
                </a:solidFill>
              </a:rPr>
              <a:t> , </a:t>
            </a:r>
            <a:r>
              <a:rPr lang="es-CR" sz="2000" dirty="0" smtClean="0">
                <a:solidFill>
                  <a:srgbClr val="00B0F0"/>
                </a:solidFill>
              </a:rPr>
              <a:t>Incendio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Ignición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Llama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Humo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Inflamable.</a:t>
            </a:r>
          </a:p>
          <a:p>
            <a:r>
              <a:rPr lang="es-CR" sz="2400" dirty="0" smtClean="0">
                <a:solidFill>
                  <a:srgbClr val="0070C0"/>
                </a:solidFill>
              </a:rPr>
              <a:t>Métodos para </a:t>
            </a:r>
            <a:r>
              <a:rPr lang="es-CR" sz="2400" dirty="0">
                <a:solidFill>
                  <a:srgbClr val="0070C0"/>
                </a:solidFill>
              </a:rPr>
              <a:t>prevenir los accidentes igneológicos. </a:t>
            </a:r>
            <a:endParaRPr lang="es-CR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CR" sz="2400" dirty="0" smtClean="0">
                <a:solidFill>
                  <a:srgbClr val="92D050"/>
                </a:solidFill>
              </a:rPr>
              <a:t>-----------------------------------------------------------------------------------------</a:t>
            </a:r>
          </a:p>
          <a:p>
            <a:r>
              <a:rPr lang="es-CR" sz="2400" dirty="0" smtClean="0">
                <a:solidFill>
                  <a:srgbClr val="0070C0"/>
                </a:solidFill>
              </a:rPr>
              <a:t>Equipo </a:t>
            </a:r>
            <a:r>
              <a:rPr lang="es-CR" sz="2400" dirty="0">
                <a:solidFill>
                  <a:srgbClr val="0070C0"/>
                </a:solidFill>
              </a:rPr>
              <a:t>portátil (extintores): </a:t>
            </a:r>
            <a:endParaRPr lang="es-CR" sz="2400" dirty="0" smtClean="0">
              <a:solidFill>
                <a:srgbClr val="0070C0"/>
              </a:solidFill>
            </a:endParaRPr>
          </a:p>
          <a:p>
            <a:pPr lvl="1"/>
            <a:r>
              <a:rPr lang="es-CR" sz="2000" dirty="0" smtClean="0">
                <a:solidFill>
                  <a:srgbClr val="00B0F0"/>
                </a:solidFill>
              </a:rPr>
              <a:t>Clasificación </a:t>
            </a:r>
            <a:r>
              <a:rPr lang="es-CR" sz="2000" dirty="0">
                <a:solidFill>
                  <a:srgbClr val="00B0F0"/>
                </a:solidFill>
              </a:rPr>
              <a:t>y </a:t>
            </a:r>
            <a:r>
              <a:rPr lang="es-CR" sz="2000" dirty="0" smtClean="0">
                <a:solidFill>
                  <a:srgbClr val="00B0F0"/>
                </a:solidFill>
              </a:rPr>
              <a:t>tipos </a:t>
            </a:r>
            <a:r>
              <a:rPr lang="es-CR" sz="2000" dirty="0" smtClean="0">
                <a:solidFill>
                  <a:srgbClr val="0070C0"/>
                </a:solidFill>
              </a:rPr>
              <a:t>,</a:t>
            </a:r>
            <a:r>
              <a:rPr lang="es-CR" sz="2000" dirty="0" smtClean="0">
                <a:solidFill>
                  <a:srgbClr val="00B0F0"/>
                </a:solidFill>
              </a:rPr>
              <a:t> Reglas </a:t>
            </a:r>
            <a:r>
              <a:rPr lang="es-CR" sz="2000" dirty="0">
                <a:solidFill>
                  <a:srgbClr val="00B0F0"/>
                </a:solidFill>
              </a:rPr>
              <a:t>generales para el uso de los extintores</a:t>
            </a:r>
            <a:r>
              <a:rPr lang="es-CR" sz="20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s-CR" sz="2400" dirty="0" smtClean="0">
                <a:solidFill>
                  <a:srgbClr val="0070C0"/>
                </a:solidFill>
              </a:rPr>
              <a:t>Equipo </a:t>
            </a:r>
            <a:r>
              <a:rPr lang="es-CR" sz="2400" dirty="0">
                <a:solidFill>
                  <a:srgbClr val="0070C0"/>
                </a:solidFill>
              </a:rPr>
              <a:t>de extinción de incendios (equipo fijo)</a:t>
            </a:r>
            <a:r>
              <a:rPr lang="es-CR" sz="2400" dirty="0">
                <a:solidFill>
                  <a:srgbClr val="00B0F0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21" y="4662988"/>
            <a:ext cx="4487779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9252" y="228221"/>
            <a:ext cx="10582748" cy="1392091"/>
          </a:xfrm>
        </p:spPr>
        <p:txBody>
          <a:bodyPr>
            <a:normAutofit fontScale="90000"/>
          </a:bodyPr>
          <a:lstStyle/>
          <a:p>
            <a:r>
              <a:rPr lang="es-CR" sz="3100" dirty="0">
                <a:solidFill>
                  <a:srgbClr val="FFC000"/>
                </a:solidFill>
              </a:rPr>
              <a:t>7. Distinguir los tipos de agentes a que se está expuesto en el ambiente laboral asociado a la informática</a:t>
            </a:r>
            <a:r>
              <a:rPr lang="es-CR" dirty="0">
                <a:solidFill>
                  <a:srgbClr val="FFC000"/>
                </a:solidFill>
              </a:rPr>
              <a:t>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3464" y="1719438"/>
            <a:ext cx="11075121" cy="5595762"/>
          </a:xfrm>
        </p:spPr>
        <p:txBody>
          <a:bodyPr>
            <a:noAutofit/>
          </a:bodyPr>
          <a:lstStyle/>
          <a:p>
            <a:r>
              <a:rPr lang="es-CR" sz="2800" dirty="0" smtClean="0">
                <a:solidFill>
                  <a:srgbClr val="0070C0"/>
                </a:solidFill>
              </a:rPr>
              <a:t>Concepto </a:t>
            </a:r>
            <a:r>
              <a:rPr lang="es-CR" sz="2800" dirty="0">
                <a:solidFill>
                  <a:srgbClr val="0070C0"/>
                </a:solidFill>
              </a:rPr>
              <a:t>de agente. </a:t>
            </a:r>
            <a:endParaRPr lang="es-CR" sz="2800" dirty="0" smtClean="0">
              <a:solidFill>
                <a:srgbClr val="0070C0"/>
              </a:solidFill>
            </a:endParaRPr>
          </a:p>
          <a:p>
            <a:pPr lvl="1"/>
            <a:r>
              <a:rPr lang="es-CR" sz="2400" dirty="0" smtClean="0">
                <a:solidFill>
                  <a:srgbClr val="0070C0"/>
                </a:solidFill>
              </a:rPr>
              <a:t>Tipos </a:t>
            </a:r>
            <a:r>
              <a:rPr lang="es-CR" sz="2400" dirty="0">
                <a:solidFill>
                  <a:srgbClr val="0070C0"/>
                </a:solidFill>
              </a:rPr>
              <a:t>de </a:t>
            </a:r>
            <a:r>
              <a:rPr lang="es-CR" sz="2400" dirty="0" smtClean="0">
                <a:solidFill>
                  <a:srgbClr val="0070C0"/>
                </a:solidFill>
              </a:rPr>
              <a:t>agentes: </a:t>
            </a:r>
            <a:r>
              <a:rPr lang="es-CR" sz="2400" dirty="0" smtClean="0">
                <a:solidFill>
                  <a:srgbClr val="00B0F0"/>
                </a:solidFill>
              </a:rPr>
              <a:t>Físico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>
                <a:solidFill>
                  <a:srgbClr val="00B0F0"/>
                </a:solidFill>
              </a:rPr>
              <a:t> Químico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>
                <a:solidFill>
                  <a:srgbClr val="00B0F0"/>
                </a:solidFill>
              </a:rPr>
              <a:t> Biológico</a:t>
            </a:r>
            <a:r>
              <a:rPr lang="es-CR" sz="2400" dirty="0" smtClean="0">
                <a:solidFill>
                  <a:srgbClr val="0070C0"/>
                </a:solidFill>
              </a:rPr>
              <a:t> , </a:t>
            </a:r>
            <a:r>
              <a:rPr lang="es-CR" sz="2400" dirty="0" smtClean="0">
                <a:solidFill>
                  <a:srgbClr val="00B0F0"/>
                </a:solidFill>
              </a:rPr>
              <a:t>Ergonómicos</a:t>
            </a:r>
            <a:r>
              <a:rPr lang="es-CR" sz="2400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s-CR" sz="2400" dirty="0" smtClean="0">
              <a:solidFill>
                <a:srgbClr val="0070C0"/>
              </a:solidFill>
            </a:endParaRPr>
          </a:p>
          <a:p>
            <a:r>
              <a:rPr lang="es-CR" sz="2800" dirty="0" smtClean="0">
                <a:solidFill>
                  <a:srgbClr val="0070C0"/>
                </a:solidFill>
              </a:rPr>
              <a:t>Exposición:                                    Iluminación:</a:t>
            </a:r>
          </a:p>
          <a:p>
            <a:pPr lvl="1"/>
            <a:r>
              <a:rPr lang="es-CR" sz="2400" dirty="0" smtClean="0">
                <a:solidFill>
                  <a:srgbClr val="0070C0"/>
                </a:solidFill>
              </a:rPr>
              <a:t> </a:t>
            </a:r>
            <a:r>
              <a:rPr lang="es-CR" sz="2400" dirty="0" smtClean="0">
                <a:solidFill>
                  <a:srgbClr val="00B0F0"/>
                </a:solidFill>
              </a:rPr>
              <a:t>Tiempo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>
                <a:solidFill>
                  <a:srgbClr val="00B0F0"/>
                </a:solidFill>
              </a:rPr>
              <a:t> Intensidad</a:t>
            </a:r>
            <a:r>
              <a:rPr lang="es-CR" sz="2400" dirty="0">
                <a:solidFill>
                  <a:srgbClr val="0070C0"/>
                </a:solidFill>
              </a:rPr>
              <a:t>. </a:t>
            </a:r>
            <a:r>
              <a:rPr lang="es-CR" sz="2400" dirty="0" smtClean="0">
                <a:solidFill>
                  <a:srgbClr val="0070C0"/>
                </a:solidFill>
              </a:rPr>
              <a:t>         				</a:t>
            </a:r>
            <a:r>
              <a:rPr lang="es-CR" sz="2400" dirty="0" smtClean="0">
                <a:solidFill>
                  <a:srgbClr val="00B0F0"/>
                </a:solidFill>
              </a:rPr>
              <a:t>Concepto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>
                <a:solidFill>
                  <a:srgbClr val="00B0F0"/>
                </a:solidFill>
              </a:rPr>
              <a:t> Importancia</a:t>
            </a:r>
            <a:r>
              <a:rPr lang="es-CR" sz="2400" dirty="0" smtClean="0">
                <a:solidFill>
                  <a:srgbClr val="0070C0"/>
                </a:solidFill>
              </a:rPr>
              <a:t>.</a:t>
            </a:r>
          </a:p>
          <a:p>
            <a:pPr lvl="1"/>
            <a:endParaRPr lang="es-CR" sz="2400" dirty="0" smtClean="0">
              <a:solidFill>
                <a:srgbClr val="0070C0"/>
              </a:solidFill>
            </a:endParaRPr>
          </a:p>
          <a:p>
            <a:r>
              <a:rPr lang="es-CR" sz="2800" dirty="0" smtClean="0">
                <a:solidFill>
                  <a:srgbClr val="0070C0"/>
                </a:solidFill>
              </a:rPr>
              <a:t>Ventilación: </a:t>
            </a:r>
          </a:p>
          <a:p>
            <a:pPr lvl="1"/>
            <a:r>
              <a:rPr lang="es-CR" sz="2400" dirty="0" smtClean="0">
                <a:solidFill>
                  <a:srgbClr val="00B0F0"/>
                </a:solidFill>
              </a:rPr>
              <a:t>Concepto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>
                <a:solidFill>
                  <a:srgbClr val="00B0F0"/>
                </a:solidFill>
              </a:rPr>
              <a:t> Importancia </a:t>
            </a:r>
            <a:r>
              <a:rPr lang="es-CR" sz="2400" dirty="0" smtClean="0">
                <a:solidFill>
                  <a:srgbClr val="0070C0"/>
                </a:solidFill>
              </a:rPr>
              <a:t>,</a:t>
            </a:r>
            <a:r>
              <a:rPr lang="es-CR" sz="2400" dirty="0" smtClean="0">
                <a:solidFill>
                  <a:srgbClr val="00B0F0"/>
                </a:solidFill>
              </a:rPr>
              <a:t> Ventilación local y general</a:t>
            </a:r>
            <a:r>
              <a:rPr lang="es-CR" sz="2400" dirty="0" smtClean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83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3107" y="444001"/>
            <a:ext cx="8911687" cy="1280890"/>
          </a:xfrm>
        </p:spPr>
        <p:txBody>
          <a:bodyPr>
            <a:normAutofit/>
          </a:bodyPr>
          <a:lstStyle/>
          <a:p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9367" y="168322"/>
            <a:ext cx="10772633" cy="6689677"/>
          </a:xfrm>
        </p:spPr>
        <p:txBody>
          <a:bodyPr/>
          <a:lstStyle/>
          <a:p>
            <a:pPr marL="0" indent="0">
              <a:buNone/>
            </a:pPr>
            <a:r>
              <a:rPr lang="es-CR" sz="2800" dirty="0" smtClean="0">
                <a:solidFill>
                  <a:srgbClr val="FFC000"/>
                </a:solidFill>
              </a:rPr>
              <a:t>7</a:t>
            </a:r>
            <a:r>
              <a:rPr lang="es-CR" sz="2800" dirty="0">
                <a:solidFill>
                  <a:srgbClr val="FFC000"/>
                </a:solidFill>
              </a:rPr>
              <a:t>. Distinguir los tipos de agentes a que se está expuesto en el ambiente laboral asociado a la informática</a:t>
            </a:r>
            <a:r>
              <a:rPr lang="es-CR" sz="28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s-CR" sz="2800" dirty="0">
                <a:solidFill>
                  <a:srgbClr val="0070C0"/>
                </a:solidFill>
              </a:rPr>
              <a:t>Variables principales de la iluminación </a:t>
            </a:r>
            <a:r>
              <a:rPr lang="es-CR" sz="2800" dirty="0">
                <a:solidFill>
                  <a:srgbClr val="00B0F0"/>
                </a:solidFill>
              </a:rPr>
              <a:t>,</a:t>
            </a:r>
            <a:r>
              <a:rPr lang="es-CR" sz="2800" dirty="0">
                <a:solidFill>
                  <a:srgbClr val="0070C0"/>
                </a:solidFill>
              </a:rPr>
              <a:t> Tamaño del objeto</a:t>
            </a:r>
            <a:r>
              <a:rPr lang="es-CR" sz="2800" dirty="0">
                <a:solidFill>
                  <a:srgbClr val="00B0F0"/>
                </a:solidFill>
              </a:rPr>
              <a:t> , </a:t>
            </a:r>
            <a:r>
              <a:rPr lang="es-CR" sz="2800" dirty="0">
                <a:solidFill>
                  <a:srgbClr val="0070C0"/>
                </a:solidFill>
              </a:rPr>
              <a:t>Brillo y contraste</a:t>
            </a:r>
            <a:r>
              <a:rPr lang="es-CR" sz="2800" dirty="0">
                <a:solidFill>
                  <a:srgbClr val="00B0F0"/>
                </a:solidFill>
              </a:rPr>
              <a:t>.</a:t>
            </a:r>
            <a:r>
              <a:rPr lang="es-CR" sz="2800" dirty="0">
                <a:solidFill>
                  <a:srgbClr val="0070C0"/>
                </a:solidFill>
              </a:rPr>
              <a:t> </a:t>
            </a:r>
            <a:r>
              <a:rPr lang="es-CR" sz="2800" dirty="0" smtClean="0">
                <a:solidFill>
                  <a:srgbClr val="0070C0"/>
                </a:solidFill>
              </a:rPr>
              <a:t> Agudeza </a:t>
            </a:r>
            <a:r>
              <a:rPr lang="es-CR" sz="2800" dirty="0">
                <a:solidFill>
                  <a:srgbClr val="0070C0"/>
                </a:solidFill>
              </a:rPr>
              <a:t>visual</a:t>
            </a:r>
            <a:r>
              <a:rPr lang="es-CR" sz="2800" dirty="0">
                <a:solidFill>
                  <a:srgbClr val="00B0F0"/>
                </a:solidFill>
              </a:rPr>
              <a:t>.</a:t>
            </a:r>
          </a:p>
          <a:p>
            <a:r>
              <a:rPr lang="es-CR" sz="2800" dirty="0">
                <a:solidFill>
                  <a:srgbClr val="0070C0"/>
                </a:solidFill>
              </a:rPr>
              <a:t>Ruido:  </a:t>
            </a:r>
            <a:endParaRPr lang="es-CR" sz="2800" dirty="0" smtClean="0">
              <a:solidFill>
                <a:srgbClr val="0070C0"/>
              </a:solidFill>
            </a:endParaRPr>
          </a:p>
          <a:p>
            <a:pPr lvl="1"/>
            <a:r>
              <a:rPr lang="es-CR" sz="2400" dirty="0" smtClean="0">
                <a:solidFill>
                  <a:srgbClr val="00B0F0"/>
                </a:solidFill>
              </a:rPr>
              <a:t>Mecánica </a:t>
            </a:r>
            <a:r>
              <a:rPr lang="es-CR" sz="2400" dirty="0">
                <a:solidFill>
                  <a:srgbClr val="00B0F0"/>
                </a:solidFill>
              </a:rPr>
              <a:t>de la audición </a:t>
            </a:r>
            <a:r>
              <a:rPr lang="es-CR" sz="2400" dirty="0">
                <a:solidFill>
                  <a:srgbClr val="0070C0"/>
                </a:solidFill>
              </a:rPr>
              <a:t>, </a:t>
            </a:r>
            <a:r>
              <a:rPr lang="es-CR" sz="2400" dirty="0">
                <a:solidFill>
                  <a:srgbClr val="00B0F0"/>
                </a:solidFill>
              </a:rPr>
              <a:t>Propiedades del ruido </a:t>
            </a:r>
            <a:r>
              <a:rPr lang="es-CR" sz="2400" dirty="0">
                <a:solidFill>
                  <a:srgbClr val="0070C0"/>
                </a:solidFill>
              </a:rPr>
              <a:t>,</a:t>
            </a:r>
            <a:r>
              <a:rPr lang="es-CR" sz="2400" dirty="0">
                <a:solidFill>
                  <a:srgbClr val="00B0F0"/>
                </a:solidFill>
              </a:rPr>
              <a:t> Efectos fisiológicos del ruido</a:t>
            </a:r>
            <a:r>
              <a:rPr lang="es-CR" sz="2400" dirty="0">
                <a:solidFill>
                  <a:srgbClr val="0070C0"/>
                </a:solidFill>
              </a:rPr>
              <a:t>.</a:t>
            </a:r>
          </a:p>
          <a:p>
            <a:r>
              <a:rPr lang="es-CR" sz="2800" dirty="0">
                <a:solidFill>
                  <a:srgbClr val="0070C0"/>
                </a:solidFill>
              </a:rPr>
              <a:t>Medios de control del ruido</a:t>
            </a:r>
            <a:r>
              <a:rPr lang="es-CR" sz="2800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s-CR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CR" sz="2800" dirty="0">
                <a:solidFill>
                  <a:srgbClr val="FFC000"/>
                </a:solidFill>
              </a:rPr>
              <a:t>8. Aplicar diferentes técnicas para prevenir los efectos de la carga de trabajo</a:t>
            </a:r>
            <a:r>
              <a:rPr lang="es-CR" sz="28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s-CR" sz="2800" dirty="0">
                <a:solidFill>
                  <a:srgbClr val="0070C0"/>
                </a:solidFill>
              </a:rPr>
              <a:t>Concepto de: </a:t>
            </a:r>
            <a:endParaRPr lang="es-CR" sz="2800" dirty="0" smtClean="0">
              <a:solidFill>
                <a:srgbClr val="0070C0"/>
              </a:solidFill>
            </a:endParaRPr>
          </a:p>
          <a:p>
            <a:pPr marL="857250" lvl="1" indent="-457200"/>
            <a:r>
              <a:rPr lang="es-CR" sz="2600" dirty="0" smtClean="0">
                <a:solidFill>
                  <a:srgbClr val="00B0F0"/>
                </a:solidFill>
              </a:rPr>
              <a:t>Carga </a:t>
            </a:r>
            <a:r>
              <a:rPr lang="es-CR" sz="2600" dirty="0">
                <a:solidFill>
                  <a:srgbClr val="00B0F0"/>
                </a:solidFill>
              </a:rPr>
              <a:t>de trabajo </a:t>
            </a:r>
            <a:r>
              <a:rPr lang="es-CR" sz="2600" dirty="0">
                <a:solidFill>
                  <a:srgbClr val="0070C0"/>
                </a:solidFill>
              </a:rPr>
              <a:t>,</a:t>
            </a:r>
            <a:r>
              <a:rPr lang="es-CR" sz="2600" dirty="0">
                <a:solidFill>
                  <a:srgbClr val="00B0F0"/>
                </a:solidFill>
              </a:rPr>
              <a:t> Fatiga </a:t>
            </a:r>
            <a:r>
              <a:rPr lang="es-CR" sz="2600" dirty="0">
                <a:solidFill>
                  <a:srgbClr val="0070C0"/>
                </a:solidFill>
              </a:rPr>
              <a:t>,</a:t>
            </a:r>
            <a:r>
              <a:rPr lang="es-CR" sz="2600" dirty="0">
                <a:solidFill>
                  <a:srgbClr val="00B0F0"/>
                </a:solidFill>
              </a:rPr>
              <a:t> Estrés </a:t>
            </a:r>
            <a:r>
              <a:rPr lang="es-CR" sz="2600" dirty="0">
                <a:solidFill>
                  <a:srgbClr val="0070C0"/>
                </a:solidFill>
              </a:rPr>
              <a:t>,</a:t>
            </a:r>
            <a:r>
              <a:rPr lang="es-CR" sz="2600" dirty="0">
                <a:solidFill>
                  <a:srgbClr val="00B0F0"/>
                </a:solidFill>
              </a:rPr>
              <a:t> Carga física</a:t>
            </a:r>
            <a:r>
              <a:rPr lang="es-CR" sz="2600" dirty="0">
                <a:solidFill>
                  <a:srgbClr val="0070C0"/>
                </a:solidFill>
              </a:rPr>
              <a:t>.</a:t>
            </a:r>
            <a:r>
              <a:rPr lang="es-CR" sz="2600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endParaRPr lang="es-CR" sz="2800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812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1317</TotalTime>
  <Words>3298</Words>
  <Application>Microsoft Office PowerPoint</Application>
  <PresentationFormat>Panorámica</PresentationFormat>
  <Paragraphs>535</Paragraphs>
  <Slides>64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70" baseType="lpstr">
      <vt:lpstr>Arial</vt:lpstr>
      <vt:lpstr>Calibri</vt:lpstr>
      <vt:lpstr>Century Gothic</vt:lpstr>
      <vt:lpstr>Wingdings</vt:lpstr>
      <vt:lpstr>Wingdings 3</vt:lpstr>
      <vt:lpstr>Espiral</vt:lpstr>
      <vt:lpstr>Mantenimiento 10</vt:lpstr>
      <vt:lpstr>1. Describir los aspectos relacionados con la Salud Ocupacional, así como los principales conceptos.  </vt:lpstr>
      <vt:lpstr>2. Ilustrar la importancia de la seguridad en la prevención de accidentes.</vt:lpstr>
      <vt:lpstr>3. Aplicar normas básicas para el manejo y eliminación de desechos</vt:lpstr>
      <vt:lpstr>4. Valorar la importancia del señalamiento de las zonas de peligro y vías de acceso. </vt:lpstr>
      <vt:lpstr>5. Aplicar normas de seguridad en diversas actividades para prevenir accidentes en el trabajo. </vt:lpstr>
      <vt:lpstr>6. Distinguir las causas y efectos de los accidentes ocasionados por el fuego, así como los métodos para prevenirlos en el lugar de trabajo.  </vt:lpstr>
      <vt:lpstr>7. Distinguir los tipos de agentes a que se está expuesto en el ambiente laboral asociado a la informática. </vt:lpstr>
      <vt:lpstr> </vt:lpstr>
      <vt:lpstr>9. Aplicar diferentes técnicas para prevenir los riesgos eléctricos.</vt:lpstr>
      <vt:lpstr>10.Describir diferentes aspectos de los reglamentos y regulaciones de la Salud  Ocupacional en el campo de informática.</vt:lpstr>
      <vt:lpstr>Presentación de PowerPoint</vt:lpstr>
      <vt:lpstr>1. Diferenciar los componentes internos de la computadora.</vt:lpstr>
      <vt:lpstr>1. Diferenciar los componentes internos de la computadora.</vt:lpstr>
      <vt:lpstr>2. Diferenciar los dispositivos periféricos asociados con la computadora.</vt:lpstr>
      <vt:lpstr>3. Diferenciar los tipos de software utilizados por la computadora.</vt:lpstr>
      <vt:lpstr>Presentación de PowerPoint</vt:lpstr>
      <vt:lpstr>1. Describir las medidas de seguridad e higiene necesarias para el trabajo con equipo de cómputo y herramientas manuales. </vt:lpstr>
      <vt:lpstr>2. Crear discos de arranque y recuperación como medida de seguridad para iniciar el proceso de mantenimiento o actualización del equipo. </vt:lpstr>
      <vt:lpstr>3. Reconocer las normas básicas a seguir para la revisión preliminar y confección del inventario. </vt:lpstr>
      <vt:lpstr>4. Distinguir los diferentes adaptadores utilizados en las computadoras. </vt:lpstr>
      <vt:lpstr>5. Reconocer el procedimiento para la instalación y/o configuración de los diferentes componentes internos de la computadora. </vt:lpstr>
      <vt:lpstr>6. Reconocer el procedimiento para la instalación y configuración de los diferentes dispositivos periféricos de la computadora. </vt:lpstr>
      <vt:lpstr>7. Reconocer el procedimiento para la instalación y configuración de sistemas  operativos y otros software en la computadora. </vt:lpstr>
      <vt:lpstr>8. Determinar los conceptos generales de las redes de computadoras.</vt:lpstr>
      <vt:lpstr>Mantenimiento 11</vt:lpstr>
      <vt:lpstr>1. Diferenciar los componentes internos de la computadora portátil.</vt:lpstr>
      <vt:lpstr>1. Diferenciar los componentes internos de la computadora portátil.</vt:lpstr>
      <vt:lpstr>2. Diferenciar los dispositivos periféricos utilizados con las computadoras portátiles.</vt:lpstr>
      <vt:lpstr>3. Diferenciar las particularidades de los diferentes tipos de software a utilizarse en las computadoras portátiles.</vt:lpstr>
      <vt:lpstr>Presentación de PowerPoint</vt:lpstr>
      <vt:lpstr>1. Analizar las medidas de seguridad e higiene necesarias para el trabajo con equipo de cómputo y herramientas manuales.</vt:lpstr>
      <vt:lpstr>2. Utilizar discos de arranque y recuperación como medida de seguridad para iniciar el proceso de mantenimiento o actualización del equipo.</vt:lpstr>
      <vt:lpstr>3. Realizar un diagnostico del sistema en las computadoras portátiles utilizando software específicos.</vt:lpstr>
      <vt:lpstr>4. Distinguir los diferentes adaptadores utilizados en las computadoras portátiles.</vt:lpstr>
      <vt:lpstr>5. Instalar y/o configurar los diferentes componentes internos de las computadoras portátiles.</vt:lpstr>
      <vt:lpstr>6. Instalar y configurar los diferentes dispositivos periféricos en computadoras portátiles. </vt:lpstr>
      <vt:lpstr>7. Instalar diferentes sistemas operativos y software en computadoras portátiles.</vt:lpstr>
      <vt:lpstr>Presentación de PowerPoint</vt:lpstr>
      <vt:lpstr>1. Aplicar las normas de seguridad e higiene en el trabajo de mantenimiento y reparación de diferentes dispositivos.</vt:lpstr>
      <vt:lpstr>2. Distinguir los componentes internos de diferentes tipos de monitores.</vt:lpstr>
      <vt:lpstr>3. Aplicar medidas para el mantenimiento preventivo y correctivo en monitores.</vt:lpstr>
      <vt:lpstr>4. Distinguir los elementos y componentes de los diferentes tipos de impresoras.</vt:lpstr>
      <vt:lpstr>5. Aplicar medidas para el mantenimiento preventivo y correctivo en diferentes tipos de impresoras.</vt:lpstr>
      <vt:lpstr>6. Distinguir los elementos y componentes de los diferentes tipos de scanner.</vt:lpstr>
      <vt:lpstr>7. Aplicar medidas para el mantenimiento preventivo y correctivo en diferentes tipos de scanner.</vt:lpstr>
      <vt:lpstr>Presentación de PowerPoint</vt:lpstr>
      <vt:lpstr>1. Reconocer los componentes del proceso administrativo en el ámbito de trabajo asociado a la informática.</vt:lpstr>
      <vt:lpstr>1. Reconocer los componentes del proceso administrativo en el ámbito de trabajo asociado a la informática.</vt:lpstr>
      <vt:lpstr>2. Elaborar un plan de negocio para una micro empresa que se desempeñará en el área de la informática.</vt:lpstr>
      <vt:lpstr>2. Elaborar un plan de negocio para una micro empresa que se desempeñará en el área de la informática.</vt:lpstr>
      <vt:lpstr>2. Elaborar un plan de negocio para una micro empresa que se desempeñará en el área de la informática.</vt:lpstr>
      <vt:lpstr>3.Utilizar diferentes estrategias para la gestión y desarrollo de proyectos informáticos.</vt:lpstr>
      <vt:lpstr>3.Utilizar diferentes estrategias para la gestión y desarrollo de proyectos informáticos.</vt:lpstr>
      <vt:lpstr>Mantenimiento 12</vt:lpstr>
      <vt:lpstr>1. Diferenciar los componentes internos de los servidores.</vt:lpstr>
      <vt:lpstr>2. Diferenciar los dispositivos periféricos asociados con los servidores.</vt:lpstr>
      <vt:lpstr>3. Diferenciar las particularidades de los diferentes tipos de software a utilizarse por los servidores.</vt:lpstr>
      <vt:lpstr>Presentación de PowerPoint</vt:lpstr>
      <vt:lpstr>1. Analizar las medidas de seguridad e higiene necesarias para el trabajo con equipo de cómputo y herramientas manuales.</vt:lpstr>
      <vt:lpstr>2. Realizar informes de estado actual y diagnóstico de diferentes tipos de servidores.</vt:lpstr>
      <vt:lpstr>3. Crear respaldos de seguridad como medida para iniciar el proceso de mantenimiento o actualización del servidor.</vt:lpstr>
      <vt:lpstr>4. Formatear y preparar los discos duros de diferentes tipos de servidor.</vt:lpstr>
      <vt:lpstr>5. Instalar diferentes sistemas operativos y software específico en diferentes tipos de servidor.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araya murcia</dc:creator>
  <cp:lastModifiedBy>michael araya murcia</cp:lastModifiedBy>
  <cp:revision>78</cp:revision>
  <dcterms:created xsi:type="dcterms:W3CDTF">2019-01-03T23:07:14Z</dcterms:created>
  <dcterms:modified xsi:type="dcterms:W3CDTF">2019-01-18T01:57:12Z</dcterms:modified>
</cp:coreProperties>
</file>