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2C4-F5D8-44C4-8022-0E54553ED2D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8BE5B4E-BC55-4244-854D-667F045E60E8}" type="slidenum">
              <a:rPr lang="es-CR" smtClean="0"/>
              <a:t>‹Nº›</a:t>
            </a:fld>
            <a:endParaRPr lang="es-C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2C4-F5D8-44C4-8022-0E54553ED2D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B4E-BC55-4244-854D-667F045E60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2578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2C4-F5D8-44C4-8022-0E54553ED2D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B4E-BC55-4244-854D-667F045E60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9215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2C4-F5D8-44C4-8022-0E54553ED2D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B4E-BC55-4244-854D-667F045E60E8}" type="slidenum">
              <a:rPr lang="es-CR" smtClean="0"/>
              <a:t>‹Nº›</a:t>
            </a:fld>
            <a:endParaRPr lang="es-C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5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2C4-F5D8-44C4-8022-0E54553ED2D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B4E-BC55-4244-854D-667F045E60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23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2C4-F5D8-44C4-8022-0E54553ED2D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B4E-BC55-4244-854D-667F045E60E8}" type="slidenum">
              <a:rPr lang="es-CR" smtClean="0"/>
              <a:t>‹Nº›</a:t>
            </a:fld>
            <a:endParaRPr lang="es-C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5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2C4-F5D8-44C4-8022-0E54553ED2D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B4E-BC55-4244-854D-667F045E60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671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2C4-F5D8-44C4-8022-0E54553ED2D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B4E-BC55-4244-854D-667F045E60E8}" type="slidenum">
              <a:rPr lang="es-CR" smtClean="0"/>
              <a:t>‹Nº›</a:t>
            </a:fld>
            <a:endParaRPr lang="es-C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3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2C4-F5D8-44C4-8022-0E54553ED2D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B4E-BC55-4244-854D-667F045E60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6233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2C4-F5D8-44C4-8022-0E54553ED2D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B4E-BC55-4244-854D-667F045E60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96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2C4-F5D8-44C4-8022-0E54553ED2D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B4E-BC55-4244-854D-667F045E60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7291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13812C4-F5D8-44C4-8022-0E54553ED2D2}" type="datetimeFigureOut">
              <a:rPr lang="es-CR" smtClean="0"/>
              <a:t>8/1/2019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5B4E-BC55-4244-854D-667F045E60E8}" type="slidenum">
              <a:rPr lang="es-CR" smtClean="0"/>
              <a:t>‹Nº›</a:t>
            </a:fld>
            <a:endParaRPr lang="es-C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2957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REDES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2186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4. Configurar los diferentes dispositivos utilizados en las redes.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Configuración </a:t>
            </a:r>
            <a:r>
              <a:rPr lang="es-CR" dirty="0"/>
              <a:t>inicial de </a:t>
            </a:r>
            <a:r>
              <a:rPr lang="es-CR" dirty="0" err="1"/>
              <a:t>router</a:t>
            </a:r>
            <a:r>
              <a:rPr lang="es-CR" dirty="0"/>
              <a:t> ISR. (</a:t>
            </a:r>
            <a:r>
              <a:rPr lang="es-CR" dirty="0" err="1"/>
              <a:t>Integraded</a:t>
            </a:r>
            <a:r>
              <a:rPr lang="es-CR" dirty="0"/>
              <a:t> </a:t>
            </a:r>
            <a:r>
              <a:rPr lang="es-CR" dirty="0" err="1"/>
              <a:t>Services</a:t>
            </a:r>
            <a:r>
              <a:rPr lang="es-CR" dirty="0"/>
              <a:t> </a:t>
            </a:r>
            <a:r>
              <a:rPr lang="es-CR" dirty="0" err="1"/>
              <a:t>Routers</a:t>
            </a:r>
            <a:r>
              <a:rPr lang="es-CR" dirty="0" smtClean="0"/>
              <a:t>).</a:t>
            </a:r>
          </a:p>
          <a:p>
            <a:r>
              <a:rPr lang="es-CR" dirty="0" smtClean="0"/>
              <a:t>Configuración </a:t>
            </a:r>
            <a:r>
              <a:rPr lang="es-CR" dirty="0"/>
              <a:t>del </a:t>
            </a:r>
            <a:r>
              <a:rPr lang="es-CR" dirty="0" err="1"/>
              <a:t>router</a:t>
            </a:r>
            <a:r>
              <a:rPr lang="es-CR" dirty="0"/>
              <a:t> dentro de banda y fuera de banda</a:t>
            </a:r>
            <a:r>
              <a:rPr lang="es-CR" dirty="0" smtClean="0"/>
              <a:t>.</a:t>
            </a:r>
          </a:p>
          <a:p>
            <a:r>
              <a:rPr lang="es-CR" dirty="0" smtClean="0"/>
              <a:t>Programas </a:t>
            </a:r>
            <a:r>
              <a:rPr lang="es-CR" dirty="0"/>
              <a:t>del IOS de </a:t>
            </a:r>
            <a:r>
              <a:rPr lang="es-CR" dirty="0" err="1" smtClean="0"/>
              <a:t>Router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Configuración </a:t>
            </a:r>
            <a:r>
              <a:rPr lang="es-CR" dirty="0"/>
              <a:t>de un ISR con SDM (Security </a:t>
            </a:r>
            <a:r>
              <a:rPr lang="es-CR" dirty="0" err="1"/>
              <a:t>Device</a:t>
            </a:r>
            <a:r>
              <a:rPr lang="es-CR" dirty="0"/>
              <a:t> Manager</a:t>
            </a:r>
            <a:r>
              <a:rPr lang="es-CR" dirty="0" smtClean="0"/>
              <a:t>).</a:t>
            </a:r>
          </a:p>
          <a:p>
            <a:r>
              <a:rPr lang="es-CR" dirty="0" smtClean="0"/>
              <a:t>Conexión </a:t>
            </a:r>
            <a:r>
              <a:rPr lang="es-CR" dirty="0"/>
              <a:t>serial WAN  Configuración de NAT </a:t>
            </a:r>
            <a:r>
              <a:rPr lang="es-CR" dirty="0" smtClean="0"/>
              <a:t>dinámico.</a:t>
            </a:r>
          </a:p>
          <a:p>
            <a:r>
              <a:rPr lang="es-CR" dirty="0" smtClean="0"/>
              <a:t>Interfaz </a:t>
            </a:r>
            <a:r>
              <a:rPr lang="es-CR" dirty="0"/>
              <a:t>y modos de línea de comandos. </a:t>
            </a:r>
          </a:p>
        </p:txBody>
      </p:sp>
    </p:spTree>
    <p:extLst>
      <p:ext uri="{BB962C8B-B14F-4D97-AF65-F5344CB8AC3E}">
        <p14:creationId xmlns:p14="http://schemas.microsoft.com/office/powerpoint/2010/main" val="295262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1572" y="808056"/>
            <a:ext cx="9122735" cy="1077229"/>
          </a:xfrm>
        </p:spPr>
        <p:txBody>
          <a:bodyPr>
            <a:normAutofit fontScale="90000"/>
          </a:bodyPr>
          <a:lstStyle/>
          <a:p>
            <a:r>
              <a:rPr lang="es-CR" dirty="0"/>
              <a:t>5. Utilizar la línea de consola para aplicar los diferentes comandos de configuración de </a:t>
            </a:r>
            <a:r>
              <a:rPr lang="es-CR" dirty="0" err="1"/>
              <a:t>routers</a:t>
            </a:r>
            <a:r>
              <a:rPr lang="es-CR" dirty="0"/>
              <a:t>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805884"/>
          </a:xfrm>
        </p:spPr>
        <p:txBody>
          <a:bodyPr>
            <a:normAutofit/>
          </a:bodyPr>
          <a:lstStyle/>
          <a:p>
            <a:r>
              <a:rPr lang="es-CR" dirty="0" smtClean="0"/>
              <a:t>Usar </a:t>
            </a:r>
            <a:r>
              <a:rPr lang="es-CR" dirty="0"/>
              <a:t>la CLI (</a:t>
            </a:r>
            <a:r>
              <a:rPr lang="es-CR" dirty="0" err="1"/>
              <a:t>Comand</a:t>
            </a:r>
            <a:r>
              <a:rPr lang="es-CR" dirty="0"/>
              <a:t> line interface) del IOS de </a:t>
            </a:r>
            <a:r>
              <a:rPr lang="es-CR" dirty="0" smtClean="0"/>
              <a:t>Cisco.</a:t>
            </a:r>
          </a:p>
          <a:p>
            <a:r>
              <a:rPr lang="es-CR" dirty="0" smtClean="0"/>
              <a:t>Comandos Show , Configuración básica , Configuración </a:t>
            </a:r>
            <a:r>
              <a:rPr lang="es-CR" dirty="0"/>
              <a:t>de </a:t>
            </a:r>
            <a:r>
              <a:rPr lang="es-CR" dirty="0" smtClean="0"/>
              <a:t>interfaz , Ruta </a:t>
            </a:r>
            <a:r>
              <a:rPr lang="es-CR" dirty="0"/>
              <a:t>por </a:t>
            </a:r>
            <a:r>
              <a:rPr lang="es-CR" dirty="0" smtClean="0"/>
              <a:t>Default.</a:t>
            </a:r>
          </a:p>
          <a:p>
            <a:r>
              <a:rPr lang="es-CR" dirty="0" smtClean="0"/>
              <a:t>Servicios DHCP.</a:t>
            </a:r>
          </a:p>
          <a:p>
            <a:r>
              <a:rPr lang="es-CR" dirty="0" smtClean="0"/>
              <a:t>NAT estático.</a:t>
            </a:r>
          </a:p>
          <a:p>
            <a:r>
              <a:rPr lang="es-CR" dirty="0" smtClean="0"/>
              <a:t>Respaldo </a:t>
            </a:r>
            <a:r>
              <a:rPr lang="es-CR" dirty="0"/>
              <a:t>de un </a:t>
            </a:r>
            <a:r>
              <a:rPr lang="es-CR" dirty="0" err="1" smtClean="0"/>
              <a:t>router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Configuración </a:t>
            </a:r>
            <a:r>
              <a:rPr lang="es-CR" dirty="0"/>
              <a:t>inicial de un </a:t>
            </a:r>
            <a:r>
              <a:rPr lang="es-CR" dirty="0" err="1" smtClean="0"/>
              <a:t>Switch</a:t>
            </a:r>
            <a:r>
              <a:rPr lang="es-CR" dirty="0" smtClean="0"/>
              <a:t>.</a:t>
            </a:r>
          </a:p>
          <a:p>
            <a:r>
              <a:rPr lang="es-CR" dirty="0" smtClean="0"/>
              <a:t>Instalación </a:t>
            </a:r>
            <a:r>
              <a:rPr lang="es-CR" dirty="0"/>
              <a:t>del </a:t>
            </a:r>
            <a:r>
              <a:rPr lang="es-CR" dirty="0" smtClean="0"/>
              <a:t>CPE.</a:t>
            </a:r>
          </a:p>
          <a:p>
            <a:r>
              <a:rPr lang="es-CR" dirty="0" smtClean="0"/>
              <a:t>Configurar </a:t>
            </a:r>
            <a:r>
              <a:rPr lang="es-CR" dirty="0"/>
              <a:t>conexiones WAN </a:t>
            </a:r>
          </a:p>
        </p:txBody>
      </p:sp>
    </p:spTree>
    <p:extLst>
      <p:ext uri="{BB962C8B-B14F-4D97-AF65-F5344CB8AC3E}">
        <p14:creationId xmlns:p14="http://schemas.microsoft.com/office/powerpoint/2010/main" val="343785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1992" y="808056"/>
            <a:ext cx="10122194" cy="1077229"/>
          </a:xfrm>
        </p:spPr>
        <p:txBody>
          <a:bodyPr>
            <a:normAutofit fontScale="90000"/>
          </a:bodyPr>
          <a:lstStyle/>
          <a:p>
            <a:r>
              <a:rPr lang="es-CR" dirty="0"/>
              <a:t>5. Utilizar el método de </a:t>
            </a:r>
            <a:r>
              <a:rPr lang="es-CR" dirty="0" err="1"/>
              <a:t>routing</a:t>
            </a:r>
            <a:r>
              <a:rPr lang="es-CR" dirty="0"/>
              <a:t> para que los dispositivos de red direccionen mensajes a través de la red.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Configuración</a:t>
            </a:r>
            <a:r>
              <a:rPr lang="es-CR" dirty="0"/>
              <a:t>: </a:t>
            </a:r>
            <a:r>
              <a:rPr lang="es-CR" dirty="0" err="1"/>
              <a:t>Router</a:t>
            </a:r>
            <a:r>
              <a:rPr lang="es-CR" dirty="0"/>
              <a:t> con </a:t>
            </a:r>
            <a:r>
              <a:rPr lang="es-CR" dirty="0" smtClean="0"/>
              <a:t>SSH , Conexiones </a:t>
            </a:r>
            <a:r>
              <a:rPr lang="es-CR" dirty="0"/>
              <a:t>WAN</a:t>
            </a:r>
            <a:r>
              <a:rPr lang="es-CR" dirty="0" smtClean="0"/>
              <a:t>. </a:t>
            </a:r>
          </a:p>
          <a:p>
            <a:r>
              <a:rPr lang="es-CR" dirty="0" smtClean="0"/>
              <a:t>Habilitar </a:t>
            </a:r>
            <a:r>
              <a:rPr lang="es-CR" dirty="0"/>
              <a:t>protocoles de </a:t>
            </a:r>
            <a:r>
              <a:rPr lang="es-CR" dirty="0" err="1"/>
              <a:t>routing</a:t>
            </a:r>
            <a:r>
              <a:rPr lang="es-CR" dirty="0"/>
              <a:t>. </a:t>
            </a:r>
            <a:endParaRPr lang="es-CR" dirty="0" smtClean="0"/>
          </a:p>
          <a:p>
            <a:r>
              <a:rPr lang="es-CR" dirty="0" smtClean="0"/>
              <a:t>Configuración </a:t>
            </a:r>
            <a:r>
              <a:rPr lang="es-CR" dirty="0"/>
              <a:t>y verificación de RIP. </a:t>
            </a:r>
            <a:endParaRPr lang="es-CR" dirty="0" smtClean="0"/>
          </a:p>
          <a:p>
            <a:r>
              <a:rPr lang="es-CR" dirty="0" smtClean="0"/>
              <a:t>Sistemas </a:t>
            </a:r>
            <a:r>
              <a:rPr lang="es-CR" dirty="0"/>
              <a:t>autónomos. </a:t>
            </a:r>
            <a:endParaRPr lang="es-CR" dirty="0" smtClean="0"/>
          </a:p>
          <a:p>
            <a:r>
              <a:rPr lang="es-CR" dirty="0" smtClean="0"/>
              <a:t>Protocolos </a:t>
            </a:r>
            <a:r>
              <a:rPr lang="es-CR" dirty="0"/>
              <a:t>de </a:t>
            </a:r>
            <a:r>
              <a:rPr lang="es-CR" dirty="0" err="1"/>
              <a:t>routing</a:t>
            </a:r>
            <a:r>
              <a:rPr lang="es-CR" dirty="0"/>
              <a:t> exterior e ISP. </a:t>
            </a:r>
            <a:endParaRPr lang="es-CR" dirty="0" smtClean="0"/>
          </a:p>
          <a:p>
            <a:r>
              <a:rPr lang="es-CR" dirty="0" err="1" smtClean="0"/>
              <a:t>Routing</a:t>
            </a:r>
            <a:r>
              <a:rPr lang="es-CR" dirty="0" smtClean="0"/>
              <a:t> </a:t>
            </a:r>
            <a:r>
              <a:rPr lang="es-CR" dirty="0"/>
              <a:t>a través de Internet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Configuración </a:t>
            </a:r>
            <a:r>
              <a:rPr lang="es-CR" dirty="0"/>
              <a:t>y verificación de BGP.</a:t>
            </a:r>
          </a:p>
        </p:txBody>
      </p:sp>
    </p:spTree>
    <p:extLst>
      <p:ext uri="{BB962C8B-B14F-4D97-AF65-F5344CB8AC3E}">
        <p14:creationId xmlns:p14="http://schemas.microsoft.com/office/powerpoint/2010/main" val="4838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786" y="808056"/>
            <a:ext cx="10164726" cy="1077229"/>
          </a:xfrm>
        </p:spPr>
        <p:txBody>
          <a:bodyPr>
            <a:normAutofit fontScale="90000"/>
          </a:bodyPr>
          <a:lstStyle/>
          <a:p>
            <a:r>
              <a:rPr lang="es-CR" dirty="0"/>
              <a:t>6. Identificar los Servicios ISP disponibles en nuestro país y las responsabilidades de dichos proveedores de servicios.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Servicios </a:t>
            </a:r>
            <a:r>
              <a:rPr lang="es-CR" dirty="0"/>
              <a:t>del ISP: </a:t>
            </a:r>
            <a:r>
              <a:rPr lang="es-CR" dirty="0" smtClean="0"/>
              <a:t>Protocolos TCP/IP , Diferencias </a:t>
            </a:r>
            <a:r>
              <a:rPr lang="es-CR" dirty="0"/>
              <a:t>entre TCP Y </a:t>
            </a:r>
            <a:r>
              <a:rPr lang="es-CR" dirty="0" smtClean="0"/>
              <a:t>UDP , Nombre </a:t>
            </a:r>
            <a:r>
              <a:rPr lang="es-CR" dirty="0"/>
              <a:t>de Host </a:t>
            </a:r>
            <a:r>
              <a:rPr lang="es-CR" dirty="0" smtClean="0"/>
              <a:t>TCP/IP , DNS </a:t>
            </a:r>
            <a:r>
              <a:rPr lang="es-CR" dirty="0"/>
              <a:t>( </a:t>
            </a:r>
            <a:r>
              <a:rPr lang="es-CR" dirty="0" smtClean="0"/>
              <a:t>Servidores) , Servicios </a:t>
            </a:r>
            <a:r>
              <a:rPr lang="es-CR" dirty="0"/>
              <a:t>y </a:t>
            </a:r>
            <a:r>
              <a:rPr lang="es-CR" dirty="0" smtClean="0"/>
              <a:t>protocolos , Soporte </a:t>
            </a:r>
            <a:r>
              <a:rPr lang="es-CR" dirty="0"/>
              <a:t>de HTTP Y HTTPS, FTP, SMTP, POP3, IMPAP</a:t>
            </a:r>
            <a:r>
              <a:rPr lang="es-CR" dirty="0" smtClean="0"/>
              <a:t>.</a:t>
            </a:r>
          </a:p>
          <a:p>
            <a:r>
              <a:rPr lang="es-CR" dirty="0" smtClean="0"/>
              <a:t>Seguridad </a:t>
            </a:r>
            <a:r>
              <a:rPr lang="es-CR" dirty="0"/>
              <a:t>de ISP: </a:t>
            </a:r>
            <a:r>
              <a:rPr lang="es-CR" dirty="0" smtClean="0"/>
              <a:t>Encriptación </a:t>
            </a:r>
            <a:r>
              <a:rPr lang="es-CR" dirty="0"/>
              <a:t>de </a:t>
            </a:r>
            <a:r>
              <a:rPr lang="es-CR" dirty="0" smtClean="0"/>
              <a:t>datos , Herramientas </a:t>
            </a:r>
            <a:r>
              <a:rPr lang="es-CR" dirty="0"/>
              <a:t>de seguridad ( listas de acceso, firewalls, IDS E IPS, seguridad del host)  </a:t>
            </a:r>
            <a:r>
              <a:rPr lang="es-CR" dirty="0" smtClean="0"/>
              <a:t>, Supervisión </a:t>
            </a:r>
            <a:r>
              <a:rPr lang="es-CR" dirty="0"/>
              <a:t>y </a:t>
            </a:r>
            <a:r>
              <a:rPr lang="es-CR" dirty="0" err="1"/>
              <a:t>admistración</a:t>
            </a:r>
            <a:r>
              <a:rPr lang="es-CR" dirty="0"/>
              <a:t> del </a:t>
            </a:r>
            <a:r>
              <a:rPr lang="es-CR" dirty="0" smtClean="0"/>
              <a:t>ISP , Copias </a:t>
            </a:r>
            <a:r>
              <a:rPr lang="es-CR" dirty="0"/>
              <a:t>de seguridad y recuperación de desastres</a:t>
            </a:r>
          </a:p>
        </p:txBody>
      </p:sp>
    </p:spTree>
    <p:extLst>
      <p:ext uri="{BB962C8B-B14F-4D97-AF65-F5344CB8AC3E}">
        <p14:creationId xmlns:p14="http://schemas.microsoft.com/office/powerpoint/2010/main" val="10693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7193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1. Identificar los conceptos básicos asociados con el cableado estructurado.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Cableado </a:t>
            </a:r>
            <a:r>
              <a:rPr lang="es-CR" dirty="0"/>
              <a:t>estructurado</a:t>
            </a:r>
            <a:r>
              <a:rPr lang="es-CR" dirty="0" smtClean="0"/>
              <a:t>:</a:t>
            </a:r>
          </a:p>
          <a:p>
            <a:r>
              <a:rPr lang="es-CR" dirty="0" smtClean="0"/>
              <a:t>Conceptos , </a:t>
            </a:r>
            <a:r>
              <a:rPr lang="es-CR" dirty="0"/>
              <a:t>Características </a:t>
            </a:r>
            <a:r>
              <a:rPr lang="es-CR" dirty="0" smtClean="0"/>
              <a:t>, </a:t>
            </a:r>
            <a:r>
              <a:rPr lang="es-CR" dirty="0"/>
              <a:t>Funciones </a:t>
            </a:r>
            <a:r>
              <a:rPr lang="es-CR" dirty="0" smtClean="0"/>
              <a:t>, </a:t>
            </a:r>
            <a:r>
              <a:rPr lang="es-CR" dirty="0"/>
              <a:t>Aplicaciones. </a:t>
            </a:r>
          </a:p>
        </p:txBody>
      </p:sp>
    </p:spTree>
    <p:extLst>
      <p:ext uri="{BB962C8B-B14F-4D97-AF65-F5344CB8AC3E}">
        <p14:creationId xmlns:p14="http://schemas.microsoft.com/office/powerpoint/2010/main" val="149614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2. Identificar los diferentes tipos de cable y conectores, sus características y aplicaciones.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Cables</a:t>
            </a:r>
            <a:r>
              <a:rPr lang="es-CR" dirty="0"/>
              <a:t>: </a:t>
            </a:r>
            <a:r>
              <a:rPr lang="es-CR" dirty="0" smtClean="0"/>
              <a:t>Concepto , </a:t>
            </a:r>
            <a:r>
              <a:rPr lang="es-CR" dirty="0"/>
              <a:t>Características </a:t>
            </a:r>
            <a:r>
              <a:rPr lang="es-CR" dirty="0" smtClean="0"/>
              <a:t>, </a:t>
            </a:r>
            <a:r>
              <a:rPr lang="es-CR" dirty="0"/>
              <a:t>Criterios para la selección de acuerdo con su uso</a:t>
            </a:r>
            <a:r>
              <a:rPr lang="es-CR" dirty="0" smtClean="0"/>
              <a:t>.</a:t>
            </a:r>
          </a:p>
          <a:p>
            <a:r>
              <a:rPr lang="es-CR" dirty="0" smtClean="0"/>
              <a:t> Tipos</a:t>
            </a:r>
            <a:r>
              <a:rPr lang="es-CR" dirty="0"/>
              <a:t>: </a:t>
            </a:r>
            <a:r>
              <a:rPr lang="es-CR" dirty="0" smtClean="0"/>
              <a:t>Coaxial UTP </a:t>
            </a:r>
            <a:r>
              <a:rPr lang="es-CR" dirty="0"/>
              <a:t>- Par trenzado </a:t>
            </a:r>
            <a:r>
              <a:rPr lang="es-CR" dirty="0" smtClean="0"/>
              <a:t>, Fibra </a:t>
            </a:r>
            <a:r>
              <a:rPr lang="es-CR" dirty="0"/>
              <a:t>óptica. </a:t>
            </a:r>
            <a:r>
              <a:rPr lang="es-CR" dirty="0" smtClean="0"/>
              <a:t> Categorías.</a:t>
            </a:r>
          </a:p>
          <a:p>
            <a:r>
              <a:rPr lang="es-CR" dirty="0" smtClean="0"/>
              <a:t>Conectores</a:t>
            </a:r>
            <a:r>
              <a:rPr lang="es-CR" dirty="0"/>
              <a:t>: </a:t>
            </a:r>
            <a:r>
              <a:rPr lang="es-CR" dirty="0" smtClean="0"/>
              <a:t>Concepto , </a:t>
            </a:r>
            <a:r>
              <a:rPr lang="es-CR" dirty="0"/>
              <a:t>Características </a:t>
            </a:r>
            <a:r>
              <a:rPr lang="es-CR" dirty="0" smtClean="0"/>
              <a:t>, </a:t>
            </a:r>
            <a:r>
              <a:rPr lang="es-CR" dirty="0"/>
              <a:t>Tipos </a:t>
            </a:r>
            <a:r>
              <a:rPr lang="es-CR" dirty="0" smtClean="0"/>
              <a:t>, </a:t>
            </a:r>
            <a:r>
              <a:rPr lang="es-CR" dirty="0"/>
              <a:t>Uso . </a:t>
            </a:r>
          </a:p>
        </p:txBody>
      </p:sp>
    </p:spTree>
    <p:extLst>
      <p:ext uri="{BB962C8B-B14F-4D97-AF65-F5344CB8AC3E}">
        <p14:creationId xmlns:p14="http://schemas.microsoft.com/office/powerpoint/2010/main" val="15698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8531113" cy="1077229"/>
          </a:xfrm>
        </p:spPr>
        <p:txBody>
          <a:bodyPr>
            <a:normAutofit fontScale="90000"/>
          </a:bodyPr>
          <a:lstStyle/>
          <a:p>
            <a:r>
              <a:rPr lang="es-CR" dirty="0"/>
              <a:t>3. Reconocer los principios fundamentales contenidos en los códigos y normas relacionados con el cableado estructurado.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Códigos </a:t>
            </a:r>
            <a:r>
              <a:rPr lang="es-CR" dirty="0"/>
              <a:t>y normas para el cableado estructurado</a:t>
            </a:r>
            <a:r>
              <a:rPr lang="es-CR" dirty="0" smtClean="0"/>
              <a:t>:</a:t>
            </a:r>
          </a:p>
          <a:p>
            <a:r>
              <a:rPr lang="es-CR" dirty="0" smtClean="0"/>
              <a:t> Características , </a:t>
            </a:r>
            <a:r>
              <a:rPr lang="es-CR" dirty="0"/>
              <a:t>Importancia </a:t>
            </a:r>
            <a:r>
              <a:rPr lang="es-CR" dirty="0" smtClean="0"/>
              <a:t>, </a:t>
            </a:r>
            <a:r>
              <a:rPr lang="es-CR" dirty="0"/>
              <a:t>Ventajas de su aplicación </a:t>
            </a:r>
            <a:r>
              <a:rPr lang="es-CR" dirty="0" smtClean="0"/>
              <a:t>, </a:t>
            </a:r>
            <a:r>
              <a:rPr lang="es-CR" dirty="0"/>
              <a:t>Requerimientos técnicos </a:t>
            </a:r>
            <a:r>
              <a:rPr lang="es-CR" dirty="0" smtClean="0"/>
              <a:t>, </a:t>
            </a:r>
            <a:r>
              <a:rPr lang="es-CR" dirty="0"/>
              <a:t>Normas y códigos vigentes. </a:t>
            </a:r>
          </a:p>
        </p:txBody>
      </p:sp>
    </p:spTree>
    <p:extLst>
      <p:ext uri="{BB962C8B-B14F-4D97-AF65-F5344CB8AC3E}">
        <p14:creationId xmlns:p14="http://schemas.microsoft.com/office/powerpoint/2010/main" val="53259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08056"/>
            <a:ext cx="9046139" cy="1077229"/>
          </a:xfrm>
        </p:spPr>
        <p:txBody>
          <a:bodyPr>
            <a:normAutofit fontScale="90000"/>
          </a:bodyPr>
          <a:lstStyle/>
          <a:p>
            <a:r>
              <a:rPr lang="es-CR" dirty="0"/>
              <a:t>4. Aplicar las normas técnicas en la construcción y reposición de sistemas de cableado.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943" y="2052116"/>
            <a:ext cx="10363200" cy="4805884"/>
          </a:xfrm>
        </p:spPr>
        <p:txBody>
          <a:bodyPr>
            <a:normAutofit fontScale="92500" lnSpcReduction="20000"/>
          </a:bodyPr>
          <a:lstStyle/>
          <a:p>
            <a:r>
              <a:rPr lang="es-CR" dirty="0" smtClean="0"/>
              <a:t>Diseño </a:t>
            </a:r>
            <a:r>
              <a:rPr lang="es-CR" dirty="0"/>
              <a:t>del sistema de cableado: </a:t>
            </a:r>
            <a:r>
              <a:rPr lang="es-CR" dirty="0" smtClean="0"/>
              <a:t>Revisión </a:t>
            </a:r>
            <a:r>
              <a:rPr lang="es-CR" dirty="0"/>
              <a:t>de la planta y distribución del local. </a:t>
            </a:r>
          </a:p>
          <a:p>
            <a:r>
              <a:rPr lang="es-CR" dirty="0" smtClean="0"/>
              <a:t>Equipo</a:t>
            </a:r>
            <a:r>
              <a:rPr lang="es-CR" dirty="0"/>
              <a:t>: </a:t>
            </a:r>
            <a:r>
              <a:rPr lang="es-CR" dirty="0" smtClean="0"/>
              <a:t>Cantidad , </a:t>
            </a:r>
            <a:r>
              <a:rPr lang="es-CR" dirty="0"/>
              <a:t>Características </a:t>
            </a:r>
            <a:r>
              <a:rPr lang="es-CR" dirty="0" smtClean="0"/>
              <a:t>, </a:t>
            </a:r>
            <a:r>
              <a:rPr lang="es-CR" dirty="0"/>
              <a:t>Tipo de servidor </a:t>
            </a:r>
            <a:r>
              <a:rPr lang="es-CR" dirty="0" smtClean="0"/>
              <a:t>, </a:t>
            </a:r>
            <a:r>
              <a:rPr lang="es-CR" dirty="0"/>
              <a:t>Software disponible </a:t>
            </a:r>
            <a:r>
              <a:rPr lang="es-CR" dirty="0" smtClean="0"/>
              <a:t>, </a:t>
            </a:r>
            <a:r>
              <a:rPr lang="es-CR" dirty="0"/>
              <a:t>Identificación de zonas de tránsito y seguridad ,</a:t>
            </a:r>
            <a:r>
              <a:rPr lang="es-CR" dirty="0" smtClean="0"/>
              <a:t> </a:t>
            </a:r>
            <a:r>
              <a:rPr lang="es-CR" dirty="0"/>
              <a:t>Cantidad de usuarios</a:t>
            </a:r>
            <a:r>
              <a:rPr lang="es-CR" dirty="0" smtClean="0"/>
              <a:t>.</a:t>
            </a:r>
          </a:p>
          <a:p>
            <a:r>
              <a:rPr lang="es-CR" dirty="0" smtClean="0"/>
              <a:t>Cálculo </a:t>
            </a:r>
            <a:r>
              <a:rPr lang="es-CR" dirty="0"/>
              <a:t>de materiales y presupuesto: </a:t>
            </a:r>
            <a:r>
              <a:rPr lang="es-CR" dirty="0" smtClean="0"/>
              <a:t>Materiales , </a:t>
            </a:r>
            <a:r>
              <a:rPr lang="es-CR" dirty="0"/>
              <a:t>Herramientas </a:t>
            </a:r>
            <a:r>
              <a:rPr lang="es-CR" dirty="0" smtClean="0"/>
              <a:t>, Componentes.</a:t>
            </a:r>
          </a:p>
          <a:p>
            <a:r>
              <a:rPr lang="es-CR" dirty="0" smtClean="0"/>
              <a:t>Montaje </a:t>
            </a:r>
            <a:r>
              <a:rPr lang="es-CR" dirty="0"/>
              <a:t>de estructuras para la protección del cable</a:t>
            </a:r>
            <a:r>
              <a:rPr lang="es-CR" dirty="0" smtClean="0"/>
              <a:t>: </a:t>
            </a:r>
            <a:r>
              <a:rPr lang="es-CR" dirty="0"/>
              <a:t>Criterios para la selección </a:t>
            </a:r>
            <a:r>
              <a:rPr lang="es-CR" dirty="0" smtClean="0"/>
              <a:t>, </a:t>
            </a:r>
            <a:r>
              <a:rPr lang="es-CR" dirty="0"/>
              <a:t>Materiales: </a:t>
            </a:r>
            <a:r>
              <a:rPr lang="es-CR" dirty="0" smtClean="0"/>
              <a:t>, Canaleta , Tubo , Otros</a:t>
            </a:r>
            <a:r>
              <a:rPr lang="es-CR" dirty="0"/>
              <a:t>. </a:t>
            </a:r>
            <a:r>
              <a:rPr lang="es-CR" dirty="0" smtClean="0"/>
              <a:t> Herramientas.</a:t>
            </a:r>
          </a:p>
          <a:p>
            <a:r>
              <a:rPr lang="es-CR" dirty="0" smtClean="0"/>
              <a:t>Componentes </a:t>
            </a:r>
            <a:r>
              <a:rPr lang="es-CR" dirty="0"/>
              <a:t>del sistema: </a:t>
            </a:r>
            <a:r>
              <a:rPr lang="es-CR" dirty="0" smtClean="0"/>
              <a:t>Protección </a:t>
            </a:r>
            <a:r>
              <a:rPr lang="es-CR" dirty="0"/>
              <a:t>del cableado </a:t>
            </a:r>
            <a:r>
              <a:rPr lang="es-CR" dirty="0" smtClean="0"/>
              <a:t>, </a:t>
            </a:r>
            <a:r>
              <a:rPr lang="es-CR" dirty="0"/>
              <a:t>Conectores </a:t>
            </a:r>
            <a:r>
              <a:rPr lang="es-CR" dirty="0" smtClean="0"/>
              <a:t>, </a:t>
            </a:r>
            <a:r>
              <a:rPr lang="es-CR" dirty="0"/>
              <a:t>Curvas </a:t>
            </a:r>
            <a:r>
              <a:rPr lang="es-CR" dirty="0" smtClean="0"/>
              <a:t>, </a:t>
            </a:r>
            <a:r>
              <a:rPr lang="es-CR" dirty="0"/>
              <a:t>“T” </a:t>
            </a:r>
            <a:r>
              <a:rPr lang="es-CR" dirty="0" smtClean="0"/>
              <a:t>, </a:t>
            </a:r>
            <a:r>
              <a:rPr lang="es-CR" dirty="0"/>
              <a:t>Cables </a:t>
            </a:r>
            <a:r>
              <a:rPr lang="es-CR" dirty="0" smtClean="0"/>
              <a:t>, Otros.</a:t>
            </a:r>
          </a:p>
          <a:p>
            <a:r>
              <a:rPr lang="es-CR" dirty="0" smtClean="0"/>
              <a:t>Construcción </a:t>
            </a:r>
            <a:r>
              <a:rPr lang="es-CR" dirty="0"/>
              <a:t>de cables: </a:t>
            </a:r>
            <a:r>
              <a:rPr lang="es-CR" dirty="0" smtClean="0"/>
              <a:t>Herramientas , Conectores.</a:t>
            </a:r>
          </a:p>
          <a:p>
            <a:r>
              <a:rPr lang="es-CR" dirty="0" smtClean="0"/>
              <a:t>Tipos </a:t>
            </a:r>
            <a:r>
              <a:rPr lang="es-CR" dirty="0"/>
              <a:t>de cable: </a:t>
            </a:r>
            <a:r>
              <a:rPr lang="es-CR" dirty="0" smtClean="0"/>
              <a:t>Coaxial , UTP , Código </a:t>
            </a:r>
            <a:r>
              <a:rPr lang="es-CR" dirty="0"/>
              <a:t>de colores </a:t>
            </a:r>
            <a:r>
              <a:rPr lang="es-CR" dirty="0" smtClean="0"/>
              <a:t>, Otros.</a:t>
            </a:r>
          </a:p>
          <a:p>
            <a:r>
              <a:rPr lang="es-CR" dirty="0" smtClean="0"/>
              <a:t>Prueba </a:t>
            </a:r>
            <a:r>
              <a:rPr lang="es-CR" dirty="0"/>
              <a:t>y corrección de fallos. </a:t>
            </a:r>
          </a:p>
        </p:txBody>
      </p:sp>
    </p:spTree>
    <p:extLst>
      <p:ext uri="{BB962C8B-B14F-4D97-AF65-F5344CB8AC3E}">
        <p14:creationId xmlns:p14="http://schemas.microsoft.com/office/powerpoint/2010/main" val="97997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1. Distinguir los conceptos asociados a la comunicación y transmisión de datos.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5907" y="2052116"/>
            <a:ext cx="9294232" cy="4646396"/>
          </a:xfrm>
        </p:spPr>
        <p:txBody>
          <a:bodyPr>
            <a:normAutofit fontScale="85000" lnSpcReduction="20000"/>
          </a:bodyPr>
          <a:lstStyle/>
          <a:p>
            <a:r>
              <a:rPr lang="es-CR" dirty="0" smtClean="0"/>
              <a:t>Conmutación </a:t>
            </a:r>
            <a:r>
              <a:rPr lang="es-CR" dirty="0"/>
              <a:t>telefónica: </a:t>
            </a:r>
            <a:r>
              <a:rPr lang="es-CR" dirty="0" smtClean="0"/>
              <a:t>Redes telefónicas , Abonados </a:t>
            </a:r>
            <a:r>
              <a:rPr lang="es-CR" dirty="0"/>
              <a:t>y </a:t>
            </a:r>
            <a:r>
              <a:rPr lang="es-CR" dirty="0" smtClean="0"/>
              <a:t>enlaces.</a:t>
            </a:r>
          </a:p>
          <a:p>
            <a:r>
              <a:rPr lang="es-CR" dirty="0" smtClean="0"/>
              <a:t>Conmutación</a:t>
            </a:r>
            <a:r>
              <a:rPr lang="es-CR" dirty="0"/>
              <a:t>: </a:t>
            </a:r>
            <a:r>
              <a:rPr lang="es-CR" dirty="0" smtClean="0"/>
              <a:t>Analógica , Digital , Espacial , Temporal , Equipos </a:t>
            </a:r>
            <a:r>
              <a:rPr lang="es-CR" dirty="0"/>
              <a:t>de </a:t>
            </a:r>
            <a:r>
              <a:rPr lang="es-CR" dirty="0" smtClean="0"/>
              <a:t>conmutación , Estructura </a:t>
            </a:r>
            <a:r>
              <a:rPr lang="es-CR" dirty="0"/>
              <a:t>de la red </a:t>
            </a:r>
            <a:r>
              <a:rPr lang="es-CR" dirty="0" smtClean="0"/>
              <a:t>telefónica , Sistemas telefónicos , Equipos telefónicos , Servicios telefónicos , Redes </a:t>
            </a:r>
            <a:r>
              <a:rPr lang="es-CR" dirty="0"/>
              <a:t>inteligentes. </a:t>
            </a:r>
            <a:endParaRPr lang="es-CR" dirty="0" smtClean="0"/>
          </a:p>
          <a:p>
            <a:r>
              <a:rPr lang="es-CR" dirty="0" smtClean="0"/>
              <a:t>Centrales </a:t>
            </a:r>
            <a:r>
              <a:rPr lang="es-CR" dirty="0"/>
              <a:t>privadas de conmutación</a:t>
            </a:r>
            <a:r>
              <a:rPr lang="es-CR" dirty="0" smtClean="0"/>
              <a:t>.</a:t>
            </a:r>
          </a:p>
          <a:p>
            <a:r>
              <a:rPr lang="es-CR" dirty="0" smtClean="0"/>
              <a:t>Transmisión </a:t>
            </a:r>
            <a:r>
              <a:rPr lang="es-CR" dirty="0"/>
              <a:t>en telefonía: </a:t>
            </a:r>
            <a:r>
              <a:rPr lang="es-CR" dirty="0" smtClean="0"/>
              <a:t>Medios </a:t>
            </a:r>
            <a:r>
              <a:rPr lang="es-CR" dirty="0"/>
              <a:t>de </a:t>
            </a:r>
            <a:r>
              <a:rPr lang="es-CR" dirty="0" smtClean="0"/>
              <a:t>transmisión , ADSL , RDSI </a:t>
            </a:r>
          </a:p>
          <a:p>
            <a:r>
              <a:rPr lang="es-CR" dirty="0" smtClean="0"/>
              <a:t>Técnicas </a:t>
            </a:r>
            <a:r>
              <a:rPr lang="es-CR" dirty="0"/>
              <a:t>de </a:t>
            </a:r>
            <a:r>
              <a:rPr lang="es-CR" dirty="0" smtClean="0"/>
              <a:t>transmisión: </a:t>
            </a:r>
            <a:r>
              <a:rPr lang="es-CR" dirty="0" err="1" smtClean="0"/>
              <a:t>Multiplexión</a:t>
            </a:r>
            <a:r>
              <a:rPr lang="es-CR" dirty="0"/>
              <a:t> </a:t>
            </a:r>
            <a:r>
              <a:rPr lang="es-CR" dirty="0" smtClean="0"/>
              <a:t>, Circuitos digitales , Señalización.</a:t>
            </a:r>
          </a:p>
          <a:p>
            <a:r>
              <a:rPr lang="es-CR" dirty="0" smtClean="0"/>
              <a:t>Telefonía </a:t>
            </a:r>
            <a:r>
              <a:rPr lang="es-CR" dirty="0"/>
              <a:t>móvil y celular: </a:t>
            </a:r>
            <a:r>
              <a:rPr lang="es-CR" dirty="0" smtClean="0"/>
              <a:t>Telefonía </a:t>
            </a:r>
            <a:r>
              <a:rPr lang="es-CR" dirty="0"/>
              <a:t>vía </a:t>
            </a:r>
            <a:r>
              <a:rPr lang="es-CR" dirty="0" smtClean="0"/>
              <a:t>radio , Sistemas celulares , Telefonía </a:t>
            </a:r>
            <a:r>
              <a:rPr lang="es-CR" dirty="0"/>
              <a:t>móvil </a:t>
            </a:r>
            <a:r>
              <a:rPr lang="es-CR" dirty="0" smtClean="0"/>
              <a:t>automática , Sistemas </a:t>
            </a:r>
            <a:r>
              <a:rPr lang="es-CR" dirty="0"/>
              <a:t>TDMA </a:t>
            </a:r>
            <a:r>
              <a:rPr lang="es-CR" dirty="0" smtClean="0"/>
              <a:t>– GSM , Telefonía </a:t>
            </a:r>
            <a:r>
              <a:rPr lang="es-CR" dirty="0"/>
              <a:t>sin hilos. </a:t>
            </a:r>
            <a:endParaRPr lang="es-CR" dirty="0" smtClean="0"/>
          </a:p>
          <a:p>
            <a:r>
              <a:rPr lang="es-CR" dirty="0" smtClean="0"/>
              <a:t>Redes </a:t>
            </a:r>
            <a:r>
              <a:rPr lang="es-CR" dirty="0"/>
              <a:t>digitales y tecnologías </a:t>
            </a:r>
            <a:r>
              <a:rPr lang="es-CR" dirty="0" smtClean="0"/>
              <a:t>emergentes: Digitalización </a:t>
            </a:r>
            <a:r>
              <a:rPr lang="es-CR" dirty="0"/>
              <a:t>de la </a:t>
            </a:r>
            <a:r>
              <a:rPr lang="es-CR" dirty="0" smtClean="0"/>
              <a:t>señal , Sistemas </a:t>
            </a:r>
            <a:r>
              <a:rPr lang="es-CR" dirty="0"/>
              <a:t>de enlaces </a:t>
            </a:r>
            <a:r>
              <a:rPr lang="es-CR" dirty="0" smtClean="0"/>
              <a:t>digitales , Modos </a:t>
            </a:r>
            <a:r>
              <a:rPr lang="es-CR" dirty="0"/>
              <a:t>de </a:t>
            </a:r>
            <a:r>
              <a:rPr lang="es-CR" dirty="0" smtClean="0"/>
              <a:t>transferencia , Sincrónica , Asincrónica , Red </a:t>
            </a:r>
            <a:r>
              <a:rPr lang="es-CR" dirty="0"/>
              <a:t>digital de servicios integrados – RDSI.</a:t>
            </a:r>
          </a:p>
        </p:txBody>
      </p:sp>
    </p:spTree>
    <p:extLst>
      <p:ext uri="{BB962C8B-B14F-4D97-AF65-F5344CB8AC3E}">
        <p14:creationId xmlns:p14="http://schemas.microsoft.com/office/powerpoint/2010/main" val="98984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2. Distinguir las características y aplicaciones de los diferentes servicios telemáticos.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R" dirty="0" smtClean="0"/>
              <a:t>Telemática: Concepto , Características , Infraestructura </a:t>
            </a:r>
            <a:r>
              <a:rPr lang="es-CR" dirty="0"/>
              <a:t>requerida</a:t>
            </a:r>
            <a:r>
              <a:rPr lang="es-CR" dirty="0" smtClean="0"/>
              <a:t>.</a:t>
            </a:r>
          </a:p>
          <a:p>
            <a:r>
              <a:rPr lang="es-CR" dirty="0" smtClean="0"/>
              <a:t>Transmisión </a:t>
            </a:r>
            <a:r>
              <a:rPr lang="es-CR" dirty="0"/>
              <a:t>de datos: </a:t>
            </a:r>
            <a:r>
              <a:rPr lang="es-CR" dirty="0" smtClean="0"/>
              <a:t>Aplicación </a:t>
            </a:r>
            <a:r>
              <a:rPr lang="es-CR" dirty="0"/>
              <a:t>de las técnicas de </a:t>
            </a:r>
            <a:r>
              <a:rPr lang="es-CR" dirty="0" smtClean="0"/>
              <a:t>conmutación , Equipos requeridos , Características , Técnicas </a:t>
            </a:r>
            <a:r>
              <a:rPr lang="es-CR" dirty="0"/>
              <a:t>de </a:t>
            </a:r>
            <a:r>
              <a:rPr lang="es-CR" dirty="0" smtClean="0"/>
              <a:t>modulación , Ancho </a:t>
            </a:r>
            <a:r>
              <a:rPr lang="es-CR" dirty="0"/>
              <a:t>de banda y velocidad de </a:t>
            </a:r>
            <a:r>
              <a:rPr lang="es-CR" dirty="0" smtClean="0"/>
              <a:t>transmisión , Estándares </a:t>
            </a:r>
            <a:r>
              <a:rPr lang="es-CR" dirty="0"/>
              <a:t>del mercado</a:t>
            </a:r>
            <a:r>
              <a:rPr lang="es-CR" dirty="0" smtClean="0"/>
              <a:t>.</a:t>
            </a:r>
          </a:p>
          <a:p>
            <a:r>
              <a:rPr lang="es-CR" dirty="0" smtClean="0"/>
              <a:t>Protocolos </a:t>
            </a:r>
            <a:r>
              <a:rPr lang="es-CR" dirty="0"/>
              <a:t>de comunicación: </a:t>
            </a:r>
            <a:r>
              <a:rPr lang="es-CR" dirty="0" smtClean="0"/>
              <a:t>Concepto , Características , Funciones , Codificación </a:t>
            </a:r>
            <a:r>
              <a:rPr lang="es-CR" dirty="0"/>
              <a:t>de la </a:t>
            </a:r>
            <a:r>
              <a:rPr lang="es-CR" dirty="0" smtClean="0"/>
              <a:t>información , Clasificación</a:t>
            </a:r>
            <a:r>
              <a:rPr lang="es-CR" dirty="0"/>
              <a:t>. </a:t>
            </a:r>
            <a:endParaRPr lang="es-CR" dirty="0" smtClean="0"/>
          </a:p>
          <a:p>
            <a:r>
              <a:rPr lang="es-CR" dirty="0" smtClean="0"/>
              <a:t>Comunicación </a:t>
            </a:r>
            <a:r>
              <a:rPr lang="es-CR" dirty="0"/>
              <a:t>de datos: </a:t>
            </a:r>
            <a:r>
              <a:rPr lang="es-CR" dirty="0" smtClean="0"/>
              <a:t>Concepto , Tipos </a:t>
            </a:r>
            <a:r>
              <a:rPr lang="es-CR" dirty="0"/>
              <a:t>de sistemas de comunicación de </a:t>
            </a:r>
            <a:r>
              <a:rPr lang="es-CR" dirty="0" smtClean="0"/>
              <a:t>datos , Aplicaciones , Interfaces </a:t>
            </a:r>
            <a:r>
              <a:rPr lang="es-CR" dirty="0"/>
              <a:t>analógicas y digitales de comunicación</a:t>
            </a:r>
            <a:r>
              <a:rPr lang="es-CR" dirty="0" smtClean="0"/>
              <a:t>.</a:t>
            </a:r>
          </a:p>
          <a:p>
            <a:r>
              <a:rPr lang="es-CR" dirty="0" smtClean="0"/>
              <a:t>Redes</a:t>
            </a:r>
            <a:r>
              <a:rPr lang="es-CR" dirty="0"/>
              <a:t>: </a:t>
            </a:r>
            <a:r>
              <a:rPr lang="es-CR" dirty="0" smtClean="0"/>
              <a:t>Concepto , Utilidades </a:t>
            </a:r>
            <a:r>
              <a:rPr lang="es-CR" dirty="0"/>
              <a:t>y </a:t>
            </a:r>
            <a:r>
              <a:rPr lang="es-CR" dirty="0" smtClean="0"/>
              <a:t>aplicaciones , Características , Tipos </a:t>
            </a:r>
            <a:r>
              <a:rPr lang="es-CR" dirty="0"/>
              <a:t>WAN, MAN, </a:t>
            </a:r>
            <a:r>
              <a:rPr lang="es-CR" dirty="0" smtClean="0"/>
              <a:t>LAN , Redes </a:t>
            </a:r>
            <a:r>
              <a:rPr lang="es-CR" dirty="0"/>
              <a:t>públicas y privadas. </a:t>
            </a:r>
          </a:p>
        </p:txBody>
      </p:sp>
    </p:spTree>
    <p:extLst>
      <p:ext uri="{BB962C8B-B14F-4D97-AF65-F5344CB8AC3E}">
        <p14:creationId xmlns:p14="http://schemas.microsoft.com/office/powerpoint/2010/main" val="210704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3. Analizar los principios fundamentales de la transmisión de datos.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Transmisión </a:t>
            </a:r>
            <a:r>
              <a:rPr lang="es-CR" dirty="0"/>
              <a:t>de datos: </a:t>
            </a:r>
            <a:r>
              <a:rPr lang="es-CR" dirty="0" smtClean="0"/>
              <a:t>Protocolos , </a:t>
            </a:r>
            <a:r>
              <a:rPr lang="es-CR" dirty="0" err="1" smtClean="0"/>
              <a:t>Interfase</a:t>
            </a:r>
            <a:r>
              <a:rPr lang="es-CR" dirty="0"/>
              <a:t> </a:t>
            </a:r>
            <a:r>
              <a:rPr lang="es-CR" dirty="0" smtClean="0"/>
              <a:t>, Modos </a:t>
            </a:r>
            <a:r>
              <a:rPr lang="es-CR" dirty="0"/>
              <a:t>de transferencia de </a:t>
            </a:r>
            <a:r>
              <a:rPr lang="es-CR" dirty="0" smtClean="0"/>
              <a:t>datos , Tipos </a:t>
            </a:r>
            <a:r>
              <a:rPr lang="es-CR" dirty="0"/>
              <a:t>de </a:t>
            </a:r>
            <a:r>
              <a:rPr lang="es-CR" dirty="0" smtClean="0"/>
              <a:t>conexión , Tipos </a:t>
            </a:r>
            <a:r>
              <a:rPr lang="es-CR" dirty="0"/>
              <a:t>de modulación y conmutación de señales</a:t>
            </a:r>
            <a:r>
              <a:rPr lang="es-CR" dirty="0" smtClean="0"/>
              <a:t>.</a:t>
            </a:r>
          </a:p>
          <a:p>
            <a:r>
              <a:rPr lang="es-CR" dirty="0" smtClean="0"/>
              <a:t>Líneas </a:t>
            </a:r>
            <a:r>
              <a:rPr lang="es-CR" dirty="0"/>
              <a:t>conmutadas y dedicadas. </a:t>
            </a:r>
            <a:r>
              <a:rPr lang="es-CR" dirty="0" smtClean="0"/>
              <a:t>Transmisión </a:t>
            </a:r>
            <a:r>
              <a:rPr lang="es-CR" dirty="0"/>
              <a:t>sincrónica y </a:t>
            </a:r>
            <a:r>
              <a:rPr lang="es-CR" dirty="0" smtClean="0"/>
              <a:t>asincrónica , Detección </a:t>
            </a:r>
            <a:r>
              <a:rPr lang="es-CR" dirty="0"/>
              <a:t>y corrección de </a:t>
            </a:r>
            <a:r>
              <a:rPr lang="es-CR" dirty="0" smtClean="0"/>
              <a:t>errores , Banda ancha ,  </a:t>
            </a:r>
            <a:r>
              <a:rPr lang="es-CR" dirty="0"/>
              <a:t>Banda base características y ejemplos. </a:t>
            </a:r>
          </a:p>
        </p:txBody>
      </p:sp>
    </p:spTree>
    <p:extLst>
      <p:ext uri="{BB962C8B-B14F-4D97-AF65-F5344CB8AC3E}">
        <p14:creationId xmlns:p14="http://schemas.microsoft.com/office/powerpoint/2010/main" val="245987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4. Analizar los modelos OSI y TCP/IP utilizados en la construcción de redes.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Modelo </a:t>
            </a:r>
            <a:r>
              <a:rPr lang="es-CR" dirty="0"/>
              <a:t>de referencia </a:t>
            </a:r>
            <a:r>
              <a:rPr lang="es-CR" dirty="0" smtClean="0"/>
              <a:t>OSI: Concepto , Características , Utilidades </a:t>
            </a:r>
            <a:r>
              <a:rPr lang="es-CR" dirty="0"/>
              <a:t>y </a:t>
            </a:r>
            <a:r>
              <a:rPr lang="es-CR" dirty="0" smtClean="0"/>
              <a:t>aplicaciones , Capas , Física , Enlace , Red , </a:t>
            </a:r>
            <a:r>
              <a:rPr lang="es-CR" dirty="0"/>
              <a:t>Transporte </a:t>
            </a:r>
            <a:r>
              <a:rPr lang="es-CR" dirty="0" smtClean="0"/>
              <a:t>, </a:t>
            </a:r>
            <a:r>
              <a:rPr lang="es-CR" dirty="0"/>
              <a:t>Sesión </a:t>
            </a:r>
            <a:r>
              <a:rPr lang="es-CR" dirty="0" smtClean="0"/>
              <a:t>, </a:t>
            </a:r>
            <a:r>
              <a:rPr lang="es-CR" dirty="0"/>
              <a:t>Aplicación </a:t>
            </a:r>
            <a:r>
              <a:rPr lang="es-CR" dirty="0" smtClean="0"/>
              <a:t>, </a:t>
            </a:r>
            <a:r>
              <a:rPr lang="es-CR" dirty="0"/>
              <a:t>TCP/IP </a:t>
            </a:r>
            <a:r>
              <a:rPr lang="es-CR" dirty="0" smtClean="0"/>
              <a:t>, </a:t>
            </a:r>
            <a:r>
              <a:rPr lang="es-CR" dirty="0"/>
              <a:t>Concepto </a:t>
            </a:r>
            <a:r>
              <a:rPr lang="es-CR" dirty="0" smtClean="0"/>
              <a:t>, </a:t>
            </a:r>
            <a:r>
              <a:rPr lang="es-CR" dirty="0"/>
              <a:t>Características </a:t>
            </a:r>
            <a:r>
              <a:rPr lang="es-CR" dirty="0" smtClean="0"/>
              <a:t>, </a:t>
            </a:r>
            <a:r>
              <a:rPr lang="es-CR" dirty="0"/>
              <a:t>Utilidades y aplicaciones </a:t>
            </a:r>
          </a:p>
        </p:txBody>
      </p:sp>
    </p:spTree>
    <p:extLst>
      <p:ext uri="{BB962C8B-B14F-4D97-AF65-F5344CB8AC3E}">
        <p14:creationId xmlns:p14="http://schemas.microsoft.com/office/powerpoint/2010/main" val="146952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954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1. Identificar las características de las redes de área local.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Redes </a:t>
            </a:r>
            <a:r>
              <a:rPr lang="es-CR" dirty="0"/>
              <a:t>de área local (RAL): </a:t>
            </a:r>
            <a:r>
              <a:rPr lang="es-CR" dirty="0" smtClean="0"/>
              <a:t>Concepto , Características , </a:t>
            </a:r>
            <a:r>
              <a:rPr lang="es-CR" dirty="0"/>
              <a:t>Utilidades y aplicaciones </a:t>
            </a:r>
            <a:r>
              <a:rPr lang="es-CR" dirty="0" smtClean="0"/>
              <a:t>, </a:t>
            </a:r>
            <a:r>
              <a:rPr lang="es-CR" dirty="0"/>
              <a:t>Evolución </a:t>
            </a:r>
            <a:r>
              <a:rPr lang="es-CR" dirty="0" smtClean="0"/>
              <a:t>, </a:t>
            </a:r>
            <a:r>
              <a:rPr lang="es-CR" dirty="0"/>
              <a:t>Procesamiento distribuido </a:t>
            </a:r>
            <a:r>
              <a:rPr lang="es-CR" dirty="0" smtClean="0"/>
              <a:t>, Arquitectura.</a:t>
            </a:r>
          </a:p>
          <a:p>
            <a:r>
              <a:rPr lang="es-CR" dirty="0" smtClean="0"/>
              <a:t>Topologías</a:t>
            </a:r>
            <a:r>
              <a:rPr lang="es-CR" dirty="0"/>
              <a:t>: </a:t>
            </a:r>
            <a:r>
              <a:rPr lang="es-CR" dirty="0" smtClean="0"/>
              <a:t>Estrella , Anillo , Bus , Reticular </a:t>
            </a:r>
            <a:r>
              <a:rPr lang="es-CR" dirty="0"/>
              <a:t>o malla </a:t>
            </a:r>
            <a:r>
              <a:rPr lang="es-CR" dirty="0" smtClean="0"/>
              <a:t>, Topologías </a:t>
            </a:r>
            <a:r>
              <a:rPr lang="es-CR" dirty="0"/>
              <a:t>lógicas. </a:t>
            </a:r>
            <a:endParaRPr lang="es-CR" dirty="0" smtClean="0"/>
          </a:p>
          <a:p>
            <a:r>
              <a:rPr lang="es-CR" dirty="0" smtClean="0"/>
              <a:t>Documentación </a:t>
            </a:r>
            <a:r>
              <a:rPr lang="es-CR" dirty="0"/>
              <a:t>de los requisitos de una red.</a:t>
            </a:r>
          </a:p>
        </p:txBody>
      </p:sp>
    </p:spTree>
    <p:extLst>
      <p:ext uri="{BB962C8B-B14F-4D97-AF65-F5344CB8AC3E}">
        <p14:creationId xmlns:p14="http://schemas.microsoft.com/office/powerpoint/2010/main" val="415156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8382257" cy="1077229"/>
          </a:xfrm>
        </p:spPr>
        <p:txBody>
          <a:bodyPr>
            <a:normAutofit fontScale="90000"/>
          </a:bodyPr>
          <a:lstStyle/>
          <a:p>
            <a:r>
              <a:rPr lang="es-CR" dirty="0"/>
              <a:t>2. Aplicar los conceptos de diseño de red y cableado estructurado utilizado en las redes LAN.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Diseño </a:t>
            </a:r>
            <a:r>
              <a:rPr lang="es-CR" dirty="0"/>
              <a:t>de la red: </a:t>
            </a:r>
            <a:r>
              <a:rPr lang="es-CR" dirty="0" smtClean="0"/>
              <a:t>Entorno </a:t>
            </a:r>
            <a:r>
              <a:rPr lang="es-CR" dirty="0"/>
              <a:t>físico. </a:t>
            </a:r>
            <a:r>
              <a:rPr lang="es-CR" dirty="0" smtClean="0"/>
              <a:t>Consideraciones </a:t>
            </a:r>
            <a:r>
              <a:rPr lang="es-CR" dirty="0"/>
              <a:t>sobre el cableado. </a:t>
            </a:r>
            <a:r>
              <a:rPr lang="es-CR" dirty="0" smtClean="0"/>
              <a:t>Cableado </a:t>
            </a:r>
            <a:r>
              <a:rPr lang="es-CR" dirty="0"/>
              <a:t>estructurado. </a:t>
            </a:r>
            <a:r>
              <a:rPr lang="es-CR" dirty="0" smtClean="0"/>
              <a:t>Dispositivos </a:t>
            </a:r>
            <a:r>
              <a:rPr lang="es-CR" dirty="0"/>
              <a:t>de red LAN. </a:t>
            </a:r>
            <a:r>
              <a:rPr lang="es-CR" dirty="0" smtClean="0"/>
              <a:t> </a:t>
            </a:r>
            <a:r>
              <a:rPr lang="es-CR" dirty="0"/>
              <a:t>Dispositivos de </a:t>
            </a:r>
            <a:r>
              <a:rPr lang="es-CR" dirty="0" err="1"/>
              <a:t>Internetwork</a:t>
            </a:r>
            <a:r>
              <a:rPr lang="es-CR" dirty="0"/>
              <a:t>. </a:t>
            </a:r>
            <a:r>
              <a:rPr lang="es-CR" dirty="0" smtClean="0"/>
              <a:t>Confiabilidad </a:t>
            </a:r>
            <a:r>
              <a:rPr lang="es-CR" dirty="0"/>
              <a:t>y disponibilidad. </a:t>
            </a:r>
          </a:p>
        </p:txBody>
      </p:sp>
    </p:spTree>
    <p:extLst>
      <p:ext uri="{BB962C8B-B14F-4D97-AF65-F5344CB8AC3E}">
        <p14:creationId xmlns:p14="http://schemas.microsoft.com/office/powerpoint/2010/main" val="231204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6392" y="808056"/>
            <a:ext cx="9037674" cy="1077229"/>
          </a:xfrm>
        </p:spPr>
        <p:txBody>
          <a:bodyPr>
            <a:normAutofit fontScale="90000"/>
          </a:bodyPr>
          <a:lstStyle/>
          <a:p>
            <a:r>
              <a:rPr lang="es-CR" dirty="0"/>
              <a:t>3. Emplear los conceptos de IP, NAT y PAT dentro de la estructura del direccionamiento de una red.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Direccionamiento </a:t>
            </a:r>
            <a:r>
              <a:rPr lang="es-CR" dirty="0"/>
              <a:t>IP en la LAN: </a:t>
            </a:r>
            <a:r>
              <a:rPr lang="es-CR" dirty="0" smtClean="0"/>
              <a:t>Direcciones </a:t>
            </a:r>
            <a:r>
              <a:rPr lang="es-CR" dirty="0"/>
              <a:t>IP </a:t>
            </a:r>
            <a:r>
              <a:rPr lang="es-CR" dirty="0" smtClean="0"/>
              <a:t>, </a:t>
            </a:r>
            <a:r>
              <a:rPr lang="es-CR" dirty="0"/>
              <a:t>División de una red en subredes </a:t>
            </a:r>
            <a:r>
              <a:rPr lang="es-CR" dirty="0" smtClean="0"/>
              <a:t>, </a:t>
            </a:r>
            <a:r>
              <a:rPr lang="es-CR" dirty="0"/>
              <a:t>Subredes con clase </a:t>
            </a:r>
            <a:r>
              <a:rPr lang="es-CR" dirty="0" smtClean="0"/>
              <a:t>, </a:t>
            </a:r>
            <a:r>
              <a:rPr lang="es-CR" dirty="0"/>
              <a:t>IPv6</a:t>
            </a:r>
            <a:r>
              <a:rPr lang="es-CR" dirty="0" smtClean="0"/>
              <a:t>.</a:t>
            </a:r>
          </a:p>
          <a:p>
            <a:r>
              <a:rPr lang="es-CR" dirty="0" err="1" smtClean="0"/>
              <a:t>Nat</a:t>
            </a:r>
            <a:r>
              <a:rPr lang="es-CR" dirty="0" smtClean="0"/>
              <a:t> </a:t>
            </a:r>
            <a:r>
              <a:rPr lang="es-CR" dirty="0"/>
              <a:t>y PAT: </a:t>
            </a:r>
            <a:r>
              <a:rPr lang="es-CR" dirty="0" smtClean="0"/>
              <a:t>Traducción </a:t>
            </a:r>
            <a:r>
              <a:rPr lang="es-CR" dirty="0"/>
              <a:t>de direcciones de red </a:t>
            </a:r>
            <a:r>
              <a:rPr lang="es-CR" dirty="0" smtClean="0"/>
              <a:t>, </a:t>
            </a:r>
            <a:r>
              <a:rPr lang="es-CR" dirty="0"/>
              <a:t>Términos de </a:t>
            </a:r>
            <a:r>
              <a:rPr lang="es-CR" dirty="0" err="1"/>
              <a:t>Nat</a:t>
            </a:r>
            <a:r>
              <a:rPr lang="es-CR" dirty="0"/>
              <a:t> </a:t>
            </a:r>
            <a:r>
              <a:rPr lang="es-CR" dirty="0" smtClean="0"/>
              <a:t>, </a:t>
            </a:r>
            <a:r>
              <a:rPr lang="es-CR" dirty="0"/>
              <a:t>NAT estática y dinámica </a:t>
            </a:r>
            <a:r>
              <a:rPr lang="es-CR" dirty="0" smtClean="0"/>
              <a:t>, </a:t>
            </a:r>
            <a:r>
              <a:rPr lang="es-CR" dirty="0"/>
              <a:t>Traducción de direcciones según el puerto PAT. </a:t>
            </a:r>
          </a:p>
        </p:txBody>
      </p:sp>
    </p:spTree>
    <p:extLst>
      <p:ext uri="{BB962C8B-B14F-4D97-AF65-F5344CB8AC3E}">
        <p14:creationId xmlns:p14="http://schemas.microsoft.com/office/powerpoint/2010/main" val="820938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159</TotalTime>
  <Words>1110</Words>
  <Application>Microsoft Office PowerPoint</Application>
  <PresentationFormat>Panorámica</PresentationFormat>
  <Paragraphs>77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MS Shell Dlg 2</vt:lpstr>
      <vt:lpstr>Wingdings</vt:lpstr>
      <vt:lpstr>Wingdings 3</vt:lpstr>
      <vt:lpstr>Madison</vt:lpstr>
      <vt:lpstr>REDES</vt:lpstr>
      <vt:lpstr>1. Distinguir los conceptos asociados a la comunicación y transmisión de datos.</vt:lpstr>
      <vt:lpstr>2. Distinguir las características y aplicaciones de los diferentes servicios telemáticos. </vt:lpstr>
      <vt:lpstr>3. Analizar los principios fundamentales de la transmisión de datos.</vt:lpstr>
      <vt:lpstr>4. Analizar los modelos OSI y TCP/IP utilizados en la construcción de redes.</vt:lpstr>
      <vt:lpstr>Presentación de PowerPoint</vt:lpstr>
      <vt:lpstr>1. Identificar las características de las redes de área local. </vt:lpstr>
      <vt:lpstr>2. Aplicar los conceptos de diseño de red y cableado estructurado utilizado en las redes LAN. </vt:lpstr>
      <vt:lpstr>3. Emplear los conceptos de IP, NAT y PAT dentro de la estructura del direccionamiento de una red. </vt:lpstr>
      <vt:lpstr>4. Configurar los diferentes dispositivos utilizados en las redes. </vt:lpstr>
      <vt:lpstr>5. Utilizar la línea de consola para aplicar los diferentes comandos de configuración de routers. </vt:lpstr>
      <vt:lpstr>5. Utilizar el método de routing para que los dispositivos de red direccionen mensajes a través de la red.</vt:lpstr>
      <vt:lpstr>6. Identificar los Servicios ISP disponibles en nuestro país y las responsabilidades de dichos proveedores de servicios. </vt:lpstr>
      <vt:lpstr>Presentación de PowerPoint</vt:lpstr>
      <vt:lpstr>1. Identificar los conceptos básicos asociados con el cableado estructurado. </vt:lpstr>
      <vt:lpstr>2. Identificar los diferentes tipos de cable y conectores, sus características y aplicaciones.</vt:lpstr>
      <vt:lpstr>3. Reconocer los principios fundamentales contenidos en los códigos y normas relacionados con el cableado estructurado.</vt:lpstr>
      <vt:lpstr>4. Aplicar las normas técnicas en la construcción y reposición de sistemas de cableado.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</dc:title>
  <dc:creator>michael araya murcia</dc:creator>
  <cp:lastModifiedBy>michael araya murcia</cp:lastModifiedBy>
  <cp:revision>6</cp:revision>
  <dcterms:created xsi:type="dcterms:W3CDTF">2019-01-09T00:21:31Z</dcterms:created>
  <dcterms:modified xsi:type="dcterms:W3CDTF">2019-01-09T03:01:24Z</dcterms:modified>
</cp:coreProperties>
</file>