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630" autoAdjust="0"/>
    <p:restoredTop sz="94660"/>
  </p:normalViewPr>
  <p:slideViewPr>
    <p:cSldViewPr snapToGrid="0">
      <p:cViewPr>
        <p:scale>
          <a:sx n="50" d="100"/>
          <a:sy n="50" d="100"/>
        </p:scale>
        <p:origin x="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6E-E50A-4902-A069-1343B2F26043}" type="datetimeFigureOut">
              <a:rPr lang="es-CR" smtClean="0"/>
              <a:t>4/1/2019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000-5EDD-4159-A6CA-C349A3CE1ECD}" type="slidenum">
              <a:rPr lang="es-CR" smtClean="0"/>
              <a:t>‹Nº›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56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6E-E50A-4902-A069-1343B2F26043}" type="datetimeFigureOut">
              <a:rPr lang="es-CR" smtClean="0"/>
              <a:t>4/1/2019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000-5EDD-4159-A6CA-C349A3CE1EC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722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6E-E50A-4902-A069-1343B2F26043}" type="datetimeFigureOut">
              <a:rPr lang="es-CR" smtClean="0"/>
              <a:t>4/1/2019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000-5EDD-4159-A6CA-C349A3CE1EC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9549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6E-E50A-4902-A069-1343B2F26043}" type="datetimeFigureOut">
              <a:rPr lang="es-CR" smtClean="0"/>
              <a:t>4/1/2019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000-5EDD-4159-A6CA-C349A3CE1EC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8448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6E-E50A-4902-A069-1343B2F26043}" type="datetimeFigureOut">
              <a:rPr lang="es-CR" smtClean="0"/>
              <a:t>4/1/2019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000-5EDD-4159-A6CA-C349A3CE1ECD}" type="slidenum">
              <a:rPr lang="es-CR" smtClean="0"/>
              <a:t>‹Nº›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92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6E-E50A-4902-A069-1343B2F26043}" type="datetimeFigureOut">
              <a:rPr lang="es-CR" smtClean="0"/>
              <a:t>4/1/2019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000-5EDD-4159-A6CA-C349A3CE1EC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7326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6E-E50A-4902-A069-1343B2F26043}" type="datetimeFigureOut">
              <a:rPr lang="es-CR" smtClean="0"/>
              <a:t>4/1/2019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000-5EDD-4159-A6CA-C349A3CE1EC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2683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6E-E50A-4902-A069-1343B2F26043}" type="datetimeFigureOut">
              <a:rPr lang="es-CR" smtClean="0"/>
              <a:t>4/1/2019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000-5EDD-4159-A6CA-C349A3CE1EC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2102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6E-E50A-4902-A069-1343B2F26043}" type="datetimeFigureOut">
              <a:rPr lang="es-CR" smtClean="0"/>
              <a:t>4/1/2019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000-5EDD-4159-A6CA-C349A3CE1EC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3557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8BD66E-E50A-4902-A069-1343B2F26043}" type="datetimeFigureOut">
              <a:rPr lang="es-CR" smtClean="0"/>
              <a:t>4/1/2019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BA6000-5EDD-4159-A6CA-C349A3CE1EC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2270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66E-E50A-4902-A069-1343B2F26043}" type="datetimeFigureOut">
              <a:rPr lang="es-CR" smtClean="0"/>
              <a:t>4/1/2019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6000-5EDD-4159-A6CA-C349A3CE1EC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1376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8BD66E-E50A-4902-A069-1343B2F26043}" type="datetimeFigureOut">
              <a:rPr lang="es-CR" smtClean="0"/>
              <a:t>4/1/2019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BA6000-5EDD-4159-A6CA-C349A3CE1ECD}" type="slidenum">
              <a:rPr lang="es-CR" smtClean="0"/>
              <a:t>‹Nº›</a:t>
            </a:fld>
            <a:endParaRPr lang="es-C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44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Decimo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2974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1155680" cy="1737360"/>
          </a:xfrm>
        </p:spPr>
        <p:txBody>
          <a:bodyPr>
            <a:normAutofit fontScale="90000"/>
          </a:bodyPr>
          <a:lstStyle/>
          <a:p>
            <a:r>
              <a:rPr lang="es-CR" dirty="0"/>
              <a:t>1. Aplicar los algoritmos y diagramas de flujo estructurado como herramientas para resolución lógica de problemas computacionales.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845734"/>
            <a:ext cx="11155680" cy="4023360"/>
          </a:xfrm>
        </p:spPr>
        <p:txBody>
          <a:bodyPr/>
          <a:lstStyle/>
          <a:p>
            <a:r>
              <a:rPr lang="es-CR" dirty="0" smtClean="0"/>
              <a:t>Introducción </a:t>
            </a:r>
            <a:r>
              <a:rPr lang="es-CR" dirty="0"/>
              <a:t>a los algoritmos: </a:t>
            </a:r>
            <a:r>
              <a:rPr lang="es-CR" dirty="0" smtClean="0"/>
              <a:t>Diseño </a:t>
            </a:r>
            <a:r>
              <a:rPr lang="es-CR" dirty="0"/>
              <a:t>de algoritmos. </a:t>
            </a:r>
            <a:r>
              <a:rPr lang="es-CR" dirty="0" smtClean="0"/>
              <a:t>Entradas</a:t>
            </a:r>
            <a:r>
              <a:rPr lang="es-CR" dirty="0"/>
              <a:t>, salidas, limites y procesos </a:t>
            </a:r>
            <a:r>
              <a:rPr lang="es-CR" dirty="0" smtClean="0"/>
              <a:t>, Diseño </a:t>
            </a:r>
            <a:r>
              <a:rPr lang="es-CR" dirty="0" err="1"/>
              <a:t>Topdown</a:t>
            </a:r>
            <a:r>
              <a:rPr lang="es-CR" dirty="0"/>
              <a:t> </a:t>
            </a:r>
            <a:r>
              <a:rPr lang="es-CR" dirty="0" smtClean="0"/>
              <a:t>, Implementación </a:t>
            </a:r>
            <a:r>
              <a:rPr lang="es-CR" dirty="0"/>
              <a:t>de herramientas para algoritmos. </a:t>
            </a:r>
            <a:endParaRPr lang="es-CR" dirty="0" smtClean="0"/>
          </a:p>
          <a:p>
            <a:r>
              <a:rPr lang="es-CR" dirty="0" smtClean="0"/>
              <a:t>Representación </a:t>
            </a:r>
            <a:r>
              <a:rPr lang="es-CR" dirty="0"/>
              <a:t>gráfica del algoritmo (diagrama) </a:t>
            </a:r>
            <a:r>
              <a:rPr lang="es-CR" dirty="0" smtClean="0"/>
              <a:t>, Normalización </a:t>
            </a:r>
            <a:r>
              <a:rPr lang="es-CR" dirty="0"/>
              <a:t>de simbología </a:t>
            </a:r>
            <a:r>
              <a:rPr lang="es-CR" dirty="0" smtClean="0"/>
              <a:t>, Pseudocódigo</a:t>
            </a:r>
            <a:r>
              <a:rPr lang="es-C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89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379" y="286603"/>
            <a:ext cx="11011301" cy="1450757"/>
          </a:xfrm>
        </p:spPr>
        <p:txBody>
          <a:bodyPr>
            <a:normAutofit/>
          </a:bodyPr>
          <a:lstStyle/>
          <a:p>
            <a:r>
              <a:rPr lang="es-CR" dirty="0"/>
              <a:t>2. Utilizar la simbología para la construcción de algoritmos y diagramas de flujo.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Símbolos </a:t>
            </a:r>
            <a:r>
              <a:rPr lang="es-CR" dirty="0"/>
              <a:t>de diagrama de flujo estandarizados</a:t>
            </a:r>
            <a:r>
              <a:rPr lang="es-CR" dirty="0" smtClean="0"/>
              <a:t>.</a:t>
            </a:r>
          </a:p>
          <a:p>
            <a:r>
              <a:rPr lang="es-CR" dirty="0" smtClean="0"/>
              <a:t>Tipos </a:t>
            </a:r>
            <a:r>
              <a:rPr lang="es-CR" dirty="0"/>
              <a:t>de datos: </a:t>
            </a:r>
            <a:r>
              <a:rPr lang="es-CR" dirty="0" smtClean="0"/>
              <a:t>Operadores , Asignación </a:t>
            </a:r>
            <a:r>
              <a:rPr lang="es-CR" dirty="0"/>
              <a:t>de variables </a:t>
            </a:r>
            <a:r>
              <a:rPr lang="es-CR" dirty="0" smtClean="0"/>
              <a:t>, Expresiones </a:t>
            </a:r>
            <a:r>
              <a:rPr lang="es-CR" dirty="0"/>
              <a:t>lógicas y aritméticas </a:t>
            </a:r>
            <a:r>
              <a:rPr lang="es-CR" dirty="0" smtClean="0"/>
              <a:t>, Ciclos </a:t>
            </a:r>
            <a:r>
              <a:rPr lang="es-CR" dirty="0"/>
              <a:t>(estructuras anidadas</a:t>
            </a:r>
            <a:r>
              <a:rPr lang="es-CR" dirty="0" smtClean="0"/>
              <a:t>).</a:t>
            </a:r>
          </a:p>
          <a:p>
            <a:r>
              <a:rPr lang="es-CR" dirty="0" smtClean="0"/>
              <a:t>Análisis </a:t>
            </a:r>
            <a:r>
              <a:rPr lang="es-CR" dirty="0"/>
              <a:t>y verificación de algoritmos. </a:t>
            </a:r>
          </a:p>
        </p:txBody>
      </p:sp>
    </p:spTree>
    <p:extLst>
      <p:ext uri="{BB962C8B-B14F-4D97-AF65-F5344CB8AC3E}">
        <p14:creationId xmlns:p14="http://schemas.microsoft.com/office/powerpoint/2010/main" val="76985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737360"/>
          </a:xfrm>
        </p:spPr>
        <p:txBody>
          <a:bodyPr>
            <a:normAutofit fontScale="90000"/>
          </a:bodyPr>
          <a:lstStyle/>
          <a:p>
            <a:r>
              <a:rPr lang="es-CR" dirty="0"/>
              <a:t>3. Utilizar las técnicas de diagramación en la resolución de problemas utilizando los ciclos y estructuras condicionales.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 Estructuras lógicas:  Condiciones  Ciclos.</a:t>
            </a:r>
          </a:p>
        </p:txBody>
      </p:sp>
    </p:spTree>
    <p:extLst>
      <p:ext uri="{BB962C8B-B14F-4D97-AF65-F5344CB8AC3E}">
        <p14:creationId xmlns:p14="http://schemas.microsoft.com/office/powerpoint/2010/main" val="168653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-------------------------------------------------------------------------------------------------------------------------------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6206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337" y="286603"/>
            <a:ext cx="12063663" cy="1450757"/>
          </a:xfrm>
        </p:spPr>
        <p:txBody>
          <a:bodyPr>
            <a:normAutofit/>
          </a:bodyPr>
          <a:lstStyle/>
          <a:p>
            <a:r>
              <a:rPr lang="es-CR" dirty="0"/>
              <a:t>1. Distinguir los conceptos básicos relacionados con la programación estructurada.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Conceptos </a:t>
            </a:r>
            <a:r>
              <a:rPr lang="es-CR" dirty="0"/>
              <a:t>básicos: </a:t>
            </a:r>
            <a:r>
              <a:rPr lang="es-CR" dirty="0" smtClean="0"/>
              <a:t>Programa </a:t>
            </a:r>
            <a:r>
              <a:rPr lang="es-CR" dirty="0"/>
              <a:t>fuente </a:t>
            </a:r>
            <a:r>
              <a:rPr lang="es-CR" dirty="0" smtClean="0"/>
              <a:t>, Programa </a:t>
            </a:r>
            <a:r>
              <a:rPr lang="es-CR" dirty="0"/>
              <a:t>objeto </a:t>
            </a:r>
            <a:r>
              <a:rPr lang="es-CR" dirty="0" smtClean="0"/>
              <a:t>, Compilador </a:t>
            </a:r>
            <a:r>
              <a:rPr lang="es-CR" dirty="0"/>
              <a:t>e intérprete</a:t>
            </a:r>
            <a:r>
              <a:rPr lang="es-CR" dirty="0" smtClean="0"/>
              <a:t>.</a:t>
            </a:r>
          </a:p>
          <a:p>
            <a:r>
              <a:rPr lang="es-CR" dirty="0" smtClean="0"/>
              <a:t>Lenguajes</a:t>
            </a:r>
            <a:r>
              <a:rPr lang="es-CR" dirty="0"/>
              <a:t>: </a:t>
            </a:r>
            <a:r>
              <a:rPr lang="es-CR" dirty="0" smtClean="0"/>
              <a:t>Imperativos , Declarativos , De </a:t>
            </a:r>
            <a:r>
              <a:rPr lang="es-CR" dirty="0"/>
              <a:t>máquina. </a:t>
            </a:r>
            <a:endParaRPr lang="es-CR" dirty="0" smtClean="0"/>
          </a:p>
          <a:p>
            <a:r>
              <a:rPr lang="es-CR" dirty="0" smtClean="0"/>
              <a:t>Programación </a:t>
            </a:r>
            <a:r>
              <a:rPr lang="es-CR" dirty="0"/>
              <a:t>estructurada: </a:t>
            </a:r>
            <a:r>
              <a:rPr lang="es-CR" dirty="0" smtClean="0"/>
              <a:t>Concepto , Características , Etapas</a:t>
            </a:r>
            <a:r>
              <a:rPr lang="es-CR" dirty="0"/>
              <a:t>: </a:t>
            </a:r>
            <a:r>
              <a:rPr lang="es-CR" dirty="0" smtClean="0"/>
              <a:t>Creación </a:t>
            </a:r>
            <a:r>
              <a:rPr lang="es-CR" dirty="0"/>
              <a:t>de programas </a:t>
            </a:r>
            <a:r>
              <a:rPr lang="es-CR" dirty="0" smtClean="0"/>
              <a:t>,  </a:t>
            </a:r>
            <a:r>
              <a:rPr lang="es-CR" dirty="0"/>
              <a:t>Implementación </a:t>
            </a:r>
            <a:r>
              <a:rPr lang="es-CR" dirty="0" smtClean="0"/>
              <a:t>, Corrida , Ejecución</a:t>
            </a:r>
            <a:r>
              <a:rPr lang="es-C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1015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6603"/>
            <a:ext cx="11155680" cy="1450757"/>
          </a:xfrm>
        </p:spPr>
        <p:txBody>
          <a:bodyPr>
            <a:normAutofit fontScale="90000"/>
          </a:bodyPr>
          <a:lstStyle/>
          <a:p>
            <a:r>
              <a:rPr lang="es-CR" dirty="0"/>
              <a:t>2. Resolver problemas utilizando los elementos que intervienen en el desarrollo de un programa.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Estructura </a:t>
            </a:r>
            <a:r>
              <a:rPr lang="es-CR" dirty="0"/>
              <a:t>de un programa: </a:t>
            </a:r>
            <a:r>
              <a:rPr lang="es-CR" dirty="0" smtClean="0"/>
              <a:t>Encabezados</a:t>
            </a:r>
            <a:r>
              <a:rPr lang="es-CR" dirty="0"/>
              <a:t>, declaraciones, partes de programas</a:t>
            </a:r>
            <a:r>
              <a:rPr lang="es-CR" dirty="0" smtClean="0"/>
              <a:t>.</a:t>
            </a:r>
          </a:p>
          <a:p>
            <a:r>
              <a:rPr lang="es-CR" dirty="0" smtClean="0"/>
              <a:t>Identificadores</a:t>
            </a:r>
            <a:r>
              <a:rPr lang="es-CR" dirty="0"/>
              <a:t>: </a:t>
            </a:r>
            <a:r>
              <a:rPr lang="es-CR" dirty="0" smtClean="0"/>
              <a:t>Reglas , Definición </a:t>
            </a:r>
            <a:r>
              <a:rPr lang="es-CR" dirty="0"/>
              <a:t>de nombres</a:t>
            </a:r>
            <a:r>
              <a:rPr lang="es-CR" dirty="0" smtClean="0"/>
              <a:t>.</a:t>
            </a:r>
          </a:p>
          <a:p>
            <a:r>
              <a:rPr lang="es-CR" dirty="0" smtClean="0"/>
              <a:t>Tipos </a:t>
            </a:r>
            <a:r>
              <a:rPr lang="es-CR" dirty="0"/>
              <a:t>de </a:t>
            </a:r>
            <a:r>
              <a:rPr lang="es-CR" dirty="0" smtClean="0"/>
              <a:t>datos: Constantes </a:t>
            </a:r>
            <a:r>
              <a:rPr lang="es-CR" dirty="0"/>
              <a:t>y variables </a:t>
            </a:r>
            <a:r>
              <a:rPr lang="es-CR" dirty="0" smtClean="0"/>
              <a:t>, Operadores </a:t>
            </a:r>
            <a:r>
              <a:rPr lang="es-CR" dirty="0"/>
              <a:t>aritméticos y lógicos </a:t>
            </a:r>
            <a:r>
              <a:rPr lang="es-CR" dirty="0" smtClean="0"/>
              <a:t>, Expresiones </a:t>
            </a:r>
            <a:r>
              <a:rPr lang="es-CR" dirty="0"/>
              <a:t>aritméticas y lógicas </a:t>
            </a:r>
            <a:r>
              <a:rPr lang="es-CR" dirty="0" smtClean="0"/>
              <a:t>, Funciones </a:t>
            </a:r>
            <a:r>
              <a:rPr lang="es-CR" dirty="0"/>
              <a:t>predefinidas </a:t>
            </a:r>
            <a:r>
              <a:rPr lang="es-CR" dirty="0" smtClean="0"/>
              <a:t>, Herramientas </a:t>
            </a:r>
            <a:r>
              <a:rPr lang="es-CR" dirty="0"/>
              <a:t>para el diseño de pantallas.</a:t>
            </a:r>
          </a:p>
        </p:txBody>
      </p:sp>
    </p:spTree>
    <p:extLst>
      <p:ext uri="{BB962C8B-B14F-4D97-AF65-F5344CB8AC3E}">
        <p14:creationId xmlns:p14="http://schemas.microsoft.com/office/powerpoint/2010/main" val="3414867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505" y="286603"/>
            <a:ext cx="10963175" cy="1450757"/>
          </a:xfrm>
        </p:spPr>
        <p:txBody>
          <a:bodyPr>
            <a:normAutofit fontScale="90000"/>
          </a:bodyPr>
          <a:lstStyle/>
          <a:p>
            <a:r>
              <a:rPr lang="es-CR" dirty="0"/>
              <a:t>3. Construir bloques de decisión y condiciones compuestas para casos específicos.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Bloques </a:t>
            </a:r>
            <a:r>
              <a:rPr lang="es-CR" dirty="0"/>
              <a:t>de decisión: </a:t>
            </a:r>
            <a:r>
              <a:rPr lang="es-CR" dirty="0" smtClean="0"/>
              <a:t>Concepto , Características , Usos </a:t>
            </a:r>
            <a:r>
              <a:rPr lang="es-CR" dirty="0"/>
              <a:t>y aplicaciones </a:t>
            </a:r>
            <a:r>
              <a:rPr lang="es-CR" dirty="0" smtClean="0"/>
              <a:t>, Estructura.</a:t>
            </a:r>
          </a:p>
          <a:p>
            <a:r>
              <a:rPr lang="es-CR" dirty="0" smtClean="0"/>
              <a:t>Condiciones</a:t>
            </a:r>
            <a:r>
              <a:rPr lang="es-CR" dirty="0"/>
              <a:t>: </a:t>
            </a:r>
            <a:r>
              <a:rPr lang="es-CR" dirty="0" smtClean="0"/>
              <a:t>Concepto , Características , Usos </a:t>
            </a:r>
            <a:r>
              <a:rPr lang="es-CR" dirty="0"/>
              <a:t>y aplicaciones </a:t>
            </a:r>
            <a:r>
              <a:rPr lang="es-CR" dirty="0" smtClean="0"/>
              <a:t>, Estructura.</a:t>
            </a:r>
          </a:p>
          <a:p>
            <a:r>
              <a:rPr lang="es-CR" dirty="0" smtClean="0"/>
              <a:t>Expresiones </a:t>
            </a:r>
            <a:r>
              <a:rPr lang="es-CR" dirty="0"/>
              <a:t>Booleanas: </a:t>
            </a:r>
            <a:r>
              <a:rPr lang="es-CR" dirty="0" smtClean="0"/>
              <a:t>Concepto , Características , Usos </a:t>
            </a:r>
            <a:r>
              <a:rPr lang="es-CR" dirty="0"/>
              <a:t>y aplicaciones </a:t>
            </a:r>
            <a:r>
              <a:rPr lang="es-CR" dirty="0" smtClean="0"/>
              <a:t>, Estructura</a:t>
            </a:r>
            <a:r>
              <a:rPr lang="es-CR" dirty="0"/>
              <a:t>. </a:t>
            </a:r>
            <a:endParaRPr lang="es-CR" dirty="0" smtClean="0"/>
          </a:p>
          <a:p>
            <a:r>
              <a:rPr lang="es-CR" dirty="0" smtClean="0"/>
              <a:t>Estructuras </a:t>
            </a:r>
            <a:r>
              <a:rPr lang="es-CR" dirty="0"/>
              <a:t>de decisión: </a:t>
            </a:r>
            <a:r>
              <a:rPr lang="es-CR" dirty="0" smtClean="0"/>
              <a:t>Concepto , Características , Usos </a:t>
            </a:r>
            <a:r>
              <a:rPr lang="es-CR" dirty="0"/>
              <a:t>y aplicaciones</a:t>
            </a:r>
            <a:r>
              <a:rPr lang="es-CR" dirty="0" smtClean="0"/>
              <a:t>.</a:t>
            </a:r>
          </a:p>
          <a:p>
            <a:r>
              <a:rPr lang="es-CR" dirty="0" smtClean="0"/>
              <a:t>Estructura </a:t>
            </a:r>
            <a:r>
              <a:rPr lang="es-CR" dirty="0"/>
              <a:t>para la declaración: </a:t>
            </a:r>
            <a:r>
              <a:rPr lang="es-CR" dirty="0" smtClean="0"/>
              <a:t>Decisiones </a:t>
            </a:r>
            <a:r>
              <a:rPr lang="es-CR" dirty="0"/>
              <a:t>múltiples </a:t>
            </a:r>
            <a:r>
              <a:rPr lang="es-CR" dirty="0" smtClean="0"/>
              <a:t>, Decisiones </a:t>
            </a:r>
            <a:r>
              <a:rPr lang="es-CR" dirty="0"/>
              <a:t>anidadas. </a:t>
            </a:r>
          </a:p>
        </p:txBody>
      </p:sp>
    </p:spTree>
    <p:extLst>
      <p:ext uri="{BB962C8B-B14F-4D97-AF65-F5344CB8AC3E}">
        <p14:creationId xmlns:p14="http://schemas.microsoft.com/office/powerpoint/2010/main" val="135461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842" y="286603"/>
            <a:ext cx="10834838" cy="1450757"/>
          </a:xfrm>
        </p:spPr>
        <p:txBody>
          <a:bodyPr/>
          <a:lstStyle/>
          <a:p>
            <a:r>
              <a:rPr lang="es-CR" dirty="0"/>
              <a:t>4. Resolver problemas utilizando estructuras repetitivas.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Estructuras </a:t>
            </a:r>
            <a:r>
              <a:rPr lang="es-CR" dirty="0"/>
              <a:t>repetitivas: </a:t>
            </a:r>
            <a:r>
              <a:rPr lang="es-CR" dirty="0" smtClean="0"/>
              <a:t>Concepto , Características , Usos </a:t>
            </a:r>
            <a:r>
              <a:rPr lang="es-CR" dirty="0"/>
              <a:t>y aplicaciones</a:t>
            </a:r>
            <a:r>
              <a:rPr lang="es-CR" dirty="0" smtClean="0"/>
              <a:t>.</a:t>
            </a:r>
          </a:p>
          <a:p>
            <a:r>
              <a:rPr lang="es-CR" dirty="0" smtClean="0"/>
              <a:t>Contadores </a:t>
            </a:r>
            <a:r>
              <a:rPr lang="es-CR" dirty="0"/>
              <a:t>y acumuladores: </a:t>
            </a:r>
            <a:r>
              <a:rPr lang="es-CR" dirty="0" smtClean="0"/>
              <a:t>Conceptos , Aplicaciones , Estructura.</a:t>
            </a:r>
          </a:p>
          <a:p>
            <a:r>
              <a:rPr lang="es-CR" dirty="0" smtClean="0"/>
              <a:t>Ciclos</a:t>
            </a:r>
            <a:r>
              <a:rPr lang="es-CR" dirty="0"/>
              <a:t>: </a:t>
            </a:r>
            <a:r>
              <a:rPr lang="es-CR" dirty="0" smtClean="0"/>
              <a:t>Concepto , Características , Usos </a:t>
            </a:r>
            <a:r>
              <a:rPr lang="es-CR" dirty="0"/>
              <a:t>y aplicaciones</a:t>
            </a:r>
            <a:r>
              <a:rPr lang="es-CR" dirty="0" smtClean="0"/>
              <a:t>.</a:t>
            </a:r>
          </a:p>
          <a:p>
            <a:r>
              <a:rPr lang="es-CR" dirty="0" smtClean="0"/>
              <a:t>Ciclos </a:t>
            </a:r>
            <a:r>
              <a:rPr lang="es-CR" dirty="0"/>
              <a:t>anidados: </a:t>
            </a:r>
            <a:r>
              <a:rPr lang="es-CR" dirty="0" smtClean="0"/>
              <a:t>Concepto , Características , Usos </a:t>
            </a:r>
            <a:r>
              <a:rPr lang="es-CR" dirty="0"/>
              <a:t>y aplicaciones. </a:t>
            </a:r>
          </a:p>
        </p:txBody>
      </p:sp>
    </p:spTree>
    <p:extLst>
      <p:ext uri="{BB962C8B-B14F-4D97-AF65-F5344CB8AC3E}">
        <p14:creationId xmlns:p14="http://schemas.microsoft.com/office/powerpoint/2010/main" val="3944332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 fontScale="90000"/>
          </a:bodyPr>
          <a:lstStyle/>
          <a:p>
            <a:r>
              <a:rPr lang="es-CR" dirty="0"/>
              <a:t>5. Utilizar procedimientos y funciones como parte de la solución de problemas específicos.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Procedimiento</a:t>
            </a:r>
            <a:r>
              <a:rPr lang="es-CR" dirty="0"/>
              <a:t>: </a:t>
            </a:r>
            <a:r>
              <a:rPr lang="es-CR" dirty="0" smtClean="0"/>
              <a:t>Concepto , Características , Usos </a:t>
            </a:r>
            <a:r>
              <a:rPr lang="es-CR" dirty="0"/>
              <a:t>y aplicaciones </a:t>
            </a:r>
            <a:r>
              <a:rPr lang="es-CR" dirty="0" smtClean="0"/>
              <a:t>, Invocación , Uso </a:t>
            </a:r>
            <a:r>
              <a:rPr lang="es-CR" dirty="0"/>
              <a:t>de variables globales y locales </a:t>
            </a:r>
            <a:r>
              <a:rPr lang="es-CR" dirty="0" smtClean="0"/>
              <a:t>, Parámetros </a:t>
            </a:r>
            <a:r>
              <a:rPr lang="es-CR" dirty="0"/>
              <a:t>por valor y referencia </a:t>
            </a:r>
            <a:r>
              <a:rPr lang="es-CR" dirty="0" smtClean="0"/>
              <a:t>, Creación </a:t>
            </a:r>
            <a:r>
              <a:rPr lang="es-CR" dirty="0"/>
              <a:t>de un procedimiento</a:t>
            </a:r>
            <a:r>
              <a:rPr lang="es-CR" dirty="0" smtClean="0"/>
              <a:t>.</a:t>
            </a:r>
          </a:p>
          <a:p>
            <a:r>
              <a:rPr lang="es-CR" dirty="0" smtClean="0"/>
              <a:t>Funciones</a:t>
            </a:r>
            <a:r>
              <a:rPr lang="es-CR" dirty="0"/>
              <a:t>: </a:t>
            </a:r>
            <a:r>
              <a:rPr lang="es-CR" dirty="0" smtClean="0"/>
              <a:t>Concepto , Características , Usos </a:t>
            </a:r>
            <a:r>
              <a:rPr lang="es-CR" dirty="0"/>
              <a:t>y aplicaciones </a:t>
            </a:r>
            <a:r>
              <a:rPr lang="es-CR" dirty="0" smtClean="0"/>
              <a:t>, Invocación , Uso </a:t>
            </a:r>
            <a:r>
              <a:rPr lang="es-CR" dirty="0"/>
              <a:t>de variables globales y locales </a:t>
            </a:r>
            <a:r>
              <a:rPr lang="es-CR" dirty="0" smtClean="0"/>
              <a:t>, Parámetros </a:t>
            </a:r>
            <a:r>
              <a:rPr lang="es-CR" dirty="0"/>
              <a:t>por valor y referencia </a:t>
            </a:r>
            <a:r>
              <a:rPr lang="es-CR" dirty="0" smtClean="0"/>
              <a:t>, Creación </a:t>
            </a:r>
            <a:r>
              <a:rPr lang="es-CR" dirty="0"/>
              <a:t>de funciones. </a:t>
            </a:r>
          </a:p>
        </p:txBody>
      </p:sp>
    </p:spTree>
    <p:extLst>
      <p:ext uri="{BB962C8B-B14F-4D97-AF65-F5344CB8AC3E}">
        <p14:creationId xmlns:p14="http://schemas.microsoft.com/office/powerpoint/2010/main" val="3960970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--------------------------------------------------------------------------------------------------------------------------------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9100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1. Resolver problemas utilizando los diferentes sistemas numéricos.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Sistemas </a:t>
            </a:r>
            <a:r>
              <a:rPr lang="es-CR" dirty="0"/>
              <a:t>numéricos: </a:t>
            </a:r>
            <a:r>
              <a:rPr lang="es-CR" dirty="0" smtClean="0"/>
              <a:t>Binario</a:t>
            </a:r>
            <a:r>
              <a:rPr lang="es-CR" dirty="0"/>
              <a:t>, octal, hexadecimal </a:t>
            </a:r>
            <a:r>
              <a:rPr lang="es-CR" dirty="0" smtClean="0"/>
              <a:t>, Representación </a:t>
            </a:r>
            <a:r>
              <a:rPr lang="es-CR" dirty="0"/>
              <a:t>numérica </a:t>
            </a:r>
            <a:r>
              <a:rPr lang="es-CR" dirty="0" smtClean="0"/>
              <a:t>, Cambio </a:t>
            </a:r>
            <a:r>
              <a:rPr lang="es-CR" dirty="0"/>
              <a:t>de base </a:t>
            </a:r>
            <a:r>
              <a:rPr lang="es-CR" dirty="0" smtClean="0"/>
              <a:t>,  </a:t>
            </a:r>
            <a:r>
              <a:rPr lang="es-CR" dirty="0"/>
              <a:t>Operaciones básicas. </a:t>
            </a:r>
          </a:p>
        </p:txBody>
      </p:sp>
    </p:spTree>
    <p:extLst>
      <p:ext uri="{BB962C8B-B14F-4D97-AF65-F5344CB8AC3E}">
        <p14:creationId xmlns:p14="http://schemas.microsoft.com/office/powerpoint/2010/main" val="3593149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286603"/>
            <a:ext cx="12047621" cy="1450757"/>
          </a:xfrm>
        </p:spPr>
        <p:txBody>
          <a:bodyPr>
            <a:normAutofit fontScale="90000"/>
          </a:bodyPr>
          <a:lstStyle/>
          <a:p>
            <a:r>
              <a:rPr lang="es-CR"/>
              <a:t>1. </a:t>
            </a:r>
            <a:r>
              <a:rPr lang="es-CR" dirty="0"/>
              <a:t>Utilizar la sintaxis de programación en el desarrollo de programas en un lenguaje específico.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Funciones</a:t>
            </a:r>
            <a:r>
              <a:rPr lang="es-CR" dirty="0"/>
              <a:t>, usos y aplicaciones del compilador. </a:t>
            </a:r>
            <a:endParaRPr lang="es-CR" dirty="0" smtClean="0"/>
          </a:p>
          <a:p>
            <a:r>
              <a:rPr lang="es-CR" dirty="0" smtClean="0"/>
              <a:t>Conceptos </a:t>
            </a:r>
            <a:r>
              <a:rPr lang="es-CR" dirty="0"/>
              <a:t>básicos del lenguaje: </a:t>
            </a:r>
            <a:r>
              <a:rPr lang="es-CR" dirty="0" smtClean="0"/>
              <a:t>Variables , Constantes , Tipos </a:t>
            </a:r>
            <a:r>
              <a:rPr lang="es-CR" dirty="0"/>
              <a:t>de datos </a:t>
            </a:r>
            <a:r>
              <a:rPr lang="es-CR" dirty="0" smtClean="0"/>
              <a:t>, Palabras </a:t>
            </a:r>
            <a:r>
              <a:rPr lang="es-CR" dirty="0"/>
              <a:t>reservadas </a:t>
            </a:r>
            <a:r>
              <a:rPr lang="es-CR" dirty="0" smtClean="0"/>
              <a:t>,  </a:t>
            </a:r>
            <a:r>
              <a:rPr lang="es-CR" dirty="0"/>
              <a:t>Operadores. </a:t>
            </a:r>
          </a:p>
        </p:txBody>
      </p:sp>
    </p:spTree>
    <p:extLst>
      <p:ext uri="{BB962C8B-B14F-4D97-AF65-F5344CB8AC3E}">
        <p14:creationId xmlns:p14="http://schemas.microsoft.com/office/powerpoint/2010/main" val="269508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>
            <a:normAutofit fontScale="90000"/>
          </a:bodyPr>
          <a:lstStyle/>
          <a:p>
            <a:r>
              <a:rPr lang="es-CR" dirty="0"/>
              <a:t>2. Desarrollar programas sencillos utilizando estructuras de selección, operadores, estructuras de repetición y funciones.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Operadores</a:t>
            </a:r>
            <a:r>
              <a:rPr lang="es-CR" dirty="0"/>
              <a:t>: </a:t>
            </a:r>
            <a:r>
              <a:rPr lang="es-CR" dirty="0" smtClean="0"/>
              <a:t>De </a:t>
            </a:r>
            <a:r>
              <a:rPr lang="es-CR" dirty="0"/>
              <a:t>asignación </a:t>
            </a:r>
            <a:r>
              <a:rPr lang="es-CR" dirty="0" smtClean="0"/>
              <a:t>, Incrementales , </a:t>
            </a:r>
            <a:r>
              <a:rPr lang="es-CR" dirty="0" err="1" smtClean="0"/>
              <a:t>Decrementales</a:t>
            </a:r>
            <a:r>
              <a:rPr lang="es-CR" dirty="0" smtClean="0"/>
              <a:t>  , Lógicos.</a:t>
            </a:r>
          </a:p>
          <a:p>
            <a:r>
              <a:rPr lang="es-CR" dirty="0" smtClean="0"/>
              <a:t>Estructuras </a:t>
            </a:r>
            <a:r>
              <a:rPr lang="es-CR" dirty="0"/>
              <a:t>de selección. </a:t>
            </a:r>
            <a:endParaRPr lang="es-CR" dirty="0" smtClean="0"/>
          </a:p>
          <a:p>
            <a:r>
              <a:rPr lang="es-CR" dirty="0" smtClean="0"/>
              <a:t>Estructuras </a:t>
            </a:r>
            <a:r>
              <a:rPr lang="es-CR" dirty="0"/>
              <a:t>de repetición</a:t>
            </a:r>
            <a:r>
              <a:rPr lang="es-CR" dirty="0" smtClean="0"/>
              <a:t>.</a:t>
            </a:r>
          </a:p>
          <a:p>
            <a:r>
              <a:rPr lang="es-CR" dirty="0" smtClean="0"/>
              <a:t>Funciones </a:t>
            </a:r>
            <a:r>
              <a:rPr lang="es-CR" dirty="0"/>
              <a:t>o procedimientos: </a:t>
            </a:r>
            <a:r>
              <a:rPr lang="es-CR" dirty="0" smtClean="0"/>
              <a:t>Definición , Llamado , Por </a:t>
            </a:r>
            <a:r>
              <a:rPr lang="es-CR" dirty="0"/>
              <a:t>valor </a:t>
            </a:r>
            <a:r>
              <a:rPr lang="es-CR" dirty="0" smtClean="0"/>
              <a:t>, Por </a:t>
            </a:r>
            <a:r>
              <a:rPr lang="es-CR" dirty="0"/>
              <a:t>referencia. </a:t>
            </a:r>
          </a:p>
        </p:txBody>
      </p:sp>
    </p:spTree>
    <p:extLst>
      <p:ext uri="{BB962C8B-B14F-4D97-AF65-F5344CB8AC3E}">
        <p14:creationId xmlns:p14="http://schemas.microsoft.com/office/powerpoint/2010/main" val="4255586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295" y="286603"/>
            <a:ext cx="12079705" cy="1450757"/>
          </a:xfrm>
        </p:spPr>
        <p:txBody>
          <a:bodyPr>
            <a:normAutofit fontScale="90000"/>
          </a:bodyPr>
          <a:lstStyle/>
          <a:p>
            <a:r>
              <a:rPr lang="es-CR" dirty="0"/>
              <a:t>3. Diseñar programas en un lenguaje de programación que contengan operaciones de manejo de entrada / salida.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Entrada </a:t>
            </a:r>
            <a:r>
              <a:rPr lang="es-CR" dirty="0"/>
              <a:t>/ salida de datos: </a:t>
            </a:r>
            <a:r>
              <a:rPr lang="es-CR" dirty="0" smtClean="0"/>
              <a:t>Concepto , Características , Usos </a:t>
            </a:r>
            <a:r>
              <a:rPr lang="es-CR" dirty="0"/>
              <a:t>y aplicaciones </a:t>
            </a:r>
            <a:r>
              <a:rPr lang="es-CR" dirty="0" smtClean="0"/>
              <a:t>, Sintaxis , Impresión.</a:t>
            </a:r>
          </a:p>
          <a:p>
            <a:r>
              <a:rPr lang="es-CR" dirty="0" smtClean="0"/>
              <a:t>Tipos </a:t>
            </a:r>
            <a:r>
              <a:rPr lang="es-CR" dirty="0"/>
              <a:t>de datos de entrada y salida: </a:t>
            </a:r>
            <a:r>
              <a:rPr lang="es-CR" dirty="0" smtClean="0"/>
              <a:t>Numéricos , Caracteres , Cadenas , Otros.</a:t>
            </a:r>
          </a:p>
          <a:p>
            <a:r>
              <a:rPr lang="es-CR" dirty="0" smtClean="0"/>
              <a:t>Tamaños </a:t>
            </a:r>
            <a:r>
              <a:rPr lang="es-CR" dirty="0"/>
              <a:t>de los campos. </a:t>
            </a:r>
            <a:endParaRPr lang="es-CR" dirty="0" smtClean="0"/>
          </a:p>
          <a:p>
            <a:r>
              <a:rPr lang="es-CR" dirty="0" smtClean="0"/>
              <a:t>Uso </a:t>
            </a:r>
            <a:r>
              <a:rPr lang="es-CR" dirty="0"/>
              <a:t>de banderas</a:t>
            </a:r>
            <a:r>
              <a:rPr lang="es-CR" dirty="0" smtClean="0"/>
              <a:t>.</a:t>
            </a:r>
          </a:p>
          <a:p>
            <a:r>
              <a:rPr lang="es-CR" dirty="0" smtClean="0"/>
              <a:t>Formato </a:t>
            </a:r>
            <a:r>
              <a:rPr lang="es-CR" dirty="0"/>
              <a:t>de entrada: </a:t>
            </a:r>
            <a:r>
              <a:rPr lang="es-CR" dirty="0" smtClean="0"/>
              <a:t>Aplicaciones , Sintaxis</a:t>
            </a:r>
            <a:r>
              <a:rPr lang="es-C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3800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err="1" smtClean="0"/>
              <a:t>undecimo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7936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1. Identificar los elementos fundamentales asociados con las bases de datos.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Datos</a:t>
            </a:r>
            <a:r>
              <a:rPr lang="es-CR" dirty="0"/>
              <a:t>: </a:t>
            </a:r>
            <a:r>
              <a:rPr lang="es-CR" dirty="0" smtClean="0"/>
              <a:t>Conceptos</a:t>
            </a:r>
            <a:r>
              <a:rPr lang="es-CR" dirty="0"/>
              <a:t>: </a:t>
            </a:r>
            <a:r>
              <a:rPr lang="es-CR" dirty="0" smtClean="0"/>
              <a:t>Datos , Registros , Archivo , Campo.</a:t>
            </a:r>
          </a:p>
          <a:p>
            <a:r>
              <a:rPr lang="es-CR" dirty="0" smtClean="0"/>
              <a:t>Fuentes </a:t>
            </a:r>
            <a:r>
              <a:rPr lang="es-CR" dirty="0"/>
              <a:t>de </a:t>
            </a:r>
            <a:r>
              <a:rPr lang="es-CR" dirty="0" smtClean="0"/>
              <a:t>datos.</a:t>
            </a:r>
          </a:p>
          <a:p>
            <a:r>
              <a:rPr lang="es-CR" dirty="0" smtClean="0"/>
              <a:t>Tipos </a:t>
            </a:r>
            <a:r>
              <a:rPr lang="es-CR" dirty="0"/>
              <a:t>de </a:t>
            </a:r>
            <a:r>
              <a:rPr lang="es-CR" dirty="0" smtClean="0"/>
              <a:t>datos.</a:t>
            </a:r>
          </a:p>
          <a:p>
            <a:r>
              <a:rPr lang="es-CR" dirty="0" smtClean="0"/>
              <a:t>Atributos.</a:t>
            </a:r>
          </a:p>
          <a:p>
            <a:r>
              <a:rPr lang="es-CR" dirty="0" smtClean="0"/>
              <a:t>Valor </a:t>
            </a:r>
            <a:r>
              <a:rPr lang="es-CR" dirty="0"/>
              <a:t>de los </a:t>
            </a:r>
            <a:r>
              <a:rPr lang="es-CR" dirty="0" smtClean="0"/>
              <a:t>datos.</a:t>
            </a:r>
          </a:p>
          <a:p>
            <a:r>
              <a:rPr lang="es-CR" dirty="0" smtClean="0"/>
              <a:t>Sistemas </a:t>
            </a:r>
            <a:r>
              <a:rPr lang="es-CR" dirty="0"/>
              <a:t>de manejo de datos. </a:t>
            </a:r>
          </a:p>
        </p:txBody>
      </p:sp>
    </p:spTree>
    <p:extLst>
      <p:ext uri="{BB962C8B-B14F-4D97-AF65-F5344CB8AC3E}">
        <p14:creationId xmlns:p14="http://schemas.microsoft.com/office/powerpoint/2010/main" val="2511240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>
            <a:normAutofit fontScale="90000"/>
          </a:bodyPr>
          <a:lstStyle/>
          <a:p>
            <a:r>
              <a:rPr lang="es-CR" dirty="0"/>
              <a:t>2. Describir las características de los diferentes modelos de bases de datos y el proceso de normalización.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Bases </a:t>
            </a:r>
            <a:r>
              <a:rPr lang="es-CR" dirty="0"/>
              <a:t>de datos: </a:t>
            </a:r>
            <a:endParaRPr lang="es-CR" dirty="0" smtClean="0"/>
          </a:p>
          <a:p>
            <a:r>
              <a:rPr lang="es-CR" dirty="0" smtClean="0"/>
              <a:t>Objetivos </a:t>
            </a:r>
            <a:r>
              <a:rPr lang="es-CR" dirty="0"/>
              <a:t>de los sistemas de bases de </a:t>
            </a:r>
            <a:r>
              <a:rPr lang="es-CR" dirty="0" smtClean="0"/>
              <a:t>datos.</a:t>
            </a:r>
          </a:p>
          <a:p>
            <a:r>
              <a:rPr lang="es-CR" dirty="0" smtClean="0"/>
              <a:t>Administrador </a:t>
            </a:r>
            <a:r>
              <a:rPr lang="es-CR" dirty="0"/>
              <a:t>de bases de </a:t>
            </a:r>
            <a:r>
              <a:rPr lang="es-CR" dirty="0" smtClean="0"/>
              <a:t>datos.</a:t>
            </a:r>
          </a:p>
          <a:p>
            <a:r>
              <a:rPr lang="es-CR" dirty="0" smtClean="0"/>
              <a:t>Modelo </a:t>
            </a:r>
            <a:r>
              <a:rPr lang="es-CR" dirty="0"/>
              <a:t>entidad – relación: </a:t>
            </a:r>
            <a:r>
              <a:rPr lang="es-CR" dirty="0" smtClean="0"/>
              <a:t>Interdependencia </a:t>
            </a:r>
            <a:r>
              <a:rPr lang="es-CR" dirty="0"/>
              <a:t>de los datos </a:t>
            </a:r>
            <a:r>
              <a:rPr lang="es-CR" dirty="0" smtClean="0"/>
              <a:t>, Arquitectura </a:t>
            </a:r>
            <a:r>
              <a:rPr lang="es-CR" dirty="0"/>
              <a:t>de un SABD</a:t>
            </a:r>
            <a:r>
              <a:rPr lang="es-CR" dirty="0" smtClean="0"/>
              <a:t>.</a:t>
            </a:r>
          </a:p>
          <a:p>
            <a:r>
              <a:rPr lang="es-CR" dirty="0" smtClean="0"/>
              <a:t> Modelo </a:t>
            </a:r>
            <a:r>
              <a:rPr lang="es-CR" dirty="0"/>
              <a:t>relacional: </a:t>
            </a:r>
            <a:r>
              <a:rPr lang="es-CR" dirty="0" smtClean="0"/>
              <a:t>Relaciones</a:t>
            </a:r>
            <a:r>
              <a:rPr lang="es-CR" dirty="0"/>
              <a:t>, dominios, atributos y </a:t>
            </a:r>
            <a:r>
              <a:rPr lang="es-CR" dirty="0" err="1" smtClean="0"/>
              <a:t>tuplas</a:t>
            </a:r>
            <a:r>
              <a:rPr lang="es-CR" dirty="0"/>
              <a:t> </a:t>
            </a:r>
            <a:r>
              <a:rPr lang="es-CR" dirty="0" smtClean="0"/>
              <a:t>,  Dependencia </a:t>
            </a:r>
            <a:r>
              <a:rPr lang="es-CR" dirty="0"/>
              <a:t>funcional </a:t>
            </a:r>
            <a:r>
              <a:rPr lang="es-CR" dirty="0" smtClean="0"/>
              <a:t>, Llaves</a:t>
            </a:r>
            <a:r>
              <a:rPr lang="es-CR" dirty="0"/>
              <a:t>:  , Primaria , Candidata , Alterna , </a:t>
            </a:r>
            <a:r>
              <a:rPr lang="es-CR" dirty="0" smtClean="0"/>
              <a:t>Externa.</a:t>
            </a:r>
          </a:p>
          <a:p>
            <a:r>
              <a:rPr lang="es-CR" dirty="0" smtClean="0"/>
              <a:t>Normalización</a:t>
            </a:r>
            <a:r>
              <a:rPr lang="es-CR" dirty="0"/>
              <a:t>: </a:t>
            </a:r>
            <a:r>
              <a:rPr lang="es-CR" dirty="0" smtClean="0"/>
              <a:t>Aplicaciones , Las </a:t>
            </a:r>
            <a:r>
              <a:rPr lang="es-CR" dirty="0"/>
              <a:t>tres primeras formas de normalización.  </a:t>
            </a:r>
          </a:p>
        </p:txBody>
      </p:sp>
    </p:spTree>
    <p:extLst>
      <p:ext uri="{BB962C8B-B14F-4D97-AF65-F5344CB8AC3E}">
        <p14:creationId xmlns:p14="http://schemas.microsoft.com/office/powerpoint/2010/main" val="1026690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>
            <a:normAutofit fontScale="90000"/>
          </a:bodyPr>
          <a:lstStyle/>
          <a:p>
            <a:r>
              <a:rPr lang="es-CR" dirty="0"/>
              <a:t>3. Aplicar elementos relacionados con el manejo de información para la construcción y mantenimiento de bases de datos.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R" dirty="0" smtClean="0"/>
              <a:t>Entorno </a:t>
            </a:r>
            <a:r>
              <a:rPr lang="es-CR" dirty="0"/>
              <a:t>de trabajo: </a:t>
            </a:r>
            <a:endParaRPr lang="es-CR" dirty="0" smtClean="0"/>
          </a:p>
          <a:p>
            <a:r>
              <a:rPr lang="es-CR" dirty="0" smtClean="0"/>
              <a:t>Administrador corporativo</a:t>
            </a:r>
          </a:p>
          <a:p>
            <a:r>
              <a:rPr lang="es-CR" dirty="0" smtClean="0"/>
              <a:t>Registro</a:t>
            </a:r>
            <a:r>
              <a:rPr lang="es-CR" dirty="0"/>
              <a:t>, arranque y levantado del servidor</a:t>
            </a:r>
            <a:r>
              <a:rPr lang="es-CR" dirty="0" smtClean="0"/>
              <a:t>.</a:t>
            </a:r>
          </a:p>
          <a:p>
            <a:pPr marL="0" indent="0">
              <a:buNone/>
            </a:pPr>
            <a:r>
              <a:rPr lang="es-CR" dirty="0" smtClean="0"/>
              <a:t> </a:t>
            </a:r>
            <a:r>
              <a:rPr lang="es-CR" dirty="0"/>
              <a:t>Bases de datos: </a:t>
            </a:r>
            <a:r>
              <a:rPr lang="es-CR" dirty="0" smtClean="0"/>
              <a:t>Conexión , Objetos , Salida.</a:t>
            </a:r>
          </a:p>
          <a:p>
            <a:pPr marL="0" indent="0">
              <a:buNone/>
            </a:pPr>
            <a:r>
              <a:rPr lang="es-CR" dirty="0" smtClean="0"/>
              <a:t> Seguridad</a:t>
            </a:r>
            <a:r>
              <a:rPr lang="es-CR" dirty="0"/>
              <a:t>: </a:t>
            </a:r>
            <a:r>
              <a:rPr lang="es-CR" dirty="0" smtClean="0"/>
              <a:t>Copias </a:t>
            </a:r>
            <a:r>
              <a:rPr lang="es-CR" dirty="0"/>
              <a:t>de seguridad </a:t>
            </a:r>
            <a:r>
              <a:rPr lang="es-CR" dirty="0" smtClean="0"/>
              <a:t>, Restauración </a:t>
            </a:r>
            <a:r>
              <a:rPr lang="es-CR" dirty="0"/>
              <a:t>de bases de datos </a:t>
            </a:r>
            <a:r>
              <a:rPr lang="es-CR" dirty="0" smtClean="0"/>
              <a:t>, Asistente </a:t>
            </a:r>
            <a:r>
              <a:rPr lang="es-CR" dirty="0"/>
              <a:t>de planificación de mantenimiento </a:t>
            </a:r>
            <a:r>
              <a:rPr lang="es-CR" dirty="0" smtClean="0"/>
              <a:t>, Niveles </a:t>
            </a:r>
            <a:r>
              <a:rPr lang="es-CR" dirty="0"/>
              <a:t>de seguridad. </a:t>
            </a:r>
            <a:endParaRPr lang="es-CR" dirty="0" smtClean="0"/>
          </a:p>
          <a:p>
            <a:pPr marL="0" indent="0">
              <a:buNone/>
            </a:pPr>
            <a:r>
              <a:rPr lang="es-CR" dirty="0" smtClean="0"/>
              <a:t>Bases </a:t>
            </a:r>
            <a:r>
              <a:rPr lang="es-CR" dirty="0"/>
              <a:t>de datos: </a:t>
            </a:r>
            <a:r>
              <a:rPr lang="es-CR" dirty="0" smtClean="0"/>
              <a:t>Creación</a:t>
            </a:r>
            <a:r>
              <a:rPr lang="es-CR" dirty="0"/>
              <a:t>, modificación, administración y </a:t>
            </a:r>
            <a:r>
              <a:rPr lang="es-CR" dirty="0" smtClean="0"/>
              <a:t>borrado.</a:t>
            </a:r>
          </a:p>
          <a:p>
            <a:pPr marL="0" indent="0">
              <a:buNone/>
            </a:pPr>
            <a:r>
              <a:rPr lang="es-CR" dirty="0" smtClean="0"/>
              <a:t>Tablas</a:t>
            </a:r>
            <a:r>
              <a:rPr lang="es-CR" dirty="0"/>
              <a:t>: </a:t>
            </a:r>
            <a:r>
              <a:rPr lang="es-CR" dirty="0" smtClean="0"/>
              <a:t>Creación , Modificación , Inserción </a:t>
            </a:r>
            <a:r>
              <a:rPr lang="es-CR" dirty="0"/>
              <a:t>de filas y columnas</a:t>
            </a:r>
            <a:r>
              <a:rPr lang="es-CR" dirty="0" smtClean="0"/>
              <a:t>.</a:t>
            </a:r>
          </a:p>
          <a:p>
            <a:pPr marL="0" indent="0">
              <a:buNone/>
            </a:pPr>
            <a:r>
              <a:rPr lang="es-CR" dirty="0" smtClean="0"/>
              <a:t> Índices</a:t>
            </a:r>
            <a:r>
              <a:rPr lang="es-CR" dirty="0"/>
              <a:t>: </a:t>
            </a:r>
            <a:r>
              <a:rPr lang="es-CR" dirty="0" smtClean="0"/>
              <a:t>Creación</a:t>
            </a:r>
            <a:r>
              <a:rPr lang="es-CR" dirty="0"/>
              <a:t>, modificación y </a:t>
            </a:r>
            <a:r>
              <a:rPr lang="es-CR" dirty="0" smtClean="0"/>
              <a:t>borrado.</a:t>
            </a:r>
          </a:p>
          <a:p>
            <a:pPr marL="0" indent="0">
              <a:buNone/>
            </a:pPr>
            <a:r>
              <a:rPr lang="es-CR" dirty="0" smtClean="0"/>
              <a:t>Relaciones</a:t>
            </a:r>
            <a:r>
              <a:rPr lang="es-CR" dirty="0"/>
              <a:t>: </a:t>
            </a:r>
            <a:r>
              <a:rPr lang="es-CR" dirty="0" smtClean="0"/>
              <a:t>Creación </a:t>
            </a:r>
            <a:r>
              <a:rPr lang="es-CR" dirty="0"/>
              <a:t>y modificación </a:t>
            </a:r>
            <a:r>
              <a:rPr lang="es-CR" dirty="0" smtClean="0"/>
              <a:t>, Mantener relaciones.</a:t>
            </a:r>
          </a:p>
          <a:p>
            <a:pPr marL="0" indent="0">
              <a:buNone/>
            </a:pPr>
            <a:r>
              <a:rPr lang="es-CR" dirty="0" smtClean="0"/>
              <a:t>Control </a:t>
            </a:r>
            <a:r>
              <a:rPr lang="es-CR" dirty="0"/>
              <a:t>de restricciones.</a:t>
            </a:r>
          </a:p>
        </p:txBody>
      </p:sp>
    </p:spTree>
    <p:extLst>
      <p:ext uri="{BB962C8B-B14F-4D97-AF65-F5344CB8AC3E}">
        <p14:creationId xmlns:p14="http://schemas.microsoft.com/office/powerpoint/2010/main" val="967635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650" y="286603"/>
            <a:ext cx="10908030" cy="1450757"/>
          </a:xfrm>
        </p:spPr>
        <p:txBody>
          <a:bodyPr>
            <a:normAutofit fontScale="90000"/>
          </a:bodyPr>
          <a:lstStyle/>
          <a:p>
            <a:r>
              <a:rPr lang="es-CR" dirty="0"/>
              <a:t>4. Utilizar las funciones y herramientas disponibles para la creación o manejo de bases de datos.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Objetos </a:t>
            </a:r>
            <a:r>
              <a:rPr lang="es-CR" dirty="0"/>
              <a:t>de tabla: </a:t>
            </a:r>
            <a:r>
              <a:rPr lang="es-CR" dirty="0" smtClean="0"/>
              <a:t>Propiedades </a:t>
            </a:r>
            <a:r>
              <a:rPr lang="es-CR" dirty="0"/>
              <a:t>predeterminadas </a:t>
            </a:r>
            <a:r>
              <a:rPr lang="es-CR" dirty="0" smtClean="0"/>
              <a:t>, Reglas , Tipos </a:t>
            </a:r>
            <a:r>
              <a:rPr lang="es-CR" dirty="0"/>
              <a:t>de datos definidos por el usuario</a:t>
            </a:r>
            <a:r>
              <a:rPr lang="es-CR" dirty="0" smtClean="0"/>
              <a:t>.</a:t>
            </a:r>
          </a:p>
          <a:p>
            <a:r>
              <a:rPr lang="es-CR" dirty="0" smtClean="0"/>
              <a:t>Diagramas</a:t>
            </a:r>
            <a:r>
              <a:rPr lang="es-CR" dirty="0"/>
              <a:t>: </a:t>
            </a:r>
            <a:r>
              <a:rPr lang="es-CR" dirty="0" smtClean="0"/>
              <a:t>Creación , Mantenimiento </a:t>
            </a:r>
            <a:r>
              <a:rPr lang="es-CR" dirty="0"/>
              <a:t>de la base de datos </a:t>
            </a:r>
            <a:r>
              <a:rPr lang="es-CR" dirty="0" smtClean="0"/>
              <a:t>, Cambio </a:t>
            </a:r>
            <a:r>
              <a:rPr lang="es-CR" dirty="0"/>
              <a:t>del esquema de la base de datos </a:t>
            </a:r>
            <a:r>
              <a:rPr lang="es-CR" dirty="0" smtClean="0"/>
              <a:t>, Creación </a:t>
            </a:r>
            <a:r>
              <a:rPr lang="es-CR" dirty="0"/>
              <a:t>de objetos. </a:t>
            </a:r>
          </a:p>
        </p:txBody>
      </p:sp>
    </p:spTree>
    <p:extLst>
      <p:ext uri="{BB962C8B-B14F-4D97-AF65-F5344CB8AC3E}">
        <p14:creationId xmlns:p14="http://schemas.microsoft.com/office/powerpoint/2010/main" val="4226913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--------------------------------------------------------------------------------------------------------------------------------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23887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1. Utilizar las funciones y herramientas disponibles en el entorno de trabajo.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El </a:t>
            </a:r>
            <a:r>
              <a:rPr lang="es-CR" dirty="0"/>
              <a:t>entorno de trabajo</a:t>
            </a:r>
            <a:r>
              <a:rPr lang="es-CR" dirty="0" smtClean="0"/>
              <a:t>:</a:t>
            </a:r>
          </a:p>
          <a:p>
            <a:r>
              <a:rPr lang="es-CR" dirty="0" smtClean="0"/>
              <a:t>Barra </a:t>
            </a:r>
            <a:r>
              <a:rPr lang="es-CR" dirty="0"/>
              <a:t>de </a:t>
            </a:r>
            <a:r>
              <a:rPr lang="es-CR" dirty="0" smtClean="0"/>
              <a:t>títulos , Barra </a:t>
            </a:r>
            <a:r>
              <a:rPr lang="es-CR" dirty="0"/>
              <a:t>de </a:t>
            </a:r>
            <a:r>
              <a:rPr lang="es-CR" dirty="0" smtClean="0"/>
              <a:t>menús , Barra </a:t>
            </a:r>
            <a:r>
              <a:rPr lang="es-CR" dirty="0"/>
              <a:t>de </a:t>
            </a:r>
            <a:r>
              <a:rPr lang="es-CR" dirty="0" smtClean="0"/>
              <a:t>herramientas , Caja </a:t>
            </a:r>
            <a:r>
              <a:rPr lang="es-CR" dirty="0"/>
              <a:t>de </a:t>
            </a:r>
            <a:r>
              <a:rPr lang="es-CR" dirty="0" smtClean="0"/>
              <a:t>herramientas , Ventana </a:t>
            </a:r>
            <a:r>
              <a:rPr lang="es-CR" dirty="0"/>
              <a:t>de formato </a:t>
            </a:r>
            <a:r>
              <a:rPr lang="es-CR" dirty="0" smtClean="0"/>
              <a:t>inicial , Ventana </a:t>
            </a:r>
            <a:r>
              <a:rPr lang="es-CR" dirty="0"/>
              <a:t>de </a:t>
            </a:r>
            <a:r>
              <a:rPr lang="es-CR" dirty="0" smtClean="0"/>
              <a:t>proyecto , Sistema </a:t>
            </a:r>
            <a:r>
              <a:rPr lang="es-CR" dirty="0"/>
              <a:t>de ayuda. </a:t>
            </a:r>
            <a:endParaRPr lang="es-CR" dirty="0" smtClean="0"/>
          </a:p>
          <a:p>
            <a:r>
              <a:rPr lang="es-CR" dirty="0" smtClean="0"/>
              <a:t>Elementos </a:t>
            </a:r>
            <a:r>
              <a:rPr lang="es-CR" dirty="0"/>
              <a:t>básicos de un programa en Visual: </a:t>
            </a:r>
            <a:r>
              <a:rPr lang="es-CR" dirty="0" smtClean="0"/>
              <a:t>Sentencias , Asignación </a:t>
            </a:r>
            <a:r>
              <a:rPr lang="es-CR" dirty="0"/>
              <a:t>y establecimiento de propiedades </a:t>
            </a:r>
            <a:r>
              <a:rPr lang="es-CR" dirty="0" smtClean="0"/>
              <a:t>, Variables , Tipos </a:t>
            </a:r>
            <a:r>
              <a:rPr lang="es-CR" dirty="0"/>
              <a:t>de datos </a:t>
            </a:r>
            <a:r>
              <a:rPr lang="es-CR" dirty="0" smtClean="0"/>
              <a:t>, Enteros , Reales , Monetarios , De </a:t>
            </a:r>
            <a:r>
              <a:rPr lang="es-CR" dirty="0"/>
              <a:t>cadena </a:t>
            </a:r>
            <a:r>
              <a:rPr lang="es-CR" dirty="0" smtClean="0"/>
              <a:t>, Lógicos , Para </a:t>
            </a:r>
            <a:r>
              <a:rPr lang="es-CR" dirty="0"/>
              <a:t>fechas </a:t>
            </a:r>
            <a:r>
              <a:rPr lang="es-CR" dirty="0" smtClean="0"/>
              <a:t>, Para </a:t>
            </a:r>
            <a:r>
              <a:rPr lang="es-CR" dirty="0"/>
              <a:t>objetos </a:t>
            </a:r>
            <a:r>
              <a:rPr lang="es-CR" dirty="0" smtClean="0"/>
              <a:t>, Variantes. </a:t>
            </a:r>
          </a:p>
          <a:p>
            <a:r>
              <a:rPr lang="es-CR" dirty="0" smtClean="0"/>
              <a:t>Constantes: Literales , Simbólicas , Expresión , Variables , Sentencias , </a:t>
            </a:r>
            <a:r>
              <a:rPr lang="es-CR" dirty="0" err="1" smtClean="0"/>
              <a:t>Exp</a:t>
            </a:r>
            <a:r>
              <a:rPr lang="es-CR" dirty="0"/>
              <a:t>. y operaciones aritméticas  Operaciones </a:t>
            </a:r>
            <a:r>
              <a:rPr lang="es-CR" dirty="0" smtClean="0"/>
              <a:t>de entrada/salida.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785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" y="1"/>
            <a:ext cx="12192000" cy="1845734"/>
          </a:xfrm>
        </p:spPr>
        <p:txBody>
          <a:bodyPr>
            <a:normAutofit fontScale="90000"/>
          </a:bodyPr>
          <a:lstStyle/>
          <a:p>
            <a:r>
              <a:rPr lang="es-CR" dirty="0"/>
              <a:t>2. Aplicar la lógica proposicional y la lógica de predicados en la determinación de la validez de una proposición dada.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845735"/>
            <a:ext cx="10058400" cy="4023360"/>
          </a:xfrm>
        </p:spPr>
        <p:txBody>
          <a:bodyPr/>
          <a:lstStyle/>
          <a:p>
            <a:r>
              <a:rPr lang="es-CR" dirty="0" smtClean="0"/>
              <a:t>Introducción </a:t>
            </a:r>
            <a:r>
              <a:rPr lang="es-CR" dirty="0"/>
              <a:t>a la Lógica y su fundamento</a:t>
            </a:r>
            <a:r>
              <a:rPr lang="es-CR" dirty="0" smtClean="0"/>
              <a:t>.</a:t>
            </a:r>
          </a:p>
          <a:p>
            <a:r>
              <a:rPr lang="es-CR" dirty="0" smtClean="0"/>
              <a:t>Conectivas </a:t>
            </a:r>
            <a:r>
              <a:rPr lang="es-CR" dirty="0"/>
              <a:t>básicas de la lógica: </a:t>
            </a:r>
            <a:r>
              <a:rPr lang="es-CR" dirty="0" smtClean="0"/>
              <a:t>Negación , Disyunción , Conjunción.</a:t>
            </a:r>
          </a:p>
          <a:p>
            <a:r>
              <a:rPr lang="es-CR" dirty="0" smtClean="0"/>
              <a:t>Leyes de </a:t>
            </a:r>
            <a:r>
              <a:rPr lang="es-CR" dirty="0"/>
              <a:t>Morgan</a:t>
            </a:r>
            <a:r>
              <a:rPr lang="es-CR" dirty="0" smtClean="0"/>
              <a:t>.</a:t>
            </a:r>
          </a:p>
          <a:p>
            <a:r>
              <a:rPr lang="es-CR" dirty="0" smtClean="0"/>
              <a:t>Proposiciones </a:t>
            </a:r>
            <a:r>
              <a:rPr lang="es-CR" dirty="0"/>
              <a:t>condicionales y equivalencias lógicas</a:t>
            </a:r>
            <a:r>
              <a:rPr lang="es-CR" dirty="0" smtClean="0"/>
              <a:t>.</a:t>
            </a:r>
          </a:p>
          <a:p>
            <a:r>
              <a:rPr lang="es-CR" dirty="0" smtClean="0"/>
              <a:t>Razonamientos </a:t>
            </a:r>
            <a:r>
              <a:rPr lang="es-CR" dirty="0"/>
              <a:t>y demostraciones. </a:t>
            </a:r>
          </a:p>
          <a:p>
            <a:r>
              <a:rPr lang="es-CR" dirty="0" smtClean="0"/>
              <a:t>Tablas </a:t>
            </a:r>
            <a:r>
              <a:rPr lang="es-CR" dirty="0"/>
              <a:t>de verdad</a:t>
            </a:r>
            <a:r>
              <a:rPr lang="es-CR" dirty="0" smtClean="0"/>
              <a:t>.</a:t>
            </a:r>
          </a:p>
          <a:p>
            <a:r>
              <a:rPr lang="es-CR" dirty="0" smtClean="0"/>
              <a:t>Tautología</a:t>
            </a:r>
            <a:r>
              <a:rPr lang="es-CR" dirty="0"/>
              <a:t>, contradicciones y contingencias. </a:t>
            </a:r>
          </a:p>
        </p:txBody>
      </p:sp>
    </p:spTree>
    <p:extLst>
      <p:ext uri="{BB962C8B-B14F-4D97-AF65-F5344CB8AC3E}">
        <p14:creationId xmlns:p14="http://schemas.microsoft.com/office/powerpoint/2010/main" val="660109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6603"/>
            <a:ext cx="11811000" cy="1450757"/>
          </a:xfrm>
        </p:spPr>
        <p:txBody>
          <a:bodyPr>
            <a:normAutofit fontScale="90000"/>
          </a:bodyPr>
          <a:lstStyle/>
          <a:p>
            <a:r>
              <a:rPr lang="es-CR" dirty="0"/>
              <a:t>2. Utilizar las funciones y herramientas disponibles en un lenguaje de ambiente visual para el control del programa.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Sentencias </a:t>
            </a:r>
            <a:r>
              <a:rPr lang="es-CR" dirty="0"/>
              <a:t>de control: </a:t>
            </a:r>
            <a:r>
              <a:rPr lang="es-CR" dirty="0" smtClean="0"/>
              <a:t>Simples , De asignación , </a:t>
            </a:r>
            <a:r>
              <a:rPr lang="es-CR" dirty="0" err="1" smtClean="0"/>
              <a:t>Goto</a:t>
            </a:r>
            <a:r>
              <a:rPr lang="es-CR" dirty="0" smtClean="0"/>
              <a:t> .</a:t>
            </a:r>
          </a:p>
          <a:p>
            <a:r>
              <a:rPr lang="es-CR" dirty="0" smtClean="0"/>
              <a:t>Estructuradas , Compuestas , Condicionales</a:t>
            </a:r>
          </a:p>
          <a:p>
            <a:r>
              <a:rPr lang="es-CR" dirty="0" smtClean="0"/>
              <a:t>Repetitivas: Bucles , Concepto , Diseño , Terminación.</a:t>
            </a:r>
          </a:p>
          <a:p>
            <a:r>
              <a:rPr lang="es-CR" dirty="0" smtClean="0"/>
              <a:t>Sentencias </a:t>
            </a:r>
            <a:r>
              <a:rPr lang="es-CR" dirty="0"/>
              <a:t>para el manejo de </a:t>
            </a:r>
            <a:r>
              <a:rPr lang="es-CR" dirty="0" smtClean="0"/>
              <a:t>bucles</a:t>
            </a:r>
          </a:p>
          <a:p>
            <a:r>
              <a:rPr lang="es-CR" dirty="0" smtClean="0"/>
              <a:t>Bucles </a:t>
            </a:r>
            <a:r>
              <a:rPr lang="es-CR" dirty="0"/>
              <a:t>anidados </a:t>
            </a:r>
          </a:p>
        </p:txBody>
      </p:sp>
    </p:spTree>
    <p:extLst>
      <p:ext uri="{BB962C8B-B14F-4D97-AF65-F5344CB8AC3E}">
        <p14:creationId xmlns:p14="http://schemas.microsoft.com/office/powerpoint/2010/main" val="1302865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>
            <a:normAutofit fontScale="90000"/>
          </a:bodyPr>
          <a:lstStyle/>
          <a:p>
            <a:r>
              <a:rPr lang="es-CR" dirty="0"/>
              <a:t>3. Desarrollar programas utilizando los elementos de programación modular en un lenguaje de ambiente visual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Procedimientos</a:t>
            </a:r>
            <a:r>
              <a:rPr lang="es-CR" dirty="0"/>
              <a:t>: </a:t>
            </a:r>
            <a:r>
              <a:rPr lang="es-CR" dirty="0" smtClean="0"/>
              <a:t>Ubicación </a:t>
            </a:r>
            <a:r>
              <a:rPr lang="es-CR" dirty="0"/>
              <a:t>dentro del programa </a:t>
            </a:r>
            <a:r>
              <a:rPr lang="es-CR" dirty="0" smtClean="0"/>
              <a:t>, Declaración , Llamadas , Diseño ,  </a:t>
            </a:r>
            <a:r>
              <a:rPr lang="es-CR" dirty="0"/>
              <a:t>Transferencia de información </a:t>
            </a:r>
            <a:r>
              <a:rPr lang="es-CR" dirty="0" smtClean="0"/>
              <a:t>, Parámetros </a:t>
            </a:r>
            <a:r>
              <a:rPr lang="es-CR" dirty="0"/>
              <a:t>valor y variable </a:t>
            </a:r>
            <a:r>
              <a:rPr lang="es-CR" dirty="0" smtClean="0"/>
              <a:t>, Variables </a:t>
            </a:r>
            <a:r>
              <a:rPr lang="es-CR" dirty="0"/>
              <a:t>locales y globales </a:t>
            </a:r>
            <a:r>
              <a:rPr lang="es-CR" dirty="0" smtClean="0"/>
              <a:t>, Efectos </a:t>
            </a:r>
            <a:r>
              <a:rPr lang="es-CR" dirty="0"/>
              <a:t>laterales </a:t>
            </a:r>
            <a:r>
              <a:rPr lang="es-CR" dirty="0" smtClean="0"/>
              <a:t>, Identificadores</a:t>
            </a:r>
            <a:r>
              <a:rPr lang="es-CR" dirty="0"/>
              <a:t>. </a:t>
            </a:r>
            <a:endParaRPr lang="es-CR" dirty="0" smtClean="0"/>
          </a:p>
          <a:p>
            <a:r>
              <a:rPr lang="es-CR" dirty="0" smtClean="0"/>
              <a:t>Funciones</a:t>
            </a:r>
            <a:r>
              <a:rPr lang="es-CR" dirty="0"/>
              <a:t>: </a:t>
            </a:r>
            <a:r>
              <a:rPr lang="es-CR" dirty="0" smtClean="0"/>
              <a:t>Predefinidas , Definidas </a:t>
            </a:r>
            <a:r>
              <a:rPr lang="es-CR" dirty="0"/>
              <a:t>por el usuario </a:t>
            </a:r>
            <a:r>
              <a:rPr lang="es-CR" dirty="0" smtClean="0"/>
              <a:t>, Resultados </a:t>
            </a:r>
            <a:r>
              <a:rPr lang="es-CR" dirty="0"/>
              <a:t>no numéricos </a:t>
            </a:r>
            <a:r>
              <a:rPr lang="es-CR" dirty="0" smtClean="0"/>
              <a:t>, Aritméticas ,  </a:t>
            </a:r>
            <a:r>
              <a:rPr lang="es-CR" dirty="0"/>
              <a:t>Exponenciales </a:t>
            </a:r>
            <a:r>
              <a:rPr lang="es-CR" dirty="0" smtClean="0"/>
              <a:t>, Logarítmicas , Trigonométricas.</a:t>
            </a:r>
          </a:p>
          <a:p>
            <a:r>
              <a:rPr lang="es-CR" dirty="0" smtClean="0"/>
              <a:t>De </a:t>
            </a:r>
            <a:r>
              <a:rPr lang="es-CR" dirty="0"/>
              <a:t>conversión </a:t>
            </a:r>
            <a:r>
              <a:rPr lang="es-CR" dirty="0" smtClean="0"/>
              <a:t>, Generadora </a:t>
            </a:r>
            <a:r>
              <a:rPr lang="es-CR" dirty="0"/>
              <a:t>de números aleatorios </a:t>
            </a:r>
            <a:r>
              <a:rPr lang="es-CR" dirty="0" smtClean="0"/>
              <a:t>, </a:t>
            </a:r>
            <a:r>
              <a:rPr lang="es-CR" dirty="0" err="1" smtClean="0"/>
              <a:t>Subcadenas</a:t>
            </a:r>
            <a:r>
              <a:rPr lang="es-CR" dirty="0" smtClean="0"/>
              <a:t> , Alfabéticas , Repetición </a:t>
            </a:r>
            <a:r>
              <a:rPr lang="es-CR" dirty="0"/>
              <a:t>de caracteres </a:t>
            </a:r>
            <a:r>
              <a:rPr lang="es-CR" dirty="0" smtClean="0"/>
              <a:t>, Información , Conversión , Calendario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56384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>
            <a:normAutofit fontScale="90000"/>
          </a:bodyPr>
          <a:lstStyle/>
          <a:p>
            <a:r>
              <a:rPr lang="es-CR" dirty="0"/>
              <a:t>4. Utilizar los diferentes comandos, instrucciones, funciones y controles disponibles para el desarrollo de programas.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Controles </a:t>
            </a:r>
            <a:r>
              <a:rPr lang="es-CR" dirty="0"/>
              <a:t>receptores de texto</a:t>
            </a:r>
            <a:r>
              <a:rPr lang="es-CR" dirty="0" smtClean="0"/>
              <a:t>:</a:t>
            </a:r>
          </a:p>
          <a:p>
            <a:r>
              <a:rPr lang="es-CR" dirty="0" smtClean="0"/>
              <a:t>Etiquetas , Cuadros </a:t>
            </a:r>
            <a:r>
              <a:rPr lang="es-CR" dirty="0"/>
              <a:t>de texto </a:t>
            </a:r>
            <a:r>
              <a:rPr lang="es-CR" dirty="0" smtClean="0"/>
              <a:t>, Listas , Botones </a:t>
            </a:r>
            <a:r>
              <a:rPr lang="es-CR" dirty="0"/>
              <a:t>de órdenes </a:t>
            </a:r>
            <a:r>
              <a:rPr lang="es-CR" dirty="0" smtClean="0"/>
              <a:t>, Cuadros </a:t>
            </a:r>
            <a:r>
              <a:rPr lang="es-CR" dirty="0"/>
              <a:t>de </a:t>
            </a:r>
            <a:r>
              <a:rPr lang="es-CR" dirty="0" smtClean="0"/>
              <a:t>diálogo.</a:t>
            </a:r>
          </a:p>
          <a:p>
            <a:r>
              <a:rPr lang="es-CR" dirty="0" smtClean="0"/>
              <a:t>Controles </a:t>
            </a:r>
            <a:r>
              <a:rPr lang="es-CR" dirty="0"/>
              <a:t>de selecciones de opciones o valores: </a:t>
            </a:r>
            <a:r>
              <a:rPr lang="es-CR" dirty="0" smtClean="0"/>
              <a:t>Casillas </a:t>
            </a:r>
            <a:r>
              <a:rPr lang="es-CR" dirty="0"/>
              <a:t>de </a:t>
            </a:r>
            <a:r>
              <a:rPr lang="es-CR" dirty="0" smtClean="0"/>
              <a:t>verificación , Botones </a:t>
            </a:r>
            <a:r>
              <a:rPr lang="es-CR" dirty="0"/>
              <a:t>de </a:t>
            </a:r>
            <a:r>
              <a:rPr lang="es-CR" dirty="0" smtClean="0"/>
              <a:t>opción</a:t>
            </a:r>
            <a:r>
              <a:rPr lang="es-CR" dirty="0"/>
              <a:t> </a:t>
            </a:r>
            <a:r>
              <a:rPr lang="es-CR" dirty="0" smtClean="0"/>
              <a:t>,  </a:t>
            </a:r>
            <a:r>
              <a:rPr lang="es-CR" dirty="0"/>
              <a:t>Barras de </a:t>
            </a:r>
            <a:r>
              <a:rPr lang="es-CR" dirty="0" smtClean="0"/>
              <a:t>desplazamiento</a:t>
            </a:r>
            <a:r>
              <a:rPr lang="es-CR" dirty="0"/>
              <a:t> </a:t>
            </a:r>
            <a:r>
              <a:rPr lang="es-CR" dirty="0" smtClean="0"/>
              <a:t>, </a:t>
            </a:r>
            <a:r>
              <a:rPr lang="es-CR" dirty="0"/>
              <a:t>Control de sucesos a intervalos de </a:t>
            </a:r>
            <a:r>
              <a:rPr lang="es-CR" dirty="0" smtClean="0"/>
              <a:t>tiempo.</a:t>
            </a:r>
          </a:p>
          <a:p>
            <a:r>
              <a:rPr lang="es-CR" dirty="0" smtClean="0"/>
              <a:t>Controles </a:t>
            </a:r>
            <a:r>
              <a:rPr lang="es-CR" dirty="0"/>
              <a:t>comunes: </a:t>
            </a:r>
            <a:r>
              <a:rPr lang="es-CR" dirty="0" smtClean="0"/>
              <a:t>ActiveX  , Texto </a:t>
            </a:r>
            <a:r>
              <a:rPr lang="es-CR" dirty="0"/>
              <a:t>en formato RTF  </a:t>
            </a:r>
            <a:r>
              <a:rPr lang="es-CR" dirty="0" smtClean="0"/>
              <a:t>, Barra </a:t>
            </a:r>
            <a:r>
              <a:rPr lang="es-CR" dirty="0"/>
              <a:t>de estado  </a:t>
            </a:r>
            <a:r>
              <a:rPr lang="es-CR" dirty="0" smtClean="0"/>
              <a:t>, Incremento </a:t>
            </a:r>
            <a:r>
              <a:rPr lang="es-CR" dirty="0"/>
              <a:t>y decremento de </a:t>
            </a:r>
            <a:r>
              <a:rPr lang="es-CR" dirty="0" smtClean="0"/>
              <a:t>valores</a:t>
            </a:r>
            <a:r>
              <a:rPr lang="es-CR" dirty="0"/>
              <a:t> , Páginas múltiples , </a:t>
            </a:r>
            <a:r>
              <a:rPr lang="es-CR" dirty="0" smtClean="0"/>
              <a:t>Visualización </a:t>
            </a:r>
            <a:r>
              <a:rPr lang="es-CR" dirty="0"/>
              <a:t>de </a:t>
            </a:r>
            <a:r>
              <a:rPr lang="es-CR" dirty="0" smtClean="0"/>
              <a:t>imágenes , Animaciones , Barra </a:t>
            </a:r>
            <a:r>
              <a:rPr lang="es-CR" dirty="0"/>
              <a:t>de </a:t>
            </a:r>
            <a:r>
              <a:rPr lang="es-CR" dirty="0" smtClean="0"/>
              <a:t>herramientas , Calendario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02175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6603"/>
            <a:ext cx="11487150" cy="1450757"/>
          </a:xfrm>
        </p:spPr>
        <p:txBody>
          <a:bodyPr>
            <a:normAutofit/>
          </a:bodyPr>
          <a:lstStyle/>
          <a:p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--------------------------------------------------------------------------------------------------------------------------------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71034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450" y="286603"/>
            <a:ext cx="11296650" cy="1450757"/>
          </a:xfrm>
        </p:spPr>
        <p:txBody>
          <a:bodyPr>
            <a:normAutofit fontScale="90000"/>
          </a:bodyPr>
          <a:lstStyle/>
          <a:p>
            <a:r>
              <a:rPr lang="es-CR" dirty="0"/>
              <a:t>1. Distinguir los conceptos y principios fundamentales de la seguridad en el campo de la informática.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Seguridad </a:t>
            </a:r>
            <a:r>
              <a:rPr lang="es-CR" dirty="0"/>
              <a:t>informática: </a:t>
            </a:r>
            <a:r>
              <a:rPr lang="es-CR" dirty="0" smtClean="0"/>
              <a:t>Concepto , Características , Valor </a:t>
            </a:r>
            <a:r>
              <a:rPr lang="es-CR" dirty="0"/>
              <a:t>de la información en la empresa </a:t>
            </a:r>
            <a:r>
              <a:rPr lang="es-CR" dirty="0" smtClean="0"/>
              <a:t>,  </a:t>
            </a:r>
            <a:r>
              <a:rPr lang="es-CR" dirty="0"/>
              <a:t>Funciones de la seguridad informática  </a:t>
            </a:r>
            <a:r>
              <a:rPr lang="es-CR" dirty="0" smtClean="0"/>
              <a:t>, Seguridad </a:t>
            </a:r>
            <a:r>
              <a:rPr lang="es-CR" dirty="0"/>
              <a:t>física, lógica y digital. </a:t>
            </a:r>
            <a:endParaRPr lang="es-CR" dirty="0" smtClean="0"/>
          </a:p>
          <a:p>
            <a:r>
              <a:rPr lang="es-CR" dirty="0" smtClean="0"/>
              <a:t>Auditoría </a:t>
            </a:r>
            <a:r>
              <a:rPr lang="es-CR" dirty="0"/>
              <a:t>en informática: </a:t>
            </a:r>
            <a:r>
              <a:rPr lang="es-CR" dirty="0" smtClean="0"/>
              <a:t>Concepto , Tipos , Evaluación</a:t>
            </a:r>
            <a:r>
              <a:rPr lang="es-CR" dirty="0"/>
              <a:t>: </a:t>
            </a:r>
            <a:r>
              <a:rPr lang="es-CR" dirty="0" smtClean="0"/>
              <a:t>De </a:t>
            </a:r>
            <a:r>
              <a:rPr lang="es-CR" dirty="0"/>
              <a:t>la estructura orgánica </a:t>
            </a:r>
            <a:r>
              <a:rPr lang="es-CR" dirty="0" smtClean="0"/>
              <a:t>, De </a:t>
            </a:r>
            <a:r>
              <a:rPr lang="es-CR" dirty="0"/>
              <a:t>los recursos humanos </a:t>
            </a:r>
            <a:r>
              <a:rPr lang="es-CR" dirty="0" smtClean="0"/>
              <a:t>, De </a:t>
            </a:r>
            <a:r>
              <a:rPr lang="es-CR" dirty="0"/>
              <a:t>los sistemas </a:t>
            </a:r>
            <a:r>
              <a:rPr lang="es-CR" dirty="0" smtClean="0"/>
              <a:t>, De </a:t>
            </a:r>
            <a:r>
              <a:rPr lang="es-CR" dirty="0"/>
              <a:t>los equipos de cómputo </a:t>
            </a:r>
            <a:r>
              <a:rPr lang="es-CR" dirty="0" smtClean="0"/>
              <a:t>, De </a:t>
            </a:r>
            <a:r>
              <a:rPr lang="es-CR" dirty="0"/>
              <a:t>la seguridad </a:t>
            </a:r>
          </a:p>
        </p:txBody>
      </p:sp>
    </p:spTree>
    <p:extLst>
      <p:ext uri="{BB962C8B-B14F-4D97-AF65-F5344CB8AC3E}">
        <p14:creationId xmlns:p14="http://schemas.microsoft.com/office/powerpoint/2010/main" val="4173485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2. Analizar la seguridad en diferentes contextos y ambientes informáticos.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Amenazas </a:t>
            </a:r>
            <a:r>
              <a:rPr lang="es-CR" dirty="0"/>
              <a:t>y vulnerabilidades: </a:t>
            </a:r>
            <a:r>
              <a:rPr lang="es-CR" dirty="0" smtClean="0"/>
              <a:t>Origen </a:t>
            </a:r>
            <a:r>
              <a:rPr lang="es-CR" dirty="0"/>
              <a:t>de las amenazas </a:t>
            </a:r>
            <a:r>
              <a:rPr lang="es-CR" dirty="0" smtClean="0"/>
              <a:t>, Principales </a:t>
            </a:r>
            <a:r>
              <a:rPr lang="es-CR" dirty="0"/>
              <a:t>formas de ataque a las tecnologías de la información </a:t>
            </a:r>
            <a:r>
              <a:rPr lang="es-CR" dirty="0" smtClean="0"/>
              <a:t>, Riesgos </a:t>
            </a:r>
            <a:r>
              <a:rPr lang="es-CR" dirty="0"/>
              <a:t>accidentales o intencionados </a:t>
            </a:r>
            <a:r>
              <a:rPr lang="es-CR" dirty="0" smtClean="0"/>
              <a:t>, Ataques </a:t>
            </a:r>
            <a:r>
              <a:rPr lang="es-CR" dirty="0"/>
              <a:t>internos e externos </a:t>
            </a:r>
            <a:r>
              <a:rPr lang="es-CR" dirty="0" smtClean="0"/>
              <a:t>, Intrusiones , Costos </a:t>
            </a:r>
            <a:r>
              <a:rPr lang="es-CR" dirty="0"/>
              <a:t>de los incidentes para las empresas. </a:t>
            </a:r>
          </a:p>
          <a:p>
            <a:r>
              <a:rPr lang="es-CR" dirty="0" smtClean="0"/>
              <a:t>Virus </a:t>
            </a:r>
            <a:r>
              <a:rPr lang="es-CR" dirty="0"/>
              <a:t>informáticos: </a:t>
            </a:r>
            <a:r>
              <a:rPr lang="es-CR" dirty="0" smtClean="0"/>
              <a:t>Concepto </a:t>
            </a:r>
            <a:r>
              <a:rPr lang="es-CR" dirty="0"/>
              <a:t>y tipos de virus </a:t>
            </a:r>
            <a:r>
              <a:rPr lang="es-CR" dirty="0" smtClean="0"/>
              <a:t>, Caballos </a:t>
            </a:r>
            <a:r>
              <a:rPr lang="es-CR" dirty="0"/>
              <a:t>de Troya y gusanos </a:t>
            </a:r>
            <a:r>
              <a:rPr lang="es-CR" dirty="0" smtClean="0"/>
              <a:t>, </a:t>
            </a:r>
            <a:r>
              <a:rPr lang="es-CR" dirty="0" err="1" smtClean="0"/>
              <a:t>Hoax</a:t>
            </a:r>
            <a:r>
              <a:rPr lang="es-CR" dirty="0" smtClean="0"/>
              <a:t> </a:t>
            </a:r>
            <a:r>
              <a:rPr lang="es-CR" dirty="0"/>
              <a:t>y falsos virus </a:t>
            </a:r>
            <a:r>
              <a:rPr lang="es-CR" dirty="0" smtClean="0"/>
              <a:t>,  </a:t>
            </a:r>
            <a:r>
              <a:rPr lang="es-CR" dirty="0"/>
              <a:t>Propagación de software nocivo </a:t>
            </a:r>
            <a:r>
              <a:rPr lang="es-CR" dirty="0" smtClean="0"/>
              <a:t>, Detección </a:t>
            </a:r>
            <a:r>
              <a:rPr lang="es-CR" dirty="0"/>
              <a:t>y eliminación de virus.</a:t>
            </a:r>
          </a:p>
        </p:txBody>
      </p:sp>
    </p:spTree>
    <p:extLst>
      <p:ext uri="{BB962C8B-B14F-4D97-AF65-F5344CB8AC3E}">
        <p14:creationId xmlns:p14="http://schemas.microsoft.com/office/powerpoint/2010/main" val="1045122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737360"/>
          </a:xfrm>
        </p:spPr>
        <p:txBody>
          <a:bodyPr>
            <a:normAutofit fontScale="90000"/>
          </a:bodyPr>
          <a:lstStyle/>
          <a:p>
            <a:r>
              <a:rPr lang="es-CR" dirty="0"/>
              <a:t>3. Recomendar diferentes métodos y técnicas de seguridad de acuerdo con las características de los sistemas y equipos disponibles.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Prevención </a:t>
            </a:r>
            <a:r>
              <a:rPr lang="es-CR" dirty="0"/>
              <a:t>en la seguridad informática</a:t>
            </a:r>
            <a:r>
              <a:rPr lang="es-CR" dirty="0" smtClean="0"/>
              <a:t>:</a:t>
            </a:r>
          </a:p>
          <a:p>
            <a:r>
              <a:rPr lang="es-CR" dirty="0" smtClean="0"/>
              <a:t> </a:t>
            </a:r>
            <a:r>
              <a:rPr lang="es-CR" dirty="0"/>
              <a:t>Encriptación: </a:t>
            </a:r>
            <a:r>
              <a:rPr lang="es-CR" dirty="0" smtClean="0"/>
              <a:t>Concepto , Características , Técnicas </a:t>
            </a:r>
            <a:r>
              <a:rPr lang="es-CR" dirty="0"/>
              <a:t>de encriptación </a:t>
            </a:r>
            <a:r>
              <a:rPr lang="es-CR" dirty="0" smtClean="0"/>
              <a:t>, Encriptación </a:t>
            </a:r>
            <a:r>
              <a:rPr lang="es-CR" dirty="0"/>
              <a:t>simétrica y de clase pública </a:t>
            </a:r>
            <a:r>
              <a:rPr lang="es-CR" dirty="0" smtClean="0"/>
              <a:t>.</a:t>
            </a:r>
          </a:p>
          <a:p>
            <a:r>
              <a:rPr lang="es-CR" dirty="0" smtClean="0"/>
              <a:t>Autentificación , Selección </a:t>
            </a:r>
            <a:r>
              <a:rPr lang="es-CR" dirty="0"/>
              <a:t>y gestión de contraseñas </a:t>
            </a:r>
            <a:r>
              <a:rPr lang="es-CR" dirty="0" smtClean="0"/>
              <a:t>, </a:t>
            </a:r>
            <a:r>
              <a:rPr lang="es-CR" dirty="0" err="1" smtClean="0"/>
              <a:t>Backups</a:t>
            </a:r>
            <a:r>
              <a:rPr lang="es-CR" dirty="0" smtClean="0"/>
              <a:t>.</a:t>
            </a:r>
          </a:p>
          <a:p>
            <a:r>
              <a:rPr lang="es-CR" dirty="0" smtClean="0"/>
              <a:t>Consecuencias </a:t>
            </a:r>
            <a:r>
              <a:rPr lang="es-CR" dirty="0"/>
              <a:t>de riesgos y prevención de los mismos. </a:t>
            </a:r>
          </a:p>
          <a:p>
            <a:r>
              <a:rPr lang="es-CR" dirty="0" smtClean="0"/>
              <a:t>Protección </a:t>
            </a:r>
            <a:r>
              <a:rPr lang="es-CR" dirty="0"/>
              <a:t>de datos: </a:t>
            </a:r>
            <a:r>
              <a:rPr lang="es-CR" dirty="0" smtClean="0"/>
              <a:t>Concepto , Tipos </a:t>
            </a:r>
            <a:r>
              <a:rPr lang="es-CR" dirty="0"/>
              <a:t>de protección </a:t>
            </a:r>
            <a:r>
              <a:rPr lang="es-CR" dirty="0" smtClean="0"/>
              <a:t>, Problemática </a:t>
            </a:r>
            <a:r>
              <a:rPr lang="es-CR" dirty="0"/>
              <a:t>de la protección de datos en las empresas. </a:t>
            </a:r>
          </a:p>
        </p:txBody>
      </p:sp>
    </p:spTree>
    <p:extLst>
      <p:ext uri="{BB962C8B-B14F-4D97-AF65-F5344CB8AC3E}">
        <p14:creationId xmlns:p14="http://schemas.microsoft.com/office/powerpoint/2010/main" val="2393523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--------------------------------------------------------------------------------------------------------------------------------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67908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>
            <a:normAutofit fontScale="90000"/>
          </a:bodyPr>
          <a:lstStyle/>
          <a:p>
            <a:r>
              <a:rPr lang="es-CR" dirty="0"/>
              <a:t>1. Relacionar los principios básicos de calidad con el desarrollo de las tareas cotidianas de un </a:t>
            </a:r>
            <a:r>
              <a:rPr lang="es-CR" dirty="0" err="1"/>
              <a:t>soportista</a:t>
            </a:r>
            <a:r>
              <a:rPr lang="es-CR" dirty="0"/>
              <a:t> técnico.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Calidad</a:t>
            </a:r>
            <a:r>
              <a:rPr lang="es-CR" dirty="0"/>
              <a:t>: </a:t>
            </a:r>
            <a:r>
              <a:rPr lang="es-CR" dirty="0" smtClean="0"/>
              <a:t>Concepto , Características.</a:t>
            </a:r>
          </a:p>
          <a:p>
            <a:r>
              <a:rPr lang="es-CR" dirty="0" smtClean="0"/>
              <a:t>Calidad </a:t>
            </a:r>
            <a:r>
              <a:rPr lang="es-CR" dirty="0"/>
              <a:t>en diferentes ámbitos: </a:t>
            </a:r>
            <a:r>
              <a:rPr lang="es-CR" dirty="0" smtClean="0"/>
              <a:t>Personal ,  </a:t>
            </a:r>
            <a:r>
              <a:rPr lang="es-CR" dirty="0"/>
              <a:t>Familiar </a:t>
            </a:r>
            <a:r>
              <a:rPr lang="es-CR" dirty="0" smtClean="0"/>
              <a:t>, Comunal , Profesional.</a:t>
            </a:r>
          </a:p>
          <a:p>
            <a:r>
              <a:rPr lang="es-CR" dirty="0" smtClean="0"/>
              <a:t> Importancia </a:t>
            </a:r>
            <a:r>
              <a:rPr lang="es-CR" dirty="0"/>
              <a:t>en el contexto de la globalización </a:t>
            </a:r>
            <a:r>
              <a:rPr lang="es-CR" dirty="0" smtClean="0"/>
              <a:t>, Beneficios , El </a:t>
            </a:r>
            <a:r>
              <a:rPr lang="es-CR" dirty="0"/>
              <a:t>cambio hacia la calidad</a:t>
            </a:r>
            <a:r>
              <a:rPr lang="es-CR" dirty="0" smtClean="0"/>
              <a:t>.</a:t>
            </a:r>
          </a:p>
          <a:p>
            <a:r>
              <a:rPr lang="es-CR" dirty="0"/>
              <a:t>Mejoramiento continuo: </a:t>
            </a:r>
            <a:r>
              <a:rPr lang="es-CR" dirty="0" smtClean="0"/>
              <a:t>Concepto , Importancia </a:t>
            </a:r>
            <a:r>
              <a:rPr lang="es-CR" dirty="0"/>
              <a:t>de la medición en la calidad </a:t>
            </a:r>
            <a:r>
              <a:rPr lang="es-CR" dirty="0" smtClean="0"/>
              <a:t>, Control </a:t>
            </a:r>
            <a:r>
              <a:rPr lang="es-CR" dirty="0"/>
              <a:t>estadístico de la </a:t>
            </a:r>
            <a:r>
              <a:rPr lang="es-CR" dirty="0" smtClean="0"/>
              <a:t>calidad.</a:t>
            </a:r>
          </a:p>
          <a:p>
            <a:r>
              <a:rPr lang="es-CR" dirty="0" smtClean="0"/>
              <a:t>Herramientas </a:t>
            </a:r>
            <a:r>
              <a:rPr lang="es-CR" dirty="0"/>
              <a:t>para el mejoramiento continuo: </a:t>
            </a:r>
            <a:r>
              <a:rPr lang="es-CR" dirty="0" smtClean="0"/>
              <a:t>Tormenta </a:t>
            </a:r>
            <a:r>
              <a:rPr lang="es-CR" dirty="0"/>
              <a:t>de ideas </a:t>
            </a:r>
            <a:r>
              <a:rPr lang="es-CR" dirty="0" smtClean="0"/>
              <a:t>, Diagrama </a:t>
            </a:r>
            <a:r>
              <a:rPr lang="es-CR" dirty="0"/>
              <a:t>de flujo </a:t>
            </a:r>
            <a:r>
              <a:rPr lang="es-CR" dirty="0" smtClean="0"/>
              <a:t>, Diagrama </a:t>
            </a:r>
            <a:r>
              <a:rPr lang="es-CR" dirty="0"/>
              <a:t>de causa-efecto </a:t>
            </a:r>
            <a:r>
              <a:rPr lang="es-CR" dirty="0" smtClean="0"/>
              <a:t>, Diagrama </a:t>
            </a:r>
            <a:r>
              <a:rPr lang="es-CR" dirty="0"/>
              <a:t>de </a:t>
            </a:r>
            <a:r>
              <a:rPr lang="es-CR" dirty="0" err="1"/>
              <a:t>pareto</a:t>
            </a:r>
            <a:r>
              <a:rPr lang="es-C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6002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2. Aplicar los conceptos relacionados con servicio al cliente en el desempeño de las labores relacionadas con el soporte.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Cliente</a:t>
            </a:r>
            <a:r>
              <a:rPr lang="es-CR" dirty="0"/>
              <a:t>: </a:t>
            </a:r>
            <a:r>
              <a:rPr lang="es-CR" dirty="0" smtClean="0"/>
              <a:t>Concepto , Características , Factores </a:t>
            </a:r>
            <a:r>
              <a:rPr lang="es-CR" dirty="0"/>
              <a:t>que lo condicionan </a:t>
            </a:r>
            <a:r>
              <a:rPr lang="es-CR" dirty="0" smtClean="0"/>
              <a:t>, Necesidades </a:t>
            </a:r>
            <a:r>
              <a:rPr lang="es-CR" dirty="0"/>
              <a:t>y expectativas</a:t>
            </a:r>
            <a:r>
              <a:rPr lang="es-CR" dirty="0" smtClean="0"/>
              <a:t>.</a:t>
            </a:r>
          </a:p>
          <a:p>
            <a:r>
              <a:rPr lang="es-CR" dirty="0" smtClean="0"/>
              <a:t>Satisfacción </a:t>
            </a:r>
            <a:r>
              <a:rPr lang="es-CR" dirty="0"/>
              <a:t>del cliente: </a:t>
            </a:r>
            <a:r>
              <a:rPr lang="es-CR" dirty="0" smtClean="0"/>
              <a:t>Clasificación </a:t>
            </a:r>
            <a:r>
              <a:rPr lang="es-CR" dirty="0"/>
              <a:t>de cliente </a:t>
            </a:r>
            <a:r>
              <a:rPr lang="es-CR" dirty="0" smtClean="0"/>
              <a:t>, El </a:t>
            </a:r>
            <a:r>
              <a:rPr lang="es-CR" dirty="0"/>
              <a:t>ciclo del servicio (momentos de la verdad</a:t>
            </a:r>
            <a:r>
              <a:rPr lang="es-CR" dirty="0" smtClean="0"/>
              <a:t>).</a:t>
            </a:r>
          </a:p>
          <a:p>
            <a:r>
              <a:rPr lang="es-CR" dirty="0" smtClean="0"/>
              <a:t>Consecuencias </a:t>
            </a:r>
            <a:r>
              <a:rPr lang="es-CR" dirty="0"/>
              <a:t>de no satisfacer al cliente</a:t>
            </a:r>
            <a:r>
              <a:rPr lang="es-CR" dirty="0" smtClean="0"/>
              <a:t>.</a:t>
            </a:r>
          </a:p>
          <a:p>
            <a:r>
              <a:rPr lang="es-CR" dirty="0" smtClean="0"/>
              <a:t>Relaciones </a:t>
            </a:r>
            <a:r>
              <a:rPr lang="es-CR" dirty="0"/>
              <a:t>humanas: </a:t>
            </a:r>
            <a:r>
              <a:rPr lang="es-CR" dirty="0" smtClean="0"/>
              <a:t>Concepto , Empatía , Valores.</a:t>
            </a:r>
          </a:p>
          <a:p>
            <a:r>
              <a:rPr lang="es-CR" dirty="0" smtClean="0"/>
              <a:t>Etiqueta </a:t>
            </a:r>
            <a:r>
              <a:rPr lang="es-CR" dirty="0"/>
              <a:t>y protocolo: </a:t>
            </a:r>
            <a:r>
              <a:rPr lang="es-CR" dirty="0" smtClean="0"/>
              <a:t>Reglas </a:t>
            </a:r>
            <a:r>
              <a:rPr lang="es-CR" dirty="0"/>
              <a:t>de conducta: </a:t>
            </a:r>
            <a:r>
              <a:rPr lang="es-CR" dirty="0" smtClean="0"/>
              <a:t>En </a:t>
            </a:r>
            <a:r>
              <a:rPr lang="es-CR" dirty="0"/>
              <a:t>la comunidad </a:t>
            </a:r>
            <a:r>
              <a:rPr lang="es-CR" dirty="0" smtClean="0"/>
              <a:t>, En </a:t>
            </a:r>
            <a:r>
              <a:rPr lang="es-CR" dirty="0"/>
              <a:t>la </a:t>
            </a:r>
            <a:r>
              <a:rPr lang="es-CR" dirty="0" smtClean="0"/>
              <a:t>empresa.</a:t>
            </a:r>
          </a:p>
          <a:p>
            <a:r>
              <a:rPr lang="es-CR" dirty="0" smtClean="0"/>
              <a:t>Normas </a:t>
            </a:r>
            <a:r>
              <a:rPr lang="es-CR" dirty="0"/>
              <a:t>básicas para el establecimiento de relaciones interpersonales </a:t>
            </a:r>
            <a:r>
              <a:rPr lang="es-CR" dirty="0" smtClean="0"/>
              <a:t>, Jerarquías </a:t>
            </a:r>
            <a:r>
              <a:rPr lang="es-CR" dirty="0"/>
              <a:t>y normas de conducta</a:t>
            </a:r>
            <a:r>
              <a:rPr lang="es-CR" dirty="0" smtClean="0"/>
              <a:t>.</a:t>
            </a:r>
          </a:p>
          <a:p>
            <a:r>
              <a:rPr lang="es-CR" dirty="0" smtClean="0"/>
              <a:t>Servicio </a:t>
            </a:r>
            <a:r>
              <a:rPr lang="es-CR" dirty="0"/>
              <a:t>al cliente: </a:t>
            </a:r>
            <a:r>
              <a:rPr lang="es-CR" dirty="0" smtClean="0"/>
              <a:t>Concepto , Características , Importancia , Principios </a:t>
            </a:r>
            <a:r>
              <a:rPr lang="es-CR" dirty="0"/>
              <a:t>fundamentales</a:t>
            </a:r>
          </a:p>
        </p:txBody>
      </p:sp>
    </p:spTree>
    <p:extLst>
      <p:ext uri="{BB962C8B-B14F-4D97-AF65-F5344CB8AC3E}">
        <p14:creationId xmlns:p14="http://schemas.microsoft.com/office/powerpoint/2010/main" val="95413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3. Resolver problemas utilizando el álgebra de Boole.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Álgebra </a:t>
            </a:r>
            <a:r>
              <a:rPr lang="es-CR" dirty="0"/>
              <a:t>de Boole: </a:t>
            </a:r>
            <a:r>
              <a:rPr lang="es-CR" dirty="0" smtClean="0"/>
              <a:t>Definición , Teoremas </a:t>
            </a:r>
            <a:r>
              <a:rPr lang="es-CR" dirty="0"/>
              <a:t>y propiedades del Álgebra de Boole </a:t>
            </a:r>
            <a:r>
              <a:rPr lang="es-CR" dirty="0" smtClean="0"/>
              <a:t>, Compuertas ,  </a:t>
            </a:r>
            <a:r>
              <a:rPr lang="es-CR" dirty="0"/>
              <a:t>Principios de dualidad</a:t>
            </a:r>
            <a:r>
              <a:rPr lang="es-CR" dirty="0" smtClean="0"/>
              <a:t>.</a:t>
            </a:r>
          </a:p>
          <a:p>
            <a:r>
              <a:rPr lang="es-CR" dirty="0" smtClean="0"/>
              <a:t>Circuitos </a:t>
            </a:r>
            <a:r>
              <a:rPr lang="es-CR" dirty="0"/>
              <a:t>combinatorios. </a:t>
            </a:r>
          </a:p>
        </p:txBody>
      </p:sp>
    </p:spTree>
    <p:extLst>
      <p:ext uri="{BB962C8B-B14F-4D97-AF65-F5344CB8AC3E}">
        <p14:creationId xmlns:p14="http://schemas.microsoft.com/office/powerpoint/2010/main" val="2603649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86603"/>
            <a:ext cx="10927080" cy="1450757"/>
          </a:xfrm>
        </p:spPr>
        <p:txBody>
          <a:bodyPr>
            <a:normAutofit fontScale="90000"/>
          </a:bodyPr>
          <a:lstStyle/>
          <a:p>
            <a:r>
              <a:rPr lang="es-CR" dirty="0"/>
              <a:t>3. Reconocer los aportes del trabajo en equipo para el alcance de los objetivos propuestos.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Trabajo </a:t>
            </a:r>
            <a:r>
              <a:rPr lang="es-CR" dirty="0"/>
              <a:t>en equipo: </a:t>
            </a:r>
            <a:r>
              <a:rPr lang="es-CR" dirty="0" smtClean="0"/>
              <a:t>Concepto , Características , Importancia , Actitudes </a:t>
            </a:r>
            <a:r>
              <a:rPr lang="es-CR" dirty="0"/>
              <a:t>y valores personales necesarias para el trabajo en equipo </a:t>
            </a:r>
            <a:r>
              <a:rPr lang="es-CR" dirty="0" smtClean="0"/>
              <a:t>, Elementos </a:t>
            </a:r>
            <a:r>
              <a:rPr lang="es-CR" dirty="0"/>
              <a:t>que influyen en el trabajo en equipo</a:t>
            </a:r>
            <a:r>
              <a:rPr lang="es-CR" dirty="0" smtClean="0"/>
              <a:t>.</a:t>
            </a:r>
          </a:p>
          <a:p>
            <a:r>
              <a:rPr lang="es-CR" dirty="0" smtClean="0"/>
              <a:t> </a:t>
            </a:r>
            <a:r>
              <a:rPr lang="es-CR" dirty="0"/>
              <a:t>Grupo: </a:t>
            </a:r>
            <a:r>
              <a:rPr lang="es-CR" dirty="0" smtClean="0"/>
              <a:t>Concepto , Características.</a:t>
            </a:r>
          </a:p>
          <a:p>
            <a:r>
              <a:rPr lang="es-CR" dirty="0" smtClean="0"/>
              <a:t> Diferencia </a:t>
            </a:r>
            <a:r>
              <a:rPr lang="es-CR" dirty="0"/>
              <a:t>entre grupo y equipo</a:t>
            </a:r>
            <a:r>
              <a:rPr lang="es-CR" dirty="0" smtClean="0"/>
              <a:t>.</a:t>
            </a:r>
          </a:p>
          <a:p>
            <a:r>
              <a:rPr lang="es-CR" smtClean="0"/>
              <a:t> Negociación</a:t>
            </a:r>
            <a:r>
              <a:rPr lang="es-CR"/>
              <a:t>: </a:t>
            </a:r>
            <a:r>
              <a:rPr lang="es-CR" smtClean="0"/>
              <a:t>Concepto , Características , Principios , Actitudes </a:t>
            </a:r>
            <a:r>
              <a:rPr lang="es-CR" dirty="0"/>
              <a:t>y valores personales necesarias para la negociación.</a:t>
            </a:r>
          </a:p>
        </p:txBody>
      </p:sp>
    </p:spTree>
    <p:extLst>
      <p:ext uri="{BB962C8B-B14F-4D97-AF65-F5344CB8AC3E}">
        <p14:creationId xmlns:p14="http://schemas.microsoft.com/office/powerpoint/2010/main" val="63629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6603"/>
            <a:ext cx="11155680" cy="1450757"/>
          </a:xfrm>
        </p:spPr>
        <p:txBody>
          <a:bodyPr>
            <a:normAutofit fontScale="90000"/>
          </a:bodyPr>
          <a:lstStyle/>
          <a:p>
            <a:r>
              <a:rPr lang="es-CR" dirty="0"/>
              <a:t>4. Identificar los principios básicos relacionados con las permutaciones y combinaciones.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Principios </a:t>
            </a:r>
            <a:r>
              <a:rPr lang="es-CR" dirty="0"/>
              <a:t>Básicos de permutaciones y combinaciones: </a:t>
            </a:r>
            <a:r>
              <a:rPr lang="es-CR" dirty="0" smtClean="0"/>
              <a:t>Conceptos , Características , Aplicaciones </a:t>
            </a:r>
            <a:r>
              <a:rPr lang="es-CR" dirty="0"/>
              <a:t>para la solución de problemas</a:t>
            </a:r>
            <a:r>
              <a:rPr lang="es-CR" dirty="0" smtClean="0"/>
              <a:t>.</a:t>
            </a:r>
          </a:p>
          <a:p>
            <a:r>
              <a:rPr lang="es-CR" dirty="0" smtClean="0"/>
              <a:t>Coeficientes </a:t>
            </a:r>
            <a:r>
              <a:rPr lang="es-CR" dirty="0"/>
              <a:t>binomiales e identidades combinatorias: </a:t>
            </a:r>
            <a:r>
              <a:rPr lang="es-CR" dirty="0" smtClean="0"/>
              <a:t>Conceptos , Características , Aplicaciones </a:t>
            </a:r>
            <a:r>
              <a:rPr lang="es-CR" dirty="0"/>
              <a:t>para la solución de problemas. </a:t>
            </a:r>
            <a:endParaRPr lang="es-CR" dirty="0" smtClean="0"/>
          </a:p>
          <a:p>
            <a:r>
              <a:rPr lang="es-CR" dirty="0" smtClean="0"/>
              <a:t>Una </a:t>
            </a:r>
            <a:r>
              <a:rPr lang="es-CR" dirty="0"/>
              <a:t>aplicación al análisis de algoritmos. </a:t>
            </a:r>
          </a:p>
        </p:txBody>
      </p:sp>
    </p:spTree>
    <p:extLst>
      <p:ext uri="{BB962C8B-B14F-4D97-AF65-F5344CB8AC3E}">
        <p14:creationId xmlns:p14="http://schemas.microsoft.com/office/powerpoint/2010/main" val="247706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295" y="286603"/>
            <a:ext cx="11043385" cy="1450757"/>
          </a:xfrm>
        </p:spPr>
        <p:txBody>
          <a:bodyPr>
            <a:normAutofit/>
          </a:bodyPr>
          <a:lstStyle/>
          <a:p>
            <a:r>
              <a:rPr lang="es-CR" dirty="0"/>
              <a:t>5. Solucionar problemas utilizando algoritmos, matrices y álgebra de matrices.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Matrices </a:t>
            </a:r>
            <a:r>
              <a:rPr lang="es-CR" dirty="0"/>
              <a:t>y álgebra de matrices: </a:t>
            </a:r>
            <a:r>
              <a:rPr lang="es-CR" dirty="0" smtClean="0"/>
              <a:t>Conceptos , Características , Aplicaciones </a:t>
            </a:r>
            <a:r>
              <a:rPr lang="es-CR" dirty="0"/>
              <a:t>para la solución de problemas </a:t>
            </a:r>
            <a:r>
              <a:rPr lang="es-CR" dirty="0" smtClean="0"/>
              <a:t>, Complejidad </a:t>
            </a:r>
            <a:r>
              <a:rPr lang="es-CR" dirty="0"/>
              <a:t>de algoritmos. </a:t>
            </a:r>
          </a:p>
        </p:txBody>
      </p:sp>
    </p:spTree>
    <p:extLst>
      <p:ext uri="{BB962C8B-B14F-4D97-AF65-F5344CB8AC3E}">
        <p14:creationId xmlns:p14="http://schemas.microsoft.com/office/powerpoint/2010/main" val="282928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6603"/>
            <a:ext cx="11155680" cy="1450757"/>
          </a:xfrm>
        </p:spPr>
        <p:txBody>
          <a:bodyPr/>
          <a:lstStyle/>
          <a:p>
            <a:r>
              <a:rPr lang="es-CR" dirty="0"/>
              <a:t>6. Utilizar las relaciones de recurrencia en el análisis de algoritmos.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737360"/>
            <a:ext cx="10058400" cy="4023360"/>
          </a:xfrm>
        </p:spPr>
        <p:txBody>
          <a:bodyPr/>
          <a:lstStyle/>
          <a:p>
            <a:r>
              <a:rPr lang="es-CR" dirty="0" smtClean="0"/>
              <a:t>Relaciones </a:t>
            </a:r>
            <a:r>
              <a:rPr lang="es-CR" dirty="0"/>
              <a:t>de recurrencia: </a:t>
            </a:r>
            <a:r>
              <a:rPr lang="es-CR" dirty="0" smtClean="0"/>
              <a:t>Sucesión </a:t>
            </a:r>
            <a:r>
              <a:rPr lang="es-CR" dirty="0"/>
              <a:t>del Fibonacci </a:t>
            </a:r>
            <a:r>
              <a:rPr lang="es-CR" dirty="0" smtClean="0"/>
              <a:t>, Torres </a:t>
            </a:r>
            <a:r>
              <a:rPr lang="es-CR" dirty="0"/>
              <a:t>de </a:t>
            </a:r>
            <a:r>
              <a:rPr lang="es-CR" dirty="0" err="1"/>
              <a:t>Hanoi</a:t>
            </a:r>
            <a:r>
              <a:rPr lang="es-CR" dirty="0"/>
              <a:t> </a:t>
            </a:r>
            <a:r>
              <a:rPr lang="es-CR" dirty="0" smtClean="0"/>
              <a:t> , Función </a:t>
            </a:r>
            <a:r>
              <a:rPr lang="es-CR" dirty="0" err="1"/>
              <a:t>Arkermam</a:t>
            </a:r>
            <a:r>
              <a:rPr lang="es-CR" dirty="0"/>
              <a:t> </a:t>
            </a:r>
            <a:r>
              <a:rPr lang="es-CR" dirty="0" smtClean="0"/>
              <a:t>,  </a:t>
            </a:r>
            <a:r>
              <a:rPr lang="es-CR" dirty="0"/>
              <a:t>Resolución de relaciones de recurrencia</a:t>
            </a:r>
            <a:r>
              <a:rPr lang="es-CR" dirty="0" smtClean="0"/>
              <a:t>.</a:t>
            </a:r>
          </a:p>
          <a:p>
            <a:r>
              <a:rPr lang="es-CR" dirty="0" smtClean="0"/>
              <a:t>Aplicaciones </a:t>
            </a:r>
            <a:r>
              <a:rPr lang="es-CR" dirty="0"/>
              <a:t>en el análisis de algoritmos. </a:t>
            </a:r>
          </a:p>
        </p:txBody>
      </p:sp>
    </p:spTree>
    <p:extLst>
      <p:ext uri="{BB962C8B-B14F-4D97-AF65-F5344CB8AC3E}">
        <p14:creationId xmlns:p14="http://schemas.microsoft.com/office/powerpoint/2010/main" val="62144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870131" cy="1450757"/>
          </a:xfrm>
        </p:spPr>
        <p:txBody>
          <a:bodyPr/>
          <a:lstStyle/>
          <a:p>
            <a:r>
              <a:rPr lang="es-CR" dirty="0"/>
              <a:t>7. Aplicar los conceptos de los mapas de </a:t>
            </a:r>
            <a:r>
              <a:rPr lang="es-CR" dirty="0" err="1"/>
              <a:t>Karnaugh</a:t>
            </a:r>
            <a:r>
              <a:rPr lang="es-CR" dirty="0"/>
              <a:t> en la resolución de problemas.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Mapas </a:t>
            </a:r>
            <a:r>
              <a:rPr lang="es-CR" dirty="0"/>
              <a:t>de </a:t>
            </a:r>
            <a:r>
              <a:rPr lang="es-CR" dirty="0" err="1"/>
              <a:t>Karnaugh</a:t>
            </a:r>
            <a:r>
              <a:rPr lang="es-CR" dirty="0"/>
              <a:t>: </a:t>
            </a:r>
            <a:r>
              <a:rPr lang="es-CR" dirty="0" smtClean="0"/>
              <a:t>Concepto , Aplicaciones , Resolución </a:t>
            </a:r>
            <a:r>
              <a:rPr lang="es-CR" dirty="0"/>
              <a:t>de problemas. </a:t>
            </a:r>
          </a:p>
        </p:txBody>
      </p:sp>
    </p:spTree>
    <p:extLst>
      <p:ext uri="{BB962C8B-B14F-4D97-AF65-F5344CB8AC3E}">
        <p14:creationId xmlns:p14="http://schemas.microsoft.com/office/powerpoint/2010/main" val="28428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--------------------------------------------------------------------------------------------------------------------------------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051407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2110</Words>
  <Application>Microsoft Office PowerPoint</Application>
  <PresentationFormat>Panorámica</PresentationFormat>
  <Paragraphs>156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3" baseType="lpstr">
      <vt:lpstr>Calibri</vt:lpstr>
      <vt:lpstr>Calibri Light</vt:lpstr>
      <vt:lpstr>Retrospección</vt:lpstr>
      <vt:lpstr>Decimo</vt:lpstr>
      <vt:lpstr>1. Resolver problemas utilizando los diferentes sistemas numéricos. </vt:lpstr>
      <vt:lpstr>2. Aplicar la lógica proposicional y la lógica de predicados en la determinación de la validez de una proposición dada. </vt:lpstr>
      <vt:lpstr>3. Resolver problemas utilizando el álgebra de Boole. </vt:lpstr>
      <vt:lpstr>4. Identificar los principios básicos relacionados con las permutaciones y combinaciones. </vt:lpstr>
      <vt:lpstr>5. Solucionar problemas utilizando algoritmos, matrices y álgebra de matrices. </vt:lpstr>
      <vt:lpstr>6. Utilizar las relaciones de recurrencia en el análisis de algoritmos. </vt:lpstr>
      <vt:lpstr>7. Aplicar los conceptos de los mapas de Karnaugh en la resolución de problemas. </vt:lpstr>
      <vt:lpstr>Presentación de PowerPoint</vt:lpstr>
      <vt:lpstr>1. Aplicar los algoritmos y diagramas de flujo estructurado como herramientas para resolución lógica de problemas computacionales. </vt:lpstr>
      <vt:lpstr>2. Utilizar la simbología para la construcción de algoritmos y diagramas de flujo.</vt:lpstr>
      <vt:lpstr>3. Utilizar las técnicas de diagramación en la resolución de problemas utilizando los ciclos y estructuras condicionales. </vt:lpstr>
      <vt:lpstr>Presentación de PowerPoint</vt:lpstr>
      <vt:lpstr>1. Distinguir los conceptos básicos relacionados con la programación estructurada. </vt:lpstr>
      <vt:lpstr>2. Resolver problemas utilizando los elementos que intervienen en el desarrollo de un programa. </vt:lpstr>
      <vt:lpstr>3. Construir bloques de decisión y condiciones compuestas para casos específicos. </vt:lpstr>
      <vt:lpstr>4. Resolver problemas utilizando estructuras repetitivas. </vt:lpstr>
      <vt:lpstr>5. Utilizar procedimientos y funciones como parte de la solución de problemas específicos.</vt:lpstr>
      <vt:lpstr>Presentación de PowerPoint</vt:lpstr>
      <vt:lpstr>1. Utilizar la sintaxis de programación en el desarrollo de programas en un lenguaje específico.</vt:lpstr>
      <vt:lpstr>2. Desarrollar programas sencillos utilizando estructuras de selección, operadores, estructuras de repetición y funciones. </vt:lpstr>
      <vt:lpstr>3. Diseñar programas en un lenguaje de programación que contengan operaciones de manejo de entrada / salida. </vt:lpstr>
      <vt:lpstr>undecimo</vt:lpstr>
      <vt:lpstr>1. Identificar los elementos fundamentales asociados con las bases de datos.</vt:lpstr>
      <vt:lpstr>2. Describir las características de los diferentes modelos de bases de datos y el proceso de normalización. </vt:lpstr>
      <vt:lpstr>3. Aplicar elementos relacionados con el manejo de información para la construcción y mantenimiento de bases de datos. </vt:lpstr>
      <vt:lpstr>4. Utilizar las funciones y herramientas disponibles para la creación o manejo de bases de datos. </vt:lpstr>
      <vt:lpstr>Presentación de PowerPoint</vt:lpstr>
      <vt:lpstr>1. Utilizar las funciones y herramientas disponibles en el entorno de trabajo.</vt:lpstr>
      <vt:lpstr>2. Utilizar las funciones y herramientas disponibles en un lenguaje de ambiente visual para el control del programa. </vt:lpstr>
      <vt:lpstr>3. Desarrollar programas utilizando los elementos de programación modular en un lenguaje de ambiente visual </vt:lpstr>
      <vt:lpstr>4. Utilizar los diferentes comandos, instrucciones, funciones y controles disponibles para el desarrollo de programas. </vt:lpstr>
      <vt:lpstr>Presentación de PowerPoint</vt:lpstr>
      <vt:lpstr>1. Distinguir los conceptos y principios fundamentales de la seguridad en el campo de la informática. </vt:lpstr>
      <vt:lpstr>2. Analizar la seguridad en diferentes contextos y ambientes informáticos. </vt:lpstr>
      <vt:lpstr>3. Recomendar diferentes métodos y técnicas de seguridad de acuerdo con las características de los sistemas y equipos disponibles. </vt:lpstr>
      <vt:lpstr>Presentación de PowerPoint</vt:lpstr>
      <vt:lpstr>1. Relacionar los principios básicos de calidad con el desarrollo de las tareas cotidianas de un soportista técnico. </vt:lpstr>
      <vt:lpstr>2. Aplicar los conceptos relacionados con servicio al cliente en el desempeño de las labores relacionadas con el soporte. </vt:lpstr>
      <vt:lpstr>3. Reconocer los aportes del trabajo en equipo para el alcance de los objetivos propuestos.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Decimo</dc:title>
  <dc:creator>michael araya murcia</dc:creator>
  <cp:lastModifiedBy>michael araya murcia</cp:lastModifiedBy>
  <cp:revision>10</cp:revision>
  <dcterms:created xsi:type="dcterms:W3CDTF">2019-01-05T01:42:22Z</dcterms:created>
  <dcterms:modified xsi:type="dcterms:W3CDTF">2019-01-05T02:54:28Z</dcterms:modified>
</cp:coreProperties>
</file>