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8" r:id="rId3"/>
    <p:sldId id="284" r:id="rId4"/>
    <p:sldId id="285" r:id="rId5"/>
    <p:sldId id="286" r:id="rId6"/>
    <p:sldId id="287" r:id="rId7"/>
    <p:sldId id="288" r:id="rId8"/>
    <p:sldId id="289" r:id="rId9"/>
    <p:sldId id="25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60" r:id="rId51"/>
    <p:sldId id="257" r:id="rId52"/>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0" autoAdjust="0"/>
    <p:restoredTop sz="94343" autoAdjust="0"/>
  </p:normalViewPr>
  <p:slideViewPr>
    <p:cSldViewPr snapToGrid="0">
      <p:cViewPr>
        <p:scale>
          <a:sx n="50" d="100"/>
          <a:sy n="50" d="100"/>
        </p:scale>
        <p:origin x="-414"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D3587-210E-4082-B9AE-6D8AB0AFF59C}" type="datetimeFigureOut">
              <a:rPr lang="es-CR" smtClean="0"/>
              <a:t>18/12/2018</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04FCA-2A1F-4BDA-A300-653D8C1D955D}" type="slidenum">
              <a:rPr lang="es-CR" smtClean="0"/>
              <a:t>‹Nº›</a:t>
            </a:fld>
            <a:endParaRPr lang="es-CR"/>
          </a:p>
        </p:txBody>
      </p:sp>
    </p:spTree>
    <p:extLst>
      <p:ext uri="{BB962C8B-B14F-4D97-AF65-F5344CB8AC3E}">
        <p14:creationId xmlns:p14="http://schemas.microsoft.com/office/powerpoint/2010/main" val="300129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58004FCA-2A1F-4BDA-A300-653D8C1D955D}" type="slidenum">
              <a:rPr lang="es-CR" smtClean="0"/>
              <a:t>4</a:t>
            </a:fld>
            <a:endParaRPr lang="es-CR"/>
          </a:p>
        </p:txBody>
      </p:sp>
    </p:spTree>
    <p:extLst>
      <p:ext uri="{BB962C8B-B14F-4D97-AF65-F5344CB8AC3E}">
        <p14:creationId xmlns:p14="http://schemas.microsoft.com/office/powerpoint/2010/main" val="855940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58004FCA-2A1F-4BDA-A300-653D8C1D955D}" type="slidenum">
              <a:rPr lang="es-CR" smtClean="0"/>
              <a:t>7</a:t>
            </a:fld>
            <a:endParaRPr lang="es-CR"/>
          </a:p>
        </p:txBody>
      </p:sp>
    </p:spTree>
    <p:extLst>
      <p:ext uri="{BB962C8B-B14F-4D97-AF65-F5344CB8AC3E}">
        <p14:creationId xmlns:p14="http://schemas.microsoft.com/office/powerpoint/2010/main" val="102011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32A641C-195A-44DB-A60B-F205B55F7452}" type="datetimeFigureOut">
              <a:rPr lang="es-CR" smtClean="0"/>
              <a:t>18/12/2018</a:t>
            </a:fld>
            <a:endParaRPr lang="es-C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C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AB85B81-99AF-4A84-8F9B-FAF08C467B49}" type="slidenum">
              <a:rPr lang="es-CR" smtClean="0"/>
              <a:t>‹Nº›</a:t>
            </a:fld>
            <a:endParaRPr lang="es-C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870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2A641C-195A-44DB-A60B-F205B55F7452}" type="datetimeFigureOut">
              <a:rPr lang="es-CR" smtClean="0"/>
              <a:t>18/12/2018</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AB85B81-99AF-4A84-8F9B-FAF08C467B49}" type="slidenum">
              <a:rPr lang="es-CR" smtClean="0"/>
              <a:t>‹Nº›</a:t>
            </a:fld>
            <a:endParaRPr lang="es-CR"/>
          </a:p>
        </p:txBody>
      </p:sp>
    </p:spTree>
    <p:extLst>
      <p:ext uri="{BB962C8B-B14F-4D97-AF65-F5344CB8AC3E}">
        <p14:creationId xmlns:p14="http://schemas.microsoft.com/office/powerpoint/2010/main" val="283994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2A641C-195A-44DB-A60B-F205B55F7452}" type="datetimeFigureOut">
              <a:rPr lang="es-CR" smtClean="0"/>
              <a:t>18/12/2018</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AB85B81-99AF-4A84-8F9B-FAF08C467B49}" type="slidenum">
              <a:rPr lang="es-CR" smtClean="0"/>
              <a:t>‹Nº›</a:t>
            </a:fld>
            <a:endParaRPr lang="es-CR"/>
          </a:p>
        </p:txBody>
      </p:sp>
    </p:spTree>
    <p:extLst>
      <p:ext uri="{BB962C8B-B14F-4D97-AF65-F5344CB8AC3E}">
        <p14:creationId xmlns:p14="http://schemas.microsoft.com/office/powerpoint/2010/main" val="127972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2A641C-195A-44DB-A60B-F205B55F7452}" type="datetimeFigureOut">
              <a:rPr lang="es-CR" smtClean="0"/>
              <a:t>18/12/2018</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AB85B81-99AF-4A84-8F9B-FAF08C467B49}" type="slidenum">
              <a:rPr lang="es-CR" smtClean="0"/>
              <a:t>‹Nº›</a:t>
            </a:fld>
            <a:endParaRPr lang="es-CR"/>
          </a:p>
        </p:txBody>
      </p:sp>
    </p:spTree>
    <p:extLst>
      <p:ext uri="{BB962C8B-B14F-4D97-AF65-F5344CB8AC3E}">
        <p14:creationId xmlns:p14="http://schemas.microsoft.com/office/powerpoint/2010/main" val="234496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32A641C-195A-44DB-A60B-F205B55F7452}" type="datetimeFigureOut">
              <a:rPr lang="es-CR" smtClean="0"/>
              <a:t>18/12/2018</a:t>
            </a:fld>
            <a:endParaRPr lang="es-C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C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AB85B81-99AF-4A84-8F9B-FAF08C467B49}" type="slidenum">
              <a:rPr lang="es-CR" smtClean="0"/>
              <a:t>‹Nº›</a:t>
            </a:fld>
            <a:endParaRPr lang="es-C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555079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32A641C-195A-44DB-A60B-F205B55F7452}" type="datetimeFigureOut">
              <a:rPr lang="es-CR" smtClean="0"/>
              <a:t>18/12/2018</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AB85B81-99AF-4A84-8F9B-FAF08C467B49}" type="slidenum">
              <a:rPr lang="es-CR" smtClean="0"/>
              <a:t>‹Nº›</a:t>
            </a:fld>
            <a:endParaRPr lang="es-CR"/>
          </a:p>
        </p:txBody>
      </p:sp>
    </p:spTree>
    <p:extLst>
      <p:ext uri="{BB962C8B-B14F-4D97-AF65-F5344CB8AC3E}">
        <p14:creationId xmlns:p14="http://schemas.microsoft.com/office/powerpoint/2010/main" val="332566227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32A641C-195A-44DB-A60B-F205B55F7452}" type="datetimeFigureOut">
              <a:rPr lang="es-CR" smtClean="0"/>
              <a:t>18/12/2018</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7AB85B81-99AF-4A84-8F9B-FAF08C467B49}" type="slidenum">
              <a:rPr lang="es-CR" smtClean="0"/>
              <a:t>‹Nº›</a:t>
            </a:fld>
            <a:endParaRPr lang="es-CR"/>
          </a:p>
        </p:txBody>
      </p:sp>
    </p:spTree>
    <p:extLst>
      <p:ext uri="{BB962C8B-B14F-4D97-AF65-F5344CB8AC3E}">
        <p14:creationId xmlns:p14="http://schemas.microsoft.com/office/powerpoint/2010/main" val="306461302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32A641C-195A-44DB-A60B-F205B55F7452}" type="datetimeFigureOut">
              <a:rPr lang="es-CR" smtClean="0"/>
              <a:t>18/12/2018</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7AB85B81-99AF-4A84-8F9B-FAF08C467B49}" type="slidenum">
              <a:rPr lang="es-CR" smtClean="0"/>
              <a:t>‹Nº›</a:t>
            </a:fld>
            <a:endParaRPr lang="es-CR"/>
          </a:p>
        </p:txBody>
      </p:sp>
    </p:spTree>
    <p:extLst>
      <p:ext uri="{BB962C8B-B14F-4D97-AF65-F5344CB8AC3E}">
        <p14:creationId xmlns:p14="http://schemas.microsoft.com/office/powerpoint/2010/main" val="307757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A641C-195A-44DB-A60B-F205B55F7452}" type="datetimeFigureOut">
              <a:rPr lang="es-CR" smtClean="0"/>
              <a:t>18/12/2018</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7AB85B81-99AF-4A84-8F9B-FAF08C467B49}" type="slidenum">
              <a:rPr lang="es-CR" smtClean="0"/>
              <a:t>‹Nº›</a:t>
            </a:fld>
            <a:endParaRPr lang="es-CR"/>
          </a:p>
        </p:txBody>
      </p:sp>
    </p:spTree>
    <p:extLst>
      <p:ext uri="{BB962C8B-B14F-4D97-AF65-F5344CB8AC3E}">
        <p14:creationId xmlns:p14="http://schemas.microsoft.com/office/powerpoint/2010/main" val="263430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C32A641C-195A-44DB-A60B-F205B55F7452}" type="datetimeFigureOut">
              <a:rPr lang="es-CR" smtClean="0"/>
              <a:t>18/12/2018</a:t>
            </a:fld>
            <a:endParaRPr lang="es-CR"/>
          </a:p>
        </p:txBody>
      </p:sp>
      <p:sp>
        <p:nvSpPr>
          <p:cNvPr id="6" name="Footer Placeholder 5"/>
          <p:cNvSpPr>
            <a:spLocks noGrp="1"/>
          </p:cNvSpPr>
          <p:nvPr>
            <p:ph type="ftr" sz="quarter" idx="11"/>
          </p:nvPr>
        </p:nvSpPr>
        <p:spPr>
          <a:xfrm>
            <a:off x="2103620" y="6375679"/>
            <a:ext cx="3482179" cy="345796"/>
          </a:xfrm>
        </p:spPr>
        <p:txBody>
          <a:bodyPr/>
          <a:lstStyle/>
          <a:p>
            <a:endParaRPr lang="es-CR"/>
          </a:p>
        </p:txBody>
      </p:sp>
      <p:sp>
        <p:nvSpPr>
          <p:cNvPr id="7" name="Slide Number Placeholder 6"/>
          <p:cNvSpPr>
            <a:spLocks noGrp="1"/>
          </p:cNvSpPr>
          <p:nvPr>
            <p:ph type="sldNum" sz="quarter" idx="12"/>
          </p:nvPr>
        </p:nvSpPr>
        <p:spPr>
          <a:xfrm>
            <a:off x="5691014" y="6375679"/>
            <a:ext cx="1232456" cy="345796"/>
          </a:xfrm>
        </p:spPr>
        <p:txBody>
          <a:bodyPr/>
          <a:lstStyle/>
          <a:p>
            <a:fld id="{7AB85B81-99AF-4A84-8F9B-FAF08C467B49}" type="slidenum">
              <a:rPr lang="es-CR" smtClean="0"/>
              <a:t>‹Nº›</a:t>
            </a:fld>
            <a:endParaRPr lang="es-C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401986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C32A641C-195A-44DB-A60B-F205B55F7452}" type="datetimeFigureOut">
              <a:rPr lang="es-CR" smtClean="0"/>
              <a:t>18/12/2018</a:t>
            </a:fld>
            <a:endParaRPr lang="es-CR"/>
          </a:p>
        </p:txBody>
      </p:sp>
      <p:sp>
        <p:nvSpPr>
          <p:cNvPr id="6" name="Footer Placeholder 5"/>
          <p:cNvSpPr>
            <a:spLocks noGrp="1"/>
          </p:cNvSpPr>
          <p:nvPr>
            <p:ph type="ftr" sz="quarter" idx="11"/>
          </p:nvPr>
        </p:nvSpPr>
        <p:spPr>
          <a:xfrm>
            <a:off x="2103621" y="6375679"/>
            <a:ext cx="3482178" cy="345796"/>
          </a:xfrm>
        </p:spPr>
        <p:txBody>
          <a:bodyPr/>
          <a:lstStyle/>
          <a:p>
            <a:endParaRPr lang="es-CR"/>
          </a:p>
        </p:txBody>
      </p:sp>
      <p:sp>
        <p:nvSpPr>
          <p:cNvPr id="7" name="Slide Number Placeholder 6"/>
          <p:cNvSpPr>
            <a:spLocks noGrp="1"/>
          </p:cNvSpPr>
          <p:nvPr>
            <p:ph type="sldNum" sz="quarter" idx="12"/>
          </p:nvPr>
        </p:nvSpPr>
        <p:spPr>
          <a:xfrm>
            <a:off x="5687568" y="6375679"/>
            <a:ext cx="1234440" cy="345796"/>
          </a:xfrm>
        </p:spPr>
        <p:txBody>
          <a:bodyPr/>
          <a:lstStyle/>
          <a:p>
            <a:fld id="{7AB85B81-99AF-4A84-8F9B-FAF08C467B49}" type="slidenum">
              <a:rPr lang="es-CR" smtClean="0"/>
              <a:t>‹Nº›</a:t>
            </a:fld>
            <a:endParaRPr lang="es-CR"/>
          </a:p>
        </p:txBody>
      </p:sp>
    </p:spTree>
    <p:extLst>
      <p:ext uri="{BB962C8B-B14F-4D97-AF65-F5344CB8AC3E}">
        <p14:creationId xmlns:p14="http://schemas.microsoft.com/office/powerpoint/2010/main" val="420559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32A641C-195A-44DB-A60B-F205B55F7452}" type="datetimeFigureOut">
              <a:rPr lang="es-CR" smtClean="0"/>
              <a:t>18/12/2018</a:t>
            </a:fld>
            <a:endParaRPr lang="es-C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C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AB85B81-99AF-4A84-8F9B-FAF08C467B49}" type="slidenum">
              <a:rPr lang="es-CR" smtClean="0"/>
              <a:t>‹Nº›</a:t>
            </a:fld>
            <a:endParaRPr lang="es-C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9130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84901" y="973697"/>
            <a:ext cx="10905659" cy="4394988"/>
          </a:xfrm>
        </p:spPr>
        <p:txBody>
          <a:bodyPr/>
          <a:lstStyle/>
          <a:p>
            <a:r>
              <a:rPr lang="es-CR" dirty="0" smtClean="0"/>
              <a:t>Material de estudio para soporte técnico</a:t>
            </a:r>
            <a:endParaRPr lang="es-CR" dirty="0"/>
          </a:p>
        </p:txBody>
      </p:sp>
      <p:sp>
        <p:nvSpPr>
          <p:cNvPr id="3" name="Subtítulo 2"/>
          <p:cNvSpPr>
            <a:spLocks noGrp="1"/>
          </p:cNvSpPr>
          <p:nvPr>
            <p:ph type="subTitle" idx="1"/>
          </p:nvPr>
        </p:nvSpPr>
        <p:spPr/>
        <p:txBody>
          <a:bodyPr>
            <a:normAutofit lnSpcReduction="10000"/>
          </a:bodyPr>
          <a:lstStyle/>
          <a:p>
            <a:r>
              <a:rPr lang="es-CR" dirty="0" smtClean="0"/>
              <a:t>Estudiante: Michael Araya Murcia</a:t>
            </a:r>
          </a:p>
          <a:p>
            <a:r>
              <a:rPr lang="es-CR" dirty="0" smtClean="0"/>
              <a:t>Año: 2018</a:t>
            </a:r>
            <a:endParaRPr lang="es-CR" dirty="0"/>
          </a:p>
        </p:txBody>
      </p:sp>
    </p:spTree>
    <p:extLst>
      <p:ext uri="{BB962C8B-B14F-4D97-AF65-F5344CB8AC3E}">
        <p14:creationId xmlns:p14="http://schemas.microsoft.com/office/powerpoint/2010/main" val="1731691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Reglas de seguridad al trabajar con componentes internos</a:t>
            </a:r>
            <a:endParaRPr lang="es-CR" dirty="0"/>
          </a:p>
        </p:txBody>
      </p:sp>
      <p:sp>
        <p:nvSpPr>
          <p:cNvPr id="3" name="Marcador de contenido 2"/>
          <p:cNvSpPr>
            <a:spLocks noGrp="1"/>
          </p:cNvSpPr>
          <p:nvPr>
            <p:ph idx="1"/>
          </p:nvPr>
        </p:nvSpPr>
        <p:spPr>
          <a:xfrm>
            <a:off x="1028700" y="1874517"/>
            <a:ext cx="10858500" cy="4621533"/>
          </a:xfrm>
        </p:spPr>
        <p:txBody>
          <a:bodyPr>
            <a:noAutofit/>
          </a:bodyPr>
          <a:lstStyle/>
          <a:p>
            <a:r>
              <a:rPr lang="es-CR" sz="2800" dirty="0" smtClean="0">
                <a:solidFill>
                  <a:schemeClr val="tx1"/>
                </a:solidFill>
              </a:rPr>
              <a:t>Asegurarse de que la PC esté desenchufada y desconectada de la fuente de energía.</a:t>
            </a:r>
          </a:p>
          <a:p>
            <a:r>
              <a:rPr lang="es-CR" sz="2800" dirty="0" smtClean="0">
                <a:solidFill>
                  <a:schemeClr val="tx1"/>
                </a:solidFill>
              </a:rPr>
              <a:t>Descargar a tierra todo tipo de carga electrostática  de su cuerpo, use una pulsera antiestática o toque una pieza de metal.</a:t>
            </a:r>
          </a:p>
          <a:p>
            <a:r>
              <a:rPr lang="es-CR" sz="2800" dirty="0" smtClean="0">
                <a:solidFill>
                  <a:schemeClr val="tx1"/>
                </a:solidFill>
              </a:rPr>
              <a:t>Siempre use herramientas aisladas con un material plástico a la hora de trabajar con fuentes de poder.</a:t>
            </a:r>
          </a:p>
          <a:p>
            <a:r>
              <a:rPr lang="es-CR" sz="2800" dirty="0" smtClean="0">
                <a:solidFill>
                  <a:schemeClr val="tx1"/>
                </a:solidFill>
              </a:rPr>
              <a:t>Asegúrese de poner los tornillos en un contenedor para que no se pierda.</a:t>
            </a:r>
          </a:p>
          <a:p>
            <a:r>
              <a:rPr lang="es-CR" sz="2800" dirty="0" smtClean="0">
                <a:solidFill>
                  <a:schemeClr val="tx1"/>
                </a:solidFill>
              </a:rPr>
              <a:t>Nunca fuerce una conexión.</a:t>
            </a:r>
            <a:endParaRPr lang="es-CR" sz="2800" dirty="0">
              <a:solidFill>
                <a:schemeClr val="tx1"/>
              </a:solidFill>
            </a:endParaRPr>
          </a:p>
        </p:txBody>
      </p:sp>
    </p:spTree>
    <p:extLst>
      <p:ext uri="{BB962C8B-B14F-4D97-AF65-F5344CB8AC3E}">
        <p14:creationId xmlns:p14="http://schemas.microsoft.com/office/powerpoint/2010/main" val="1907913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R" dirty="0" smtClean="0"/>
              <a:t>Identificación de los componentes de hardware interno.</a:t>
            </a:r>
            <a:endParaRPr lang="es-CR" dirty="0"/>
          </a:p>
        </p:txBody>
      </p:sp>
      <p:sp>
        <p:nvSpPr>
          <p:cNvPr id="3" name="Marcador de contenido 2"/>
          <p:cNvSpPr>
            <a:spLocks noGrp="1"/>
          </p:cNvSpPr>
          <p:nvPr>
            <p:ph idx="1"/>
          </p:nvPr>
        </p:nvSpPr>
        <p:spPr/>
        <p:txBody>
          <a:bodyPr>
            <a:normAutofit/>
          </a:bodyPr>
          <a:lstStyle/>
          <a:p>
            <a:r>
              <a:rPr lang="es-CR" sz="3200" dirty="0" smtClean="0">
                <a:solidFill>
                  <a:schemeClr val="tx1"/>
                </a:solidFill>
              </a:rPr>
              <a:t>Procesador y memoria.</a:t>
            </a:r>
          </a:p>
          <a:p>
            <a:r>
              <a:rPr lang="es-CR" sz="3200" dirty="0" smtClean="0">
                <a:solidFill>
                  <a:schemeClr val="tx1"/>
                </a:solidFill>
              </a:rPr>
              <a:t>Procesadores.</a:t>
            </a:r>
          </a:p>
          <a:p>
            <a:r>
              <a:rPr lang="es-CR" sz="3200" dirty="0" smtClean="0">
                <a:solidFill>
                  <a:schemeClr val="tx1"/>
                </a:solidFill>
              </a:rPr>
              <a:t>Bus del sistema.</a:t>
            </a:r>
          </a:p>
          <a:p>
            <a:r>
              <a:rPr lang="es-CR" sz="3200" dirty="0" smtClean="0">
                <a:solidFill>
                  <a:schemeClr val="tx1"/>
                </a:solidFill>
              </a:rPr>
              <a:t>Memoria.</a:t>
            </a:r>
          </a:p>
          <a:p>
            <a:r>
              <a:rPr lang="es-CR" sz="3200" dirty="0" smtClean="0">
                <a:solidFill>
                  <a:schemeClr val="tx1"/>
                </a:solidFill>
              </a:rPr>
              <a:t>Memoria RAM.</a:t>
            </a:r>
            <a:endParaRPr lang="es-CR" sz="3200" dirty="0">
              <a:solidFill>
                <a:schemeClr val="tx1"/>
              </a:solidFill>
            </a:endParaRPr>
          </a:p>
        </p:txBody>
      </p:sp>
    </p:spTree>
    <p:extLst>
      <p:ext uri="{BB962C8B-B14F-4D97-AF65-F5344CB8AC3E}">
        <p14:creationId xmlns:p14="http://schemas.microsoft.com/office/powerpoint/2010/main" val="338857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Procesador y memoria.</a:t>
            </a:r>
            <a:endParaRPr lang="es-CR" dirty="0"/>
          </a:p>
        </p:txBody>
      </p:sp>
      <p:sp>
        <p:nvSpPr>
          <p:cNvPr id="3" name="Marcador de contenido 2"/>
          <p:cNvSpPr>
            <a:spLocks noGrp="1"/>
          </p:cNvSpPr>
          <p:nvPr>
            <p:ph idx="1"/>
          </p:nvPr>
        </p:nvSpPr>
        <p:spPr>
          <a:xfrm>
            <a:off x="1251678" y="1390650"/>
            <a:ext cx="10178322" cy="3593591"/>
          </a:xfrm>
        </p:spPr>
        <p:txBody>
          <a:bodyPr/>
          <a:lstStyle/>
          <a:p>
            <a:r>
              <a:rPr lang="es-CR" sz="3200" dirty="0" smtClean="0">
                <a:solidFill>
                  <a:schemeClr val="tx1"/>
                </a:solidFill>
              </a:rPr>
              <a:t>Estos dos son los componentes mas importantes de la computadora, en base a ellos se escogerán las demás piezas.</a:t>
            </a:r>
          </a:p>
          <a:p>
            <a:endParaRPr lang="es-CR" dirty="0"/>
          </a:p>
        </p:txBody>
      </p:sp>
      <p:pic>
        <p:nvPicPr>
          <p:cNvPr id="4" name="Imagen 3"/>
          <p:cNvPicPr>
            <a:picLocks noChangeAspect="1"/>
          </p:cNvPicPr>
          <p:nvPr/>
        </p:nvPicPr>
        <p:blipFill>
          <a:blip r:embed="rId2"/>
          <a:stretch>
            <a:fillRect/>
          </a:stretch>
        </p:blipFill>
        <p:spPr>
          <a:xfrm>
            <a:off x="2451828" y="3187446"/>
            <a:ext cx="4101372" cy="3590544"/>
          </a:xfrm>
          <a:prstGeom prst="rect">
            <a:avLst/>
          </a:prstGeom>
        </p:spPr>
      </p:pic>
      <p:pic>
        <p:nvPicPr>
          <p:cNvPr id="5" name="Imagen 4"/>
          <p:cNvPicPr>
            <a:picLocks noChangeAspect="1"/>
          </p:cNvPicPr>
          <p:nvPr/>
        </p:nvPicPr>
        <p:blipFill>
          <a:blip r:embed="rId3"/>
          <a:stretch>
            <a:fillRect/>
          </a:stretch>
        </p:blipFill>
        <p:spPr>
          <a:xfrm>
            <a:off x="7448550" y="3187446"/>
            <a:ext cx="3833445" cy="3590544"/>
          </a:xfrm>
          <a:prstGeom prst="rect">
            <a:avLst/>
          </a:prstGeom>
        </p:spPr>
      </p:pic>
    </p:spTree>
    <p:extLst>
      <p:ext uri="{BB962C8B-B14F-4D97-AF65-F5344CB8AC3E}">
        <p14:creationId xmlns:p14="http://schemas.microsoft.com/office/powerpoint/2010/main" val="1516167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Procesadores</a:t>
            </a:r>
            <a:endParaRPr lang="es-CR" dirty="0"/>
          </a:p>
        </p:txBody>
      </p:sp>
      <p:sp>
        <p:nvSpPr>
          <p:cNvPr id="3" name="Marcador de contenido 2"/>
          <p:cNvSpPr>
            <a:spLocks noGrp="1"/>
          </p:cNvSpPr>
          <p:nvPr>
            <p:ph idx="1"/>
          </p:nvPr>
        </p:nvSpPr>
        <p:spPr>
          <a:xfrm>
            <a:off x="1251678" y="1275239"/>
            <a:ext cx="10178322" cy="3593591"/>
          </a:xfrm>
        </p:spPr>
        <p:txBody>
          <a:bodyPr>
            <a:normAutofit/>
          </a:bodyPr>
          <a:lstStyle/>
          <a:p>
            <a:r>
              <a:rPr lang="es-CR" sz="3200" dirty="0" smtClean="0">
                <a:solidFill>
                  <a:schemeClr val="tx1"/>
                </a:solidFill>
              </a:rPr>
              <a:t>Son la unidad central de proceso de la PC. Hacen cálculos que permiten a la PC actuar de manera correcta. La velocidad se define en megahertz(MHz), ya que los procesadores están fijados a la tarjeta madre, siempre son internos.</a:t>
            </a:r>
            <a:endParaRPr lang="es-CR" sz="3200" dirty="0">
              <a:solidFill>
                <a:schemeClr val="tx1"/>
              </a:solidFill>
            </a:endParaRPr>
          </a:p>
        </p:txBody>
      </p:sp>
      <p:pic>
        <p:nvPicPr>
          <p:cNvPr id="4" name="Imagen 3"/>
          <p:cNvPicPr>
            <a:picLocks noChangeAspect="1"/>
          </p:cNvPicPr>
          <p:nvPr/>
        </p:nvPicPr>
        <p:blipFill>
          <a:blip r:embed="rId2"/>
          <a:stretch>
            <a:fillRect/>
          </a:stretch>
        </p:blipFill>
        <p:spPr>
          <a:xfrm>
            <a:off x="4244056" y="3657601"/>
            <a:ext cx="4899943" cy="3200400"/>
          </a:xfrm>
          <a:prstGeom prst="rect">
            <a:avLst/>
          </a:prstGeom>
        </p:spPr>
      </p:pic>
    </p:spTree>
    <p:extLst>
      <p:ext uri="{BB962C8B-B14F-4D97-AF65-F5344CB8AC3E}">
        <p14:creationId xmlns:p14="http://schemas.microsoft.com/office/powerpoint/2010/main" val="315599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Bus del sistema</a:t>
            </a:r>
            <a:endParaRPr lang="es-CR" dirty="0"/>
          </a:p>
        </p:txBody>
      </p:sp>
      <p:sp>
        <p:nvSpPr>
          <p:cNvPr id="3" name="Marcador de contenido 2"/>
          <p:cNvSpPr>
            <a:spLocks noGrp="1"/>
          </p:cNvSpPr>
          <p:nvPr>
            <p:ph idx="1"/>
          </p:nvPr>
        </p:nvSpPr>
        <p:spPr>
          <a:xfrm>
            <a:off x="1251678" y="1362074"/>
            <a:ext cx="10178322" cy="3593591"/>
          </a:xfrm>
        </p:spPr>
        <p:txBody>
          <a:bodyPr>
            <a:normAutofit/>
          </a:bodyPr>
          <a:lstStyle/>
          <a:p>
            <a:r>
              <a:rPr lang="es-CR" sz="3200" dirty="0" smtClean="0">
                <a:solidFill>
                  <a:schemeClr val="tx1"/>
                </a:solidFill>
              </a:rPr>
              <a:t>Determina qué tan rápido puede procesar operaciones la PC. Considere al procesador como automóvil, y el bus del sistema como la carretera por donde viaja.</a:t>
            </a:r>
            <a:endParaRPr lang="es-CR" sz="3200" dirty="0">
              <a:solidFill>
                <a:schemeClr val="tx1"/>
              </a:solidFill>
            </a:endParaRPr>
          </a:p>
        </p:txBody>
      </p:sp>
      <p:pic>
        <p:nvPicPr>
          <p:cNvPr id="4" name="Imagen 3"/>
          <p:cNvPicPr>
            <a:picLocks noChangeAspect="1"/>
          </p:cNvPicPr>
          <p:nvPr/>
        </p:nvPicPr>
        <p:blipFill>
          <a:blip r:embed="rId2"/>
          <a:stretch>
            <a:fillRect/>
          </a:stretch>
        </p:blipFill>
        <p:spPr>
          <a:xfrm>
            <a:off x="1278173" y="4037837"/>
            <a:ext cx="3531337" cy="2820164"/>
          </a:xfrm>
          <a:prstGeom prst="rect">
            <a:avLst/>
          </a:prstGeom>
        </p:spPr>
      </p:pic>
      <p:pic>
        <p:nvPicPr>
          <p:cNvPr id="5" name="Imagen 4"/>
          <p:cNvPicPr>
            <a:picLocks noChangeAspect="1"/>
          </p:cNvPicPr>
          <p:nvPr/>
        </p:nvPicPr>
        <p:blipFill>
          <a:blip r:embed="rId3"/>
          <a:stretch>
            <a:fillRect/>
          </a:stretch>
        </p:blipFill>
        <p:spPr>
          <a:xfrm>
            <a:off x="7752250" y="4037836"/>
            <a:ext cx="3677750" cy="2720721"/>
          </a:xfrm>
          <a:prstGeom prst="rect">
            <a:avLst/>
          </a:prstGeom>
        </p:spPr>
      </p:pic>
    </p:spTree>
    <p:extLst>
      <p:ext uri="{BB962C8B-B14F-4D97-AF65-F5344CB8AC3E}">
        <p14:creationId xmlns:p14="http://schemas.microsoft.com/office/powerpoint/2010/main" val="1321583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Memoria</a:t>
            </a:r>
            <a:endParaRPr lang="es-CR" dirty="0"/>
          </a:p>
        </p:txBody>
      </p:sp>
      <p:sp>
        <p:nvSpPr>
          <p:cNvPr id="3" name="Marcador de contenido 2"/>
          <p:cNvSpPr>
            <a:spLocks noGrp="1"/>
          </p:cNvSpPr>
          <p:nvPr>
            <p:ph idx="1"/>
          </p:nvPr>
        </p:nvSpPr>
        <p:spPr>
          <a:xfrm>
            <a:off x="1251678" y="1733551"/>
            <a:ext cx="10178322" cy="3593591"/>
          </a:xfrm>
        </p:spPr>
        <p:txBody>
          <a:bodyPr>
            <a:normAutofit/>
          </a:bodyPr>
          <a:lstStyle/>
          <a:p>
            <a:r>
              <a:rPr lang="es-CR" sz="3200" dirty="0" smtClean="0">
                <a:solidFill>
                  <a:schemeClr val="tx1"/>
                </a:solidFill>
              </a:rPr>
              <a:t>Es cualquier forma de almacenamiento electrónico, pero por lo general se refiere a las de acceso rápido. La mayoría de las memorias están pensadas para almacenar datos de forma temporal.</a:t>
            </a:r>
            <a:endParaRPr lang="es-CR" sz="3200" dirty="0">
              <a:solidFill>
                <a:schemeClr val="tx1"/>
              </a:solidFill>
            </a:endParaRPr>
          </a:p>
        </p:txBody>
      </p:sp>
      <p:pic>
        <p:nvPicPr>
          <p:cNvPr id="4" name="Imagen 3"/>
          <p:cNvPicPr>
            <a:picLocks noChangeAspect="1"/>
          </p:cNvPicPr>
          <p:nvPr/>
        </p:nvPicPr>
        <p:blipFill>
          <a:blip r:embed="rId2"/>
          <a:stretch>
            <a:fillRect/>
          </a:stretch>
        </p:blipFill>
        <p:spPr>
          <a:xfrm>
            <a:off x="5334000" y="3365893"/>
            <a:ext cx="6496050" cy="3492107"/>
          </a:xfrm>
          <a:prstGeom prst="rect">
            <a:avLst/>
          </a:prstGeom>
        </p:spPr>
      </p:pic>
    </p:spTree>
    <p:extLst>
      <p:ext uri="{BB962C8B-B14F-4D97-AF65-F5344CB8AC3E}">
        <p14:creationId xmlns:p14="http://schemas.microsoft.com/office/powerpoint/2010/main" val="1257518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Memoria RAM</a:t>
            </a:r>
            <a:endParaRPr lang="es-CR" dirty="0"/>
          </a:p>
        </p:txBody>
      </p:sp>
      <p:sp>
        <p:nvSpPr>
          <p:cNvPr id="3" name="Marcador de contenido 2"/>
          <p:cNvSpPr>
            <a:spLocks noGrp="1"/>
          </p:cNvSpPr>
          <p:nvPr>
            <p:ph idx="1"/>
          </p:nvPr>
        </p:nvSpPr>
        <p:spPr>
          <a:xfrm>
            <a:off x="1251678" y="1600201"/>
            <a:ext cx="10178322" cy="3593591"/>
          </a:xfrm>
        </p:spPr>
        <p:txBody>
          <a:bodyPr>
            <a:normAutofit/>
          </a:bodyPr>
          <a:lstStyle/>
          <a:p>
            <a:r>
              <a:rPr lang="es-CR" sz="3200" dirty="0" smtClean="0">
                <a:solidFill>
                  <a:schemeClr val="tx1"/>
                </a:solidFill>
              </a:rPr>
              <a:t>Cada aplicación, incluyendo el software del sistema operativo, necesita cierta cantidad de memoria RAM para poder operar. Se mide en megabytes(MB). Hay muchos tipos de memorias RAM.</a:t>
            </a:r>
            <a:endParaRPr lang="es-CR" sz="3200" dirty="0">
              <a:solidFill>
                <a:schemeClr val="tx1"/>
              </a:solidFill>
            </a:endParaRPr>
          </a:p>
        </p:txBody>
      </p:sp>
      <p:pic>
        <p:nvPicPr>
          <p:cNvPr id="4" name="Imagen 3"/>
          <p:cNvPicPr>
            <a:picLocks noChangeAspect="1"/>
          </p:cNvPicPr>
          <p:nvPr/>
        </p:nvPicPr>
        <p:blipFill>
          <a:blip r:embed="rId2"/>
          <a:stretch>
            <a:fillRect/>
          </a:stretch>
        </p:blipFill>
        <p:spPr>
          <a:xfrm>
            <a:off x="6047762" y="3593592"/>
            <a:ext cx="5382238" cy="3200400"/>
          </a:xfrm>
          <a:prstGeom prst="rect">
            <a:avLst/>
          </a:prstGeom>
        </p:spPr>
      </p:pic>
    </p:spTree>
    <p:extLst>
      <p:ext uri="{BB962C8B-B14F-4D97-AF65-F5344CB8AC3E}">
        <p14:creationId xmlns:p14="http://schemas.microsoft.com/office/powerpoint/2010/main" val="2731469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Memoria virtual</a:t>
            </a:r>
            <a:endParaRPr lang="es-CR" dirty="0"/>
          </a:p>
        </p:txBody>
      </p:sp>
      <p:sp>
        <p:nvSpPr>
          <p:cNvPr id="3" name="Marcador de contenido 2"/>
          <p:cNvSpPr>
            <a:spLocks noGrp="1"/>
          </p:cNvSpPr>
          <p:nvPr>
            <p:ph idx="1"/>
          </p:nvPr>
        </p:nvSpPr>
        <p:spPr>
          <a:xfrm>
            <a:off x="1251678" y="1624511"/>
            <a:ext cx="10178322" cy="3593591"/>
          </a:xfrm>
        </p:spPr>
        <p:txBody>
          <a:bodyPr/>
          <a:lstStyle/>
          <a:p>
            <a:r>
              <a:rPr lang="es-CR" sz="3000" dirty="0" smtClean="0">
                <a:solidFill>
                  <a:schemeClr val="tx1"/>
                </a:solidFill>
              </a:rPr>
              <a:t>Se crea cuando usted corre programas que necesitan más memoria RAM de la que está disponible. La memoria va guardando los archivos que necesita al momento, estos se les conoce como “archivos swap”, ya que todos los archivos se cambian según se necesiten.</a:t>
            </a:r>
          </a:p>
          <a:p>
            <a:pPr marL="0" indent="0">
              <a:buNone/>
            </a:pPr>
            <a:endParaRPr lang="es-CR" dirty="0"/>
          </a:p>
        </p:txBody>
      </p:sp>
      <p:pic>
        <p:nvPicPr>
          <p:cNvPr id="4" name="Imagen 3"/>
          <p:cNvPicPr>
            <a:picLocks noChangeAspect="1"/>
          </p:cNvPicPr>
          <p:nvPr/>
        </p:nvPicPr>
        <p:blipFill>
          <a:blip r:embed="rId2"/>
          <a:stretch>
            <a:fillRect/>
          </a:stretch>
        </p:blipFill>
        <p:spPr>
          <a:xfrm>
            <a:off x="5810250" y="3790950"/>
            <a:ext cx="6057900" cy="3067050"/>
          </a:xfrm>
          <a:prstGeom prst="rect">
            <a:avLst/>
          </a:prstGeom>
        </p:spPr>
      </p:pic>
    </p:spTree>
    <p:extLst>
      <p:ext uri="{BB962C8B-B14F-4D97-AF65-F5344CB8AC3E}">
        <p14:creationId xmlns:p14="http://schemas.microsoft.com/office/powerpoint/2010/main" val="1910299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Unidades DE DISCO</a:t>
            </a:r>
            <a:endParaRPr lang="es-CR" dirty="0"/>
          </a:p>
        </p:txBody>
      </p:sp>
      <p:sp>
        <p:nvSpPr>
          <p:cNvPr id="3" name="Marcador de contenido 2"/>
          <p:cNvSpPr>
            <a:spLocks noGrp="1"/>
          </p:cNvSpPr>
          <p:nvPr>
            <p:ph idx="1"/>
          </p:nvPr>
        </p:nvSpPr>
        <p:spPr>
          <a:xfrm>
            <a:off x="1251678" y="1198790"/>
            <a:ext cx="10178322" cy="3593591"/>
          </a:xfrm>
        </p:spPr>
        <p:txBody>
          <a:bodyPr/>
          <a:lstStyle/>
          <a:p>
            <a:r>
              <a:rPr lang="es-CR" sz="3200" dirty="0" smtClean="0">
                <a:solidFill>
                  <a:schemeClr val="tx1"/>
                </a:solidFill>
              </a:rPr>
              <a:t>Son dispositivos físicos que almacenan datos o le permiten tener acceso a datos en ciertos tipos de medios. Por ejemplo, un CD-RW(disco compacto de lectura-escritura) le permite leer datos desde un CD y almacenar o escribir datos a un CD.</a:t>
            </a:r>
          </a:p>
          <a:p>
            <a:pPr marL="0" indent="0">
              <a:buNone/>
            </a:pPr>
            <a:endParaRPr lang="es-CR" dirty="0"/>
          </a:p>
        </p:txBody>
      </p:sp>
      <p:pic>
        <p:nvPicPr>
          <p:cNvPr id="4" name="Imagen 3"/>
          <p:cNvPicPr>
            <a:picLocks noChangeAspect="1"/>
          </p:cNvPicPr>
          <p:nvPr/>
        </p:nvPicPr>
        <p:blipFill>
          <a:blip r:embed="rId2"/>
          <a:stretch>
            <a:fillRect/>
          </a:stretch>
        </p:blipFill>
        <p:spPr>
          <a:xfrm>
            <a:off x="4133850" y="3409950"/>
            <a:ext cx="7523285" cy="3433969"/>
          </a:xfrm>
          <a:prstGeom prst="rect">
            <a:avLst/>
          </a:prstGeom>
        </p:spPr>
      </p:pic>
    </p:spTree>
    <p:extLst>
      <p:ext uri="{BB962C8B-B14F-4D97-AF65-F5344CB8AC3E}">
        <p14:creationId xmlns:p14="http://schemas.microsoft.com/office/powerpoint/2010/main" val="268868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Disco Rígido</a:t>
            </a:r>
            <a:endParaRPr lang="es-CR" dirty="0"/>
          </a:p>
        </p:txBody>
      </p:sp>
      <p:sp>
        <p:nvSpPr>
          <p:cNvPr id="3" name="Marcador de contenido 2"/>
          <p:cNvSpPr>
            <a:spLocks noGrp="1"/>
          </p:cNvSpPr>
          <p:nvPr>
            <p:ph idx="1"/>
          </p:nvPr>
        </p:nvSpPr>
        <p:spPr>
          <a:xfrm>
            <a:off x="1251677" y="1466851"/>
            <a:ext cx="10178322" cy="3593591"/>
          </a:xfrm>
        </p:spPr>
        <p:txBody>
          <a:bodyPr/>
          <a:lstStyle/>
          <a:p>
            <a:r>
              <a:rPr lang="es-CR" sz="3200" dirty="0" smtClean="0">
                <a:solidFill>
                  <a:schemeClr val="tx1"/>
                </a:solidFill>
              </a:rPr>
              <a:t>El disco rígido es la ubicación principal de almacenamiento en la PC. La capacidad de un disco rígido varía de PC a PC y se mide en bytes.</a:t>
            </a:r>
          </a:p>
          <a:p>
            <a:pPr marL="0" indent="0">
              <a:buNone/>
            </a:pPr>
            <a:endParaRPr lang="es-CR" dirty="0"/>
          </a:p>
        </p:txBody>
      </p:sp>
      <p:pic>
        <p:nvPicPr>
          <p:cNvPr id="4" name="Imagen 3"/>
          <p:cNvPicPr>
            <a:picLocks noChangeAspect="1"/>
          </p:cNvPicPr>
          <p:nvPr/>
        </p:nvPicPr>
        <p:blipFill>
          <a:blip r:embed="rId2"/>
          <a:stretch>
            <a:fillRect/>
          </a:stretch>
        </p:blipFill>
        <p:spPr>
          <a:xfrm>
            <a:off x="5357382" y="2730196"/>
            <a:ext cx="5395913" cy="3414712"/>
          </a:xfrm>
          <a:prstGeom prst="rect">
            <a:avLst/>
          </a:prstGeom>
        </p:spPr>
      </p:pic>
    </p:spTree>
    <p:extLst>
      <p:ext uri="{BB962C8B-B14F-4D97-AF65-F5344CB8AC3E}">
        <p14:creationId xmlns:p14="http://schemas.microsoft.com/office/powerpoint/2010/main" val="1660642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1</a:t>
            </a:r>
            <a:endParaRPr lang="es-CR" dirty="0"/>
          </a:p>
        </p:txBody>
      </p:sp>
      <p:sp>
        <p:nvSpPr>
          <p:cNvPr id="3" name="Subtítulo 2"/>
          <p:cNvSpPr>
            <a:spLocks noGrp="1"/>
          </p:cNvSpPr>
          <p:nvPr>
            <p:ph type="subTitle" idx="1"/>
          </p:nvPr>
        </p:nvSpPr>
        <p:spPr>
          <a:xfrm>
            <a:off x="320040" y="5852160"/>
            <a:ext cx="11871960" cy="869315"/>
          </a:xfrm>
        </p:spPr>
        <p:txBody>
          <a:bodyPr>
            <a:normAutofit/>
          </a:bodyPr>
          <a:lstStyle/>
          <a:p>
            <a:r>
              <a:rPr lang="es-CR" dirty="0" smtClean="0"/>
              <a:t>Planificación del help desk de su escuela</a:t>
            </a:r>
            <a:endParaRPr lang="es-CR" dirty="0"/>
          </a:p>
        </p:txBody>
      </p:sp>
    </p:spTree>
    <p:extLst>
      <p:ext uri="{BB962C8B-B14F-4D97-AF65-F5344CB8AC3E}">
        <p14:creationId xmlns:p14="http://schemas.microsoft.com/office/powerpoint/2010/main" val="2233575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Unidades de disquete</a:t>
            </a:r>
            <a:endParaRPr lang="es-CR" dirty="0"/>
          </a:p>
        </p:txBody>
      </p:sp>
      <p:sp>
        <p:nvSpPr>
          <p:cNvPr id="3" name="Marcador de contenido 2"/>
          <p:cNvSpPr>
            <a:spLocks noGrp="1"/>
          </p:cNvSpPr>
          <p:nvPr>
            <p:ph idx="1"/>
          </p:nvPr>
        </p:nvSpPr>
        <p:spPr>
          <a:xfrm>
            <a:off x="1251678" y="1333501"/>
            <a:ext cx="10178322" cy="5124449"/>
          </a:xfrm>
        </p:spPr>
        <p:txBody>
          <a:bodyPr>
            <a:normAutofit/>
          </a:bodyPr>
          <a:lstStyle/>
          <a:p>
            <a:r>
              <a:rPr lang="es-CR" sz="2800" dirty="0" smtClean="0">
                <a:solidFill>
                  <a:schemeClr val="tx1"/>
                </a:solidFill>
              </a:rPr>
              <a:t>Leen discos de 3.5 pulgadas. Son medios removibles que almacenan hasta 1.44 MB de datos de archivos de aplicaciones específicas, por lo general es la unidad “A”.</a:t>
            </a:r>
          </a:p>
          <a:p>
            <a:pPr marL="0" indent="0">
              <a:buNone/>
            </a:pPr>
            <a:r>
              <a:rPr lang="es-CR" sz="2800" dirty="0" smtClean="0">
                <a:solidFill>
                  <a:srgbClr val="00B050"/>
                </a:solidFill>
              </a:rPr>
              <a:t>---------------------------------------------------------------------------------------</a:t>
            </a:r>
          </a:p>
          <a:p>
            <a:pPr marL="0" indent="0" algn="ctr">
              <a:buNone/>
            </a:pPr>
            <a:r>
              <a:rPr lang="es-CR" sz="2800" dirty="0" smtClean="0">
                <a:solidFill>
                  <a:srgbClr val="00B0F0"/>
                </a:solidFill>
              </a:rPr>
              <a:t>Unidad de disquete externa vs. interna</a:t>
            </a:r>
          </a:p>
          <a:p>
            <a:r>
              <a:rPr lang="es-CR" sz="2800" dirty="0" smtClean="0">
                <a:solidFill>
                  <a:schemeClr val="tx1"/>
                </a:solidFill>
              </a:rPr>
              <a:t>Estas pueden estar de manera externa o interna en relación con una computadora. Con el surgimiento de la popularidad y funcionabilidad de los CDs grabables y las unidades de CD-RW, están reemplazando rápidamente a las de disquete.</a:t>
            </a:r>
            <a:endParaRPr lang="es-CR" sz="2800" dirty="0">
              <a:solidFill>
                <a:schemeClr val="tx1"/>
              </a:solidFill>
            </a:endParaRPr>
          </a:p>
        </p:txBody>
      </p:sp>
      <p:pic>
        <p:nvPicPr>
          <p:cNvPr id="5" name="Imagen 4"/>
          <p:cNvPicPr>
            <a:picLocks noChangeAspect="1"/>
          </p:cNvPicPr>
          <p:nvPr/>
        </p:nvPicPr>
        <p:blipFill>
          <a:blip r:embed="rId2"/>
          <a:stretch>
            <a:fillRect/>
          </a:stretch>
        </p:blipFill>
        <p:spPr>
          <a:xfrm>
            <a:off x="9258300" y="5419725"/>
            <a:ext cx="2171700" cy="1438275"/>
          </a:xfrm>
          <a:prstGeom prst="rect">
            <a:avLst/>
          </a:prstGeom>
        </p:spPr>
      </p:pic>
    </p:spTree>
    <p:extLst>
      <p:ext uri="{BB962C8B-B14F-4D97-AF65-F5344CB8AC3E}">
        <p14:creationId xmlns:p14="http://schemas.microsoft.com/office/powerpoint/2010/main" val="2127884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Unidades de disco CD/DVD</a:t>
            </a:r>
            <a:endParaRPr lang="es-CR" dirty="0"/>
          </a:p>
        </p:txBody>
      </p:sp>
      <p:sp>
        <p:nvSpPr>
          <p:cNvPr id="3" name="Marcador de contenido 2"/>
          <p:cNvSpPr>
            <a:spLocks noGrp="1"/>
          </p:cNvSpPr>
          <p:nvPr>
            <p:ph idx="1"/>
          </p:nvPr>
        </p:nvSpPr>
        <p:spPr>
          <a:xfrm>
            <a:off x="1251678" y="1447801"/>
            <a:ext cx="10178322" cy="3593591"/>
          </a:xfrm>
        </p:spPr>
        <p:txBody>
          <a:bodyPr/>
          <a:lstStyle/>
          <a:p>
            <a:r>
              <a:rPr lang="es-CR" sz="3200" dirty="0" smtClean="0">
                <a:solidFill>
                  <a:schemeClr val="tx1"/>
                </a:solidFill>
              </a:rPr>
              <a:t>Las unidades de CD-ROM y las de disco de video digital(DVD) le permiten al usuario leer y/o grabar o “quemar” datos a un disco compacto. Las unidades que leen estos discos pueden ser de: sólo lectura y lectura/escritura combinados.</a:t>
            </a:r>
          </a:p>
          <a:p>
            <a:pPr marL="0" indent="0">
              <a:buNone/>
            </a:pPr>
            <a:endParaRPr lang="es-CR" dirty="0">
              <a:solidFill>
                <a:schemeClr val="tx1"/>
              </a:solidFill>
            </a:endParaRPr>
          </a:p>
        </p:txBody>
      </p:sp>
      <p:pic>
        <p:nvPicPr>
          <p:cNvPr id="4" name="Imagen 3"/>
          <p:cNvPicPr>
            <a:picLocks noChangeAspect="1"/>
          </p:cNvPicPr>
          <p:nvPr/>
        </p:nvPicPr>
        <p:blipFill>
          <a:blip r:embed="rId2"/>
          <a:stretch>
            <a:fillRect/>
          </a:stretch>
        </p:blipFill>
        <p:spPr>
          <a:xfrm>
            <a:off x="6781800" y="3668882"/>
            <a:ext cx="5102589" cy="3189118"/>
          </a:xfrm>
          <a:prstGeom prst="rect">
            <a:avLst/>
          </a:prstGeom>
        </p:spPr>
      </p:pic>
    </p:spTree>
    <p:extLst>
      <p:ext uri="{BB962C8B-B14F-4D97-AF65-F5344CB8AC3E}">
        <p14:creationId xmlns:p14="http://schemas.microsoft.com/office/powerpoint/2010/main" val="2816468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0171" y="134735"/>
            <a:ext cx="10178322" cy="1492132"/>
          </a:xfrm>
        </p:spPr>
        <p:txBody>
          <a:bodyPr/>
          <a:lstStyle/>
          <a:p>
            <a:r>
              <a:rPr lang="es-CR" dirty="0" smtClean="0"/>
              <a:t>Unidades de disco</a:t>
            </a:r>
            <a:endParaRPr lang="es-CR" dirty="0"/>
          </a:p>
        </p:txBody>
      </p:sp>
      <p:pic>
        <p:nvPicPr>
          <p:cNvPr id="4" name="Marcador de contenido 3"/>
          <p:cNvPicPr>
            <a:picLocks noGrp="1" noChangeAspect="1"/>
          </p:cNvPicPr>
          <p:nvPr>
            <p:ph idx="1"/>
          </p:nvPr>
        </p:nvPicPr>
        <p:blipFill>
          <a:blip r:embed="rId2"/>
          <a:stretch>
            <a:fillRect/>
          </a:stretch>
        </p:blipFill>
        <p:spPr>
          <a:xfrm>
            <a:off x="1333499" y="1009650"/>
            <a:ext cx="9854993" cy="5848350"/>
          </a:xfrm>
          <a:prstGeom prst="rect">
            <a:avLst/>
          </a:prstGeom>
        </p:spPr>
      </p:pic>
    </p:spTree>
    <p:extLst>
      <p:ext uri="{BB962C8B-B14F-4D97-AF65-F5344CB8AC3E}">
        <p14:creationId xmlns:p14="http://schemas.microsoft.com/office/powerpoint/2010/main" val="3704164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191885"/>
            <a:ext cx="10178322" cy="1492132"/>
          </a:xfrm>
        </p:spPr>
        <p:txBody>
          <a:bodyPr/>
          <a:lstStyle/>
          <a:p>
            <a:r>
              <a:rPr lang="es-CR" dirty="0" smtClean="0"/>
              <a:t>Unidades de almacenamiento de datos.</a:t>
            </a:r>
            <a:endParaRPr lang="es-CR" dirty="0"/>
          </a:p>
        </p:txBody>
      </p:sp>
      <p:sp>
        <p:nvSpPr>
          <p:cNvPr id="3" name="Marcador de contenido 2"/>
          <p:cNvSpPr>
            <a:spLocks noGrp="1"/>
          </p:cNvSpPr>
          <p:nvPr>
            <p:ph idx="1"/>
          </p:nvPr>
        </p:nvSpPr>
        <p:spPr>
          <a:xfrm>
            <a:off x="1251678" y="1471801"/>
            <a:ext cx="10178322" cy="3593591"/>
          </a:xfrm>
        </p:spPr>
        <p:txBody>
          <a:bodyPr>
            <a:normAutofit/>
          </a:bodyPr>
          <a:lstStyle/>
          <a:p>
            <a:r>
              <a:rPr lang="es-CR" sz="2400" b="1" dirty="0" smtClean="0">
                <a:solidFill>
                  <a:schemeClr val="tx1"/>
                </a:solidFill>
              </a:rPr>
              <a:t>Unidades USB:  </a:t>
            </a:r>
            <a:r>
              <a:rPr lang="es-CR" sz="2400" dirty="0" smtClean="0">
                <a:solidFill>
                  <a:schemeClr val="tx1"/>
                </a:solidFill>
              </a:rPr>
              <a:t>A veces se les llama unidades de pluma(pen drive) debido a su tamaño y forma; pueden almacenar cientos de megabytes de datos.</a:t>
            </a:r>
          </a:p>
          <a:p>
            <a:r>
              <a:rPr lang="es-CR" sz="2400" b="1" dirty="0" smtClean="0">
                <a:solidFill>
                  <a:schemeClr val="tx1"/>
                </a:solidFill>
              </a:rPr>
              <a:t>Unidades Zip: </a:t>
            </a:r>
            <a:r>
              <a:rPr lang="es-CR" sz="2400" dirty="0" smtClean="0">
                <a:solidFill>
                  <a:schemeClr val="tx1"/>
                </a:solidFill>
              </a:rPr>
              <a:t>Estas usan discos removibles que pueden almacenar entre 100MB y 250MB de información.</a:t>
            </a:r>
          </a:p>
          <a:p>
            <a:r>
              <a:rPr lang="es-CR" sz="2400" b="1" dirty="0" smtClean="0">
                <a:solidFill>
                  <a:schemeClr val="tx1"/>
                </a:solidFill>
              </a:rPr>
              <a:t>Unidades Jaz: </a:t>
            </a:r>
            <a:r>
              <a:rPr lang="es-CR" sz="2400" dirty="0" smtClean="0">
                <a:solidFill>
                  <a:schemeClr val="tx1"/>
                </a:solidFill>
              </a:rPr>
              <a:t>Usan discos que pueden almacenar 1GB y 2GB de información.</a:t>
            </a:r>
          </a:p>
          <a:p>
            <a:r>
              <a:rPr lang="es-CR" sz="2400" b="1" dirty="0" smtClean="0">
                <a:solidFill>
                  <a:schemeClr val="tx1"/>
                </a:solidFill>
              </a:rPr>
              <a:t>Unidades SuperDisk:  </a:t>
            </a:r>
            <a:r>
              <a:rPr lang="es-CR" sz="2400" dirty="0" smtClean="0">
                <a:solidFill>
                  <a:schemeClr val="tx1"/>
                </a:solidFill>
              </a:rPr>
              <a:t>Pueden leer y escribir sobre discos normales que almacenan 120MB de información.</a:t>
            </a:r>
            <a:endParaRPr lang="es-CR" sz="2400" dirty="0">
              <a:solidFill>
                <a:schemeClr val="tx1"/>
              </a:solidFill>
            </a:endParaRPr>
          </a:p>
        </p:txBody>
      </p:sp>
      <p:pic>
        <p:nvPicPr>
          <p:cNvPr id="4" name="Imagen 3"/>
          <p:cNvPicPr>
            <a:picLocks noChangeAspect="1"/>
          </p:cNvPicPr>
          <p:nvPr/>
        </p:nvPicPr>
        <p:blipFill>
          <a:blip r:embed="rId2"/>
          <a:stretch>
            <a:fillRect/>
          </a:stretch>
        </p:blipFill>
        <p:spPr>
          <a:xfrm>
            <a:off x="1251678" y="5153025"/>
            <a:ext cx="2686050" cy="1704975"/>
          </a:xfrm>
          <a:prstGeom prst="rect">
            <a:avLst/>
          </a:prstGeom>
        </p:spPr>
      </p:pic>
      <p:pic>
        <p:nvPicPr>
          <p:cNvPr id="5" name="Imagen 4"/>
          <p:cNvPicPr>
            <a:picLocks noChangeAspect="1"/>
          </p:cNvPicPr>
          <p:nvPr/>
        </p:nvPicPr>
        <p:blipFill>
          <a:blip r:embed="rId3"/>
          <a:stretch>
            <a:fillRect/>
          </a:stretch>
        </p:blipFill>
        <p:spPr>
          <a:xfrm>
            <a:off x="4162425" y="5153025"/>
            <a:ext cx="2533650" cy="1631442"/>
          </a:xfrm>
          <a:prstGeom prst="rect">
            <a:avLst/>
          </a:prstGeom>
        </p:spPr>
      </p:pic>
      <p:pic>
        <p:nvPicPr>
          <p:cNvPr id="6" name="Imagen 5"/>
          <p:cNvPicPr>
            <a:picLocks noChangeAspect="1"/>
          </p:cNvPicPr>
          <p:nvPr/>
        </p:nvPicPr>
        <p:blipFill>
          <a:blip r:embed="rId4"/>
          <a:stretch>
            <a:fillRect/>
          </a:stretch>
        </p:blipFill>
        <p:spPr>
          <a:xfrm>
            <a:off x="6920772" y="5095875"/>
            <a:ext cx="2381250" cy="1762125"/>
          </a:xfrm>
          <a:prstGeom prst="rect">
            <a:avLst/>
          </a:prstGeom>
        </p:spPr>
      </p:pic>
      <p:pic>
        <p:nvPicPr>
          <p:cNvPr id="7" name="Imagen 6"/>
          <p:cNvPicPr>
            <a:picLocks noChangeAspect="1"/>
          </p:cNvPicPr>
          <p:nvPr/>
        </p:nvPicPr>
        <p:blipFill>
          <a:blip r:embed="rId5"/>
          <a:stretch>
            <a:fillRect/>
          </a:stretch>
        </p:blipFill>
        <p:spPr>
          <a:xfrm>
            <a:off x="9551391" y="5108067"/>
            <a:ext cx="2733675" cy="1676400"/>
          </a:xfrm>
          <a:prstGeom prst="rect">
            <a:avLst/>
          </a:prstGeom>
        </p:spPr>
      </p:pic>
    </p:spTree>
    <p:extLst>
      <p:ext uri="{BB962C8B-B14F-4D97-AF65-F5344CB8AC3E}">
        <p14:creationId xmlns:p14="http://schemas.microsoft.com/office/powerpoint/2010/main" val="4172524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Dispositivos de comunicación</a:t>
            </a:r>
            <a:endParaRPr lang="es-CR" dirty="0"/>
          </a:p>
        </p:txBody>
      </p:sp>
      <p:sp>
        <p:nvSpPr>
          <p:cNvPr id="3" name="Marcador de contenido 2"/>
          <p:cNvSpPr>
            <a:spLocks noGrp="1"/>
          </p:cNvSpPr>
          <p:nvPr>
            <p:ph idx="1"/>
          </p:nvPr>
        </p:nvSpPr>
        <p:spPr>
          <a:xfrm>
            <a:off x="1251678" y="1295401"/>
            <a:ext cx="10178322" cy="3593591"/>
          </a:xfrm>
        </p:spPr>
        <p:txBody>
          <a:bodyPr>
            <a:normAutofit/>
          </a:bodyPr>
          <a:lstStyle/>
          <a:p>
            <a:r>
              <a:rPr lang="es-CR" sz="3200" b="1" dirty="0" smtClean="0">
                <a:solidFill>
                  <a:schemeClr val="tx1"/>
                </a:solidFill>
              </a:rPr>
              <a:t>Módems: </a:t>
            </a:r>
            <a:r>
              <a:rPr lang="es-CR" sz="3200" dirty="0" smtClean="0">
                <a:solidFill>
                  <a:schemeClr val="tx1"/>
                </a:solidFill>
              </a:rPr>
              <a:t>Son dispositivos que permiten a las PCs</a:t>
            </a:r>
          </a:p>
          <a:p>
            <a:pPr marL="0" indent="0">
              <a:buNone/>
            </a:pPr>
            <a:r>
              <a:rPr lang="es-CR" sz="3200" dirty="0" smtClean="0">
                <a:solidFill>
                  <a:schemeClr val="tx1"/>
                </a:solidFill>
              </a:rPr>
              <a:t> transmitir datos a otras PCs.</a:t>
            </a:r>
            <a:endParaRPr lang="es-CR" sz="3200" dirty="0">
              <a:solidFill>
                <a:schemeClr val="tx1"/>
              </a:solidFill>
            </a:endParaRPr>
          </a:p>
        </p:txBody>
      </p:sp>
      <p:pic>
        <p:nvPicPr>
          <p:cNvPr id="4" name="Imagen 3"/>
          <p:cNvPicPr>
            <a:picLocks noChangeAspect="1"/>
          </p:cNvPicPr>
          <p:nvPr/>
        </p:nvPicPr>
        <p:blipFill>
          <a:blip r:embed="rId2"/>
          <a:stretch>
            <a:fillRect/>
          </a:stretch>
        </p:blipFill>
        <p:spPr>
          <a:xfrm>
            <a:off x="1251678" y="2669854"/>
            <a:ext cx="10178322" cy="4188146"/>
          </a:xfrm>
          <a:prstGeom prst="rect">
            <a:avLst/>
          </a:prstGeom>
        </p:spPr>
      </p:pic>
      <p:pic>
        <p:nvPicPr>
          <p:cNvPr id="5" name="Imagen 4"/>
          <p:cNvPicPr>
            <a:picLocks noChangeAspect="1"/>
          </p:cNvPicPr>
          <p:nvPr/>
        </p:nvPicPr>
        <p:blipFill>
          <a:blip r:embed="rId3"/>
          <a:stretch>
            <a:fillRect/>
          </a:stretch>
        </p:blipFill>
        <p:spPr>
          <a:xfrm>
            <a:off x="8417289" y="1079179"/>
            <a:ext cx="2876550" cy="1590675"/>
          </a:xfrm>
          <a:prstGeom prst="rect">
            <a:avLst/>
          </a:prstGeom>
        </p:spPr>
      </p:pic>
    </p:spTree>
    <p:extLst>
      <p:ext uri="{BB962C8B-B14F-4D97-AF65-F5344CB8AC3E}">
        <p14:creationId xmlns:p14="http://schemas.microsoft.com/office/powerpoint/2010/main" val="2673571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Placas base</a:t>
            </a:r>
            <a:endParaRPr lang="es-CR" dirty="0"/>
          </a:p>
        </p:txBody>
      </p:sp>
      <p:sp>
        <p:nvSpPr>
          <p:cNvPr id="3" name="Marcador de contenido 2"/>
          <p:cNvSpPr>
            <a:spLocks noGrp="1"/>
          </p:cNvSpPr>
          <p:nvPr>
            <p:ph idx="1"/>
          </p:nvPr>
        </p:nvSpPr>
        <p:spPr>
          <a:xfrm>
            <a:off x="1251678" y="973275"/>
            <a:ext cx="10178322" cy="3593591"/>
          </a:xfrm>
        </p:spPr>
        <p:txBody>
          <a:bodyPr>
            <a:normAutofit/>
          </a:bodyPr>
          <a:lstStyle/>
          <a:p>
            <a:r>
              <a:rPr lang="es-CR" sz="3600" dirty="0" smtClean="0">
                <a:solidFill>
                  <a:schemeClr val="tx1"/>
                </a:solidFill>
              </a:rPr>
              <a:t>Todos los datos se procesan en la PC a través de las placas base. Es una compleja tarjeta de circuitos multicapas a la cual se conectan todos los componentes internos.</a:t>
            </a:r>
            <a:endParaRPr lang="es-CR" sz="3600" dirty="0">
              <a:solidFill>
                <a:schemeClr val="tx1"/>
              </a:solidFill>
            </a:endParaRPr>
          </a:p>
        </p:txBody>
      </p:sp>
      <p:pic>
        <p:nvPicPr>
          <p:cNvPr id="4" name="Imagen 3"/>
          <p:cNvPicPr>
            <a:picLocks noChangeAspect="1"/>
          </p:cNvPicPr>
          <p:nvPr/>
        </p:nvPicPr>
        <p:blipFill>
          <a:blip r:embed="rId2"/>
          <a:stretch>
            <a:fillRect/>
          </a:stretch>
        </p:blipFill>
        <p:spPr>
          <a:xfrm>
            <a:off x="6062662" y="2770070"/>
            <a:ext cx="5710238" cy="4087930"/>
          </a:xfrm>
          <a:prstGeom prst="rect">
            <a:avLst/>
          </a:prstGeom>
        </p:spPr>
      </p:pic>
    </p:spTree>
    <p:extLst>
      <p:ext uri="{BB962C8B-B14F-4D97-AF65-F5344CB8AC3E}">
        <p14:creationId xmlns:p14="http://schemas.microsoft.com/office/powerpoint/2010/main" val="2669387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Puertos</a:t>
            </a:r>
            <a:endParaRPr lang="es-CR" dirty="0"/>
          </a:p>
        </p:txBody>
      </p:sp>
      <p:sp>
        <p:nvSpPr>
          <p:cNvPr id="3" name="Marcador de contenido 2"/>
          <p:cNvSpPr>
            <a:spLocks noGrp="1"/>
          </p:cNvSpPr>
          <p:nvPr>
            <p:ph idx="1"/>
          </p:nvPr>
        </p:nvSpPr>
        <p:spPr>
          <a:xfrm>
            <a:off x="1251678" y="1143000"/>
            <a:ext cx="10178322" cy="5715000"/>
          </a:xfrm>
        </p:spPr>
        <p:txBody>
          <a:bodyPr>
            <a:normAutofit/>
          </a:bodyPr>
          <a:lstStyle/>
          <a:p>
            <a:r>
              <a:rPr lang="es-CR" sz="2800" b="1" dirty="0" smtClean="0">
                <a:solidFill>
                  <a:schemeClr val="tx1"/>
                </a:solidFill>
              </a:rPr>
              <a:t>Puertos seriales: </a:t>
            </a:r>
            <a:r>
              <a:rPr lang="es-CR" sz="2800" dirty="0" smtClean="0">
                <a:solidFill>
                  <a:schemeClr val="tx1"/>
                </a:solidFill>
              </a:rPr>
              <a:t>envían 8 bits en un byte de datos de forma serial. En algún tiempo esto fue ventajoso, ya que requerían sólo un hilo para transmitir los datos.</a:t>
            </a:r>
          </a:p>
          <a:p>
            <a:pPr marL="0" indent="0">
              <a:buNone/>
            </a:pPr>
            <a:endParaRPr lang="es-CR" sz="2800" dirty="0" smtClean="0">
              <a:solidFill>
                <a:schemeClr val="tx1"/>
              </a:solidFill>
            </a:endParaRPr>
          </a:p>
          <a:p>
            <a:pPr marL="0" indent="0">
              <a:buNone/>
            </a:pPr>
            <a:r>
              <a:rPr lang="es-CR" sz="2800" dirty="0" smtClean="0">
                <a:solidFill>
                  <a:srgbClr val="0070C0"/>
                </a:solidFill>
              </a:rPr>
              <a:t>---------------------------------------------------------------------------------------</a:t>
            </a:r>
            <a:r>
              <a:rPr lang="es-CR" sz="2800" b="1" dirty="0" smtClean="0">
                <a:solidFill>
                  <a:schemeClr val="tx1"/>
                </a:solidFill>
              </a:rPr>
              <a:t>Puertos paralelos:  </a:t>
            </a:r>
            <a:r>
              <a:rPr lang="es-CR" sz="2800" dirty="0" smtClean="0">
                <a:solidFill>
                  <a:schemeClr val="tx1"/>
                </a:solidFill>
              </a:rPr>
              <a:t>envían 8 bits al mismo tiempo sobre hilos paralelos, permitiendo una mayor velocidad de transmisión.</a:t>
            </a:r>
          </a:p>
          <a:p>
            <a:pPr marL="0" indent="0">
              <a:buNone/>
            </a:pPr>
            <a:endParaRPr lang="es-CR" dirty="0" smtClean="0"/>
          </a:p>
        </p:txBody>
      </p:sp>
      <p:pic>
        <p:nvPicPr>
          <p:cNvPr id="4" name="Imagen 3"/>
          <p:cNvPicPr>
            <a:picLocks noChangeAspect="1"/>
          </p:cNvPicPr>
          <p:nvPr/>
        </p:nvPicPr>
        <p:blipFill>
          <a:blip r:embed="rId2"/>
          <a:stretch>
            <a:fillRect/>
          </a:stretch>
        </p:blipFill>
        <p:spPr>
          <a:xfrm>
            <a:off x="5829299" y="2205376"/>
            <a:ext cx="5410201" cy="1161000"/>
          </a:xfrm>
          <a:prstGeom prst="rect">
            <a:avLst/>
          </a:prstGeom>
        </p:spPr>
      </p:pic>
      <p:pic>
        <p:nvPicPr>
          <p:cNvPr id="5" name="Imagen 4"/>
          <p:cNvPicPr>
            <a:picLocks noChangeAspect="1"/>
          </p:cNvPicPr>
          <p:nvPr/>
        </p:nvPicPr>
        <p:blipFill>
          <a:blip r:embed="rId3"/>
          <a:stretch>
            <a:fillRect/>
          </a:stretch>
        </p:blipFill>
        <p:spPr>
          <a:xfrm>
            <a:off x="4044796" y="4914900"/>
            <a:ext cx="3569007" cy="1680976"/>
          </a:xfrm>
          <a:prstGeom prst="rect">
            <a:avLst/>
          </a:prstGeom>
        </p:spPr>
      </p:pic>
    </p:spTree>
    <p:extLst>
      <p:ext uri="{BB962C8B-B14F-4D97-AF65-F5344CB8AC3E}">
        <p14:creationId xmlns:p14="http://schemas.microsoft.com/office/powerpoint/2010/main" val="64894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3</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Instalación de Windows xp profesional</a:t>
            </a:r>
            <a:endParaRPr lang="es-CR" dirty="0"/>
          </a:p>
        </p:txBody>
      </p:sp>
    </p:spTree>
    <p:extLst>
      <p:ext uri="{BB962C8B-B14F-4D97-AF65-F5344CB8AC3E}">
        <p14:creationId xmlns:p14="http://schemas.microsoft.com/office/powerpoint/2010/main" val="23003945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4</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Introducción a la solución de problemas</a:t>
            </a:r>
            <a:endParaRPr lang="es-CR" dirty="0"/>
          </a:p>
        </p:txBody>
      </p:sp>
    </p:spTree>
    <p:extLst>
      <p:ext uri="{BB962C8B-B14F-4D97-AF65-F5344CB8AC3E}">
        <p14:creationId xmlns:p14="http://schemas.microsoft.com/office/powerpoint/2010/main" val="21331281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5</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Soporte al hardware</a:t>
            </a:r>
            <a:endParaRPr lang="es-CR" dirty="0"/>
          </a:p>
        </p:txBody>
      </p:sp>
    </p:spTree>
    <p:extLst>
      <p:ext uri="{BB962C8B-B14F-4D97-AF65-F5344CB8AC3E}">
        <p14:creationId xmlns:p14="http://schemas.microsoft.com/office/powerpoint/2010/main" val="471226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¿Qué es un help desk?</a:t>
            </a:r>
            <a:endParaRPr lang="es-CR" dirty="0"/>
          </a:p>
        </p:txBody>
      </p:sp>
      <p:sp>
        <p:nvSpPr>
          <p:cNvPr id="3" name="Marcador de contenido 2"/>
          <p:cNvSpPr>
            <a:spLocks noGrp="1"/>
          </p:cNvSpPr>
          <p:nvPr>
            <p:ph idx="1"/>
          </p:nvPr>
        </p:nvSpPr>
        <p:spPr/>
        <p:txBody>
          <a:bodyPr/>
          <a:lstStyle/>
          <a:p>
            <a:r>
              <a:rPr lang="es-CR" dirty="0" smtClean="0">
                <a:solidFill>
                  <a:schemeClr val="tx1"/>
                </a:solidFill>
              </a:rPr>
              <a:t>Un help Desk es una parte del grupo de soporte técnico establecido por una organización para mantener operando sus PCs en forma eficiente. Por lo general, la organización tiene un gran numero de PCs.</a:t>
            </a:r>
          </a:p>
          <a:p>
            <a:pPr marL="0" indent="0" algn="ctr">
              <a:buNone/>
            </a:pPr>
            <a:r>
              <a:rPr lang="es-CR" dirty="0"/>
              <a:t>	</a:t>
            </a:r>
            <a:r>
              <a:rPr lang="es-CR" b="1" dirty="0" smtClean="0">
                <a:solidFill>
                  <a:srgbClr val="00B050"/>
                </a:solidFill>
              </a:rPr>
              <a:t>Soporte reactivo y proactivo</a:t>
            </a:r>
          </a:p>
          <a:p>
            <a:r>
              <a:rPr lang="es-CR" b="1" dirty="0" smtClean="0">
                <a:solidFill>
                  <a:srgbClr val="00B050"/>
                </a:solidFill>
              </a:rPr>
              <a:t>Reactivo: </a:t>
            </a:r>
            <a:r>
              <a:rPr lang="es-CR" b="1" dirty="0" smtClean="0">
                <a:solidFill>
                  <a:schemeClr val="tx1"/>
                </a:solidFill>
              </a:rPr>
              <a:t>Resuelve problemas que el usuario reporta y lo ayuda a realizar las tareas necesarias para llevar a cabo un proyecto, también trata casos de virus.</a:t>
            </a:r>
            <a:endParaRPr lang="es-CR" b="1" dirty="0" smtClean="0">
              <a:solidFill>
                <a:srgbClr val="00B050"/>
              </a:solidFill>
            </a:endParaRPr>
          </a:p>
          <a:p>
            <a:r>
              <a:rPr lang="es-CR" b="1" dirty="0" smtClean="0">
                <a:solidFill>
                  <a:srgbClr val="00B050"/>
                </a:solidFill>
              </a:rPr>
              <a:t>Proactivo:  </a:t>
            </a:r>
            <a:r>
              <a:rPr lang="es-CR" b="1" dirty="0" smtClean="0">
                <a:solidFill>
                  <a:schemeClr val="tx1"/>
                </a:solidFill>
              </a:rPr>
              <a:t>Se trabaja para evitar problemas comunes relacionados con las PCs antes de que estos ocurran</a:t>
            </a:r>
            <a:endParaRPr lang="es-CR" b="1" dirty="0" smtClean="0">
              <a:solidFill>
                <a:srgbClr val="00B050"/>
              </a:solidFill>
            </a:endParaRPr>
          </a:p>
        </p:txBody>
      </p:sp>
    </p:spTree>
    <p:extLst>
      <p:ext uri="{BB962C8B-B14F-4D97-AF65-F5344CB8AC3E}">
        <p14:creationId xmlns:p14="http://schemas.microsoft.com/office/powerpoint/2010/main" val="15874626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6</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Soporte a Windows xp profesional</a:t>
            </a:r>
            <a:endParaRPr lang="es-CR" dirty="0"/>
          </a:p>
        </p:txBody>
      </p:sp>
    </p:spTree>
    <p:extLst>
      <p:ext uri="{BB962C8B-B14F-4D97-AF65-F5344CB8AC3E}">
        <p14:creationId xmlns:p14="http://schemas.microsoft.com/office/powerpoint/2010/main" val="986530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7</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Soporte a equipos en red</a:t>
            </a:r>
            <a:endParaRPr lang="es-CR" dirty="0"/>
          </a:p>
        </p:txBody>
      </p:sp>
    </p:spTree>
    <p:extLst>
      <p:ext uri="{BB962C8B-B14F-4D97-AF65-F5344CB8AC3E}">
        <p14:creationId xmlns:p14="http://schemas.microsoft.com/office/powerpoint/2010/main" val="705602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8</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Soporte a necesidades de seguridad</a:t>
            </a:r>
            <a:endParaRPr lang="es-CR" dirty="0"/>
          </a:p>
        </p:txBody>
      </p:sp>
    </p:spTree>
    <p:extLst>
      <p:ext uri="{BB962C8B-B14F-4D97-AF65-F5344CB8AC3E}">
        <p14:creationId xmlns:p14="http://schemas.microsoft.com/office/powerpoint/2010/main" val="1472303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9</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Tareas de mantenimiento y proyectos especiales</a:t>
            </a:r>
            <a:endParaRPr lang="es-CR" dirty="0"/>
          </a:p>
        </p:txBody>
      </p:sp>
    </p:spTree>
    <p:extLst>
      <p:ext uri="{BB962C8B-B14F-4D97-AF65-F5344CB8AC3E}">
        <p14:creationId xmlns:p14="http://schemas.microsoft.com/office/powerpoint/2010/main" val="1412954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9</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Tareas de mantenimiento y proyectos especiales</a:t>
            </a:r>
            <a:endParaRPr lang="es-CR" dirty="0"/>
          </a:p>
        </p:txBody>
      </p:sp>
    </p:spTree>
    <p:extLst>
      <p:ext uri="{BB962C8B-B14F-4D97-AF65-F5344CB8AC3E}">
        <p14:creationId xmlns:p14="http://schemas.microsoft.com/office/powerpoint/2010/main" val="2027898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10</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Cronología histórica</a:t>
            </a:r>
            <a:endParaRPr lang="es-CR" dirty="0"/>
          </a:p>
        </p:txBody>
      </p:sp>
    </p:spTree>
    <p:extLst>
      <p:ext uri="{BB962C8B-B14F-4D97-AF65-F5344CB8AC3E}">
        <p14:creationId xmlns:p14="http://schemas.microsoft.com/office/powerpoint/2010/main" val="4235353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11</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err="1" smtClean="0"/>
              <a:t>introduccion</a:t>
            </a:r>
            <a:endParaRPr lang="es-CR" dirty="0"/>
          </a:p>
        </p:txBody>
      </p:sp>
    </p:spTree>
    <p:extLst>
      <p:ext uri="{BB962C8B-B14F-4D97-AF65-F5344CB8AC3E}">
        <p14:creationId xmlns:p14="http://schemas.microsoft.com/office/powerpoint/2010/main" val="3714797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12</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Clases de computadoras</a:t>
            </a:r>
            <a:endParaRPr lang="es-CR" dirty="0"/>
          </a:p>
        </p:txBody>
      </p:sp>
    </p:spTree>
    <p:extLst>
      <p:ext uri="{BB962C8B-B14F-4D97-AF65-F5344CB8AC3E}">
        <p14:creationId xmlns:p14="http://schemas.microsoft.com/office/powerpoint/2010/main" val="2222242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13</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Identificación y características de los componentes</a:t>
            </a:r>
            <a:endParaRPr lang="es-CR" dirty="0"/>
          </a:p>
        </p:txBody>
      </p:sp>
    </p:spTree>
    <p:extLst>
      <p:ext uri="{BB962C8B-B14F-4D97-AF65-F5344CB8AC3E}">
        <p14:creationId xmlns:p14="http://schemas.microsoft.com/office/powerpoint/2010/main" val="191983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14</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Case, chasis,(</a:t>
            </a:r>
            <a:r>
              <a:rPr lang="es-CR" dirty="0" err="1" smtClean="0"/>
              <a:t>tower,médium</a:t>
            </a:r>
            <a:r>
              <a:rPr lang="es-CR" dirty="0" smtClean="0"/>
              <a:t> </a:t>
            </a:r>
            <a:r>
              <a:rPr lang="es-CR" dirty="0" err="1" smtClean="0"/>
              <a:t>tower,mini</a:t>
            </a:r>
            <a:r>
              <a:rPr lang="es-CR" dirty="0" smtClean="0"/>
              <a:t> </a:t>
            </a:r>
            <a:r>
              <a:rPr lang="es-CR" dirty="0" err="1" smtClean="0"/>
              <a:t>tower</a:t>
            </a:r>
            <a:r>
              <a:rPr lang="es-CR" dirty="0" smtClean="0"/>
              <a:t>)</a:t>
            </a:r>
            <a:endParaRPr lang="es-CR" dirty="0"/>
          </a:p>
        </p:txBody>
      </p:sp>
    </p:spTree>
    <p:extLst>
      <p:ext uri="{BB962C8B-B14F-4D97-AF65-F5344CB8AC3E}">
        <p14:creationId xmlns:p14="http://schemas.microsoft.com/office/powerpoint/2010/main" val="274339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¿Cómo trabaja un help desk?</a:t>
            </a:r>
            <a:endParaRPr lang="es-CR" dirty="0"/>
          </a:p>
        </p:txBody>
      </p:sp>
      <p:sp>
        <p:nvSpPr>
          <p:cNvPr id="3" name="Marcador de contenido 2"/>
          <p:cNvSpPr>
            <a:spLocks noGrp="1"/>
          </p:cNvSpPr>
          <p:nvPr>
            <p:ph idx="1"/>
          </p:nvPr>
        </p:nvSpPr>
        <p:spPr/>
        <p:txBody>
          <a:bodyPr/>
          <a:lstStyle/>
          <a:p>
            <a:r>
              <a:rPr lang="es-CR" b="1" dirty="0" smtClean="0">
                <a:solidFill>
                  <a:schemeClr val="tx1"/>
                </a:solidFill>
              </a:rPr>
              <a:t>Se les conoce como el </a:t>
            </a:r>
            <a:r>
              <a:rPr lang="es-CR" b="1" dirty="0" smtClean="0">
                <a:solidFill>
                  <a:srgbClr val="00B0F0"/>
                </a:solidFill>
              </a:rPr>
              <a:t>nivel de soporte 1: </a:t>
            </a:r>
            <a:r>
              <a:rPr lang="es-CR" b="1" dirty="0" smtClean="0">
                <a:solidFill>
                  <a:schemeClr val="tx1"/>
                </a:solidFill>
              </a:rPr>
              <a:t>Estos tienen amplios conocimientos pero no necesariamente profundos de varios temas.</a:t>
            </a:r>
          </a:p>
          <a:p>
            <a:r>
              <a:rPr lang="es-CR" b="1" dirty="0" smtClean="0">
                <a:solidFill>
                  <a:srgbClr val="00B0F0"/>
                </a:solidFill>
              </a:rPr>
              <a:t>Nivel de soporte 2:  </a:t>
            </a:r>
            <a:r>
              <a:rPr lang="es-CR" b="1" dirty="0" smtClean="0">
                <a:solidFill>
                  <a:schemeClr val="tx1"/>
                </a:solidFill>
              </a:rPr>
              <a:t>Proporciona soporte en áreas especializadas tales como redes, sistemas operativos o aplicaciones especificas de software.</a:t>
            </a:r>
          </a:p>
          <a:p>
            <a:pPr marL="0" indent="0">
              <a:buNone/>
            </a:pPr>
            <a:r>
              <a:rPr lang="es-CR" b="1" dirty="0" smtClean="0">
                <a:solidFill>
                  <a:srgbClr val="0070C0"/>
                </a:solidFill>
              </a:rPr>
              <a:t>----------------------------------------------------------------------------------------------------------------------</a:t>
            </a:r>
          </a:p>
          <a:p>
            <a:pPr marL="0" indent="0">
              <a:buNone/>
            </a:pPr>
            <a:r>
              <a:rPr lang="es-CR" b="1" dirty="0" smtClean="0">
                <a:solidFill>
                  <a:schemeClr val="tx1"/>
                </a:solidFill>
              </a:rPr>
              <a:t>Un Help Desk maneja sus tareas usando un sistema de </a:t>
            </a:r>
            <a:r>
              <a:rPr lang="es-CR" b="1" dirty="0" smtClean="0">
                <a:solidFill>
                  <a:srgbClr val="00B0F0"/>
                </a:solidFill>
              </a:rPr>
              <a:t>solicitud por boletas.</a:t>
            </a:r>
            <a:r>
              <a:rPr lang="es-CR" b="1" dirty="0" smtClean="0">
                <a:solidFill>
                  <a:schemeClr val="tx1"/>
                </a:solidFill>
              </a:rPr>
              <a:t> En esta se llenas toda la información necesaria para resolver el problemas del cliente.</a:t>
            </a:r>
          </a:p>
          <a:p>
            <a:pPr marL="0" indent="0">
              <a:buNone/>
            </a:pPr>
            <a:r>
              <a:rPr lang="es-CR" b="1" dirty="0" smtClean="0">
                <a:solidFill>
                  <a:schemeClr val="tx1"/>
                </a:solidFill>
              </a:rPr>
              <a:t>La siguiente imagen muestra un flujo típico de una solicitud de una boleta.</a:t>
            </a:r>
            <a:endParaRPr lang="es-CR" b="1" dirty="0">
              <a:solidFill>
                <a:srgbClr val="00B0F0"/>
              </a:solidFill>
            </a:endParaRPr>
          </a:p>
        </p:txBody>
      </p:sp>
    </p:spTree>
    <p:extLst>
      <p:ext uri="{BB962C8B-B14F-4D97-AF65-F5344CB8AC3E}">
        <p14:creationId xmlns:p14="http://schemas.microsoft.com/office/powerpoint/2010/main" val="38572300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15</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err="1" smtClean="0"/>
              <a:t>Mother</a:t>
            </a:r>
            <a:r>
              <a:rPr lang="es-CR" dirty="0" smtClean="0"/>
              <a:t> </a:t>
            </a:r>
            <a:r>
              <a:rPr lang="es-CR" dirty="0" err="1" smtClean="0"/>
              <a:t>board</a:t>
            </a:r>
            <a:r>
              <a:rPr lang="es-CR" dirty="0" smtClean="0"/>
              <a:t>(tarjeta madre)</a:t>
            </a:r>
            <a:endParaRPr lang="es-CR" dirty="0"/>
          </a:p>
        </p:txBody>
      </p:sp>
    </p:spTree>
    <p:extLst>
      <p:ext uri="{BB962C8B-B14F-4D97-AF65-F5344CB8AC3E}">
        <p14:creationId xmlns:p14="http://schemas.microsoft.com/office/powerpoint/2010/main" val="4235235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16</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Ranuras de expansión isa</a:t>
            </a:r>
            <a:endParaRPr lang="es-CR" dirty="0"/>
          </a:p>
        </p:txBody>
      </p:sp>
    </p:spTree>
    <p:extLst>
      <p:ext uri="{BB962C8B-B14F-4D97-AF65-F5344CB8AC3E}">
        <p14:creationId xmlns:p14="http://schemas.microsoft.com/office/powerpoint/2010/main" val="3436423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17</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conectores</a:t>
            </a:r>
            <a:endParaRPr lang="es-CR" dirty="0"/>
          </a:p>
        </p:txBody>
      </p:sp>
    </p:spTree>
    <p:extLst>
      <p:ext uri="{BB962C8B-B14F-4D97-AF65-F5344CB8AC3E}">
        <p14:creationId xmlns:p14="http://schemas.microsoft.com/office/powerpoint/2010/main" val="3846438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18</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Unidades de almacenamiento</a:t>
            </a:r>
            <a:endParaRPr lang="es-CR" dirty="0"/>
          </a:p>
        </p:txBody>
      </p:sp>
    </p:spTree>
    <p:extLst>
      <p:ext uri="{BB962C8B-B14F-4D97-AF65-F5344CB8AC3E}">
        <p14:creationId xmlns:p14="http://schemas.microsoft.com/office/powerpoint/2010/main" val="1927365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19</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tarjetas</a:t>
            </a:r>
            <a:endParaRPr lang="es-CR" dirty="0"/>
          </a:p>
        </p:txBody>
      </p:sp>
    </p:spTree>
    <p:extLst>
      <p:ext uri="{BB962C8B-B14F-4D97-AF65-F5344CB8AC3E}">
        <p14:creationId xmlns:p14="http://schemas.microsoft.com/office/powerpoint/2010/main" val="1611908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20</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memoria</a:t>
            </a:r>
            <a:endParaRPr lang="es-CR" dirty="0"/>
          </a:p>
        </p:txBody>
      </p:sp>
    </p:spTree>
    <p:extLst>
      <p:ext uri="{BB962C8B-B14F-4D97-AF65-F5344CB8AC3E}">
        <p14:creationId xmlns:p14="http://schemas.microsoft.com/office/powerpoint/2010/main" val="3160308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21</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Puertos de entrada y salida</a:t>
            </a:r>
            <a:endParaRPr lang="es-CR" dirty="0"/>
          </a:p>
        </p:txBody>
      </p:sp>
    </p:spTree>
    <p:extLst>
      <p:ext uri="{BB962C8B-B14F-4D97-AF65-F5344CB8AC3E}">
        <p14:creationId xmlns:p14="http://schemas.microsoft.com/office/powerpoint/2010/main" val="964425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22</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Ensamblaje paso a paso</a:t>
            </a:r>
            <a:endParaRPr lang="es-CR" dirty="0"/>
          </a:p>
        </p:txBody>
      </p:sp>
    </p:spTree>
    <p:extLst>
      <p:ext uri="{BB962C8B-B14F-4D97-AF65-F5344CB8AC3E}">
        <p14:creationId xmlns:p14="http://schemas.microsoft.com/office/powerpoint/2010/main" val="1858870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23</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Configuración inicial del setup</a:t>
            </a:r>
            <a:endParaRPr lang="es-CR" dirty="0"/>
          </a:p>
        </p:txBody>
      </p:sp>
    </p:spTree>
    <p:extLst>
      <p:ext uri="{BB962C8B-B14F-4D97-AF65-F5344CB8AC3E}">
        <p14:creationId xmlns:p14="http://schemas.microsoft.com/office/powerpoint/2010/main" val="10685485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24</a:t>
            </a:r>
            <a:endParaRPr lang="es-CR" dirty="0"/>
          </a:p>
        </p:txBody>
      </p:sp>
      <p:sp>
        <p:nvSpPr>
          <p:cNvPr id="3" name="Subtítulo 2"/>
          <p:cNvSpPr>
            <a:spLocks noGrp="1"/>
          </p:cNvSpPr>
          <p:nvPr>
            <p:ph type="subTitle" idx="1"/>
          </p:nvPr>
        </p:nvSpPr>
        <p:spPr>
          <a:xfrm>
            <a:off x="274321" y="5979196"/>
            <a:ext cx="11917680" cy="742279"/>
          </a:xfrm>
        </p:spPr>
        <p:txBody>
          <a:bodyPr/>
          <a:lstStyle/>
          <a:p>
            <a:r>
              <a:rPr lang="es-CR" dirty="0" smtClean="0"/>
              <a:t>Glosario de </a:t>
            </a:r>
            <a:r>
              <a:rPr lang="es-CR" dirty="0" err="1" smtClean="0"/>
              <a:t>terminos</a:t>
            </a:r>
            <a:endParaRPr lang="es-CR" dirty="0"/>
          </a:p>
        </p:txBody>
      </p:sp>
    </p:spTree>
    <p:extLst>
      <p:ext uri="{BB962C8B-B14F-4D97-AF65-F5344CB8AC3E}">
        <p14:creationId xmlns:p14="http://schemas.microsoft.com/office/powerpoint/2010/main" val="285509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¿Cómo trabaja un help desk?</a:t>
            </a:r>
            <a:endParaRPr lang="es-CR" dirty="0"/>
          </a:p>
        </p:txBody>
      </p:sp>
      <p:pic>
        <p:nvPicPr>
          <p:cNvPr id="4" name="Marcador de contenido 3"/>
          <p:cNvPicPr>
            <a:picLocks noGrp="1" noChangeAspect="1"/>
          </p:cNvPicPr>
          <p:nvPr>
            <p:ph idx="1"/>
          </p:nvPr>
        </p:nvPicPr>
        <p:blipFill>
          <a:blip r:embed="rId2"/>
          <a:stretch>
            <a:fillRect/>
          </a:stretch>
        </p:blipFill>
        <p:spPr>
          <a:xfrm>
            <a:off x="1251678" y="1390650"/>
            <a:ext cx="10178322" cy="5467350"/>
          </a:xfrm>
          <a:prstGeom prst="rect">
            <a:avLst/>
          </a:prstGeom>
        </p:spPr>
      </p:pic>
    </p:spTree>
    <p:extLst>
      <p:ext uri="{BB962C8B-B14F-4D97-AF65-F5344CB8AC3E}">
        <p14:creationId xmlns:p14="http://schemas.microsoft.com/office/powerpoint/2010/main" val="21732349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78523" y="1098388"/>
            <a:ext cx="10318418" cy="1393352"/>
          </a:xfrm>
        </p:spPr>
        <p:txBody>
          <a:bodyPr/>
          <a:lstStyle/>
          <a:p>
            <a:r>
              <a:rPr lang="es-CR" dirty="0" smtClean="0"/>
              <a:t>bibliografía</a:t>
            </a:r>
            <a:endParaRPr lang="es-CR" dirty="0"/>
          </a:p>
        </p:txBody>
      </p:sp>
      <p:sp>
        <p:nvSpPr>
          <p:cNvPr id="3" name="Subtítulo 2"/>
          <p:cNvSpPr>
            <a:spLocks noGrp="1"/>
          </p:cNvSpPr>
          <p:nvPr>
            <p:ph type="subTitle" idx="1"/>
          </p:nvPr>
        </p:nvSpPr>
        <p:spPr>
          <a:xfrm>
            <a:off x="1078523" y="2595916"/>
            <a:ext cx="9985717" cy="3964904"/>
          </a:xfrm>
        </p:spPr>
        <p:txBody>
          <a:bodyPr/>
          <a:lstStyle/>
          <a:p>
            <a:r>
              <a:rPr lang="es-CR" dirty="0" smtClean="0"/>
              <a:t>Curso básico de soporte técnico </a:t>
            </a:r>
            <a:endParaRPr lang="es-CR" dirty="0"/>
          </a:p>
        </p:txBody>
      </p:sp>
    </p:spTree>
    <p:extLst>
      <p:ext uri="{BB962C8B-B14F-4D97-AF65-F5344CB8AC3E}">
        <p14:creationId xmlns:p14="http://schemas.microsoft.com/office/powerpoint/2010/main" val="3027052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sp>
        <p:nvSpPr>
          <p:cNvPr id="3" name="Marcador de contenido 2"/>
          <p:cNvSpPr>
            <a:spLocks noGrp="1"/>
          </p:cNvSpPr>
          <p:nvPr>
            <p:ph idx="1"/>
          </p:nvPr>
        </p:nvSpPr>
        <p:spPr/>
        <p:txBody>
          <a:bodyPr/>
          <a:lstStyle/>
          <a:p>
            <a:endParaRPr lang="es-CR"/>
          </a:p>
        </p:txBody>
      </p:sp>
    </p:spTree>
    <p:extLst>
      <p:ext uri="{BB962C8B-B14F-4D97-AF65-F5344CB8AC3E}">
        <p14:creationId xmlns:p14="http://schemas.microsoft.com/office/powerpoint/2010/main" val="373960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¿Cómo se mide el éxito de un help desk?</a:t>
            </a:r>
            <a:endParaRPr lang="es-CR" dirty="0"/>
          </a:p>
        </p:txBody>
      </p:sp>
      <p:sp>
        <p:nvSpPr>
          <p:cNvPr id="3" name="Marcador de contenido 2"/>
          <p:cNvSpPr>
            <a:spLocks noGrp="1"/>
          </p:cNvSpPr>
          <p:nvPr>
            <p:ph idx="1"/>
          </p:nvPr>
        </p:nvSpPr>
        <p:spPr>
          <a:xfrm>
            <a:off x="819150" y="2286001"/>
            <a:ext cx="11049000" cy="4571999"/>
          </a:xfrm>
        </p:spPr>
        <p:txBody>
          <a:bodyPr/>
          <a:lstStyle/>
          <a:p>
            <a:r>
              <a:rPr lang="es-CR" sz="2800" b="1" dirty="0" smtClean="0">
                <a:solidFill>
                  <a:schemeClr val="tx1"/>
                </a:solidFill>
              </a:rPr>
              <a:t>Por lo general, se consideran cierto número de indicadores, incluyendo:</a:t>
            </a:r>
          </a:p>
          <a:p>
            <a:pPr lvl="1"/>
            <a:r>
              <a:rPr lang="es-CR" sz="2400" dirty="0" smtClean="0">
                <a:solidFill>
                  <a:schemeClr val="tx1"/>
                </a:solidFill>
              </a:rPr>
              <a:t>El porcentaje de solicitudes por boleta cerrada exitosamente;</a:t>
            </a:r>
          </a:p>
          <a:p>
            <a:pPr lvl="1"/>
            <a:r>
              <a:rPr lang="es-CR" sz="2400" dirty="0" smtClean="0">
                <a:solidFill>
                  <a:schemeClr val="tx1"/>
                </a:solidFill>
              </a:rPr>
              <a:t>El porcentaje de solicitudes por boleta pasada al siguiente nivel de soporte;</a:t>
            </a:r>
          </a:p>
          <a:p>
            <a:pPr lvl="1"/>
            <a:r>
              <a:rPr lang="es-CR" sz="2400" dirty="0" smtClean="0">
                <a:solidFill>
                  <a:schemeClr val="tx1"/>
                </a:solidFill>
              </a:rPr>
              <a:t>El tiempo que toma responder a una solicitud por boleta y cerrarla;</a:t>
            </a:r>
          </a:p>
          <a:p>
            <a:pPr lvl="1"/>
            <a:r>
              <a:rPr lang="es-CR" sz="2400" dirty="0" smtClean="0">
                <a:solidFill>
                  <a:schemeClr val="tx1"/>
                </a:solidFill>
              </a:rPr>
              <a:t>La satisfacción del usuario final con la cortesía, paciencia y ayuda de los técnicos</a:t>
            </a:r>
            <a:r>
              <a:rPr lang="es-CR" dirty="0" smtClean="0">
                <a:solidFill>
                  <a:schemeClr val="tx1"/>
                </a:solidFill>
              </a:rPr>
              <a:t>.</a:t>
            </a:r>
            <a:endParaRPr lang="es-CR" dirty="0">
              <a:solidFill>
                <a:schemeClr val="tx1"/>
              </a:solidFill>
            </a:endParaRPr>
          </a:p>
        </p:txBody>
      </p:sp>
    </p:spTree>
    <p:extLst>
      <p:ext uri="{BB962C8B-B14F-4D97-AF65-F5344CB8AC3E}">
        <p14:creationId xmlns:p14="http://schemas.microsoft.com/office/powerpoint/2010/main" val="3903562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Las funciones típicas de un técnico incluyen:</a:t>
            </a:r>
            <a:endParaRPr lang="es-CR" dirty="0"/>
          </a:p>
        </p:txBody>
      </p:sp>
      <p:sp>
        <p:nvSpPr>
          <p:cNvPr id="3" name="Marcador de contenido 2"/>
          <p:cNvSpPr>
            <a:spLocks noGrp="1"/>
          </p:cNvSpPr>
          <p:nvPr>
            <p:ph idx="1"/>
          </p:nvPr>
        </p:nvSpPr>
        <p:spPr>
          <a:xfrm>
            <a:off x="759157" y="1874517"/>
            <a:ext cx="11100748" cy="4983483"/>
          </a:xfrm>
        </p:spPr>
        <p:txBody>
          <a:bodyPr>
            <a:normAutofit/>
          </a:bodyPr>
          <a:lstStyle/>
          <a:p>
            <a:pPr marL="0" indent="0">
              <a:buNone/>
            </a:pPr>
            <a:r>
              <a:rPr lang="es-CR" sz="2400" dirty="0">
                <a:solidFill>
                  <a:schemeClr val="tx1"/>
                </a:solidFill>
              </a:rPr>
              <a:t>• Proporcionar en promedio por lo menos cinco horas de servicio por </a:t>
            </a:r>
            <a:r>
              <a:rPr lang="es-CR" sz="2400" dirty="0" smtClean="0">
                <a:solidFill>
                  <a:schemeClr val="tx1"/>
                </a:solidFill>
              </a:rPr>
              <a:t>semana en </a:t>
            </a:r>
            <a:r>
              <a:rPr lang="es-CR" sz="2400" dirty="0">
                <a:solidFill>
                  <a:schemeClr val="tx1"/>
                </a:solidFill>
              </a:rPr>
              <a:t>el </a:t>
            </a:r>
            <a:endParaRPr lang="es-CR" sz="2400" dirty="0" smtClean="0">
              <a:solidFill>
                <a:schemeClr val="tx1"/>
              </a:solidFill>
            </a:endParaRPr>
          </a:p>
          <a:p>
            <a:pPr marL="0" indent="0">
              <a:buNone/>
            </a:pPr>
            <a:r>
              <a:rPr lang="es-CR" sz="2400" dirty="0" smtClean="0">
                <a:solidFill>
                  <a:schemeClr val="tx1"/>
                </a:solidFill>
              </a:rPr>
              <a:t>Help </a:t>
            </a:r>
            <a:r>
              <a:rPr lang="es-CR" sz="2400" dirty="0">
                <a:solidFill>
                  <a:schemeClr val="tx1"/>
                </a:solidFill>
              </a:rPr>
              <a:t>Desk y registrar esas horas en la base de datos de forma precisa </a:t>
            </a:r>
            <a:r>
              <a:rPr lang="es-CR" sz="2400" dirty="0" smtClean="0">
                <a:solidFill>
                  <a:schemeClr val="tx1"/>
                </a:solidFill>
              </a:rPr>
              <a:t>y apropiada</a:t>
            </a:r>
            <a:r>
              <a:rPr lang="es-CR" sz="2400" dirty="0">
                <a:solidFill>
                  <a:schemeClr val="tx1"/>
                </a:solidFill>
              </a:rPr>
              <a:t>;</a:t>
            </a:r>
          </a:p>
          <a:p>
            <a:pPr marL="0" indent="0">
              <a:buNone/>
            </a:pPr>
            <a:r>
              <a:rPr lang="es-CR" sz="2400" dirty="0">
                <a:solidFill>
                  <a:schemeClr val="tx1"/>
                </a:solidFill>
              </a:rPr>
              <a:t>• Responder a las solicitudes por boleta con lo mejor de sus habilidades;</a:t>
            </a:r>
          </a:p>
          <a:p>
            <a:pPr marL="0" indent="0">
              <a:buNone/>
            </a:pPr>
            <a:r>
              <a:rPr lang="es-CR" sz="2400" dirty="0" smtClean="0">
                <a:solidFill>
                  <a:srgbClr val="0070C0"/>
                </a:solidFill>
              </a:rPr>
              <a:t>--------------------------------------------------------------------------------------------------------------</a:t>
            </a:r>
            <a:endParaRPr lang="es-CR" sz="2400" dirty="0">
              <a:solidFill>
                <a:srgbClr val="0070C0"/>
              </a:solidFill>
            </a:endParaRPr>
          </a:p>
          <a:p>
            <a:pPr marL="0" indent="0">
              <a:buNone/>
            </a:pPr>
            <a:r>
              <a:rPr lang="es-CR" sz="2400" dirty="0" smtClean="0">
                <a:solidFill>
                  <a:schemeClr val="tx1"/>
                </a:solidFill>
              </a:rPr>
              <a:t>• </a:t>
            </a:r>
            <a:r>
              <a:rPr lang="es-CR" sz="2400" dirty="0">
                <a:solidFill>
                  <a:schemeClr val="tx1"/>
                </a:solidFill>
              </a:rPr>
              <a:t>Participar en las juntas semanales y en todas las sesiones de capacitación</a:t>
            </a:r>
          </a:p>
          <a:p>
            <a:pPr marL="0" indent="0">
              <a:buNone/>
            </a:pPr>
            <a:r>
              <a:rPr lang="es-CR" sz="2400" dirty="0">
                <a:solidFill>
                  <a:schemeClr val="tx1"/>
                </a:solidFill>
              </a:rPr>
              <a:t>que se requieran;</a:t>
            </a:r>
          </a:p>
          <a:p>
            <a:pPr marL="0" indent="0">
              <a:buNone/>
            </a:pPr>
            <a:r>
              <a:rPr lang="es-CR" sz="2400" dirty="0">
                <a:solidFill>
                  <a:schemeClr val="tx1"/>
                </a:solidFill>
              </a:rPr>
              <a:t>• Hacer un esfuerzo continuo para proporcionarle un servicio de alta</a:t>
            </a:r>
          </a:p>
          <a:p>
            <a:pPr marL="0" indent="0">
              <a:buNone/>
            </a:pPr>
            <a:r>
              <a:rPr lang="es-CR" sz="2400" dirty="0">
                <a:solidFill>
                  <a:schemeClr val="tx1"/>
                </a:solidFill>
              </a:rPr>
              <a:t>calidad al cliente.</a:t>
            </a:r>
          </a:p>
        </p:txBody>
      </p:sp>
    </p:spTree>
    <p:extLst>
      <p:ext uri="{BB962C8B-B14F-4D97-AF65-F5344CB8AC3E}">
        <p14:creationId xmlns:p14="http://schemas.microsoft.com/office/powerpoint/2010/main" val="953730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10178322" cy="913015"/>
          </a:xfrm>
        </p:spPr>
        <p:txBody>
          <a:bodyPr/>
          <a:lstStyle/>
          <a:p>
            <a:r>
              <a:rPr lang="es-CR" dirty="0" smtClean="0"/>
              <a:t>Áreas de soporte</a:t>
            </a:r>
            <a:endParaRPr lang="es-CR" dirty="0"/>
          </a:p>
        </p:txBody>
      </p:sp>
      <p:sp>
        <p:nvSpPr>
          <p:cNvPr id="3" name="Marcador de contenido 2"/>
          <p:cNvSpPr>
            <a:spLocks noGrp="1"/>
          </p:cNvSpPr>
          <p:nvPr>
            <p:ph idx="1"/>
          </p:nvPr>
        </p:nvSpPr>
        <p:spPr>
          <a:xfrm>
            <a:off x="990600" y="1066800"/>
            <a:ext cx="10877550" cy="5791199"/>
          </a:xfrm>
        </p:spPr>
        <p:txBody>
          <a:bodyPr>
            <a:normAutofit lnSpcReduction="10000"/>
          </a:bodyPr>
          <a:lstStyle/>
          <a:p>
            <a:r>
              <a:rPr lang="es-CR" dirty="0" smtClean="0">
                <a:solidFill>
                  <a:srgbClr val="0070C0"/>
                </a:solidFill>
              </a:rPr>
              <a:t>Soporte al Hardware:  </a:t>
            </a:r>
            <a:r>
              <a:rPr lang="es-CR" b="1" dirty="0" smtClean="0">
                <a:solidFill>
                  <a:schemeClr val="tx1"/>
                </a:solidFill>
              </a:rPr>
              <a:t>Incluye crear y mantener un inventario preciso, evaluar y reemplazar partes con fallas y realizar rutinas de mantenimiento.</a:t>
            </a:r>
          </a:p>
          <a:p>
            <a:endParaRPr lang="es-CR" dirty="0" smtClean="0">
              <a:solidFill>
                <a:schemeClr val="tx1"/>
              </a:solidFill>
            </a:endParaRPr>
          </a:p>
          <a:p>
            <a:r>
              <a:rPr lang="es-CR" dirty="0" smtClean="0">
                <a:solidFill>
                  <a:srgbClr val="0070C0"/>
                </a:solidFill>
              </a:rPr>
              <a:t>Soporte al sistema operativo:  </a:t>
            </a:r>
            <a:r>
              <a:rPr lang="es-CR" b="1" dirty="0" smtClean="0">
                <a:solidFill>
                  <a:schemeClr val="tx1"/>
                </a:solidFill>
              </a:rPr>
              <a:t>Incluye la ejecución de instalaciones y actualizaciones, la instalación de actualizaciones y parches de software y mantenimiento periódicos al sistema operativo, como la desfragmentación de los discos rígidos.</a:t>
            </a:r>
          </a:p>
          <a:p>
            <a:endParaRPr lang="es-CR" b="1" dirty="0" smtClean="0">
              <a:solidFill>
                <a:schemeClr val="tx1"/>
              </a:solidFill>
            </a:endParaRPr>
          </a:p>
          <a:p>
            <a:r>
              <a:rPr lang="es-CR" dirty="0" smtClean="0">
                <a:solidFill>
                  <a:srgbClr val="0070C0"/>
                </a:solidFill>
              </a:rPr>
              <a:t>Redes:  </a:t>
            </a:r>
            <a:r>
              <a:rPr lang="es-CR" b="1" dirty="0" smtClean="0">
                <a:solidFill>
                  <a:schemeClr val="tx1"/>
                </a:solidFill>
              </a:rPr>
              <a:t>Esta limitado por lo general a problemas relacionados a Internet o </a:t>
            </a:r>
            <a:r>
              <a:rPr lang="es-CR" b="1" dirty="0" smtClean="0">
                <a:solidFill>
                  <a:srgbClr val="92D050"/>
                </a:solidFill>
              </a:rPr>
              <a:t>intranet</a:t>
            </a:r>
            <a:r>
              <a:rPr lang="es-CR" b="1" dirty="0" smtClean="0">
                <a:solidFill>
                  <a:schemeClr val="tx1"/>
                </a:solidFill>
              </a:rPr>
              <a:t>, como habilitar a usuarios a conectarse a internet o acceder a recursos en la red interna.</a:t>
            </a:r>
          </a:p>
          <a:p>
            <a:endParaRPr lang="es-CR" b="1" dirty="0" smtClean="0">
              <a:solidFill>
                <a:schemeClr val="tx1"/>
              </a:solidFill>
            </a:endParaRPr>
          </a:p>
          <a:p>
            <a:r>
              <a:rPr lang="es-CR" dirty="0" smtClean="0">
                <a:solidFill>
                  <a:srgbClr val="0070C0"/>
                </a:solidFill>
              </a:rPr>
              <a:t>Seguridad:  </a:t>
            </a:r>
            <a:r>
              <a:rPr lang="es-CR" b="1" dirty="0" smtClean="0">
                <a:solidFill>
                  <a:schemeClr val="tx1"/>
                </a:solidFill>
              </a:rPr>
              <a:t>Abarca problemas relacionados con la protección contra virus en una PC individual o en la red, hasta la seguridad física de las PCs de la escuela.</a:t>
            </a:r>
          </a:p>
          <a:p>
            <a:pPr marL="0" indent="0">
              <a:buNone/>
            </a:pPr>
            <a:endParaRPr lang="es-CR" b="1" dirty="0" smtClean="0">
              <a:solidFill>
                <a:schemeClr val="tx1"/>
              </a:solidFill>
            </a:endParaRPr>
          </a:p>
          <a:p>
            <a:r>
              <a:rPr lang="es-CR" dirty="0" smtClean="0">
                <a:solidFill>
                  <a:srgbClr val="0070C0"/>
                </a:solidFill>
              </a:rPr>
              <a:t>Tareas del usuario:  </a:t>
            </a:r>
            <a:r>
              <a:rPr lang="es-CR" b="1" dirty="0" smtClean="0">
                <a:solidFill>
                  <a:schemeClr val="tx1"/>
                </a:solidFill>
              </a:rPr>
              <a:t>Significa ayudar a los usuarios a realizar tareas con un software de aplicación específico.</a:t>
            </a:r>
            <a:endParaRPr lang="es-CR" b="1" dirty="0">
              <a:solidFill>
                <a:srgbClr val="0070C0"/>
              </a:solidFill>
            </a:endParaRPr>
          </a:p>
        </p:txBody>
      </p:sp>
    </p:spTree>
    <p:extLst>
      <p:ext uri="{BB962C8B-B14F-4D97-AF65-F5344CB8AC3E}">
        <p14:creationId xmlns:p14="http://schemas.microsoft.com/office/powerpoint/2010/main" val="4053892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Capitulo 2</a:t>
            </a:r>
            <a:endParaRPr lang="es-CR" dirty="0"/>
          </a:p>
        </p:txBody>
      </p:sp>
      <p:sp>
        <p:nvSpPr>
          <p:cNvPr id="3" name="Subtítulo 2"/>
          <p:cNvSpPr>
            <a:spLocks noGrp="1"/>
          </p:cNvSpPr>
          <p:nvPr>
            <p:ph type="subTitle" idx="1"/>
          </p:nvPr>
        </p:nvSpPr>
        <p:spPr/>
        <p:txBody>
          <a:bodyPr/>
          <a:lstStyle/>
          <a:p>
            <a:r>
              <a:rPr lang="es-CR" dirty="0" smtClean="0"/>
              <a:t>Conocimiento del hardware</a:t>
            </a:r>
            <a:endParaRPr lang="es-CR" dirty="0"/>
          </a:p>
        </p:txBody>
      </p:sp>
    </p:spTree>
    <p:extLst>
      <p:ext uri="{BB962C8B-B14F-4D97-AF65-F5344CB8AC3E}">
        <p14:creationId xmlns:p14="http://schemas.microsoft.com/office/powerpoint/2010/main" val="698744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TM10001106[[fn=Distintivo]]</Template>
  <TotalTime>210</TotalTime>
  <Words>1352</Words>
  <Application>Microsoft Office PowerPoint</Application>
  <PresentationFormat>Panorámica</PresentationFormat>
  <Paragraphs>144</Paragraphs>
  <Slides>51</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51</vt:i4>
      </vt:variant>
    </vt:vector>
  </HeadingPairs>
  <TitlesOfParts>
    <vt:vector size="56" baseType="lpstr">
      <vt:lpstr>Arial</vt:lpstr>
      <vt:lpstr>Calibri</vt:lpstr>
      <vt:lpstr>Gill Sans MT</vt:lpstr>
      <vt:lpstr>Impact</vt:lpstr>
      <vt:lpstr>Badge</vt:lpstr>
      <vt:lpstr>Material de estudio para soporte técnico</vt:lpstr>
      <vt:lpstr>Capitulo 1</vt:lpstr>
      <vt:lpstr>¿Qué es un help desk?</vt:lpstr>
      <vt:lpstr>¿Cómo trabaja un help desk?</vt:lpstr>
      <vt:lpstr>¿Cómo trabaja un help desk?</vt:lpstr>
      <vt:lpstr>¿Cómo se mide el éxito de un help desk?</vt:lpstr>
      <vt:lpstr>Las funciones típicas de un técnico incluyen:</vt:lpstr>
      <vt:lpstr>Áreas de soporte</vt:lpstr>
      <vt:lpstr>Capitulo 2</vt:lpstr>
      <vt:lpstr>Reglas de seguridad al trabajar con componentes internos</vt:lpstr>
      <vt:lpstr>Identificación de los componentes de hardware interno.</vt:lpstr>
      <vt:lpstr>Procesador y memoria.</vt:lpstr>
      <vt:lpstr>Procesadores</vt:lpstr>
      <vt:lpstr>Bus del sistema</vt:lpstr>
      <vt:lpstr>Memoria</vt:lpstr>
      <vt:lpstr>Memoria RAM</vt:lpstr>
      <vt:lpstr>Memoria virtual</vt:lpstr>
      <vt:lpstr>Unidades DE DISCO</vt:lpstr>
      <vt:lpstr>Disco Rígido</vt:lpstr>
      <vt:lpstr>Unidades de disquete</vt:lpstr>
      <vt:lpstr>Unidades de disco CD/DVD</vt:lpstr>
      <vt:lpstr>Unidades de disco</vt:lpstr>
      <vt:lpstr>Unidades de almacenamiento de datos.</vt:lpstr>
      <vt:lpstr>Dispositivos de comunicación</vt:lpstr>
      <vt:lpstr>Placas base</vt:lpstr>
      <vt:lpstr>Puertos</vt:lpstr>
      <vt:lpstr>Capitulo 3</vt:lpstr>
      <vt:lpstr>Capitulo 4</vt:lpstr>
      <vt:lpstr>Capitulo 5</vt:lpstr>
      <vt:lpstr>Capitulo 6</vt:lpstr>
      <vt:lpstr>Capitulo 7</vt:lpstr>
      <vt:lpstr>Capitulo 8</vt:lpstr>
      <vt:lpstr>Capitulo 9</vt:lpstr>
      <vt:lpstr>Capitulo 9</vt:lpstr>
      <vt:lpstr>Capitulo 10</vt:lpstr>
      <vt:lpstr>Capitulo 11</vt:lpstr>
      <vt:lpstr>Capitulo 12</vt:lpstr>
      <vt:lpstr>Capitulo 13</vt:lpstr>
      <vt:lpstr>Capitulo 14</vt:lpstr>
      <vt:lpstr>Capitulo 15</vt:lpstr>
      <vt:lpstr>Capitulo 16</vt:lpstr>
      <vt:lpstr>Capitulo 17</vt:lpstr>
      <vt:lpstr>Capitulo 18</vt:lpstr>
      <vt:lpstr>Capitulo 19</vt:lpstr>
      <vt:lpstr>Capitulo 20</vt:lpstr>
      <vt:lpstr>Capitulo 21</vt:lpstr>
      <vt:lpstr>Capitulo 22</vt:lpstr>
      <vt:lpstr>Capitulo 23</vt:lpstr>
      <vt:lpstr>Capitulo 24</vt:lpstr>
      <vt:lpstr>bibliografía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michael araya murcia</dc:creator>
  <cp:lastModifiedBy>michael araya murcia</cp:lastModifiedBy>
  <cp:revision>21</cp:revision>
  <dcterms:created xsi:type="dcterms:W3CDTF">2018-12-17T21:11:39Z</dcterms:created>
  <dcterms:modified xsi:type="dcterms:W3CDTF">2018-12-18T18:13:45Z</dcterms:modified>
</cp:coreProperties>
</file>