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631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194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5171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63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023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373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3795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541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018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793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55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687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5217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81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752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50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444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6D76-D732-4A42-9817-FC9F06323EA7}" type="datetimeFigureOut">
              <a:rPr lang="es-CR" smtClean="0"/>
              <a:t>9/1/2019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FF9B-87C5-44C7-B437-472C1A3CB4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3732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TICS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692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5. Utilizar las herramientas disponibles para el manejo de diferentes recursos.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Utilización </a:t>
            </a:r>
            <a:r>
              <a:rPr lang="es-CR" dirty="0"/>
              <a:t>de accesorios: </a:t>
            </a:r>
            <a:r>
              <a:rPr lang="es-CR" dirty="0" smtClean="0"/>
              <a:t>Fax </a:t>
            </a:r>
            <a:r>
              <a:rPr lang="es-CR" dirty="0"/>
              <a:t>– módem </a:t>
            </a:r>
            <a:r>
              <a:rPr lang="es-CR" dirty="0" smtClean="0"/>
              <a:t>, </a:t>
            </a:r>
            <a:r>
              <a:rPr lang="es-CR" dirty="0"/>
              <a:t>Impresoras </a:t>
            </a:r>
            <a:r>
              <a:rPr lang="es-CR" dirty="0" smtClean="0"/>
              <a:t>, </a:t>
            </a:r>
            <a:r>
              <a:rPr lang="es-CR" dirty="0"/>
              <a:t>Sonido </a:t>
            </a:r>
            <a:r>
              <a:rPr lang="es-CR" dirty="0" smtClean="0"/>
              <a:t>, </a:t>
            </a:r>
            <a:r>
              <a:rPr lang="es-CR" dirty="0"/>
              <a:t>Imagen </a:t>
            </a:r>
            <a:r>
              <a:rPr lang="es-CR" dirty="0" smtClean="0"/>
              <a:t>, </a:t>
            </a:r>
            <a:r>
              <a:rPr lang="es-CR" dirty="0"/>
              <a:t>Multimedios </a:t>
            </a:r>
            <a:r>
              <a:rPr lang="es-CR" dirty="0" smtClean="0"/>
              <a:t>, </a:t>
            </a:r>
            <a:r>
              <a:rPr lang="es-CR" dirty="0"/>
              <a:t>Dispositivos de red </a:t>
            </a:r>
            <a:r>
              <a:rPr lang="es-CR" dirty="0" smtClean="0"/>
              <a:t>, </a:t>
            </a:r>
            <a:r>
              <a:rPr lang="es-CR" dirty="0"/>
              <a:t>Otros periféricos. </a:t>
            </a:r>
            <a:r>
              <a:rPr lang="es-CR" dirty="0" smtClean="0"/>
              <a:t> </a:t>
            </a:r>
          </a:p>
          <a:p>
            <a:r>
              <a:rPr lang="es-CR" dirty="0" smtClean="0"/>
              <a:t>Comunicaciones</a:t>
            </a:r>
            <a:r>
              <a:rPr lang="es-CR" dirty="0"/>
              <a:t>: </a:t>
            </a:r>
            <a:r>
              <a:rPr lang="es-CR" dirty="0" smtClean="0"/>
              <a:t>Conexiones </a:t>
            </a:r>
            <a:r>
              <a:rPr lang="es-CR" dirty="0"/>
              <a:t>telefónicas </a:t>
            </a:r>
            <a:r>
              <a:rPr lang="es-CR" dirty="0" smtClean="0"/>
              <a:t>, </a:t>
            </a:r>
            <a:r>
              <a:rPr lang="es-CR" dirty="0"/>
              <a:t>Comunicación directa por cable. </a:t>
            </a:r>
            <a:r>
              <a:rPr lang="es-CR" dirty="0" smtClean="0"/>
              <a:t>, </a:t>
            </a:r>
            <a:r>
              <a:rPr lang="es-CR" dirty="0"/>
              <a:t>Servicios en línea. </a:t>
            </a:r>
            <a:endParaRPr lang="es-CR" dirty="0" smtClean="0"/>
          </a:p>
          <a:p>
            <a:r>
              <a:rPr lang="es-CR" dirty="0" smtClean="0"/>
              <a:t>Configuración</a:t>
            </a:r>
            <a:r>
              <a:rPr lang="es-CR" dirty="0"/>
              <a:t>: </a:t>
            </a:r>
            <a:r>
              <a:rPr lang="es-CR" dirty="0" smtClean="0"/>
              <a:t>Herramientas </a:t>
            </a:r>
            <a:r>
              <a:rPr lang="es-CR" dirty="0"/>
              <a:t>de Internet </a:t>
            </a:r>
            <a:r>
              <a:rPr lang="es-CR" dirty="0" smtClean="0"/>
              <a:t>, </a:t>
            </a:r>
            <a:r>
              <a:rPr lang="es-CR" dirty="0"/>
              <a:t>Equipos periféricos </a:t>
            </a:r>
            <a:r>
              <a:rPr lang="es-CR" dirty="0" smtClean="0"/>
              <a:t>, </a:t>
            </a:r>
            <a:r>
              <a:rPr lang="es-CR" dirty="0"/>
              <a:t>Conexiones en red.</a:t>
            </a:r>
          </a:p>
        </p:txBody>
      </p:sp>
    </p:spTree>
    <p:extLst>
      <p:ext uri="{BB962C8B-B14F-4D97-AF65-F5344CB8AC3E}">
        <p14:creationId xmlns:p14="http://schemas.microsoft.com/office/powerpoint/2010/main" val="32028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6. Aplicar las funciones básicas de un procesador de textos en la elaboración de documentos.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Generalidades</a:t>
            </a:r>
            <a:r>
              <a:rPr lang="es-CR" dirty="0"/>
              <a:t>: </a:t>
            </a:r>
            <a:r>
              <a:rPr lang="es-CR" dirty="0" smtClean="0"/>
              <a:t>Teclado </a:t>
            </a:r>
            <a:r>
              <a:rPr lang="es-CR" dirty="0"/>
              <a:t>básico </a:t>
            </a:r>
            <a:r>
              <a:rPr lang="es-CR" dirty="0" smtClean="0"/>
              <a:t>, </a:t>
            </a:r>
            <a:r>
              <a:rPr lang="es-CR" dirty="0"/>
              <a:t>Funciones disponibles </a:t>
            </a:r>
            <a:r>
              <a:rPr lang="es-CR" dirty="0" smtClean="0"/>
              <a:t>, </a:t>
            </a:r>
            <a:r>
              <a:rPr lang="es-CR" dirty="0"/>
              <a:t>Ventanas de trabajo </a:t>
            </a:r>
            <a:r>
              <a:rPr lang="es-CR" dirty="0" smtClean="0"/>
              <a:t>, </a:t>
            </a:r>
            <a:r>
              <a:rPr lang="es-CR" dirty="0"/>
              <a:t>Barras de menús y herramientas </a:t>
            </a:r>
            <a:r>
              <a:rPr lang="es-CR" dirty="0" smtClean="0"/>
              <a:t>, </a:t>
            </a:r>
            <a:r>
              <a:rPr lang="es-CR" dirty="0"/>
              <a:t>Ayuda. </a:t>
            </a:r>
            <a:endParaRPr lang="es-CR" dirty="0" smtClean="0"/>
          </a:p>
          <a:p>
            <a:r>
              <a:rPr lang="es-CR" dirty="0" smtClean="0"/>
              <a:t>Trabajo </a:t>
            </a:r>
            <a:r>
              <a:rPr lang="es-CR" dirty="0"/>
              <a:t>con documentos: </a:t>
            </a:r>
            <a:r>
              <a:rPr lang="es-CR" dirty="0" smtClean="0"/>
              <a:t>Creación , </a:t>
            </a:r>
            <a:r>
              <a:rPr lang="es-CR" dirty="0"/>
              <a:t>Edición y modificación </a:t>
            </a:r>
            <a:r>
              <a:rPr lang="es-CR" dirty="0" smtClean="0"/>
              <a:t>, </a:t>
            </a:r>
            <a:r>
              <a:rPr lang="es-CR" dirty="0"/>
              <a:t>Guardar </a:t>
            </a:r>
            <a:r>
              <a:rPr lang="es-CR" dirty="0" smtClean="0"/>
              <a:t>, </a:t>
            </a:r>
            <a:r>
              <a:rPr lang="es-CR" dirty="0"/>
              <a:t>Impresión</a:t>
            </a:r>
            <a:r>
              <a:rPr lang="es-CR" dirty="0" smtClean="0"/>
              <a:t>.</a:t>
            </a:r>
          </a:p>
          <a:p>
            <a:r>
              <a:rPr lang="es-CR" dirty="0" smtClean="0"/>
              <a:t>Formato </a:t>
            </a:r>
            <a:r>
              <a:rPr lang="es-CR" dirty="0"/>
              <a:t>de documentos: </a:t>
            </a:r>
            <a:r>
              <a:rPr lang="es-CR" dirty="0" smtClean="0"/>
              <a:t>Márgenes , </a:t>
            </a:r>
            <a:r>
              <a:rPr lang="es-CR" dirty="0"/>
              <a:t>Tabulaciones ,</a:t>
            </a:r>
            <a:r>
              <a:rPr lang="es-CR" dirty="0" smtClean="0"/>
              <a:t> </a:t>
            </a:r>
            <a:r>
              <a:rPr lang="es-CR" dirty="0"/>
              <a:t>Párrafos </a:t>
            </a:r>
            <a:r>
              <a:rPr lang="es-CR" dirty="0" smtClean="0"/>
              <a:t>, </a:t>
            </a:r>
            <a:r>
              <a:rPr lang="es-CR" dirty="0"/>
              <a:t>Páginas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Manejo </a:t>
            </a:r>
            <a:r>
              <a:rPr lang="es-CR" dirty="0"/>
              <a:t>de </a:t>
            </a:r>
            <a:r>
              <a:rPr lang="es-CR" dirty="0" smtClean="0"/>
              <a:t>bloques: Copiar , </a:t>
            </a:r>
            <a:r>
              <a:rPr lang="es-CR" dirty="0"/>
              <a:t>Mover </a:t>
            </a:r>
            <a:r>
              <a:rPr lang="es-CR" dirty="0" smtClean="0"/>
              <a:t>, </a:t>
            </a:r>
            <a:r>
              <a:rPr lang="es-CR" dirty="0"/>
              <a:t>Borrar</a:t>
            </a:r>
            <a:r>
              <a:rPr lang="es-CR" dirty="0" smtClean="0"/>
              <a:t>.</a:t>
            </a:r>
          </a:p>
          <a:p>
            <a:r>
              <a:rPr lang="es-CR" dirty="0" smtClean="0"/>
              <a:t>Tablas </a:t>
            </a:r>
            <a:r>
              <a:rPr lang="es-CR" dirty="0"/>
              <a:t>y gráficos en un documento. </a:t>
            </a:r>
          </a:p>
        </p:txBody>
      </p:sp>
    </p:spTree>
    <p:extLst>
      <p:ext uri="{BB962C8B-B14F-4D97-AF65-F5344CB8AC3E}">
        <p14:creationId xmlns:p14="http://schemas.microsoft.com/office/powerpoint/2010/main" val="83582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7. Utilizar las herramientas que presenta una hoja electrónica para la elaboración de documentos.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Características </a:t>
            </a:r>
            <a:r>
              <a:rPr lang="es-CR" dirty="0"/>
              <a:t>de la hoja electrónica: </a:t>
            </a:r>
            <a:r>
              <a:rPr lang="es-CR" dirty="0" smtClean="0"/>
              <a:t>Generalidades , </a:t>
            </a:r>
            <a:r>
              <a:rPr lang="es-CR" dirty="0"/>
              <a:t>Funciones disponibles </a:t>
            </a:r>
            <a:r>
              <a:rPr lang="es-CR" dirty="0" smtClean="0"/>
              <a:t>, </a:t>
            </a:r>
            <a:r>
              <a:rPr lang="es-CR" dirty="0"/>
              <a:t>Ventana de trabajo </a:t>
            </a:r>
            <a:r>
              <a:rPr lang="es-CR" dirty="0" smtClean="0"/>
              <a:t>, </a:t>
            </a:r>
            <a:r>
              <a:rPr lang="es-CR" dirty="0"/>
              <a:t>Barras de menús y herramientas. </a:t>
            </a:r>
            <a:r>
              <a:rPr lang="es-CR" dirty="0" smtClean="0"/>
              <a:t> </a:t>
            </a:r>
          </a:p>
          <a:p>
            <a:r>
              <a:rPr lang="es-CR" dirty="0" smtClean="0"/>
              <a:t>Creación </a:t>
            </a:r>
            <a:r>
              <a:rPr lang="es-CR" dirty="0"/>
              <a:t>de una hoja de cálculo: </a:t>
            </a:r>
            <a:r>
              <a:rPr lang="es-CR" dirty="0" smtClean="0"/>
              <a:t>Definición , </a:t>
            </a:r>
            <a:r>
              <a:rPr lang="es-CR" dirty="0"/>
              <a:t>Partes </a:t>
            </a:r>
            <a:r>
              <a:rPr lang="es-CR" dirty="0" smtClean="0"/>
              <a:t>, </a:t>
            </a:r>
            <a:r>
              <a:rPr lang="es-CR" dirty="0"/>
              <a:t>Ingreso y modificación de datos </a:t>
            </a:r>
            <a:r>
              <a:rPr lang="es-CR" dirty="0" smtClean="0"/>
              <a:t>, </a:t>
            </a:r>
            <a:r>
              <a:rPr lang="es-CR" dirty="0"/>
              <a:t>Trabajo con celdas </a:t>
            </a:r>
            <a:r>
              <a:rPr lang="es-CR" dirty="0" smtClean="0"/>
              <a:t>, </a:t>
            </a:r>
            <a:r>
              <a:rPr lang="es-CR" dirty="0"/>
              <a:t>Fórmulas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Recuperación </a:t>
            </a:r>
            <a:r>
              <a:rPr lang="es-CR" dirty="0"/>
              <a:t>y edición: </a:t>
            </a:r>
            <a:r>
              <a:rPr lang="es-CR" dirty="0" smtClean="0"/>
              <a:t>Rangos , </a:t>
            </a:r>
            <a:r>
              <a:rPr lang="es-CR" dirty="0"/>
              <a:t>Eliminar </a:t>
            </a:r>
            <a:r>
              <a:rPr lang="es-CR" dirty="0" smtClean="0"/>
              <a:t>, </a:t>
            </a:r>
            <a:r>
              <a:rPr lang="es-CR" dirty="0"/>
              <a:t>Mover </a:t>
            </a:r>
            <a:r>
              <a:rPr lang="es-CR" dirty="0" smtClean="0"/>
              <a:t>, </a:t>
            </a:r>
            <a:r>
              <a:rPr lang="es-CR" dirty="0"/>
              <a:t>Copiar </a:t>
            </a:r>
            <a:r>
              <a:rPr lang="es-CR" dirty="0" smtClean="0"/>
              <a:t>, </a:t>
            </a:r>
            <a:r>
              <a:rPr lang="es-CR" dirty="0"/>
              <a:t>Seleccionar</a:t>
            </a:r>
            <a:r>
              <a:rPr lang="es-CR" dirty="0" smtClean="0"/>
              <a:t>.</a:t>
            </a:r>
          </a:p>
          <a:p>
            <a:r>
              <a:rPr lang="es-CR" dirty="0" smtClean="0"/>
              <a:t>Utilización </a:t>
            </a:r>
            <a:r>
              <a:rPr lang="es-CR" dirty="0"/>
              <a:t>de fórmulas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Formatos.</a:t>
            </a:r>
          </a:p>
          <a:p>
            <a:r>
              <a:rPr lang="es-CR" dirty="0" smtClean="0"/>
              <a:t>Creación </a:t>
            </a:r>
            <a:r>
              <a:rPr lang="es-CR" dirty="0"/>
              <a:t>de gráficos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Impresión </a:t>
            </a:r>
            <a:r>
              <a:rPr lang="es-CR" dirty="0"/>
              <a:t>de una hoja cálculo. </a:t>
            </a:r>
          </a:p>
        </p:txBody>
      </p:sp>
    </p:spTree>
    <p:extLst>
      <p:ext uri="{BB962C8B-B14F-4D97-AF65-F5344CB8AC3E}">
        <p14:creationId xmlns:p14="http://schemas.microsoft.com/office/powerpoint/2010/main" val="175999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8. Determinar las características y configuración del presentador de diapositivas.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 smtClean="0"/>
              <a:t>Aspectos </a:t>
            </a:r>
            <a:r>
              <a:rPr lang="es-CR" dirty="0"/>
              <a:t>generales: </a:t>
            </a:r>
            <a:r>
              <a:rPr lang="es-CR" dirty="0" smtClean="0"/>
              <a:t>Elementos </a:t>
            </a:r>
            <a:r>
              <a:rPr lang="es-CR" dirty="0"/>
              <a:t>de la ventana </a:t>
            </a:r>
            <a:r>
              <a:rPr lang="es-CR" dirty="0" smtClean="0"/>
              <a:t>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Descripción. </a:t>
            </a:r>
            <a:endParaRPr lang="es-CR" dirty="0" smtClean="0"/>
          </a:p>
          <a:p>
            <a:r>
              <a:rPr lang="es-CR" dirty="0" smtClean="0"/>
              <a:t>Conceptos </a:t>
            </a:r>
            <a:r>
              <a:rPr lang="es-CR" dirty="0"/>
              <a:t>del Presentador Gráfico: </a:t>
            </a:r>
            <a:r>
              <a:rPr lang="es-CR" dirty="0" smtClean="0"/>
              <a:t>Presentación , Diapositivas , Objetos.</a:t>
            </a:r>
          </a:p>
          <a:p>
            <a:r>
              <a:rPr lang="es-CR" dirty="0" smtClean="0"/>
              <a:t>Formas </a:t>
            </a:r>
            <a:r>
              <a:rPr lang="es-CR" dirty="0"/>
              <a:t>de visualización o modos de ver en </a:t>
            </a:r>
            <a:r>
              <a:rPr lang="es-CR" dirty="0" smtClean="0"/>
              <a:t>presentador.</a:t>
            </a:r>
          </a:p>
          <a:p>
            <a:r>
              <a:rPr lang="es-CR" dirty="0" smtClean="0"/>
              <a:t>Barras </a:t>
            </a:r>
            <a:r>
              <a:rPr lang="es-CR" dirty="0"/>
              <a:t>de </a:t>
            </a:r>
            <a:r>
              <a:rPr lang="es-CR" dirty="0" smtClean="0"/>
              <a:t>herramientas.</a:t>
            </a:r>
          </a:p>
          <a:p>
            <a:r>
              <a:rPr lang="es-CR" dirty="0" smtClean="0"/>
              <a:t>Menús </a:t>
            </a:r>
            <a:r>
              <a:rPr lang="es-CR" dirty="0"/>
              <a:t>y </a:t>
            </a:r>
            <a:r>
              <a:rPr lang="es-CR" dirty="0" smtClean="0"/>
              <a:t>submenús.</a:t>
            </a:r>
          </a:p>
          <a:p>
            <a:r>
              <a:rPr lang="es-CR" dirty="0" smtClean="0"/>
              <a:t>Opciones </a:t>
            </a:r>
            <a:r>
              <a:rPr lang="es-CR" dirty="0"/>
              <a:t>organización de la ventana y de herramientas </a:t>
            </a:r>
            <a:r>
              <a:rPr lang="es-CR" dirty="0" smtClean="0"/>
              <a:t>.</a:t>
            </a:r>
          </a:p>
          <a:p>
            <a:r>
              <a:rPr lang="es-CR" dirty="0" smtClean="0"/>
              <a:t>Formas </a:t>
            </a:r>
            <a:r>
              <a:rPr lang="es-CR" dirty="0"/>
              <a:t>de presentar o imprimir las presentaciones. </a:t>
            </a:r>
          </a:p>
        </p:txBody>
      </p:sp>
    </p:spTree>
    <p:extLst>
      <p:ext uri="{BB962C8B-B14F-4D97-AF65-F5344CB8AC3E}">
        <p14:creationId xmlns:p14="http://schemas.microsoft.com/office/powerpoint/2010/main" val="99688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9. Generar diapositivas con los elementos básicos.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R" dirty="0" smtClean="0"/>
              <a:t>Creación </a:t>
            </a:r>
            <a:r>
              <a:rPr lang="es-CR" dirty="0"/>
              <a:t>de una presentación nueva. </a:t>
            </a:r>
            <a:endParaRPr lang="es-CR" dirty="0" smtClean="0"/>
          </a:p>
          <a:p>
            <a:r>
              <a:rPr lang="es-CR" dirty="0" smtClean="0"/>
              <a:t>Uso </a:t>
            </a:r>
            <a:r>
              <a:rPr lang="es-CR" dirty="0"/>
              <a:t>de asistentes. </a:t>
            </a:r>
            <a:endParaRPr lang="es-CR" dirty="0" smtClean="0"/>
          </a:p>
          <a:p>
            <a:r>
              <a:rPr lang="es-CR" dirty="0" smtClean="0"/>
              <a:t>Elementos </a:t>
            </a:r>
            <a:r>
              <a:rPr lang="es-CR" dirty="0"/>
              <a:t>de la diapositiva</a:t>
            </a:r>
            <a:r>
              <a:rPr lang="es-CR" dirty="0" smtClean="0"/>
              <a:t>.</a:t>
            </a:r>
          </a:p>
          <a:p>
            <a:r>
              <a:rPr lang="es-CR" dirty="0" smtClean="0"/>
              <a:t>Características </a:t>
            </a:r>
            <a:r>
              <a:rPr lang="es-CR" dirty="0"/>
              <a:t>y propiedades. </a:t>
            </a:r>
            <a:endParaRPr lang="es-CR" dirty="0" smtClean="0"/>
          </a:p>
          <a:p>
            <a:r>
              <a:rPr lang="es-CR" dirty="0" smtClean="0"/>
              <a:t>Combinaciones </a:t>
            </a:r>
            <a:r>
              <a:rPr lang="es-CR" dirty="0"/>
              <a:t>de colores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Ajuste </a:t>
            </a:r>
            <a:r>
              <a:rPr lang="es-CR" dirty="0"/>
              <a:t>de la diapositiva en el papel. </a:t>
            </a:r>
            <a:endParaRPr lang="es-CR" dirty="0" smtClean="0"/>
          </a:p>
          <a:p>
            <a:r>
              <a:rPr lang="es-CR" dirty="0" smtClean="0"/>
              <a:t>Impresión </a:t>
            </a:r>
            <a:r>
              <a:rPr lang="es-CR" dirty="0"/>
              <a:t>de diapositivas. </a:t>
            </a:r>
            <a:endParaRPr lang="es-CR" dirty="0" smtClean="0"/>
          </a:p>
          <a:p>
            <a:r>
              <a:rPr lang="es-CR" dirty="0" smtClean="0"/>
              <a:t>Combinación </a:t>
            </a:r>
            <a:r>
              <a:rPr lang="es-CR" dirty="0"/>
              <a:t>de archivos de diapositivas para la presentación. </a:t>
            </a:r>
          </a:p>
        </p:txBody>
      </p:sp>
    </p:spTree>
    <p:extLst>
      <p:ext uri="{BB962C8B-B14F-4D97-AF65-F5344CB8AC3E}">
        <p14:creationId xmlns:p14="http://schemas.microsoft.com/office/powerpoint/2010/main" val="85983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10.Manipular objetos dentro del archivo de diapositivas y asignarle efectos especiales a las presentaciones.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Objetos</a:t>
            </a:r>
            <a:r>
              <a:rPr lang="es-CR" dirty="0"/>
              <a:t>: </a:t>
            </a:r>
            <a:endParaRPr lang="es-CR" dirty="0" smtClean="0"/>
          </a:p>
          <a:p>
            <a:r>
              <a:rPr lang="es-CR" dirty="0" smtClean="0"/>
              <a:t>Características , </a:t>
            </a:r>
            <a:r>
              <a:rPr lang="es-CR" dirty="0"/>
              <a:t>Propiedades </a:t>
            </a:r>
            <a:r>
              <a:rPr lang="es-CR" dirty="0" smtClean="0"/>
              <a:t>, </a:t>
            </a:r>
            <a:r>
              <a:rPr lang="es-CR" dirty="0"/>
              <a:t>Inserción de objetos </a:t>
            </a:r>
            <a:r>
              <a:rPr lang="es-CR" dirty="0" smtClean="0"/>
              <a:t>, </a:t>
            </a:r>
            <a:r>
              <a:rPr lang="es-CR" dirty="0"/>
              <a:t>Inserción de otras aplicaciones </a:t>
            </a:r>
            <a:r>
              <a:rPr lang="es-CR" dirty="0" smtClean="0"/>
              <a:t>, </a:t>
            </a:r>
            <a:r>
              <a:rPr lang="es-CR" dirty="0"/>
              <a:t>Formas de cambiar las propiedades a los objetos </a:t>
            </a:r>
            <a:r>
              <a:rPr lang="es-CR" dirty="0" smtClean="0"/>
              <a:t>, </a:t>
            </a:r>
            <a:r>
              <a:rPr lang="es-CR" dirty="0"/>
              <a:t>Efectos de transición </a:t>
            </a:r>
            <a:r>
              <a:rPr lang="es-CR" dirty="0" smtClean="0"/>
              <a:t>, </a:t>
            </a:r>
            <a:r>
              <a:rPr lang="es-CR" dirty="0"/>
              <a:t>Ocultar diapositiva en la presentación </a:t>
            </a:r>
            <a:r>
              <a:rPr lang="es-CR" dirty="0" smtClean="0"/>
              <a:t>, </a:t>
            </a:r>
            <a:r>
              <a:rPr lang="es-CR" dirty="0"/>
              <a:t>Efectos para los dibujos y objetos </a:t>
            </a:r>
            <a:r>
              <a:rPr lang="es-CR" dirty="0" smtClean="0"/>
              <a:t>, </a:t>
            </a:r>
            <a:r>
              <a:rPr lang="es-CR" dirty="0"/>
              <a:t>Elaboración de presentaciones profesionales.</a:t>
            </a:r>
          </a:p>
        </p:txBody>
      </p:sp>
    </p:spTree>
    <p:extLst>
      <p:ext uri="{BB962C8B-B14F-4D97-AF65-F5344CB8AC3E}">
        <p14:creationId xmlns:p14="http://schemas.microsoft.com/office/powerpoint/2010/main" val="143278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0392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1. Utilizar las aplicaciones relacionadas con el uso de Internet y los servicios que éste ofrece para la búsqueda y acceso de información.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smtClean="0"/>
              <a:t>Internet</a:t>
            </a:r>
            <a:r>
              <a:rPr lang="es-CR" dirty="0"/>
              <a:t>: </a:t>
            </a:r>
            <a:r>
              <a:rPr lang="es-CR" dirty="0" smtClean="0"/>
              <a:t>Concepto , </a:t>
            </a:r>
            <a:r>
              <a:rPr lang="es-CR" dirty="0"/>
              <a:t>Historia </a:t>
            </a:r>
            <a:r>
              <a:rPr lang="es-CR" dirty="0" smtClean="0"/>
              <a:t>, </a:t>
            </a:r>
            <a:r>
              <a:rPr lang="es-CR" dirty="0"/>
              <a:t>Conceptos relacionados con el ambiente de internet </a:t>
            </a:r>
            <a:r>
              <a:rPr lang="es-CR" dirty="0" smtClean="0"/>
              <a:t>, </a:t>
            </a:r>
            <a:r>
              <a:rPr lang="es-CR" dirty="0"/>
              <a:t>Dominios </a:t>
            </a:r>
            <a:r>
              <a:rPr lang="es-CR" dirty="0" smtClean="0"/>
              <a:t>, </a:t>
            </a:r>
            <a:r>
              <a:rPr lang="es-CR" dirty="0"/>
              <a:t>Hipertexto </a:t>
            </a:r>
            <a:r>
              <a:rPr lang="es-CR" dirty="0" smtClean="0"/>
              <a:t>, </a:t>
            </a:r>
            <a:r>
              <a:rPr lang="es-CR" dirty="0"/>
              <a:t>Protocolos </a:t>
            </a:r>
            <a:r>
              <a:rPr lang="es-CR" dirty="0" smtClean="0"/>
              <a:t>, </a:t>
            </a:r>
            <a:r>
              <a:rPr lang="es-CR" dirty="0"/>
              <a:t>Direcciones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Internet </a:t>
            </a:r>
            <a:r>
              <a:rPr lang="es-CR" dirty="0"/>
              <a:t>en Costa Rica. </a:t>
            </a:r>
            <a:endParaRPr lang="es-CR" dirty="0" smtClean="0"/>
          </a:p>
          <a:p>
            <a:r>
              <a:rPr lang="es-CR" dirty="0" smtClean="0"/>
              <a:t>Servicios </a:t>
            </a:r>
            <a:r>
              <a:rPr lang="es-CR" dirty="0"/>
              <a:t>de Internet: </a:t>
            </a:r>
            <a:r>
              <a:rPr lang="es-CR" dirty="0" smtClean="0"/>
              <a:t>Navegación </a:t>
            </a:r>
            <a:r>
              <a:rPr lang="es-CR" dirty="0"/>
              <a:t>o búsqueda de información </a:t>
            </a:r>
            <a:r>
              <a:rPr lang="es-CR" dirty="0" smtClean="0"/>
              <a:t>, </a:t>
            </a:r>
            <a:r>
              <a:rPr lang="es-CR" dirty="0"/>
              <a:t>Correo electrónico </a:t>
            </a:r>
            <a:r>
              <a:rPr lang="es-CR" dirty="0" smtClean="0"/>
              <a:t>, </a:t>
            </a:r>
            <a:r>
              <a:rPr lang="es-CR" dirty="0"/>
              <a:t>Chat </a:t>
            </a:r>
            <a:r>
              <a:rPr lang="es-CR" dirty="0" smtClean="0"/>
              <a:t>, </a:t>
            </a:r>
            <a:r>
              <a:rPr lang="es-CR" dirty="0" err="1"/>
              <a:t>TelNet</a:t>
            </a:r>
            <a:r>
              <a:rPr lang="es-CR" dirty="0"/>
              <a:t> </a:t>
            </a:r>
            <a:r>
              <a:rPr lang="es-CR" dirty="0" smtClean="0"/>
              <a:t>, </a:t>
            </a:r>
            <a:r>
              <a:rPr lang="es-CR" dirty="0"/>
              <a:t>Transferencia de archivos (FTP) </a:t>
            </a:r>
            <a:r>
              <a:rPr lang="es-CR" dirty="0" smtClean="0"/>
              <a:t>, </a:t>
            </a:r>
            <a:r>
              <a:rPr lang="es-CR" dirty="0"/>
              <a:t>Word Wide Web (WWW). </a:t>
            </a:r>
            <a:endParaRPr lang="es-CR" dirty="0" smtClean="0"/>
          </a:p>
          <a:p>
            <a:r>
              <a:rPr lang="es-CR" dirty="0" smtClean="0"/>
              <a:t>TCP/IP.</a:t>
            </a:r>
          </a:p>
          <a:p>
            <a:r>
              <a:rPr lang="es-CR" dirty="0" smtClean="0"/>
              <a:t>Requerimientos </a:t>
            </a:r>
            <a:r>
              <a:rPr lang="es-CR" dirty="0"/>
              <a:t>para la conexión a Internet: </a:t>
            </a:r>
            <a:r>
              <a:rPr lang="es-CR" dirty="0" smtClean="0"/>
              <a:t>Formas </a:t>
            </a:r>
            <a:r>
              <a:rPr lang="es-CR" dirty="0"/>
              <a:t>de conexión </a:t>
            </a:r>
            <a:r>
              <a:rPr lang="es-CR" dirty="0" smtClean="0"/>
              <a:t>, </a:t>
            </a:r>
            <a:r>
              <a:rPr lang="es-CR" dirty="0"/>
              <a:t>Proveedores </a:t>
            </a:r>
            <a:r>
              <a:rPr lang="es-CR" dirty="0" smtClean="0"/>
              <a:t>, </a:t>
            </a:r>
            <a:r>
              <a:rPr lang="es-CR" dirty="0"/>
              <a:t>Tipos de acceso </a:t>
            </a:r>
            <a:r>
              <a:rPr lang="es-CR" dirty="0" smtClean="0"/>
              <a:t>, </a:t>
            </a:r>
            <a:r>
              <a:rPr lang="es-CR" dirty="0"/>
              <a:t>Software de acceso </a:t>
            </a:r>
            <a:r>
              <a:rPr lang="es-CR" dirty="0" smtClean="0"/>
              <a:t>, </a:t>
            </a:r>
            <a:r>
              <a:rPr lang="es-CR" dirty="0"/>
              <a:t>Hardware. </a:t>
            </a:r>
          </a:p>
        </p:txBody>
      </p:sp>
    </p:spTree>
    <p:extLst>
      <p:ext uri="{BB962C8B-B14F-4D97-AF65-F5344CB8AC3E}">
        <p14:creationId xmlns:p14="http://schemas.microsoft.com/office/powerpoint/2010/main" val="211183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2. Distinguir los elementos básicos relacionados con el diseño de páginas WEB.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Tipos </a:t>
            </a:r>
            <a:r>
              <a:rPr lang="es-CR" dirty="0"/>
              <a:t>de sitios: </a:t>
            </a:r>
            <a:r>
              <a:rPr lang="es-CR" dirty="0" smtClean="0"/>
              <a:t>Comerciales , </a:t>
            </a:r>
            <a:r>
              <a:rPr lang="es-CR" dirty="0"/>
              <a:t>Informativas </a:t>
            </a:r>
            <a:r>
              <a:rPr lang="es-CR" dirty="0" smtClean="0"/>
              <a:t>, </a:t>
            </a:r>
            <a:r>
              <a:rPr lang="es-CR" dirty="0"/>
              <a:t>Entretenimiento </a:t>
            </a:r>
            <a:r>
              <a:rPr lang="es-CR" dirty="0" smtClean="0"/>
              <a:t>, </a:t>
            </a:r>
            <a:r>
              <a:rPr lang="es-CR" dirty="0"/>
              <a:t>Otros. </a:t>
            </a:r>
            <a:endParaRPr lang="es-CR" dirty="0" smtClean="0"/>
          </a:p>
          <a:p>
            <a:r>
              <a:rPr lang="es-CR" dirty="0" smtClean="0"/>
              <a:t>Tipos </a:t>
            </a:r>
            <a:r>
              <a:rPr lang="es-CR" dirty="0"/>
              <a:t>de páginas: </a:t>
            </a:r>
            <a:r>
              <a:rPr lang="es-CR" dirty="0" smtClean="0"/>
              <a:t>Bienvenida , </a:t>
            </a:r>
            <a:r>
              <a:rPr lang="es-CR" dirty="0"/>
              <a:t>Principales </a:t>
            </a:r>
            <a:r>
              <a:rPr lang="es-CR" dirty="0" smtClean="0"/>
              <a:t>, </a:t>
            </a:r>
            <a:r>
              <a:rPr lang="es-CR" dirty="0"/>
              <a:t>Salida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Consideraciones </a:t>
            </a:r>
            <a:r>
              <a:rPr lang="es-CR" dirty="0"/>
              <a:t>previas: </a:t>
            </a:r>
            <a:r>
              <a:rPr lang="es-CR" dirty="0" smtClean="0"/>
              <a:t>Usuarios , </a:t>
            </a:r>
            <a:r>
              <a:rPr lang="es-CR" dirty="0"/>
              <a:t>Accesibilidad </a:t>
            </a:r>
            <a:r>
              <a:rPr lang="es-CR" dirty="0" smtClean="0"/>
              <a:t>, </a:t>
            </a:r>
            <a:r>
              <a:rPr lang="es-CR" dirty="0"/>
              <a:t>Funcionalidad </a:t>
            </a:r>
            <a:r>
              <a:rPr lang="es-CR" dirty="0" smtClean="0"/>
              <a:t>, </a:t>
            </a:r>
            <a:r>
              <a:rPr lang="es-CR" dirty="0"/>
              <a:t>Velocidad para el acceso </a:t>
            </a:r>
            <a:r>
              <a:rPr lang="es-CR" dirty="0" smtClean="0"/>
              <a:t>, </a:t>
            </a:r>
            <a:r>
              <a:rPr lang="es-CR" dirty="0"/>
              <a:t>Tamaño. </a:t>
            </a:r>
          </a:p>
        </p:txBody>
      </p:sp>
    </p:spTree>
    <p:extLst>
      <p:ext uri="{BB962C8B-B14F-4D97-AF65-F5344CB8AC3E}">
        <p14:creationId xmlns:p14="http://schemas.microsoft.com/office/powerpoint/2010/main" val="300296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3. Demostrar las normas básicas para el diseño y construcción de sitios de Internet.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Texto</a:t>
            </a:r>
            <a:r>
              <a:rPr lang="es-CR" dirty="0"/>
              <a:t>: </a:t>
            </a:r>
            <a:r>
              <a:rPr lang="es-CR" dirty="0" smtClean="0"/>
              <a:t>Fuentes , </a:t>
            </a:r>
            <a:r>
              <a:rPr lang="es-CR" dirty="0"/>
              <a:t>Disposición del texto </a:t>
            </a:r>
            <a:r>
              <a:rPr lang="es-CR" dirty="0" smtClean="0"/>
              <a:t>, </a:t>
            </a:r>
            <a:r>
              <a:rPr lang="es-CR" dirty="0"/>
              <a:t>Alineación </a:t>
            </a:r>
            <a:r>
              <a:rPr lang="es-CR" dirty="0" smtClean="0"/>
              <a:t>, </a:t>
            </a:r>
            <a:r>
              <a:rPr lang="es-CR" dirty="0"/>
              <a:t>Interlineado </a:t>
            </a:r>
            <a:r>
              <a:rPr lang="es-CR" dirty="0" smtClean="0"/>
              <a:t>, </a:t>
            </a:r>
            <a:r>
              <a:rPr lang="es-CR" dirty="0"/>
              <a:t>Separación </a:t>
            </a:r>
            <a:r>
              <a:rPr lang="es-CR" dirty="0" smtClean="0"/>
              <a:t>, </a:t>
            </a:r>
            <a:r>
              <a:rPr lang="es-CR" dirty="0"/>
              <a:t>Definición de la jerarquía </a:t>
            </a:r>
            <a:r>
              <a:rPr lang="es-CR" dirty="0" smtClean="0"/>
              <a:t>, </a:t>
            </a:r>
            <a:r>
              <a:rPr lang="es-CR" dirty="0"/>
              <a:t>Títulos </a:t>
            </a:r>
            <a:r>
              <a:rPr lang="es-CR" dirty="0" smtClean="0"/>
              <a:t>, </a:t>
            </a:r>
            <a:r>
              <a:rPr lang="es-CR" dirty="0"/>
              <a:t>Subtítulos </a:t>
            </a:r>
            <a:r>
              <a:rPr lang="es-CR" dirty="0" smtClean="0"/>
              <a:t>, </a:t>
            </a:r>
            <a:r>
              <a:rPr lang="es-CR" dirty="0"/>
              <a:t>Párrafos </a:t>
            </a:r>
            <a:r>
              <a:rPr lang="es-CR" dirty="0" smtClean="0"/>
              <a:t>, </a:t>
            </a:r>
            <a:r>
              <a:rPr lang="es-CR" dirty="0"/>
              <a:t>Secciones </a:t>
            </a:r>
            <a:r>
              <a:rPr lang="es-CR" dirty="0" smtClean="0"/>
              <a:t>, </a:t>
            </a:r>
            <a:r>
              <a:rPr lang="es-CR" dirty="0"/>
              <a:t>Formateo de tablas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 Diseño </a:t>
            </a:r>
            <a:r>
              <a:rPr lang="es-CR" dirty="0"/>
              <a:t>de sitios: </a:t>
            </a:r>
            <a:r>
              <a:rPr lang="es-CR" dirty="0" smtClean="0"/>
              <a:t>Fondos , </a:t>
            </a:r>
            <a:r>
              <a:rPr lang="es-CR" dirty="0"/>
              <a:t>Colores </a:t>
            </a:r>
            <a:r>
              <a:rPr lang="es-CR" dirty="0" smtClean="0"/>
              <a:t>, </a:t>
            </a:r>
            <a:r>
              <a:rPr lang="es-CR" dirty="0"/>
              <a:t>Formas </a:t>
            </a:r>
            <a:r>
              <a:rPr lang="es-CR" dirty="0" smtClean="0"/>
              <a:t>, </a:t>
            </a:r>
            <a:r>
              <a:rPr lang="es-CR" dirty="0"/>
              <a:t>Imágenes </a:t>
            </a:r>
            <a:r>
              <a:rPr lang="es-CR" dirty="0" smtClean="0"/>
              <a:t>, </a:t>
            </a:r>
            <a:r>
              <a:rPr lang="es-CR" dirty="0"/>
              <a:t>Animaciones </a:t>
            </a:r>
            <a:r>
              <a:rPr lang="es-CR" dirty="0" smtClean="0"/>
              <a:t>, </a:t>
            </a:r>
            <a:r>
              <a:rPr lang="es-CR" dirty="0"/>
              <a:t>Sonidos </a:t>
            </a:r>
            <a:r>
              <a:rPr lang="es-CR" dirty="0" smtClean="0"/>
              <a:t>, </a:t>
            </a:r>
            <a:r>
              <a:rPr lang="es-CR" dirty="0"/>
              <a:t>Elementos de exploración </a:t>
            </a:r>
            <a:r>
              <a:rPr lang="es-CR" dirty="0" smtClean="0"/>
              <a:t>, </a:t>
            </a:r>
            <a:r>
              <a:rPr lang="es-CR" dirty="0"/>
              <a:t>Navegación</a:t>
            </a:r>
            <a:r>
              <a:rPr lang="es-CR" dirty="0" smtClean="0"/>
              <a:t>.</a:t>
            </a:r>
          </a:p>
          <a:p>
            <a:r>
              <a:rPr lang="es-CR" dirty="0" smtClean="0"/>
              <a:t> Digitalización </a:t>
            </a:r>
            <a:r>
              <a:rPr lang="es-CR" dirty="0"/>
              <a:t>de imágenes y sonido</a:t>
            </a:r>
            <a:r>
              <a:rPr lang="es-CR" dirty="0" smtClean="0"/>
              <a:t>.</a:t>
            </a:r>
          </a:p>
          <a:p>
            <a:r>
              <a:rPr lang="es-CR" dirty="0" smtClean="0"/>
              <a:t> Creación </a:t>
            </a:r>
            <a:r>
              <a:rPr lang="es-CR" dirty="0"/>
              <a:t>y manejo de animaciones.</a:t>
            </a:r>
          </a:p>
        </p:txBody>
      </p:sp>
    </p:spTree>
    <p:extLst>
      <p:ext uri="{BB962C8B-B14F-4D97-AF65-F5344CB8AC3E}">
        <p14:creationId xmlns:p14="http://schemas.microsoft.com/office/powerpoint/2010/main" val="191528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092" y="367058"/>
            <a:ext cx="11050587" cy="1478570"/>
          </a:xfrm>
        </p:spPr>
        <p:txBody>
          <a:bodyPr>
            <a:normAutofit fontScale="90000"/>
          </a:bodyPr>
          <a:lstStyle/>
          <a:p>
            <a:r>
              <a:rPr lang="es-CR" dirty="0"/>
              <a:t>1. Identificar los conceptos, características y elementos determinantes del desarrollo de las Tecnologías de Información y Comunicación (TIC).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Historia </a:t>
            </a:r>
            <a:r>
              <a:rPr lang="es-CR" dirty="0"/>
              <a:t>de la Computación y la informática</a:t>
            </a:r>
            <a:r>
              <a:rPr lang="es-CR" dirty="0" smtClean="0"/>
              <a:t>.</a:t>
            </a:r>
          </a:p>
          <a:p>
            <a:r>
              <a:rPr lang="es-CR" dirty="0" smtClean="0"/>
              <a:t>Generaciones </a:t>
            </a:r>
            <a:r>
              <a:rPr lang="es-CR" dirty="0"/>
              <a:t>de Computadoras. </a:t>
            </a:r>
            <a:endParaRPr lang="es-CR" dirty="0" smtClean="0"/>
          </a:p>
          <a:p>
            <a:r>
              <a:rPr lang="es-CR" dirty="0" smtClean="0"/>
              <a:t>Diferencias </a:t>
            </a:r>
            <a:r>
              <a:rPr lang="es-CR" dirty="0"/>
              <a:t>entre computación e informática. </a:t>
            </a:r>
            <a:endParaRPr lang="es-CR" dirty="0" smtClean="0"/>
          </a:p>
          <a:p>
            <a:r>
              <a:rPr lang="es-CR" dirty="0" smtClean="0"/>
              <a:t>Desarrollo </a:t>
            </a:r>
            <a:r>
              <a:rPr lang="es-CR" dirty="0"/>
              <a:t>de las tecnologías de información y comunicación</a:t>
            </a:r>
            <a:r>
              <a:rPr lang="es-CR" dirty="0" smtClean="0"/>
              <a:t>.</a:t>
            </a:r>
          </a:p>
          <a:p>
            <a:r>
              <a:rPr lang="es-CR" dirty="0" smtClean="0"/>
              <a:t>Impacto </a:t>
            </a:r>
            <a:r>
              <a:rPr lang="es-CR" dirty="0"/>
              <a:t>de los avances tecnológicos en la vida cotidiana y empresarial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Conceptos </a:t>
            </a:r>
            <a:r>
              <a:rPr lang="es-CR" dirty="0"/>
              <a:t>: </a:t>
            </a:r>
            <a:r>
              <a:rPr lang="es-CR" dirty="0" smtClean="0"/>
              <a:t>Información , </a:t>
            </a:r>
            <a:r>
              <a:rPr lang="es-CR" dirty="0"/>
              <a:t>Comunicación </a:t>
            </a:r>
            <a:r>
              <a:rPr lang="es-CR" dirty="0" smtClean="0"/>
              <a:t>, </a:t>
            </a:r>
            <a:r>
              <a:rPr lang="es-CR" dirty="0"/>
              <a:t>TIC </a:t>
            </a:r>
            <a:r>
              <a:rPr lang="es-CR" dirty="0" smtClean="0"/>
              <a:t>, Informática.</a:t>
            </a:r>
          </a:p>
          <a:p>
            <a:r>
              <a:rPr lang="es-CR" dirty="0" smtClean="0"/>
              <a:t>Computadoras</a:t>
            </a:r>
            <a:r>
              <a:rPr lang="es-CR" dirty="0"/>
              <a:t>: </a:t>
            </a:r>
            <a:r>
              <a:rPr lang="es-CR" dirty="0" smtClean="0"/>
              <a:t>, </a:t>
            </a:r>
            <a:r>
              <a:rPr lang="es-CR" dirty="0"/>
              <a:t>Hardware </a:t>
            </a:r>
            <a:r>
              <a:rPr lang="es-CR" dirty="0" smtClean="0"/>
              <a:t>.</a:t>
            </a:r>
          </a:p>
          <a:p>
            <a:r>
              <a:rPr lang="es-CR" dirty="0" smtClean="0"/>
              <a:t>Software</a:t>
            </a:r>
            <a:r>
              <a:rPr lang="es-CR" dirty="0"/>
              <a:t>: </a:t>
            </a:r>
            <a:r>
              <a:rPr lang="es-CR" dirty="0" smtClean="0"/>
              <a:t>De </a:t>
            </a:r>
            <a:r>
              <a:rPr lang="es-CR" dirty="0"/>
              <a:t>aplicación </a:t>
            </a:r>
            <a:r>
              <a:rPr lang="es-CR" dirty="0" smtClean="0"/>
              <a:t>, </a:t>
            </a:r>
            <a:r>
              <a:rPr lang="es-CR" dirty="0"/>
              <a:t>Sistemas </a:t>
            </a:r>
            <a:r>
              <a:rPr lang="es-CR" dirty="0" smtClean="0"/>
              <a:t>, </a:t>
            </a:r>
            <a:r>
              <a:rPr lang="es-CR" dirty="0"/>
              <a:t>Lenguajes de programación </a:t>
            </a:r>
            <a:r>
              <a:rPr lang="es-CR" dirty="0" smtClean="0"/>
              <a:t>, </a:t>
            </a:r>
            <a:r>
              <a:rPr lang="es-CR" dirty="0"/>
              <a:t>Tutores </a:t>
            </a:r>
            <a:r>
              <a:rPr lang="es-CR" dirty="0" smtClean="0"/>
              <a:t>, </a:t>
            </a:r>
            <a:r>
              <a:rPr lang="es-CR" dirty="0"/>
              <a:t>Sistemas autores y expertos </a:t>
            </a:r>
            <a:r>
              <a:rPr lang="es-CR" dirty="0" smtClean="0"/>
              <a:t>, </a:t>
            </a:r>
            <a:r>
              <a:rPr lang="es-CR" dirty="0"/>
              <a:t>Simuladores </a:t>
            </a:r>
            <a:r>
              <a:rPr lang="es-CR" dirty="0" smtClean="0"/>
              <a:t>, </a:t>
            </a:r>
            <a:r>
              <a:rPr lang="es-CR" dirty="0"/>
              <a:t>Inteligencia Artificial. </a:t>
            </a:r>
            <a:r>
              <a:rPr lang="es-CR" dirty="0" smtClean="0"/>
              <a:t>, </a:t>
            </a:r>
            <a:r>
              <a:rPr lang="es-CR" dirty="0"/>
              <a:t>Robótica. </a:t>
            </a:r>
            <a:r>
              <a:rPr lang="es-CR" dirty="0" smtClean="0"/>
              <a:t>, </a:t>
            </a:r>
            <a:r>
              <a:rPr lang="es-CR" dirty="0"/>
              <a:t>Realidad virtual. </a:t>
            </a:r>
            <a:r>
              <a:rPr lang="es-CR" dirty="0" smtClean="0"/>
              <a:t>, </a:t>
            </a:r>
            <a:r>
              <a:rPr lang="es-CR" dirty="0"/>
              <a:t>Telemática. </a:t>
            </a:r>
            <a:r>
              <a:rPr lang="es-CR" dirty="0" smtClean="0"/>
              <a:t>, </a:t>
            </a:r>
            <a:r>
              <a:rPr lang="es-CR" dirty="0"/>
              <a:t>Redes. </a:t>
            </a:r>
          </a:p>
        </p:txBody>
      </p:sp>
    </p:spTree>
    <p:extLst>
      <p:ext uri="{BB962C8B-B14F-4D97-AF65-F5344CB8AC3E}">
        <p14:creationId xmlns:p14="http://schemas.microsoft.com/office/powerpoint/2010/main" val="51056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4. Diseñar páginas WEB para la publicación de información en Internet de acuerdo con las normas técnicas.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Herramientas </a:t>
            </a:r>
            <a:r>
              <a:rPr lang="es-CR" dirty="0"/>
              <a:t>de diseño: </a:t>
            </a:r>
            <a:r>
              <a:rPr lang="es-CR" dirty="0" smtClean="0"/>
              <a:t>Funciones , </a:t>
            </a:r>
            <a:r>
              <a:rPr lang="es-CR" dirty="0"/>
              <a:t>Aplicaciones </a:t>
            </a:r>
            <a:r>
              <a:rPr lang="es-CR" dirty="0" smtClean="0"/>
              <a:t>, </a:t>
            </a:r>
            <a:r>
              <a:rPr lang="es-CR" dirty="0"/>
              <a:t>Herramientas disponibles ,</a:t>
            </a:r>
            <a:r>
              <a:rPr lang="es-CR" dirty="0" smtClean="0"/>
              <a:t> </a:t>
            </a:r>
            <a:r>
              <a:rPr lang="es-CR" dirty="0"/>
              <a:t>Menús </a:t>
            </a:r>
            <a:r>
              <a:rPr lang="es-CR" dirty="0" smtClean="0"/>
              <a:t>, </a:t>
            </a:r>
            <a:r>
              <a:rPr lang="es-CR" dirty="0"/>
              <a:t>Ventanas de trabajo </a:t>
            </a:r>
            <a:r>
              <a:rPr lang="es-CR" dirty="0" smtClean="0"/>
              <a:t>, </a:t>
            </a:r>
            <a:r>
              <a:rPr lang="es-CR" dirty="0"/>
              <a:t>Edición de páginas </a:t>
            </a:r>
            <a:r>
              <a:rPr lang="es-CR" dirty="0" smtClean="0"/>
              <a:t>, </a:t>
            </a:r>
            <a:r>
              <a:rPr lang="es-CR" dirty="0"/>
              <a:t>Inserción de texto </a:t>
            </a:r>
            <a:r>
              <a:rPr lang="es-CR" dirty="0" smtClean="0"/>
              <a:t>, </a:t>
            </a:r>
            <a:r>
              <a:rPr lang="es-CR" dirty="0"/>
              <a:t>Inserción de imágenes, sonidos y animaciones.</a:t>
            </a:r>
          </a:p>
        </p:txBody>
      </p:sp>
    </p:spTree>
    <p:extLst>
      <p:ext uri="{BB962C8B-B14F-4D97-AF65-F5344CB8AC3E}">
        <p14:creationId xmlns:p14="http://schemas.microsoft.com/office/powerpoint/2010/main" val="348784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2697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1. Identificar los conceptos, características y aplicaciones de los sistemas de información.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Sistemas </a:t>
            </a:r>
            <a:r>
              <a:rPr lang="es-CR" dirty="0"/>
              <a:t>de información(SI): </a:t>
            </a:r>
            <a:r>
              <a:rPr lang="es-CR" dirty="0" smtClean="0"/>
              <a:t>Concepto 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Usos y aplicaciones </a:t>
            </a:r>
            <a:r>
              <a:rPr lang="es-CR" dirty="0" smtClean="0"/>
              <a:t>, </a:t>
            </a:r>
            <a:r>
              <a:rPr lang="es-CR" dirty="0"/>
              <a:t>Aportes al trabajo cotidiano</a:t>
            </a:r>
            <a:r>
              <a:rPr lang="es-CR" dirty="0" smtClean="0"/>
              <a:t>.</a:t>
            </a:r>
          </a:p>
          <a:p>
            <a:r>
              <a:rPr lang="es-CR" dirty="0" smtClean="0"/>
              <a:t>Elementos </a:t>
            </a:r>
            <a:r>
              <a:rPr lang="es-CR" dirty="0"/>
              <a:t>de los sistemas de información: </a:t>
            </a:r>
            <a:r>
              <a:rPr lang="es-CR" dirty="0" smtClean="0"/>
              <a:t>Menús</a:t>
            </a:r>
            <a:r>
              <a:rPr lang="es-CR" dirty="0"/>
              <a:t>, botones, ventanas, y otros </a:t>
            </a:r>
            <a:r>
              <a:rPr lang="es-CR" dirty="0" smtClean="0"/>
              <a:t>, </a:t>
            </a:r>
            <a:r>
              <a:rPr lang="es-CR" dirty="0"/>
              <a:t>Registro de usuarios </a:t>
            </a:r>
            <a:r>
              <a:rPr lang="es-CR" dirty="0" smtClean="0"/>
              <a:t>, </a:t>
            </a:r>
            <a:r>
              <a:rPr lang="es-CR" dirty="0"/>
              <a:t>Opciones de búsqueda </a:t>
            </a:r>
            <a:r>
              <a:rPr lang="es-CR" dirty="0" smtClean="0"/>
              <a:t>, </a:t>
            </a:r>
            <a:r>
              <a:rPr lang="es-CR" dirty="0"/>
              <a:t>Operaciones básicas para la obtención de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810346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2. Distinguir los diferentes elementos del entorno de trabajo de diferentes sistemas de información especializados.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Entorno </a:t>
            </a:r>
            <a:r>
              <a:rPr lang="es-CR" dirty="0"/>
              <a:t>de trabajo: </a:t>
            </a:r>
            <a:r>
              <a:rPr lang="es-CR" dirty="0" smtClean="0"/>
              <a:t>Menús , </a:t>
            </a:r>
            <a:r>
              <a:rPr lang="es-CR" dirty="0"/>
              <a:t>Funciones </a:t>
            </a:r>
            <a:r>
              <a:rPr lang="es-CR" dirty="0" smtClean="0"/>
              <a:t>, </a:t>
            </a:r>
            <a:r>
              <a:rPr lang="es-CR" dirty="0"/>
              <a:t>Herramientas </a:t>
            </a:r>
            <a:r>
              <a:rPr lang="es-CR" dirty="0" smtClean="0"/>
              <a:t>, </a:t>
            </a:r>
            <a:r>
              <a:rPr lang="es-CR" dirty="0"/>
              <a:t>Ventanas de trabajo </a:t>
            </a:r>
            <a:r>
              <a:rPr lang="es-CR" dirty="0" smtClean="0"/>
              <a:t>, </a:t>
            </a:r>
            <a:r>
              <a:rPr lang="es-CR" dirty="0"/>
              <a:t>Registro de usuarios </a:t>
            </a:r>
            <a:r>
              <a:rPr lang="es-CR" dirty="0" smtClean="0"/>
              <a:t>, </a:t>
            </a:r>
            <a:r>
              <a:rPr lang="es-CR" dirty="0"/>
              <a:t>Uso nombres y claves de acceso </a:t>
            </a:r>
            <a:r>
              <a:rPr lang="es-CR" dirty="0" smtClean="0"/>
              <a:t>, </a:t>
            </a:r>
            <a:r>
              <a:rPr lang="es-CR" dirty="0"/>
              <a:t>Opciones de Ayuda </a:t>
            </a:r>
            <a:r>
              <a:rPr lang="es-CR" dirty="0" smtClean="0"/>
              <a:t>, </a:t>
            </a:r>
            <a:r>
              <a:rPr lang="es-CR" dirty="0"/>
              <a:t>Herramientas de búsqueda de información </a:t>
            </a:r>
            <a:r>
              <a:rPr lang="es-CR" dirty="0" smtClean="0"/>
              <a:t>, </a:t>
            </a:r>
            <a:r>
              <a:rPr lang="es-CR" dirty="0"/>
              <a:t>Procedimientos para el acceso, edición y uso de la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350770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5584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1. Identificar las características y requerimientos para el funcionamiento de diferentes dispositivos móviles.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Conectividad</a:t>
            </a:r>
            <a:r>
              <a:rPr lang="es-CR" dirty="0"/>
              <a:t>: </a:t>
            </a:r>
            <a:r>
              <a:rPr lang="es-CR" dirty="0" smtClean="0"/>
              <a:t>Concepto 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Usos y aplicaciones </a:t>
            </a:r>
            <a:r>
              <a:rPr lang="es-CR" dirty="0" smtClean="0"/>
              <a:t>, </a:t>
            </a:r>
            <a:r>
              <a:rPr lang="es-CR" dirty="0"/>
              <a:t>Requerimientos ,</a:t>
            </a:r>
            <a:r>
              <a:rPr lang="es-CR" dirty="0" smtClean="0"/>
              <a:t> </a:t>
            </a:r>
            <a:r>
              <a:rPr lang="es-CR" dirty="0"/>
              <a:t>Compatibilidad entre equipos o dispositivos </a:t>
            </a:r>
            <a:r>
              <a:rPr lang="es-CR" dirty="0" smtClean="0"/>
              <a:t>, </a:t>
            </a:r>
            <a:r>
              <a:rPr lang="es-CR" dirty="0"/>
              <a:t>Aportes al trabajo cotidiano. </a:t>
            </a:r>
            <a:endParaRPr lang="es-CR" dirty="0" smtClean="0"/>
          </a:p>
          <a:p>
            <a:r>
              <a:rPr lang="es-CR" dirty="0" smtClean="0"/>
              <a:t>Opciones </a:t>
            </a:r>
            <a:r>
              <a:rPr lang="es-CR" dirty="0"/>
              <a:t>de conectividad entre equipos o dispositivos: </a:t>
            </a:r>
            <a:r>
              <a:rPr lang="es-CR" dirty="0" smtClean="0"/>
              <a:t>Alámbrica , </a:t>
            </a:r>
            <a:r>
              <a:rPr lang="es-CR" dirty="0"/>
              <a:t>Inalámbrica </a:t>
            </a:r>
            <a:r>
              <a:rPr lang="es-CR" dirty="0" smtClean="0"/>
              <a:t>, </a:t>
            </a:r>
            <a:r>
              <a:rPr lang="es-CR" dirty="0"/>
              <a:t>Puertos para Infra rojo </a:t>
            </a:r>
            <a:r>
              <a:rPr lang="es-CR" dirty="0" smtClean="0"/>
              <a:t>, </a:t>
            </a:r>
            <a:r>
              <a:rPr lang="es-CR" dirty="0"/>
              <a:t>Microondas </a:t>
            </a:r>
            <a:r>
              <a:rPr lang="es-CR" dirty="0" smtClean="0"/>
              <a:t>, </a:t>
            </a:r>
            <a:r>
              <a:rPr lang="es-CR" dirty="0" err="1"/>
              <a:t>Wi</a:t>
            </a:r>
            <a:r>
              <a:rPr lang="es-CR" dirty="0"/>
              <a:t> Fi </a:t>
            </a:r>
            <a:r>
              <a:rPr lang="es-CR" dirty="0" smtClean="0"/>
              <a:t>, Bluetooth , </a:t>
            </a:r>
            <a:r>
              <a:rPr lang="es-CR" dirty="0"/>
              <a:t>Otras. </a:t>
            </a:r>
          </a:p>
        </p:txBody>
      </p:sp>
    </p:spTree>
    <p:extLst>
      <p:ext uri="{BB962C8B-B14F-4D97-AF65-F5344CB8AC3E}">
        <p14:creationId xmlns:p14="http://schemas.microsoft.com/office/powerpoint/2010/main" val="271408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2. Reconocer las diferentes opciones para la conectividad de equipos o dispositivos móviles.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s-CR" dirty="0" smtClean="0"/>
              <a:t>Dispositivos </a:t>
            </a:r>
            <a:r>
              <a:rPr lang="es-CR" dirty="0"/>
              <a:t>móviles</a:t>
            </a:r>
            <a:r>
              <a:rPr lang="es-CR" dirty="0" smtClean="0"/>
              <a:t>:</a:t>
            </a:r>
          </a:p>
          <a:p>
            <a:r>
              <a:rPr lang="es-CR" dirty="0" smtClean="0"/>
              <a:t>Computadoras</a:t>
            </a:r>
            <a:r>
              <a:rPr lang="es-CR" dirty="0"/>
              <a:t>: </a:t>
            </a:r>
            <a:r>
              <a:rPr lang="es-CR" dirty="0" smtClean="0"/>
              <a:t>De </a:t>
            </a:r>
            <a:r>
              <a:rPr lang="es-CR" dirty="0"/>
              <a:t>escritorio </a:t>
            </a:r>
            <a:r>
              <a:rPr lang="es-CR" dirty="0" smtClean="0"/>
              <a:t>, Portátiles.</a:t>
            </a:r>
          </a:p>
          <a:p>
            <a:r>
              <a:rPr lang="es-CR" dirty="0" smtClean="0"/>
              <a:t>Cámaras </a:t>
            </a:r>
            <a:r>
              <a:rPr lang="es-CR" dirty="0"/>
              <a:t>digitales: </a:t>
            </a:r>
            <a:r>
              <a:rPr lang="es-CR" dirty="0" smtClean="0"/>
              <a:t>Fotográficas , Video.</a:t>
            </a:r>
          </a:p>
          <a:p>
            <a:r>
              <a:rPr lang="es-CR" dirty="0" smtClean="0"/>
              <a:t>Teléfonos </a:t>
            </a:r>
            <a:r>
              <a:rPr lang="es-CR" dirty="0"/>
              <a:t>celulares: </a:t>
            </a:r>
            <a:r>
              <a:rPr lang="es-CR" dirty="0" smtClean="0"/>
              <a:t>TDMA , </a:t>
            </a:r>
            <a:r>
              <a:rPr lang="es-CR" dirty="0"/>
              <a:t>GSM </a:t>
            </a:r>
            <a:r>
              <a:rPr lang="es-CR" dirty="0" smtClean="0"/>
              <a:t>, </a:t>
            </a:r>
            <a:r>
              <a:rPr lang="es-CR" dirty="0"/>
              <a:t>Tecnología dual </a:t>
            </a:r>
            <a:r>
              <a:rPr lang="es-CR" dirty="0" smtClean="0"/>
              <a:t>, Otros.</a:t>
            </a:r>
          </a:p>
          <a:p>
            <a:r>
              <a:rPr lang="es-CR" dirty="0" smtClean="0"/>
              <a:t>Computadoras </a:t>
            </a:r>
            <a:r>
              <a:rPr lang="es-CR" dirty="0"/>
              <a:t>o agendas de bolsillo – PDA </a:t>
            </a:r>
            <a:r>
              <a:rPr lang="es-CR" dirty="0" smtClean="0"/>
              <a:t>, </a:t>
            </a:r>
            <a:r>
              <a:rPr lang="es-CR" dirty="0"/>
              <a:t>Lápices ópticos. </a:t>
            </a:r>
            <a:endParaRPr lang="es-CR" dirty="0" smtClean="0"/>
          </a:p>
          <a:p>
            <a:r>
              <a:rPr lang="es-CR" dirty="0" smtClean="0"/>
              <a:t>Dispositivos </a:t>
            </a:r>
            <a:r>
              <a:rPr lang="es-CR" dirty="0"/>
              <a:t>de almacenamiento: </a:t>
            </a:r>
            <a:r>
              <a:rPr lang="es-CR" dirty="0" smtClean="0"/>
              <a:t>Flash </a:t>
            </a:r>
            <a:r>
              <a:rPr lang="es-CR" dirty="0"/>
              <a:t>disk - USB </a:t>
            </a:r>
            <a:r>
              <a:rPr lang="es-CR" dirty="0" smtClean="0"/>
              <a:t>, </a:t>
            </a:r>
            <a:r>
              <a:rPr lang="es-CR" dirty="0"/>
              <a:t>Lectores de discos compactos </a:t>
            </a:r>
            <a:r>
              <a:rPr lang="es-CR" dirty="0" smtClean="0"/>
              <a:t>, </a:t>
            </a:r>
            <a:r>
              <a:rPr lang="es-CR" dirty="0"/>
              <a:t>Lectores de DVD. </a:t>
            </a:r>
          </a:p>
          <a:p>
            <a:r>
              <a:rPr lang="es-CR" dirty="0" smtClean="0"/>
              <a:t>Elementos </a:t>
            </a:r>
            <a:r>
              <a:rPr lang="es-CR" dirty="0"/>
              <a:t>de control </a:t>
            </a:r>
            <a:r>
              <a:rPr lang="es-CR" dirty="0" smtClean="0"/>
              <a:t>remoto</a:t>
            </a:r>
            <a:r>
              <a:rPr lang="es-CR" dirty="0"/>
              <a:t> </a:t>
            </a:r>
            <a:r>
              <a:rPr lang="es-CR" dirty="0" smtClean="0"/>
              <a:t>, </a:t>
            </a:r>
            <a:r>
              <a:rPr lang="es-CR" dirty="0"/>
              <a:t>Periféricos de </a:t>
            </a:r>
            <a:r>
              <a:rPr lang="es-CR" dirty="0" smtClean="0"/>
              <a:t>salida</a:t>
            </a:r>
            <a:r>
              <a:rPr lang="es-CR" dirty="0"/>
              <a:t> </a:t>
            </a:r>
            <a:r>
              <a:rPr lang="es-CR" dirty="0" smtClean="0"/>
              <a:t>, </a:t>
            </a:r>
            <a:r>
              <a:rPr lang="es-CR" dirty="0"/>
              <a:t>Otros.</a:t>
            </a:r>
          </a:p>
        </p:txBody>
      </p:sp>
    </p:spTree>
    <p:extLst>
      <p:ext uri="{BB962C8B-B14F-4D97-AF65-F5344CB8AC3E}">
        <p14:creationId xmlns:p14="http://schemas.microsoft.com/office/powerpoint/2010/main" val="284526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3. Realizar la conexión e instalación de diferentes dispositivos móviles tanto entre ellos mismos como con el equipo de cómputo.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mtClean="0"/>
              <a:t>Conexión </a:t>
            </a:r>
            <a:r>
              <a:rPr lang="es-CR"/>
              <a:t>de dispositivos móviles</a:t>
            </a:r>
            <a:r>
              <a:rPr lang="es-CR"/>
              <a:t>: </a:t>
            </a:r>
            <a:r>
              <a:rPr lang="es-CR" smtClean="0"/>
              <a:t>Computadoras , </a:t>
            </a:r>
            <a:r>
              <a:rPr lang="es-CR"/>
              <a:t>Cámaras </a:t>
            </a:r>
            <a:r>
              <a:rPr lang="es-CR"/>
              <a:t>digitales </a:t>
            </a:r>
            <a:r>
              <a:rPr lang="es-CR" smtClean="0"/>
              <a:t>, </a:t>
            </a:r>
            <a:r>
              <a:rPr lang="es-CR"/>
              <a:t>Teléfonos </a:t>
            </a:r>
            <a:r>
              <a:rPr lang="es-CR"/>
              <a:t>celulares </a:t>
            </a:r>
            <a:r>
              <a:rPr lang="es-CR" smtClean="0"/>
              <a:t>, </a:t>
            </a:r>
            <a:r>
              <a:rPr lang="es-CR"/>
              <a:t>Computadoras o agendas de bolsillo – </a:t>
            </a:r>
            <a:r>
              <a:rPr lang="es-CR"/>
              <a:t>PDA </a:t>
            </a:r>
            <a:r>
              <a:rPr lang="es-CR" smtClean="0"/>
              <a:t>, </a:t>
            </a:r>
            <a:r>
              <a:rPr lang="es-CR"/>
              <a:t>Lápices </a:t>
            </a:r>
            <a:r>
              <a:rPr lang="es-CR"/>
              <a:t>ópticos </a:t>
            </a:r>
            <a:r>
              <a:rPr lang="es-CR" smtClean="0"/>
              <a:t>, </a:t>
            </a:r>
            <a:r>
              <a:rPr lang="es-CR"/>
              <a:t>Dispositivos de </a:t>
            </a:r>
            <a:r>
              <a:rPr lang="es-CR"/>
              <a:t>almacenamiento </a:t>
            </a:r>
            <a:r>
              <a:rPr lang="es-CR" smtClean="0"/>
              <a:t>, </a:t>
            </a:r>
            <a:r>
              <a:rPr lang="es-CR"/>
              <a:t>Elementos de control </a:t>
            </a:r>
            <a:r>
              <a:rPr lang="es-CR"/>
              <a:t>remoto </a:t>
            </a:r>
            <a:r>
              <a:rPr lang="es-CR" smtClean="0"/>
              <a:t>, </a:t>
            </a:r>
            <a:r>
              <a:rPr lang="es-CR"/>
              <a:t>Periféricos de </a:t>
            </a:r>
            <a:r>
              <a:rPr lang="es-CR"/>
              <a:t>salida </a:t>
            </a:r>
            <a:r>
              <a:rPr lang="es-CR" smtClean="0"/>
              <a:t>, </a:t>
            </a:r>
            <a:r>
              <a:rPr lang="es-CR"/>
              <a:t>Otros. </a:t>
            </a:r>
          </a:p>
        </p:txBody>
      </p:sp>
    </p:spTree>
    <p:extLst>
      <p:ext uri="{BB962C8B-B14F-4D97-AF65-F5344CB8AC3E}">
        <p14:creationId xmlns:p14="http://schemas.microsoft.com/office/powerpoint/2010/main" val="199756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860087" cy="1478570"/>
          </a:xfrm>
        </p:spPr>
        <p:txBody>
          <a:bodyPr>
            <a:normAutofit fontScale="90000"/>
          </a:bodyPr>
          <a:lstStyle/>
          <a:p>
            <a:r>
              <a:rPr lang="es-CR" dirty="0"/>
              <a:t>2. Interpretar los principales elementos relacionados con la legislación nacional e internacional asociados al campo de las TIC.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Derechos </a:t>
            </a:r>
            <a:r>
              <a:rPr lang="es-CR" dirty="0"/>
              <a:t>de autor y propiedad intelectual</a:t>
            </a:r>
            <a:r>
              <a:rPr lang="es-CR" dirty="0" smtClean="0"/>
              <a:t>.</a:t>
            </a:r>
          </a:p>
          <a:p>
            <a:r>
              <a:rPr lang="es-CR" dirty="0" smtClean="0"/>
              <a:t>Legislación </a:t>
            </a:r>
            <a:r>
              <a:rPr lang="es-CR" dirty="0"/>
              <a:t>internacional: </a:t>
            </a:r>
            <a:r>
              <a:rPr lang="es-CR" dirty="0" smtClean="0"/>
              <a:t>Convenios.</a:t>
            </a:r>
          </a:p>
          <a:p>
            <a:r>
              <a:rPr lang="es-CR" dirty="0" smtClean="0"/>
              <a:t>Seguridad </a:t>
            </a:r>
            <a:r>
              <a:rPr lang="es-CR" dirty="0"/>
              <a:t>e integridad de la información y los usuarios de TIC</a:t>
            </a:r>
            <a:r>
              <a:rPr lang="es-CR" dirty="0" smtClean="0"/>
              <a:t>.</a:t>
            </a:r>
          </a:p>
          <a:p>
            <a:r>
              <a:rPr lang="es-CR" dirty="0" smtClean="0"/>
              <a:t>Legislación </a:t>
            </a:r>
            <a:r>
              <a:rPr lang="es-CR" dirty="0"/>
              <a:t>en Costa Rica: </a:t>
            </a:r>
            <a:r>
              <a:rPr lang="es-CR" dirty="0" smtClean="0"/>
              <a:t>Ley </a:t>
            </a:r>
            <a:r>
              <a:rPr lang="es-CR" dirty="0"/>
              <a:t>de protección a la propiedad intelectual. </a:t>
            </a:r>
            <a:r>
              <a:rPr lang="es-CR" dirty="0" smtClean="0"/>
              <a:t>, </a:t>
            </a:r>
            <a:r>
              <a:rPr lang="es-CR" dirty="0"/>
              <a:t>Patentado de creaciones e inventos.</a:t>
            </a:r>
          </a:p>
        </p:txBody>
      </p:sp>
    </p:spTree>
    <p:extLst>
      <p:ext uri="{BB962C8B-B14F-4D97-AF65-F5344CB8AC3E}">
        <p14:creationId xmlns:p14="http://schemas.microsoft.com/office/powerpoint/2010/main" val="4032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3. Utilizar las normas básicas para la digitación de textos.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Digitación</a:t>
            </a:r>
            <a:r>
              <a:rPr lang="es-CR" dirty="0"/>
              <a:t>: </a:t>
            </a:r>
            <a:r>
              <a:rPr lang="es-CR" dirty="0" smtClean="0"/>
              <a:t>Concepto , </a:t>
            </a:r>
            <a:r>
              <a:rPr lang="es-CR" dirty="0"/>
              <a:t>Posición correcta del cuerpo </a:t>
            </a:r>
            <a:r>
              <a:rPr lang="es-CR" dirty="0" smtClean="0"/>
              <a:t>, </a:t>
            </a:r>
            <a:r>
              <a:rPr lang="es-CR" dirty="0"/>
              <a:t>Posición correcta de las manos </a:t>
            </a:r>
            <a:r>
              <a:rPr lang="es-CR" dirty="0" smtClean="0"/>
              <a:t>, </a:t>
            </a:r>
            <a:r>
              <a:rPr lang="es-CR" dirty="0"/>
              <a:t>Utilización correcta de los dedos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Teclado</a:t>
            </a:r>
            <a:r>
              <a:rPr lang="es-CR" dirty="0"/>
              <a:t>: </a:t>
            </a:r>
            <a:r>
              <a:rPr lang="es-CR" dirty="0" smtClean="0"/>
              <a:t>Alfabético , </a:t>
            </a:r>
            <a:r>
              <a:rPr lang="es-CR" dirty="0"/>
              <a:t>Numérico </a:t>
            </a:r>
            <a:r>
              <a:rPr lang="es-CR" dirty="0" smtClean="0"/>
              <a:t>, </a:t>
            </a:r>
            <a:r>
              <a:rPr lang="es-CR" dirty="0"/>
              <a:t>Teclas de función </a:t>
            </a:r>
            <a:r>
              <a:rPr lang="es-CR" dirty="0" smtClean="0"/>
              <a:t>, </a:t>
            </a:r>
            <a:r>
              <a:rPr lang="es-CR" dirty="0"/>
              <a:t>Teclas de orden o comandos específicos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Texto </a:t>
            </a:r>
            <a:r>
              <a:rPr lang="es-CR" dirty="0"/>
              <a:t>fuente: </a:t>
            </a:r>
            <a:r>
              <a:rPr lang="es-CR" dirty="0" smtClean="0"/>
              <a:t>Ubicación </a:t>
            </a:r>
            <a:r>
              <a:rPr lang="es-CR" dirty="0"/>
              <a:t>con respecto al digitador. </a:t>
            </a:r>
          </a:p>
        </p:txBody>
      </p:sp>
    </p:spTree>
    <p:extLst>
      <p:ext uri="{BB962C8B-B14F-4D97-AF65-F5344CB8AC3E}">
        <p14:creationId xmlns:p14="http://schemas.microsoft.com/office/powerpoint/2010/main" val="372513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2555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Aplicar normas básicas de trabajo para el uso correcto del equipo de cómputo.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Normas </a:t>
            </a:r>
            <a:r>
              <a:rPr lang="es-CR" dirty="0"/>
              <a:t>básicas para utilizar el computador</a:t>
            </a:r>
            <a:r>
              <a:rPr lang="es-CR" dirty="0" smtClean="0"/>
              <a:t>.</a:t>
            </a:r>
          </a:p>
          <a:p>
            <a:r>
              <a:rPr lang="es-CR" dirty="0" smtClean="0"/>
              <a:t>Cuidados </a:t>
            </a:r>
            <a:r>
              <a:rPr lang="es-CR" dirty="0"/>
              <a:t>que requiere el equipo de cómputo: </a:t>
            </a:r>
            <a:r>
              <a:rPr lang="es-CR" dirty="0" smtClean="0"/>
              <a:t>Computadoras , </a:t>
            </a:r>
            <a:r>
              <a:rPr lang="es-CR" dirty="0"/>
              <a:t>Equipos periféricos </a:t>
            </a:r>
            <a:r>
              <a:rPr lang="es-CR" dirty="0" smtClean="0"/>
              <a:t>, </a:t>
            </a:r>
            <a:r>
              <a:rPr lang="es-CR" dirty="0"/>
              <a:t>Disquetes </a:t>
            </a:r>
            <a:r>
              <a:rPr lang="es-CR" dirty="0" smtClean="0"/>
              <a:t>, </a:t>
            </a:r>
            <a:r>
              <a:rPr lang="es-CR" dirty="0"/>
              <a:t>Discos compactos </a:t>
            </a:r>
            <a:r>
              <a:rPr lang="es-CR" dirty="0" smtClean="0"/>
              <a:t>, </a:t>
            </a:r>
            <a:r>
              <a:rPr lang="es-CR" dirty="0"/>
              <a:t>Flash disk – </a:t>
            </a:r>
            <a:r>
              <a:rPr lang="es-CR" dirty="0" err="1"/>
              <a:t>usb</a:t>
            </a:r>
            <a:r>
              <a:rPr lang="es-CR" dirty="0" smtClean="0"/>
              <a:t>.</a:t>
            </a:r>
          </a:p>
          <a:p>
            <a:r>
              <a:rPr lang="es-CR" dirty="0" smtClean="0"/>
              <a:t>Hábitos </a:t>
            </a:r>
            <a:r>
              <a:rPr lang="es-CR" dirty="0"/>
              <a:t>de trabajo en el laboratorio de cómputo. </a:t>
            </a:r>
            <a:endParaRPr lang="es-CR" dirty="0" smtClean="0"/>
          </a:p>
          <a:p>
            <a:r>
              <a:rPr lang="es-CR" dirty="0" smtClean="0"/>
              <a:t>Posición </a:t>
            </a:r>
            <a:r>
              <a:rPr lang="es-CR" dirty="0"/>
              <a:t>correcta frente a la computadora. </a:t>
            </a:r>
          </a:p>
        </p:txBody>
      </p:sp>
    </p:spTree>
    <p:extLst>
      <p:ext uri="{BB962C8B-B14F-4D97-AF65-F5344CB8AC3E}">
        <p14:creationId xmlns:p14="http://schemas.microsoft.com/office/powerpoint/2010/main" val="255108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2. Resolver problemas de virus en las computadoras.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Virus </a:t>
            </a:r>
            <a:r>
              <a:rPr lang="es-CR" dirty="0"/>
              <a:t>en las computadoras: </a:t>
            </a:r>
            <a:r>
              <a:rPr lang="es-CR" dirty="0" smtClean="0"/>
              <a:t>Concepto 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Tipos de virus. </a:t>
            </a:r>
            <a:r>
              <a:rPr lang="es-CR" dirty="0" smtClean="0"/>
              <a:t> </a:t>
            </a:r>
          </a:p>
          <a:p>
            <a:r>
              <a:rPr lang="es-CR" dirty="0" smtClean="0"/>
              <a:t>Antivirus</a:t>
            </a:r>
            <a:r>
              <a:rPr lang="es-CR" dirty="0"/>
              <a:t>: </a:t>
            </a:r>
            <a:r>
              <a:rPr lang="es-CR" dirty="0" smtClean="0"/>
              <a:t>Concepto 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Detección de virus </a:t>
            </a:r>
            <a:r>
              <a:rPr lang="es-CR" dirty="0" smtClean="0"/>
              <a:t>, </a:t>
            </a:r>
            <a:r>
              <a:rPr lang="es-CR" dirty="0"/>
              <a:t>Corrección y protección de programas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Prevención</a:t>
            </a:r>
            <a:r>
              <a:rPr lang="es-CR" dirty="0"/>
              <a:t>: </a:t>
            </a:r>
            <a:r>
              <a:rPr lang="es-CR" dirty="0" smtClean="0"/>
              <a:t>Firewalls , </a:t>
            </a:r>
            <a:r>
              <a:rPr lang="es-CR" dirty="0"/>
              <a:t>Software de prevención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Conceptos </a:t>
            </a:r>
            <a:r>
              <a:rPr lang="es-CR" dirty="0"/>
              <a:t>de seguridad.</a:t>
            </a:r>
          </a:p>
        </p:txBody>
      </p:sp>
    </p:spTree>
    <p:extLst>
      <p:ext uri="{BB962C8B-B14F-4D97-AF65-F5344CB8AC3E}">
        <p14:creationId xmlns:p14="http://schemas.microsoft.com/office/powerpoint/2010/main" val="236704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3. Utilizar las funciones disponibles en el sistema operativo en la administración del hardware y software de la computadora.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</a:t>
            </a:r>
            <a:r>
              <a:rPr lang="pt-BR" dirty="0"/>
              <a:t>operativo DOS: </a:t>
            </a:r>
            <a:r>
              <a:rPr lang="pt-BR" dirty="0" smtClean="0"/>
              <a:t>Concepto , </a:t>
            </a:r>
            <a:r>
              <a:rPr lang="pt-BR" dirty="0"/>
              <a:t>Características </a:t>
            </a:r>
            <a:r>
              <a:rPr lang="pt-BR" dirty="0" smtClean="0"/>
              <a:t>, </a:t>
            </a:r>
            <a:r>
              <a:rPr lang="pt-BR" dirty="0"/>
              <a:t>Utilidades. </a:t>
            </a:r>
            <a:r>
              <a:rPr lang="pt-BR" dirty="0" smtClean="0"/>
              <a:t>, </a:t>
            </a:r>
            <a:r>
              <a:rPr lang="pt-BR" dirty="0"/>
              <a:t>Controladores de dispositivos. </a:t>
            </a:r>
            <a:r>
              <a:rPr lang="pt-BR" dirty="0" smtClean="0"/>
              <a:t>, </a:t>
            </a:r>
            <a:r>
              <a:rPr lang="pt-BR" dirty="0" err="1"/>
              <a:t>Configuración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Comandos </a:t>
            </a:r>
            <a:r>
              <a:rPr lang="pt-BR" dirty="0"/>
              <a:t>Internos DOS: </a:t>
            </a:r>
            <a:r>
              <a:rPr lang="pt-BR" dirty="0" smtClean="0"/>
              <a:t>Concepto , </a:t>
            </a:r>
            <a:r>
              <a:rPr lang="pt-BR" dirty="0"/>
              <a:t>Características </a:t>
            </a:r>
            <a:r>
              <a:rPr lang="pt-BR" dirty="0" smtClean="0"/>
              <a:t>, </a:t>
            </a:r>
            <a:r>
              <a:rPr lang="pt-BR" dirty="0"/>
              <a:t>Usos </a:t>
            </a:r>
            <a:r>
              <a:rPr lang="pt-BR" dirty="0" smtClean="0"/>
              <a:t>, </a:t>
            </a:r>
            <a:r>
              <a:rPr lang="pt-BR" dirty="0" err="1"/>
              <a:t>Sintaxis</a:t>
            </a:r>
            <a:r>
              <a:rPr lang="pt-BR" dirty="0"/>
              <a:t>. </a:t>
            </a:r>
            <a:r>
              <a:rPr lang="pt-BR" dirty="0" smtClean="0"/>
              <a:t> </a:t>
            </a:r>
          </a:p>
          <a:p>
            <a:r>
              <a:rPr lang="pt-BR" dirty="0" smtClean="0"/>
              <a:t>Comandos </a:t>
            </a:r>
            <a:r>
              <a:rPr lang="pt-BR" dirty="0"/>
              <a:t>Externos DOS: </a:t>
            </a:r>
            <a:r>
              <a:rPr lang="pt-BR" dirty="0" smtClean="0"/>
              <a:t>Concepto , </a:t>
            </a:r>
            <a:r>
              <a:rPr lang="pt-BR" dirty="0"/>
              <a:t>Características </a:t>
            </a:r>
            <a:r>
              <a:rPr lang="pt-BR" dirty="0" smtClean="0"/>
              <a:t>, </a:t>
            </a:r>
            <a:r>
              <a:rPr lang="pt-BR" dirty="0"/>
              <a:t>Usos </a:t>
            </a:r>
            <a:r>
              <a:rPr lang="pt-BR" dirty="0" smtClean="0"/>
              <a:t>, </a:t>
            </a:r>
            <a:r>
              <a:rPr lang="pt-BR" dirty="0" err="1"/>
              <a:t>Sintaxis</a:t>
            </a:r>
            <a:r>
              <a:rPr lang="pt-BR" dirty="0"/>
              <a:t>.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3364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4. Utilizar las diferentes herramientas para manejo del entorno en un sistema operativo de ambiente gráfico.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R" dirty="0" smtClean="0"/>
              <a:t>Ambiente </a:t>
            </a:r>
            <a:r>
              <a:rPr lang="es-CR" dirty="0"/>
              <a:t>gráfico y manejo del entorno: </a:t>
            </a:r>
            <a:r>
              <a:rPr lang="es-CR" dirty="0" smtClean="0"/>
              <a:t>Menús , </a:t>
            </a:r>
            <a:r>
              <a:rPr lang="es-CR" dirty="0"/>
              <a:t>Cuadros de diálogo </a:t>
            </a:r>
            <a:r>
              <a:rPr lang="es-CR" dirty="0" smtClean="0"/>
              <a:t>, </a:t>
            </a:r>
            <a:r>
              <a:rPr lang="es-CR" dirty="0"/>
              <a:t>Ventanas </a:t>
            </a:r>
            <a:r>
              <a:rPr lang="es-CR" dirty="0" smtClean="0"/>
              <a:t>, </a:t>
            </a:r>
            <a:r>
              <a:rPr lang="es-CR" dirty="0"/>
              <a:t>Selección de opciones. </a:t>
            </a:r>
            <a:endParaRPr lang="es-CR" dirty="0" smtClean="0"/>
          </a:p>
          <a:p>
            <a:r>
              <a:rPr lang="es-CR" dirty="0" smtClean="0"/>
              <a:t>Inicialización </a:t>
            </a:r>
            <a:r>
              <a:rPr lang="es-CR" dirty="0"/>
              <a:t>y utilización: </a:t>
            </a:r>
            <a:r>
              <a:rPr lang="es-CR" dirty="0" smtClean="0"/>
              <a:t>Cambio </a:t>
            </a:r>
            <a:r>
              <a:rPr lang="es-CR" dirty="0"/>
              <a:t>de unidades </a:t>
            </a:r>
            <a:r>
              <a:rPr lang="es-CR" dirty="0" smtClean="0"/>
              <a:t>, </a:t>
            </a:r>
            <a:r>
              <a:rPr lang="es-CR" dirty="0"/>
              <a:t>Carpetas o subdirectorios </a:t>
            </a:r>
            <a:r>
              <a:rPr lang="es-CR" dirty="0" smtClean="0"/>
              <a:t>, </a:t>
            </a:r>
            <a:r>
              <a:rPr lang="es-CR" dirty="0"/>
              <a:t>Barra de tareas </a:t>
            </a:r>
            <a:r>
              <a:rPr lang="es-CR" dirty="0" smtClean="0"/>
              <a:t>, </a:t>
            </a:r>
            <a:r>
              <a:rPr lang="es-CR" dirty="0"/>
              <a:t>Función de Inicio </a:t>
            </a:r>
            <a:r>
              <a:rPr lang="es-CR" dirty="0" smtClean="0"/>
              <a:t>, </a:t>
            </a:r>
            <a:r>
              <a:rPr lang="es-CR" dirty="0"/>
              <a:t>Uso del mouse (botón izq. y derecho). </a:t>
            </a:r>
            <a:endParaRPr lang="es-CR" dirty="0" smtClean="0"/>
          </a:p>
          <a:p>
            <a:r>
              <a:rPr lang="es-CR" dirty="0" smtClean="0"/>
              <a:t>Ventanas</a:t>
            </a:r>
            <a:r>
              <a:rPr lang="es-CR" dirty="0"/>
              <a:t>: </a:t>
            </a:r>
            <a:r>
              <a:rPr lang="es-CR" dirty="0" smtClean="0"/>
              <a:t>Elementos </a:t>
            </a:r>
            <a:r>
              <a:rPr lang="es-CR" dirty="0"/>
              <a:t>de ventana </a:t>
            </a:r>
            <a:r>
              <a:rPr lang="es-CR" dirty="0" smtClean="0"/>
              <a:t>, </a:t>
            </a:r>
            <a:r>
              <a:rPr lang="es-CR" dirty="0"/>
              <a:t>Iconos </a:t>
            </a:r>
            <a:r>
              <a:rPr lang="es-CR" dirty="0" smtClean="0"/>
              <a:t>, </a:t>
            </a:r>
            <a:r>
              <a:rPr lang="es-CR" dirty="0"/>
              <a:t>Cuadros de diálogo </a:t>
            </a:r>
            <a:r>
              <a:rPr lang="es-CR" dirty="0" smtClean="0"/>
              <a:t>, </a:t>
            </a:r>
            <a:r>
              <a:rPr lang="es-CR" dirty="0"/>
              <a:t>Personalización. </a:t>
            </a:r>
            <a:endParaRPr lang="es-CR" dirty="0" smtClean="0"/>
          </a:p>
          <a:p>
            <a:r>
              <a:rPr lang="es-CR" dirty="0" smtClean="0"/>
              <a:t>Menús</a:t>
            </a:r>
            <a:r>
              <a:rPr lang="es-CR" dirty="0"/>
              <a:t>: </a:t>
            </a:r>
            <a:r>
              <a:rPr lang="es-CR" dirty="0" smtClean="0"/>
              <a:t>Agregar </a:t>
            </a:r>
            <a:r>
              <a:rPr lang="es-CR" dirty="0"/>
              <a:t>y eliminar órdenes </a:t>
            </a:r>
            <a:r>
              <a:rPr lang="es-CR" dirty="0" smtClean="0"/>
              <a:t>, </a:t>
            </a:r>
            <a:r>
              <a:rPr lang="es-CR" dirty="0"/>
              <a:t>Accesos directos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Configuración </a:t>
            </a:r>
            <a:r>
              <a:rPr lang="es-CR" dirty="0"/>
              <a:t>del entorno de la pantalla. </a:t>
            </a:r>
          </a:p>
        </p:txBody>
      </p:sp>
    </p:spTree>
    <p:extLst>
      <p:ext uri="{BB962C8B-B14F-4D97-AF65-F5344CB8AC3E}">
        <p14:creationId xmlns:p14="http://schemas.microsoft.com/office/powerpoint/2010/main" val="2525283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43</TotalTime>
  <Words>1565</Words>
  <Application>Microsoft Office PowerPoint</Application>
  <PresentationFormat>Panorámica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Tw Cen MT</vt:lpstr>
      <vt:lpstr>Circuito</vt:lpstr>
      <vt:lpstr>TICS</vt:lpstr>
      <vt:lpstr>1. Identificar los conceptos, características y elementos determinantes del desarrollo de las Tecnologías de Información y Comunicación (TIC). </vt:lpstr>
      <vt:lpstr>2. Interpretar los principales elementos relacionados con la legislación nacional e internacional asociados al campo de las TIC. </vt:lpstr>
      <vt:lpstr>3. Utilizar las normas básicas para la digitación de textos. </vt:lpstr>
      <vt:lpstr>Presentación de PowerPoint</vt:lpstr>
      <vt:lpstr>1. Aplicar normas básicas de trabajo para el uso correcto del equipo de cómputo. </vt:lpstr>
      <vt:lpstr>2. Resolver problemas de virus en las computadoras. </vt:lpstr>
      <vt:lpstr>3. Utilizar las funciones disponibles en el sistema operativo en la administración del hardware y software de la computadora. </vt:lpstr>
      <vt:lpstr>4. Utilizar las diferentes herramientas para manejo del entorno en un sistema operativo de ambiente gráfico. </vt:lpstr>
      <vt:lpstr>5. Utilizar las herramientas disponibles para el manejo de diferentes recursos. </vt:lpstr>
      <vt:lpstr>6. Aplicar las funciones básicas de un procesador de textos en la elaboración de documentos. </vt:lpstr>
      <vt:lpstr>7. Utilizar las herramientas que presenta una hoja electrónica para la elaboración de documentos. </vt:lpstr>
      <vt:lpstr>8. Determinar las características y configuración del presentador de diapositivas. </vt:lpstr>
      <vt:lpstr>9. Generar diapositivas con los elementos básicos. </vt:lpstr>
      <vt:lpstr>10.Manipular objetos dentro del archivo de diapositivas y asignarle efectos especiales a las presentaciones.</vt:lpstr>
      <vt:lpstr>Presentación de PowerPoint</vt:lpstr>
      <vt:lpstr>1. Utilizar las aplicaciones relacionadas con el uso de Internet y los servicios que éste ofrece para la búsqueda y acceso de información. </vt:lpstr>
      <vt:lpstr>2. Distinguir los elementos básicos relacionados con el diseño de páginas WEB. </vt:lpstr>
      <vt:lpstr>3. Demostrar las normas básicas para el diseño y construcción de sitios de Internet.</vt:lpstr>
      <vt:lpstr>4. Diseñar páginas WEB para la publicación de información en Internet de acuerdo con las normas técnicas. </vt:lpstr>
      <vt:lpstr>Presentación de PowerPoint</vt:lpstr>
      <vt:lpstr>1. Identificar los conceptos, características y aplicaciones de los sistemas de información. </vt:lpstr>
      <vt:lpstr>2. Distinguir los diferentes elementos del entorno de trabajo de diferentes sistemas de información especializados. </vt:lpstr>
      <vt:lpstr>Presentación de PowerPoint</vt:lpstr>
      <vt:lpstr>1. Identificar las características y requerimientos para el funcionamiento de diferentes dispositivos móviles. </vt:lpstr>
      <vt:lpstr>2. Reconocer las diferentes opciones para la conectividad de equipos o dispositivos móviles. </vt:lpstr>
      <vt:lpstr>3. Realizar la conexión e instalación de diferentes dispositivos móviles tanto entre ellos mismos como con el equipo de cómputo.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TICS</dc:title>
  <dc:creator>michael araya murcia</dc:creator>
  <cp:lastModifiedBy>michael araya murcia</cp:lastModifiedBy>
  <cp:revision>6</cp:revision>
  <dcterms:created xsi:type="dcterms:W3CDTF">2019-01-09T15:31:47Z</dcterms:created>
  <dcterms:modified xsi:type="dcterms:W3CDTF">2019-01-09T16:14:48Z</dcterms:modified>
</cp:coreProperties>
</file>