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3" r:id="rId6"/>
    <p:sldId id="264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1CE1-9319-4AF0-B36C-482958CA0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8302C-5C6A-421A-9D30-A5F1B220F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FF16-E861-4107-95A9-2E634F12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A831-7892-452B-810E-C19B85B4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973C-CBC1-42EF-A420-795FC694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ECF3-9F15-4910-8474-6DF57487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5145E-B4C4-4C69-9A57-0CA19413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EEDBE-55AC-4B89-81D3-6C8927A6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6993-B8F4-4CAE-B08C-F9AF526E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9209-FA0C-4F4E-9D7F-A01EC41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3267A-ECB4-41F9-8890-5744DE203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E941F-8714-497D-A1D1-62BA3B34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E85F-37D2-4027-AE51-7788A700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AB7A-82C3-4305-AE67-E36CF069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3FDC-62E7-408E-95B9-694A9142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C3DD-CDC3-4BEE-9A3C-26EA11C0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F01F-47A1-454B-B8F3-A4090818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94FD-7B4B-48C1-9474-49B36E8F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8602-4283-447C-9883-72CE81D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39A9-3F9A-4505-9F3C-B3EB5B87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0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2DF-929D-4AD2-98E0-FF7DFA26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3BC70-32F7-4869-969F-81E84641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0695-D91D-4071-9102-BC99B0DA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7CBF-9A12-4462-A229-B2CF4476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D1F9-5C2B-4F6D-972E-F897EE2E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15EF-3849-4DB8-9979-24418202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A266-B6AB-49CD-B89B-22F2AA5DD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B3E54-BB6D-4745-963A-EE575472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BC763-4B46-4456-A36E-24F49306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D9821-7E90-44B6-AEC0-947FDB46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21E09-448A-4BD2-921C-9AF816B6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F9C9-F7F7-41F1-AA56-BBA736C6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232B0-2E54-4EF7-A10A-3B3E67ED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A2AA2-DCE5-497D-9806-B16ACBE1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BE848-0957-477E-9C3E-36077147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317A-309C-4729-A762-92E607864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C0564-20B6-469E-B0E2-8CBC7EE3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F51D-D082-4012-919D-6A14BAFC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EF472-7905-4494-81C5-FF3F54E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B38D-2455-4E49-822B-357A5A00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C4D89-3CFE-4B4C-B097-3FF55F37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EC60D-9F5A-4C70-AA07-394D4CF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D4985-9E2A-45C0-BE43-8AAA2148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00887-5820-4555-900A-879E5C03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73C78-0C76-4DDE-BBE9-A24E0F9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4989E-422D-42B2-BDDD-F57CDC9D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0E41-2896-4629-B311-FBB97B14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3ABD-2BFB-4B2A-A21C-08B8273B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74EAF-4664-4C2B-A17D-75DBCF5A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287A8-032E-4567-A024-31B92240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B6472-B6DC-49B7-B0A8-E6A54DD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69C7-8524-4D0D-83E8-98966132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5BD7-8F97-4E01-9F56-3FA0B260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A1301-EB0A-4794-ABAF-443285157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76C2-BCE5-4C23-A557-BA04179F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AB09-F1E0-4C55-A20A-A73B9080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D1EC-0523-455A-BD71-21BBD5A4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FE49-D34E-4E00-B4FF-722CEB3C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5FFD2-1A0C-4F82-AB7A-68B23091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7904A-F4FE-4B7B-A051-3273596E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14E9-863B-499F-A4EA-01B2A577E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99E8-A76A-40A0-9AF6-710F83DDBF1B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22D-F7AC-4A65-A606-CA259759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09AB-0DF5-49EF-B11F-98770F028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DAB0-F463-41B9-B62F-05415E2C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d.nist.gov/vuln-metrics/cv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4516-257C-4836-A973-D6942CFD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3800"/>
              <a:t>A PREDICTIVE FRAMEWORK FOR CYBER SECURITY ANALYTICS USING ATTACK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63EBF-78AD-41A3-803D-F9142890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Alexander Patrick / 1706043292</a:t>
            </a:r>
            <a:endParaRPr lang="en-US"/>
          </a:p>
          <a:p>
            <a:pPr algn="l"/>
            <a:r>
              <a:rPr lang="en-US" dirty="0"/>
              <a:t>Michael Ariyanto / 1706043235</a:t>
            </a:r>
            <a:endParaRPr lang="en-US"/>
          </a:p>
          <a:p>
            <a:pPr algn="l"/>
            <a:r>
              <a:rPr lang="en-US" dirty="0"/>
              <a:t>Nicholas / 1706043254</a:t>
            </a:r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5371EA06-3894-408F-AB2E-57C140E7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FC82318-321D-44D5-B557-3AC1D4EF7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77D5-66F0-43AC-A20C-61DF0829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Dataset used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6F97A-184D-4B3A-86A7-57632AFA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57" y="1690688"/>
            <a:ext cx="4133771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EC8F5-B220-4B9F-8436-2C460B1EC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3"/>
          <a:stretch/>
        </p:blipFill>
        <p:spPr>
          <a:xfrm>
            <a:off x="6553820" y="1690688"/>
            <a:ext cx="4133771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3DA6-05A0-4562-8E99-812E9DA8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Dataset used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5F5943-6F77-463A-8F82-75A400D36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26" y="1690688"/>
            <a:ext cx="4162425" cy="7715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2883D-8F38-4B2E-A1FC-B71447E8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67" y="1690688"/>
            <a:ext cx="4162425" cy="438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32512-ED35-4453-A7E6-484D9910B569}"/>
              </a:ext>
            </a:extLst>
          </p:cNvPr>
          <p:cNvSpPr txBox="1"/>
          <p:nvPr/>
        </p:nvSpPr>
        <p:spPr>
          <a:xfrm>
            <a:off x="6577426" y="3670853"/>
            <a:ext cx="4162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of Data:</a:t>
            </a:r>
          </a:p>
          <a:p>
            <a:r>
              <a:rPr lang="en-US"/>
              <a:t>National Vulnerability Database from the National Institute of Standards and Technology from the U.S Department of Commerce</a:t>
            </a:r>
          </a:p>
          <a:p>
            <a:r>
              <a:rPr lang="en-US">
                <a:hlinkClick r:id="rId4"/>
              </a:rPr>
              <a:t>https://nvd.nist.gov/vuln-metrics/cvss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99F8E4-7276-D243-83D9-4DF3A956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Stochastic Method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B68937-A76B-454A-A1E9-28D15F4F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Markov Chain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Why? -&gt; widely used in a variety areas such as system performance analysis and dependability analysis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Behavior of the attacker: he/she </a:t>
            </a:r>
            <a:r>
              <a:rPr lang="en-ID" sz="1900"/>
              <a:t>will choose the vulnerability that maximizes his or her probability of succeeding in compromising the security goal.</a:t>
            </a:r>
          </a:p>
          <a:p>
            <a:pPr marL="0" indent="0">
              <a:buNone/>
            </a:pPr>
            <a:endParaRPr lang="en-ID" sz="1900"/>
          </a:p>
          <a:p>
            <a:pPr marL="0" indent="0">
              <a:buNone/>
            </a:pPr>
            <a:r>
              <a:rPr lang="en-ID" sz="1900"/>
              <a:t>The stochastic model is the third layer of the cyber security analytics architecture</a:t>
            </a:r>
          </a:p>
          <a:p>
            <a:pPr marL="0" indent="0">
              <a:buNone/>
            </a:pPr>
            <a:endParaRPr lang="en-ID" sz="1900"/>
          </a:p>
          <a:p>
            <a:pPr marL="0" indent="0">
              <a:buNone/>
            </a:pPr>
            <a:r>
              <a:rPr lang="en-ID" sz="1900"/>
              <a:t>The daily transition-probability matrices are calculated using the well-established Frei's Vulnerability lifecycle model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94312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38EB-7F4D-EA45-8543-67FA2DD8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Model Representation</a:t>
            </a:r>
          </a:p>
        </p:txBody>
      </p:sp>
      <p:pic>
        <p:nvPicPr>
          <p:cNvPr id="6" name="Picture 5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65616CB9-5543-0B43-AC13-483D0DC4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2329723"/>
            <a:ext cx="3172275" cy="317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12AA-8FE9-A442-A63E-4F5B714A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exploitability score e for vulnerability v is e(v) and calculated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transition matrix</a:t>
            </a:r>
          </a:p>
          <a:p>
            <a:pPr marL="0" indent="0">
              <a:buNone/>
            </a:pPr>
            <a:r>
              <a:rPr lang="en-US" dirty="0"/>
              <a:t>R = absorbing states, Q = transient states</a:t>
            </a:r>
          </a:p>
          <a:p>
            <a:pPr marL="0" indent="0">
              <a:buNone/>
            </a:pPr>
            <a:r>
              <a:rPr lang="en-US" dirty="0"/>
              <a:t>The transition probability of matrix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1720E-74CF-0F4B-8A83-AD589F42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09" y="2329723"/>
            <a:ext cx="4105252" cy="317224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309FD688-B766-3D43-8F89-2B5BCB036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42" y="2716883"/>
            <a:ext cx="1266932" cy="656362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0C492D21-0F82-3545-9404-F25A00C11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482" y="3827548"/>
            <a:ext cx="2656477" cy="7670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68BCD1-96BF-804C-910A-ACDC33039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00521"/>
            <a:ext cx="2656478" cy="588075"/>
          </a:xfrm>
          <a:prstGeom prst="rect">
            <a:avLst/>
          </a:prstGeom>
        </p:spPr>
      </p:pic>
      <p:pic>
        <p:nvPicPr>
          <p:cNvPr id="17" name="Picture 16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804FAC0B-F2AC-E94C-ADA8-83FF1FDFB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560" y="5026593"/>
            <a:ext cx="3111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2252-5268-924B-9E2D-2DA4C80F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Non-homogenous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1777-FAF1-A045-B6BD-1DD36A07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Frei’s model is used to calculate the temporal weight score of vulnerabilities as a part of the attack graph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Markov model, the covariate is considered as time dependent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97DC43D5-E59A-B24A-992D-85D00DC2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8751"/>
            <a:ext cx="15748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C2D2E-7448-D448-B442-5578E91A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08" y="2870201"/>
            <a:ext cx="1663700" cy="203200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631414E4-968F-354C-B480-6EF0A33B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139407"/>
            <a:ext cx="2921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0450-2AE3-D748-8428-2786DA85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Impact Analysis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4E5CE-6A0D-CC43-A506-E435D91A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The CVSS standard provides a framework for computing the impact associated with an individual vulnerability (v) using confidentiality impact (c), integrity impact (I) and availability impact (A) measures as follows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Given our existing DTMC model, we can represent the Markov Reward process as 		where S,P is a DMTC and </a:t>
            </a:r>
            <a:r>
              <a:rPr lang="el-GR" dirty="0"/>
              <a:t>ρ</a:t>
            </a:r>
            <a:r>
              <a:rPr lang="en-ID" dirty="0"/>
              <a:t> is a reward function for each state.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A picture containing clock, object, furniture&#10;&#10;Description automatically generated">
            <a:extLst>
              <a:ext uri="{FF2B5EF4-FFF2-40B4-BE49-F238E27FC236}">
                <a16:creationId xmlns:a16="http://schemas.microsoft.com/office/drawing/2014/main" id="{1993991C-E89E-1142-8E62-8E4397CE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04" y="3086100"/>
            <a:ext cx="4811963" cy="375500"/>
          </a:xfrm>
          <a:prstGeom prst="rect">
            <a:avLst/>
          </a:prstGeom>
        </p:spPr>
      </p:pic>
      <p:pic>
        <p:nvPicPr>
          <p:cNvPr id="16" name="Picture 15" descr="A picture containing furniture, weapon&#10;&#10;Description automatically generated">
            <a:extLst>
              <a:ext uri="{FF2B5EF4-FFF2-40B4-BE49-F238E27FC236}">
                <a16:creationId xmlns:a16="http://schemas.microsoft.com/office/drawing/2014/main" id="{C7AAA392-9938-A04B-8B97-BA85480B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60" y="4424460"/>
            <a:ext cx="1214853" cy="375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71A4C7-F19F-C146-8143-169433AE5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5" y="5440363"/>
            <a:ext cx="3683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8E47-DE49-48A1-BE2E-C98E2441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Result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24EA55-151A-42F2-BA2E-BFBA4388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Berdasarkan data yang didapatkan dibuatlah sebuah topologi yang mengikuti Absorbing Markov Chain untuk mencari state mana yang paling vulnerable dan harus dilakukan patch 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5268F47-EAA8-4DDA-8100-C579EB11A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12342"/>
            <a:ext cx="6250769" cy="46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8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8C572-15B8-436C-BDC8-FF55BAFA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E3CC-3DAC-4FC2-867E-4B192495F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Berdasarkan hasil simulasi yang dilakukan 2000 kali, didapatkan bahwa service bmc pada M4 yang merupakan titik paling sering diexploit dan service linux pada M3 merupakan titik yang paling sedikit diexploit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C4514FE-99BB-4FF6-BF50-DF130D0B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54559"/>
            <a:ext cx="6250769" cy="41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PREDICTIVE FRAMEWORK FOR CYBER SECURITY ANALYTICS USING ATTACK GRAPHS</vt:lpstr>
      <vt:lpstr>Dataset used</vt:lpstr>
      <vt:lpstr>Dataset used</vt:lpstr>
      <vt:lpstr>Stochastic Method</vt:lpstr>
      <vt:lpstr>Model Representation</vt:lpstr>
      <vt:lpstr>Non-homogenous model</vt:lpstr>
      <vt:lpstr>Impact Analysis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FRAMEWORK FOR CYBER SECURITY ANALYTICS USING ATTACK GRAPHS</dc:title>
  <dc:creator>Alexander Patrick</dc:creator>
  <cp:lastModifiedBy>Alexander Patrick</cp:lastModifiedBy>
  <cp:revision>1</cp:revision>
  <dcterms:created xsi:type="dcterms:W3CDTF">2019-11-15T02:57:11Z</dcterms:created>
  <dcterms:modified xsi:type="dcterms:W3CDTF">2019-11-15T02:58:34Z</dcterms:modified>
</cp:coreProperties>
</file>