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3"/>
  </p:notesMasterIdLst>
  <p:sldIdLst>
    <p:sldId id="256" r:id="rId5"/>
    <p:sldId id="257" r:id="rId6"/>
    <p:sldId id="258" r:id="rId7"/>
    <p:sldId id="259" r:id="rId8"/>
    <p:sldId id="260" r:id="rId9"/>
    <p:sldId id="261" r:id="rId10"/>
    <p:sldId id="262" r:id="rId11"/>
    <p:sldId id="263" r:id="rId12"/>
    <p:sldId id="270" r:id="rId13"/>
    <p:sldId id="271" r:id="rId14"/>
    <p:sldId id="272" r:id="rId15"/>
    <p:sldId id="273" r:id="rId16"/>
    <p:sldId id="264" r:id="rId17"/>
    <p:sldId id="265" r:id="rId18"/>
    <p:sldId id="266" r:id="rId19"/>
    <p:sldId id="267" r:id="rId20"/>
    <p:sldId id="268" r:id="rId21"/>
    <p:sldId id="269" r:id="rId22"/>
  </p:sldIdLst>
  <p:sldSz cx="12192000" cy="6858000"/>
  <p:notesSz cx="6858000" cy="9144000"/>
  <p:embeddedFontLst>
    <p:embeddedFont>
      <p:font typeface="Calibri" panose="020F0502020204030204" pitchFamily="34" charset="0"/>
      <p:regular r:id="rId24"/>
      <p:bold r:id="rId25"/>
      <p:italic r:id="rId26"/>
      <p:boldItalic r:id="rId27"/>
    </p:embeddedFont>
    <p:embeddedFont>
      <p:font typeface="Century Gothic" panose="020B0502020202020204" pitchFamily="34" charset="0"/>
      <p:regular r:id="rId28"/>
      <p:bold r:id="rId29"/>
      <p:italic r:id="rId30"/>
      <p:boldItalic r:id="rId31"/>
    </p:embeddedFont>
  </p:embeddedFontLst>
  <p:custDataLst>
    <p:tags r:id="rId32"/>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3"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customschemas.google.com/relationships/presentationmetadata" Target="meta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Michael Barbuzano</a:t>
            </a:r>
            <a:endParaRPr dirty="0"/>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644E7-4FC7-39D7-1EEB-CD56BA6D01F5}"/>
              </a:ext>
            </a:extLst>
          </p:cNvPr>
          <p:cNvSpPr>
            <a:spLocks noGrp="1"/>
          </p:cNvSpPr>
          <p:nvPr>
            <p:ph type="title"/>
          </p:nvPr>
        </p:nvSpPr>
        <p:spPr/>
        <p:txBody>
          <a:bodyPr/>
          <a:lstStyle/>
          <a:p>
            <a:r>
              <a:rPr lang="en-US" dirty="0"/>
              <a:t>SQL Injection Test 2</a:t>
            </a:r>
          </a:p>
        </p:txBody>
      </p:sp>
      <p:sp>
        <p:nvSpPr>
          <p:cNvPr id="3" name="Text Placeholder 2">
            <a:extLst>
              <a:ext uri="{FF2B5EF4-FFF2-40B4-BE49-F238E27FC236}">
                <a16:creationId xmlns:a16="http://schemas.microsoft.com/office/drawing/2014/main" id="{0BF46630-F196-E163-AA71-F3A8D931A992}"/>
              </a:ext>
            </a:extLst>
          </p:cNvPr>
          <p:cNvSpPr>
            <a:spLocks noGrp="1"/>
          </p:cNvSpPr>
          <p:nvPr>
            <p:ph type="body" idx="1"/>
          </p:nvPr>
        </p:nvSpPr>
        <p:spPr/>
        <p:txBody>
          <a:bodyPr/>
          <a:lstStyle/>
          <a:p>
            <a:endParaRPr lang="en-US" dirty="0"/>
          </a:p>
        </p:txBody>
      </p:sp>
      <p:pic>
        <p:nvPicPr>
          <p:cNvPr id="6" name="Picture 5">
            <a:extLst>
              <a:ext uri="{FF2B5EF4-FFF2-40B4-BE49-F238E27FC236}">
                <a16:creationId xmlns:a16="http://schemas.microsoft.com/office/drawing/2014/main" id="{8AD5AA32-5A2B-4426-7A2C-EFAD5D466F86}"/>
              </a:ext>
            </a:extLst>
          </p:cNvPr>
          <p:cNvPicPr>
            <a:picLocks noChangeAspect="1"/>
          </p:cNvPicPr>
          <p:nvPr/>
        </p:nvPicPr>
        <p:blipFill>
          <a:blip r:embed="rId2"/>
          <a:stretch>
            <a:fillRect/>
          </a:stretch>
        </p:blipFill>
        <p:spPr>
          <a:xfrm>
            <a:off x="568104" y="2194560"/>
            <a:ext cx="11362525" cy="3735624"/>
          </a:xfrm>
          <a:prstGeom prst="rect">
            <a:avLst/>
          </a:prstGeom>
        </p:spPr>
      </p:pic>
    </p:spTree>
    <p:extLst>
      <p:ext uri="{BB962C8B-B14F-4D97-AF65-F5344CB8AC3E}">
        <p14:creationId xmlns:p14="http://schemas.microsoft.com/office/powerpoint/2010/main" val="1580254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644E7-4FC7-39D7-1EEB-CD56BA6D01F5}"/>
              </a:ext>
            </a:extLst>
          </p:cNvPr>
          <p:cNvSpPr>
            <a:spLocks noGrp="1"/>
          </p:cNvSpPr>
          <p:nvPr>
            <p:ph type="title"/>
          </p:nvPr>
        </p:nvSpPr>
        <p:spPr/>
        <p:txBody>
          <a:bodyPr/>
          <a:lstStyle/>
          <a:p>
            <a:r>
              <a:rPr lang="en-US" dirty="0"/>
              <a:t>SQL Injection Test 3</a:t>
            </a:r>
          </a:p>
        </p:txBody>
      </p:sp>
      <p:sp>
        <p:nvSpPr>
          <p:cNvPr id="3" name="Text Placeholder 2">
            <a:extLst>
              <a:ext uri="{FF2B5EF4-FFF2-40B4-BE49-F238E27FC236}">
                <a16:creationId xmlns:a16="http://schemas.microsoft.com/office/drawing/2014/main" id="{0BF46630-F196-E163-AA71-F3A8D931A992}"/>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9F3BBE69-521C-67BA-AAC6-4F26F6DFB979}"/>
              </a:ext>
            </a:extLst>
          </p:cNvPr>
          <p:cNvPicPr>
            <a:picLocks noChangeAspect="1"/>
          </p:cNvPicPr>
          <p:nvPr/>
        </p:nvPicPr>
        <p:blipFill>
          <a:blip r:embed="rId2"/>
          <a:stretch>
            <a:fillRect/>
          </a:stretch>
        </p:blipFill>
        <p:spPr>
          <a:xfrm>
            <a:off x="685800" y="2194560"/>
            <a:ext cx="11470260" cy="3065503"/>
          </a:xfrm>
          <a:prstGeom prst="rect">
            <a:avLst/>
          </a:prstGeom>
        </p:spPr>
      </p:pic>
    </p:spTree>
    <p:extLst>
      <p:ext uri="{BB962C8B-B14F-4D97-AF65-F5344CB8AC3E}">
        <p14:creationId xmlns:p14="http://schemas.microsoft.com/office/powerpoint/2010/main" val="4091132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644E7-4FC7-39D7-1EEB-CD56BA6D01F5}"/>
              </a:ext>
            </a:extLst>
          </p:cNvPr>
          <p:cNvSpPr>
            <a:spLocks noGrp="1"/>
          </p:cNvSpPr>
          <p:nvPr>
            <p:ph type="title"/>
          </p:nvPr>
        </p:nvSpPr>
        <p:spPr/>
        <p:txBody>
          <a:bodyPr/>
          <a:lstStyle/>
          <a:p>
            <a:r>
              <a:rPr lang="en-US" dirty="0"/>
              <a:t>SQL Injection Test 4</a:t>
            </a:r>
          </a:p>
        </p:txBody>
      </p:sp>
      <p:sp>
        <p:nvSpPr>
          <p:cNvPr id="3" name="Text Placeholder 2">
            <a:extLst>
              <a:ext uri="{FF2B5EF4-FFF2-40B4-BE49-F238E27FC236}">
                <a16:creationId xmlns:a16="http://schemas.microsoft.com/office/drawing/2014/main" id="{0BF46630-F196-E163-AA71-F3A8D931A992}"/>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6A4A7769-E583-44E2-7476-8AF44932AB9D}"/>
              </a:ext>
            </a:extLst>
          </p:cNvPr>
          <p:cNvPicPr>
            <a:picLocks noChangeAspect="1"/>
          </p:cNvPicPr>
          <p:nvPr/>
        </p:nvPicPr>
        <p:blipFill>
          <a:blip r:embed="rId2"/>
          <a:stretch>
            <a:fillRect/>
          </a:stretch>
        </p:blipFill>
        <p:spPr>
          <a:xfrm>
            <a:off x="685800" y="2194559"/>
            <a:ext cx="11492194" cy="2151103"/>
          </a:xfrm>
          <a:prstGeom prst="rect">
            <a:avLst/>
          </a:prstGeom>
        </p:spPr>
      </p:pic>
    </p:spTree>
    <p:extLst>
      <p:ext uri="{BB962C8B-B14F-4D97-AF65-F5344CB8AC3E}">
        <p14:creationId xmlns:p14="http://schemas.microsoft.com/office/powerpoint/2010/main" val="2249638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AUTOMATION SUMMARY</a:t>
            </a:r>
            <a:endParaRPr dirty="0"/>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3146574" y="257655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dirty="0"/>
              <a:t>The </a:t>
            </a:r>
            <a:r>
              <a:rPr lang="en-US" dirty="0" err="1"/>
              <a:t>DevSecOps</a:t>
            </a:r>
            <a:r>
              <a:rPr lang="en-US" dirty="0"/>
              <a:t> Pipeline is an extension of the traditional DevOps pipeline, with a stronger focus on integrating security practices throughout the software development lifecycle.  </a:t>
            </a:r>
            <a:endParaRPr lang="en-US" sz="1600" dirty="0"/>
          </a:p>
          <a:p>
            <a:pPr marL="685800" lvl="1" indent="-228600" algn="l" rtl="0">
              <a:lnSpc>
                <a:spcPct val="90000"/>
              </a:lnSpc>
              <a:spcBef>
                <a:spcPts val="500"/>
              </a:spcBef>
              <a:spcAft>
                <a:spcPts val="0"/>
              </a:spcAft>
              <a:buClr>
                <a:schemeClr val="lt1"/>
              </a:buClr>
              <a:buSzPts val="2000"/>
              <a:buChar char="•"/>
            </a:pPr>
            <a:r>
              <a:rPr lang="en-US" sz="1600" dirty="0"/>
              <a:t>External tools play a crucial role in implementing security checks and controls at multiple stages of the </a:t>
            </a:r>
            <a:r>
              <a:rPr lang="en-US" sz="1600" dirty="0" err="1"/>
              <a:t>DevSecOps</a:t>
            </a:r>
            <a:r>
              <a:rPr lang="en-US" sz="1600" dirty="0"/>
              <a:t> pipeline.  </a:t>
            </a:r>
          </a:p>
          <a:p>
            <a:pPr marL="685800" lvl="1" indent="-228600" algn="l" rtl="0">
              <a:lnSpc>
                <a:spcPct val="90000"/>
              </a:lnSpc>
              <a:spcBef>
                <a:spcPts val="500"/>
              </a:spcBef>
              <a:spcAft>
                <a:spcPts val="0"/>
              </a:spcAft>
              <a:buClr>
                <a:schemeClr val="lt1"/>
              </a:buClr>
              <a:buSzPts val="2000"/>
              <a:buChar char="•"/>
            </a:pPr>
            <a:r>
              <a:rPr lang="en-US" sz="1600" dirty="0"/>
              <a:t>Static code analysis tools such as </a:t>
            </a:r>
            <a:r>
              <a:rPr lang="en-US" sz="1600" dirty="0" err="1"/>
              <a:t>CodeSonar</a:t>
            </a:r>
            <a:r>
              <a:rPr lang="en-US" sz="1600" dirty="0"/>
              <a:t>, Coverity, Helix QAC, and </a:t>
            </a:r>
            <a:r>
              <a:rPr lang="en-US" sz="1600" dirty="0" err="1"/>
              <a:t>Parasoft</a:t>
            </a:r>
            <a:r>
              <a:rPr lang="en-US" sz="1600" dirty="0"/>
              <a:t> will be used throughout the development and testing processes to enforce secure coding practices.</a:t>
            </a:r>
          </a:p>
          <a:p>
            <a:pPr marL="685800" lvl="1" indent="-228600" algn="l" rtl="0">
              <a:lnSpc>
                <a:spcPct val="90000"/>
              </a:lnSpc>
              <a:spcBef>
                <a:spcPts val="500"/>
              </a:spcBef>
              <a:spcAft>
                <a:spcPts val="0"/>
              </a:spcAft>
              <a:buClr>
                <a:schemeClr val="lt1"/>
              </a:buClr>
              <a:buSzPts val="2000"/>
              <a:buChar char="•"/>
            </a:pPr>
            <a:r>
              <a:rPr lang="en-US" sz="1600" dirty="0"/>
              <a:t>Real-time monitoring tools such as Prometheus, Grafana, and New Relic will allow for real-time monitoring of applications and infrastructure.</a:t>
            </a:r>
          </a:p>
          <a:p>
            <a:pPr marL="685800" lvl="1" indent="-228600" algn="l" rtl="0">
              <a:lnSpc>
                <a:spcPct val="90000"/>
              </a:lnSpc>
              <a:spcBef>
                <a:spcPts val="500"/>
              </a:spcBef>
              <a:spcAft>
                <a:spcPts val="0"/>
              </a:spcAft>
              <a:buClr>
                <a:schemeClr val="lt1"/>
              </a:buClr>
              <a:buSzPts val="2000"/>
              <a:buChar char="•"/>
            </a:pPr>
            <a:r>
              <a:rPr lang="en-US" sz="1600" dirty="0"/>
              <a:t>Utilizing bots in messaging software such as Microsoft teams will allow for automation of real-time communication and incident triage.</a:t>
            </a:r>
          </a:p>
          <a:p>
            <a:pPr marL="685800" lvl="1" indent="-228600" algn="l" rtl="0">
              <a:lnSpc>
                <a:spcPct val="90000"/>
              </a:lnSpc>
              <a:spcBef>
                <a:spcPts val="500"/>
              </a:spcBef>
              <a:spcAft>
                <a:spcPts val="0"/>
              </a:spcAft>
              <a:buClr>
                <a:schemeClr val="lt1"/>
              </a:buClr>
              <a:buSzPts val="2000"/>
              <a:buChar char="•"/>
            </a:pPr>
            <a:endParaRPr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000"/>
              <a:buNone/>
            </a:pPr>
            <a:endParaRPr lang="en-US" sz="2000" dirty="0"/>
          </a:p>
          <a:p>
            <a:pPr marL="228600" lvl="0" indent="-228600" algn="l" rtl="0">
              <a:lnSpc>
                <a:spcPct val="90000"/>
              </a:lnSpc>
              <a:spcBef>
                <a:spcPts val="0"/>
              </a:spcBef>
              <a:spcAft>
                <a:spcPts val="0"/>
              </a:spcAft>
              <a:buClr>
                <a:schemeClr val="lt1"/>
              </a:buClr>
              <a:buSzPts val="2000"/>
              <a:buChar char="•"/>
            </a:pPr>
            <a:r>
              <a:rPr lang="en-US" dirty="0"/>
              <a:t>Waiting can lead to the exploitation of security vulnerabilities.</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dirty="0"/>
              <a:t>Deploying this policy now would lead to enhanced security, but the policy may have to be updated in the future to include more coding standards.</a:t>
            </a: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914400" lvl="2" indent="0" algn="l" rtl="0">
              <a:lnSpc>
                <a:spcPct val="90000"/>
              </a:lnSpc>
              <a:spcBef>
                <a:spcPts val="0"/>
              </a:spcBef>
              <a:spcAft>
                <a:spcPts val="0"/>
              </a:spcAft>
              <a:buClr>
                <a:schemeClr val="lt1"/>
              </a:buClr>
              <a:buSzPts val="1800"/>
              <a:buNone/>
            </a:pPr>
            <a:endParaRPr lang="en-US" dirty="0"/>
          </a:p>
          <a:p>
            <a:pPr marL="1143000" lvl="2" indent="-228600" algn="l" rtl="0">
              <a:lnSpc>
                <a:spcPct val="90000"/>
              </a:lnSpc>
              <a:spcBef>
                <a:spcPts val="0"/>
              </a:spcBef>
              <a:spcAft>
                <a:spcPts val="0"/>
              </a:spcAft>
              <a:buClr>
                <a:schemeClr val="lt1"/>
              </a:buClr>
              <a:buSzPts val="1800"/>
              <a:buChar char="•"/>
            </a:pPr>
            <a:r>
              <a:rPr lang="en-US" sz="2500" dirty="0"/>
              <a:t>Iterative improvement may be necessary to attain an effective security policy.</a:t>
            </a:r>
          </a:p>
          <a:p>
            <a:pPr marL="1143000" lvl="2" indent="-228600" algn="l" rtl="0">
              <a:lnSpc>
                <a:spcPct val="90000"/>
              </a:lnSpc>
              <a:spcBef>
                <a:spcPts val="0"/>
              </a:spcBef>
              <a:spcAft>
                <a:spcPts val="0"/>
              </a:spcAft>
              <a:buClr>
                <a:schemeClr val="lt1"/>
              </a:buClr>
              <a:buSzPts val="1800"/>
              <a:buChar char="•"/>
            </a:pPr>
            <a:endParaRPr lang="en-US" sz="2500" dirty="0"/>
          </a:p>
          <a:p>
            <a:pPr marL="1143000" lvl="2" indent="-228600" algn="l" rtl="0">
              <a:lnSpc>
                <a:spcPct val="90000"/>
              </a:lnSpc>
              <a:spcBef>
                <a:spcPts val="0"/>
              </a:spcBef>
              <a:spcAft>
                <a:spcPts val="0"/>
              </a:spcAft>
              <a:buClr>
                <a:schemeClr val="lt1"/>
              </a:buClr>
              <a:buSzPts val="1800"/>
              <a:buChar char="•"/>
            </a:pPr>
            <a:r>
              <a:rPr lang="en-US" sz="2500" dirty="0"/>
              <a:t>This current policy only contains 10 coding standards, more should be added in the future to cover more coding principles and vulnerabilities.</a:t>
            </a:r>
          </a:p>
          <a:p>
            <a:pPr marL="1143000" lvl="2" indent="-228600" algn="l" rtl="0">
              <a:lnSpc>
                <a:spcPct val="90000"/>
              </a:lnSpc>
              <a:spcBef>
                <a:spcPts val="0"/>
              </a:spcBef>
              <a:spcAft>
                <a:spcPts val="0"/>
              </a:spcAft>
              <a:buClr>
                <a:schemeClr val="lt1"/>
              </a:buClr>
              <a:buSzPts val="1800"/>
              <a:buChar char="•"/>
            </a:pPr>
            <a:endParaRPr sz="25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sz="2400" dirty="0"/>
              <a:t>Secure coding standards should be implemented and utilized, as malicious hacker techniques are innovated and developed.</a:t>
            </a:r>
          </a:p>
          <a:p>
            <a:pPr marL="228600" lvl="0" indent="-228600" algn="l" rtl="0">
              <a:lnSpc>
                <a:spcPct val="90000"/>
              </a:lnSpc>
              <a:spcBef>
                <a:spcPts val="0"/>
              </a:spcBef>
              <a:spcAft>
                <a:spcPts val="0"/>
              </a:spcAft>
              <a:buClr>
                <a:schemeClr val="lt1"/>
              </a:buClr>
              <a:buSzPts val="2200"/>
              <a:buChar char="•"/>
            </a:pPr>
            <a:endParaRPr lang="en-US" sz="2400" dirty="0"/>
          </a:p>
          <a:p>
            <a:pPr marL="228600" lvl="0" indent="-228600" algn="l" rtl="0">
              <a:lnSpc>
                <a:spcPct val="90000"/>
              </a:lnSpc>
              <a:spcBef>
                <a:spcPts val="0"/>
              </a:spcBef>
              <a:spcAft>
                <a:spcPts val="0"/>
              </a:spcAft>
              <a:buClr>
                <a:schemeClr val="lt1"/>
              </a:buClr>
              <a:buSzPts val="2200"/>
              <a:buChar char="•"/>
            </a:pPr>
            <a:r>
              <a:rPr lang="en-US" sz="2400" dirty="0"/>
              <a:t>Prioritize Data Security.</a:t>
            </a:r>
            <a:endParaRPr sz="2400" dirty="0"/>
          </a:p>
          <a:p>
            <a:pPr marL="228600" lvl="0" indent="-88900" algn="l" rtl="0">
              <a:lnSpc>
                <a:spcPct val="90000"/>
              </a:lnSpc>
              <a:spcBef>
                <a:spcPts val="1000"/>
              </a:spcBef>
              <a:spcAft>
                <a:spcPts val="0"/>
              </a:spcAft>
              <a:buClr>
                <a:schemeClr val="lt1"/>
              </a:buClr>
              <a:buSzPts val="2200"/>
              <a:buNone/>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r>
              <a:rPr lang="en-US" dirty="0" err="1">
                <a:effectLst/>
              </a:rPr>
              <a:t>Bellairs</a:t>
            </a:r>
            <a:r>
              <a:rPr lang="en-US" dirty="0">
                <a:effectLst/>
              </a:rPr>
              <a:t>, R. (n.d.). </a:t>
            </a:r>
            <a:r>
              <a:rPr lang="en-US" i="1" dirty="0">
                <a:effectLst/>
              </a:rPr>
              <a:t>Coding standards best practices: How to use coding standards</a:t>
            </a:r>
            <a:r>
              <a:rPr lang="en-US" dirty="0">
                <a:effectLst/>
              </a:rPr>
              <a:t>. Perforce Software. https://www.perforce.com/blog/qac/coding-standards-best-practices-how-use-coding-standards </a:t>
            </a:r>
          </a:p>
          <a:p>
            <a:r>
              <a:rPr lang="en-US" dirty="0">
                <a:effectLst/>
              </a:rPr>
              <a:t>CISA, R. D. (PARTNER |. (2021, October 26). </a:t>
            </a:r>
            <a:r>
              <a:rPr lang="en-US" i="1" dirty="0">
                <a:effectLst/>
              </a:rPr>
              <a:t>The importance of a company information security policy</a:t>
            </a:r>
            <a:r>
              <a:rPr lang="en-US" dirty="0">
                <a:effectLst/>
              </a:rPr>
              <a:t>. Linford &amp; Company LLP. https://linfordco.com/blog/information-security-policies/ </a:t>
            </a:r>
          </a:p>
          <a:p>
            <a:r>
              <a:rPr lang="en-US" i="1" dirty="0">
                <a:effectLst/>
              </a:rPr>
              <a:t>Secure coding: A practical guide</a:t>
            </a:r>
            <a:r>
              <a:rPr lang="en-US" dirty="0">
                <a:effectLst/>
              </a:rPr>
              <a:t>. Mend. (2023, August 17). https://www.mend.io/blog/secure-coding/ </a:t>
            </a:r>
          </a:p>
          <a:p>
            <a:endParaRPr lang="en-US" dirty="0">
              <a:effectLst/>
            </a:endParaRPr>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069502"/>
            <a:ext cx="10820400"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sz="1600" dirty="0"/>
              <a:t>This security policy defines the core security principles, coding, authorization, authentication, auditing, and data encryption standards.  </a:t>
            </a: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a:bodyPr>
          <a:lstStyle/>
          <a:p>
            <a:pPr marL="228600" lvl="0" indent="-88900" algn="l" rtl="0">
              <a:lnSpc>
                <a:spcPct val="90000"/>
              </a:lnSpc>
              <a:spcBef>
                <a:spcPts val="1000"/>
              </a:spcBef>
              <a:spcAft>
                <a:spcPts val="0"/>
              </a:spcAft>
              <a:buClr>
                <a:schemeClr val="lt1"/>
              </a:buClr>
              <a:buSzPts val="2200"/>
              <a:buNone/>
            </a:pPr>
            <a:endParaRPr dirty="0"/>
          </a:p>
        </p:txBody>
      </p:sp>
      <p:graphicFrame>
        <p:nvGraphicFramePr>
          <p:cNvPr id="161" name="Google Shape;161;p4" descr="Alt text required"/>
          <p:cNvGraphicFramePr/>
          <p:nvPr>
            <p:extLst>
              <p:ext uri="{D42A27DB-BD31-4B8C-83A1-F6EECF244321}">
                <p14:modId xmlns:p14="http://schemas.microsoft.com/office/powerpoint/2010/main" val="3322274822"/>
              </p:ext>
            </p:extLst>
          </p:nvPr>
        </p:nvGraphicFramePr>
        <p:xfrm>
          <a:off x="3171900" y="2561050"/>
          <a:ext cx="7835225" cy="3674295"/>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STD-EXP63-CPP(</a:t>
                      </a:r>
                      <a:r>
                        <a:rPr lang="en-US" sz="1100" b="1"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Do not rely on the value of a moved-from object)</a:t>
                      </a:r>
                    </a:p>
                    <a:p>
                      <a:pPr marL="0" marR="0" lvl="0" indent="0" algn="ctr" rtl="0">
                        <a:lnSpc>
                          <a:spcPct val="100000"/>
                        </a:lnSpc>
                        <a:spcBef>
                          <a:spcPts val="0"/>
                        </a:spcBef>
                        <a:spcAft>
                          <a:spcPts val="0"/>
                        </a:spcAft>
                        <a:buClr>
                          <a:srgbClr val="000000"/>
                        </a:buClr>
                        <a:buSzPts val="3600"/>
                        <a:buFont typeface="Arial"/>
                        <a:buNone/>
                      </a:pPr>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STD-CON52-CPP(</a:t>
                      </a:r>
                      <a:r>
                        <a:rPr lang="en-US" sz="1100" b="1"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Prevent data races when accessing bit-fields from multiple threads)</a:t>
                      </a:r>
                    </a:p>
                    <a:p>
                      <a:pPr marL="0" marR="0" lvl="0" indent="0" algn="ctr" rtl="0">
                        <a:lnSpc>
                          <a:spcPct val="100000"/>
                        </a:lnSpc>
                        <a:spcBef>
                          <a:spcPts val="0"/>
                        </a:spcBef>
                        <a:spcAft>
                          <a:spcPts val="0"/>
                        </a:spcAft>
                        <a:buClr>
                          <a:srgbClr val="000000"/>
                        </a:buClr>
                        <a:buSzPts val="3600"/>
                        <a:buFont typeface="Arial"/>
                        <a:buNone/>
                      </a:pPr>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STD-POS49-C(</a:t>
                      </a:r>
                      <a:r>
                        <a:rPr lang="en-US" sz="1100" b="1"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When Data must be accessed by multiple threads, provide a mutex and guarantee no adjacent data is also accessed.)</a:t>
                      </a:r>
                      <a:endParaRPr sz="1100" u="none" strike="noStrike" cap="none" dirty="0">
                        <a:solidFill>
                          <a:srgbClr val="FFD966"/>
                        </a:solidFill>
                        <a:latin typeface="Times New Roman" panose="02020603050405020304" pitchFamily="18" charset="0"/>
                        <a:cs typeface="Times New Roman" panose="02020603050405020304" pitchFamily="18" charset="0"/>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STD-DCL50-CPP(</a:t>
                      </a:r>
                      <a:r>
                        <a:rPr lang="en-US" sz="1100" b="1"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Do Not Define a C-style variadic function)</a:t>
                      </a:r>
                    </a:p>
                    <a:p>
                      <a:pPr marL="0" marR="0" lvl="0" indent="0" algn="ctr" rtl="0">
                        <a:lnSpc>
                          <a:spcPct val="100000"/>
                        </a:lnSpc>
                        <a:spcBef>
                          <a:spcPts val="0"/>
                        </a:spcBef>
                        <a:spcAft>
                          <a:spcPts val="0"/>
                        </a:spcAft>
                        <a:buClr>
                          <a:srgbClr val="000000"/>
                        </a:buClr>
                        <a:buSzPts val="3600"/>
                        <a:buFont typeface="Arial"/>
                        <a:buNone/>
                      </a:pPr>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STD-IDS00-J(</a:t>
                      </a:r>
                      <a:r>
                        <a:rPr lang="en-US" sz="1100" b="1"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Prevent SQL Injection)</a:t>
                      </a:r>
                    </a:p>
                    <a:p>
                      <a:pPr marL="0" marR="0" lvl="0" indent="0" algn="ctr" rtl="0">
                        <a:lnSpc>
                          <a:spcPct val="100000"/>
                        </a:lnSpc>
                        <a:spcBef>
                          <a:spcPts val="0"/>
                        </a:spcBef>
                        <a:spcAft>
                          <a:spcPts val="0"/>
                        </a:spcAft>
                        <a:buClr>
                          <a:srgbClr val="000000"/>
                        </a:buClr>
                        <a:buSzPts val="3600"/>
                        <a:buFont typeface="Arial"/>
                        <a:buNone/>
                      </a:pPr>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STD-ERR56-CPP(</a:t>
                      </a:r>
                      <a:r>
                        <a:rPr lang="en-US" sz="1100" b="1"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Guarantee exception safety)</a:t>
                      </a:r>
                    </a:p>
                    <a:p>
                      <a:pPr marL="0" marR="0" lvl="0" indent="0" algn="ctr" rtl="0">
                        <a:lnSpc>
                          <a:spcPct val="100000"/>
                        </a:lnSpc>
                        <a:spcBef>
                          <a:spcPts val="0"/>
                        </a:spcBef>
                        <a:spcAft>
                          <a:spcPts val="0"/>
                        </a:spcAft>
                        <a:buClr>
                          <a:srgbClr val="000000"/>
                        </a:buClr>
                        <a:buSzPts val="3600"/>
                        <a:buFont typeface="Arial"/>
                        <a:buNone/>
                      </a:pPr>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STD-MSC59-J(</a:t>
                      </a:r>
                      <a:r>
                        <a:rPr lang="en-US" sz="1100" b="1"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Limit the lifetime of sensitive data)</a:t>
                      </a:r>
                    </a:p>
                    <a:p>
                      <a:pPr marL="0" marR="0" lvl="0" indent="0" algn="ctr" rtl="0">
                        <a:lnSpc>
                          <a:spcPct val="100000"/>
                        </a:lnSpc>
                        <a:spcBef>
                          <a:spcPts val="0"/>
                        </a:spcBef>
                        <a:spcAft>
                          <a:spcPts val="0"/>
                        </a:spcAft>
                        <a:buClr>
                          <a:srgbClr val="000000"/>
                        </a:buClr>
                        <a:buSzPts val="3600"/>
                        <a:buFont typeface="Arial"/>
                        <a:buNone/>
                      </a:pPr>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STD-MEM50-CPP(</a:t>
                      </a:r>
                      <a:r>
                        <a:rPr lang="en-US" sz="1100" b="1"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Do not access freed memory)</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STD-DCL03-C(</a:t>
                      </a:r>
                      <a:r>
                        <a:rPr lang="en-US" sz="1100" b="1"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Use a static assertion to test the value of a constant expression)</a:t>
                      </a:r>
                      <a:endParaRPr sz="1100" u="none" strike="noStrike" cap="none" dirty="0">
                        <a:latin typeface="Times New Roman" panose="02020603050405020304" pitchFamily="18" charset="0"/>
                        <a:cs typeface="Times New Roman" panose="02020603050405020304" pitchFamily="18" charset="0"/>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STD-ERR62-CPP(</a:t>
                      </a:r>
                      <a:r>
                        <a:rPr lang="en-US" sz="1100" b="1"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Detect errors when converting a string to a number)</a:t>
                      </a:r>
                    </a:p>
                    <a:p>
                      <a:pPr marL="0" marR="0" lvl="0" indent="0" algn="ctr" rtl="0">
                        <a:lnSpc>
                          <a:spcPct val="100000"/>
                        </a:lnSpc>
                        <a:spcBef>
                          <a:spcPts val="0"/>
                        </a:spcBef>
                        <a:spcAft>
                          <a:spcPts val="0"/>
                        </a:spcAft>
                        <a:buClr>
                          <a:srgbClr val="000000"/>
                        </a:buClr>
                        <a:buSzPts val="3600"/>
                        <a:buFont typeface="Arial"/>
                        <a:buNone/>
                      </a:pPr>
                      <a:endParaRPr lang="en-US" sz="1000" b="1"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p>
                      <a:pPr marL="0" marR="0" lvl="0" indent="0" algn="ctr" rtl="0">
                        <a:lnSpc>
                          <a:spcPct val="100000"/>
                        </a:lnSpc>
                        <a:spcBef>
                          <a:spcPts val="0"/>
                        </a:spcBef>
                        <a:spcAft>
                          <a:spcPts val="0"/>
                        </a:spcAft>
                        <a:buClr>
                          <a:srgbClr val="000000"/>
                        </a:buClr>
                        <a:buSzPts val="3600"/>
                        <a:buFont typeface="Arial"/>
                        <a:buNone/>
                      </a:pPr>
                      <a:endParaRPr sz="1000" u="none" strike="noStrike" cap="none" dirty="0">
                        <a:latin typeface="Times New Roman" panose="02020603050405020304" pitchFamily="18" charset="0"/>
                        <a:cs typeface="Times New Roman" panose="02020603050405020304" pitchFamily="18" charset="0"/>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lnSpcReduction="10000"/>
          </a:bodyPr>
          <a:lstStyle/>
          <a:p>
            <a:pPr marL="228600" indent="-228600">
              <a:spcBef>
                <a:spcPts val="0"/>
              </a:spcBef>
              <a:buSzPts val="2200"/>
            </a:pPr>
            <a:r>
              <a:rPr lang="en-US" dirty="0"/>
              <a:t>Validate Input Data: (</a:t>
            </a:r>
            <a:r>
              <a:rPr lang="en-US" sz="1200" dirty="0">
                <a:latin typeface="Times New Roman" panose="02020603050405020304" pitchFamily="18" charset="0"/>
                <a:cs typeface="Times New Roman" panose="02020603050405020304" pitchFamily="18" charset="0"/>
              </a:rPr>
              <a:t>Prevent SQL Injection</a:t>
            </a:r>
            <a:r>
              <a:rPr lang="en-US" dirty="0"/>
              <a:t>)</a:t>
            </a:r>
          </a:p>
          <a:p>
            <a:pPr marL="228600" lvl="0" indent="-228600">
              <a:spcBef>
                <a:spcPts val="0"/>
              </a:spcBef>
              <a:buSzPts val="2200"/>
            </a:pPr>
            <a:r>
              <a:rPr lang="en-US" dirty="0"/>
              <a:t>Heed Compiler Warnings: (</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Do Not Define a C-style variadic function, Do not rely on the value of a moved-from object, </a:t>
            </a:r>
            <a:r>
              <a:rPr lang="en-US" sz="1200" dirty="0">
                <a:latin typeface="Times New Roman" panose="02020603050405020304" pitchFamily="18" charset="0"/>
                <a:cs typeface="Times New Roman" panose="02020603050405020304" pitchFamily="18" charset="0"/>
              </a:rPr>
              <a:t>Detect errors when converting a string to a number, Prevent data races when accessing bit-fields from multiple threads, Use a static assertion to test the value of a constant expression</a:t>
            </a:r>
            <a:r>
              <a:rPr lang="en-US" dirty="0"/>
              <a:t>)</a:t>
            </a:r>
          </a:p>
          <a:p>
            <a:pPr marL="228600" lvl="0" indent="-228600" algn="l" rtl="0">
              <a:lnSpc>
                <a:spcPct val="90000"/>
              </a:lnSpc>
              <a:spcBef>
                <a:spcPts val="0"/>
              </a:spcBef>
              <a:spcAft>
                <a:spcPts val="0"/>
              </a:spcAft>
              <a:buClr>
                <a:schemeClr val="lt1"/>
              </a:buClr>
              <a:buSzPts val="2200"/>
              <a:buChar char="•"/>
            </a:pPr>
            <a:r>
              <a:rPr lang="en-US" dirty="0"/>
              <a:t>Architect and Design for Security Policies:</a:t>
            </a:r>
          </a:p>
          <a:p>
            <a:pPr marL="228600" indent="-228600">
              <a:spcBef>
                <a:spcPts val="0"/>
              </a:spcBef>
              <a:buSzPts val="2200"/>
            </a:pPr>
            <a:r>
              <a:rPr lang="en-US" dirty="0"/>
              <a:t>Keep it Simple: (</a:t>
            </a:r>
            <a:r>
              <a:rPr lang="en-US" sz="1200" dirty="0">
                <a:latin typeface="Times New Roman" panose="02020603050405020304" pitchFamily="18" charset="0"/>
                <a:cs typeface="Times New Roman" panose="02020603050405020304" pitchFamily="18" charset="0"/>
              </a:rPr>
              <a:t>Do not rely on the value of a moved-from object, Guarantee exception safety, Do not access freed memory, When Data must be accessed by multiple threads, provide a mutex and guarantee no adjacent data is also accessed.</a:t>
            </a:r>
            <a:r>
              <a:rPr lang="en-US" sz="1200" dirty="0"/>
              <a:t>)</a:t>
            </a:r>
          </a:p>
          <a:p>
            <a:pPr marL="228600" lvl="0" indent="-228600" algn="l" rtl="0">
              <a:lnSpc>
                <a:spcPct val="90000"/>
              </a:lnSpc>
              <a:spcBef>
                <a:spcPts val="0"/>
              </a:spcBef>
              <a:spcAft>
                <a:spcPts val="0"/>
              </a:spcAft>
              <a:buClr>
                <a:schemeClr val="lt1"/>
              </a:buClr>
              <a:buSzPts val="2200"/>
              <a:buChar char="•"/>
            </a:pPr>
            <a:r>
              <a:rPr lang="en-US" dirty="0"/>
              <a:t>Default Deny:</a:t>
            </a:r>
          </a:p>
          <a:p>
            <a:pPr marL="228600" lvl="0" indent="-228600" algn="l" rtl="0">
              <a:lnSpc>
                <a:spcPct val="90000"/>
              </a:lnSpc>
              <a:spcBef>
                <a:spcPts val="0"/>
              </a:spcBef>
              <a:spcAft>
                <a:spcPts val="0"/>
              </a:spcAft>
              <a:buClr>
                <a:schemeClr val="lt1"/>
              </a:buClr>
              <a:buSzPts val="2200"/>
              <a:buChar char="•"/>
            </a:pPr>
            <a:r>
              <a:rPr lang="en-US" dirty="0"/>
              <a:t>Adhere to the last Principle of Least Privilege:</a:t>
            </a:r>
          </a:p>
          <a:p>
            <a:pPr marL="228600" indent="-228600">
              <a:spcBef>
                <a:spcPts val="0"/>
              </a:spcBef>
              <a:buSzPts val="2200"/>
            </a:pPr>
            <a:r>
              <a:rPr lang="en-US" dirty="0"/>
              <a:t>Sanitize Data Sent to Other Systems: (</a:t>
            </a:r>
            <a:r>
              <a:rPr lang="en-US" sz="1200" dirty="0">
                <a:latin typeface="Times New Roman" panose="02020603050405020304" pitchFamily="18" charset="0"/>
                <a:cs typeface="Times New Roman" panose="02020603050405020304" pitchFamily="18" charset="0"/>
              </a:rPr>
              <a:t>Prevent SQL Injection, Limit the lifetime of sensitive data</a:t>
            </a:r>
            <a:r>
              <a:rPr lang="en-US" dirty="0"/>
              <a:t>)</a:t>
            </a:r>
          </a:p>
          <a:p>
            <a:pPr marL="228600" indent="-228600">
              <a:spcBef>
                <a:spcPts val="0"/>
              </a:spcBef>
              <a:buSzPts val="2200"/>
            </a:pPr>
            <a:r>
              <a:rPr lang="en-US" dirty="0"/>
              <a:t>Practice Defense in Depth: (</a:t>
            </a:r>
            <a:r>
              <a:rPr lang="en-US" sz="1200" dirty="0">
                <a:latin typeface="Times New Roman" panose="02020603050405020304" pitchFamily="18" charset="0"/>
                <a:cs typeface="Times New Roman" panose="02020603050405020304" pitchFamily="18" charset="0"/>
              </a:rPr>
              <a:t>Limit the lifetime of sensitive data</a:t>
            </a:r>
            <a:r>
              <a:rPr lang="en-US" dirty="0"/>
              <a:t>)</a:t>
            </a:r>
          </a:p>
          <a:p>
            <a:pPr marL="228600" indent="-228600">
              <a:spcBef>
                <a:spcPts val="0"/>
              </a:spcBef>
              <a:buSzPts val="2200"/>
            </a:pPr>
            <a:r>
              <a:rPr lang="en-US" dirty="0"/>
              <a:t>Use Effective Quality Assurance Techniques: (</a:t>
            </a:r>
            <a:r>
              <a:rPr lang="en-US" sz="1200" dirty="0">
                <a:latin typeface="Times New Roman" panose="02020603050405020304" pitchFamily="18" charset="0"/>
                <a:cs typeface="Times New Roman" panose="02020603050405020304" pitchFamily="18" charset="0"/>
              </a:rPr>
              <a:t>Detect errors when converting a string to a number, Prevent data races when accessing bit-fields from multiple threads, Use a static assertion to test the value of a constant expression, Guarantee exception safety, Limit the lifetime of sensitive data</a:t>
            </a:r>
            <a:r>
              <a:rPr lang="en-US" dirty="0"/>
              <a:t>)</a:t>
            </a:r>
          </a:p>
          <a:p>
            <a:pPr marL="228600" lvl="0" indent="-228600" algn="l" rtl="0">
              <a:lnSpc>
                <a:spcPct val="90000"/>
              </a:lnSpc>
              <a:spcBef>
                <a:spcPts val="0"/>
              </a:spcBef>
              <a:spcAft>
                <a:spcPts val="0"/>
              </a:spcAft>
              <a:buClr>
                <a:schemeClr val="lt1"/>
              </a:buClr>
              <a:buSzPts val="2200"/>
              <a:buChar char="•"/>
            </a:pPr>
            <a:r>
              <a:rPr lang="en-US" dirty="0"/>
              <a:t>Adopt a Secure Coding Standard: (</a:t>
            </a:r>
            <a:r>
              <a:rPr lang="en-US" sz="1200" dirty="0">
                <a:latin typeface="Times New Roman" panose="02020603050405020304" pitchFamily="18" charset="0"/>
                <a:cs typeface="Times New Roman" panose="02020603050405020304" pitchFamily="18" charset="0"/>
              </a:rPr>
              <a:t>Prevent data races when accessing bit-fields from multiple threads</a:t>
            </a:r>
            <a:r>
              <a:rPr lang="en-US" dirty="0"/>
              <a:t>)</a:t>
            </a: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a:bodyPr>
          <a:lstStyle/>
          <a:p>
            <a:pPr marL="228600" indent="-228600">
              <a:spcBef>
                <a:spcPts val="0"/>
              </a:spcBef>
              <a:buSzPts val="2000"/>
            </a:pPr>
            <a:r>
              <a:rPr lang="en-US" sz="2500" b="0" i="0" u="none" strike="noStrike" cap="none" dirty="0">
                <a:solidFill>
                  <a:schemeClr val="bg1"/>
                </a:solidFill>
                <a:effectLst/>
                <a:latin typeface="Times New Roman" panose="02020603050405020304" pitchFamily="18" charset="0"/>
                <a:ea typeface="Arial"/>
                <a:cs typeface="Times New Roman" panose="02020603050405020304" pitchFamily="18" charset="0"/>
                <a:sym typeface="Arial"/>
              </a:rPr>
              <a:t>STD-IDS00-J(</a:t>
            </a:r>
            <a:r>
              <a:rPr lang="en-US" sz="2500" b="1" i="0" u="none" strike="noStrike" cap="none" dirty="0">
                <a:solidFill>
                  <a:schemeClr val="bg1"/>
                </a:solidFill>
                <a:effectLst/>
                <a:latin typeface="Times New Roman" panose="02020603050405020304" pitchFamily="18" charset="0"/>
                <a:ea typeface="Arial"/>
                <a:cs typeface="Times New Roman" panose="02020603050405020304" pitchFamily="18" charset="0"/>
                <a:sym typeface="Arial"/>
              </a:rPr>
              <a:t>Prevent SQL Injection)</a:t>
            </a:r>
          </a:p>
          <a:p>
            <a:pPr marL="228600" indent="-228600">
              <a:spcBef>
                <a:spcPts val="0"/>
              </a:spcBef>
              <a:buSzPts val="2000"/>
            </a:pPr>
            <a:r>
              <a:rPr lang="en-US" sz="2500" b="0" i="0" u="none" strike="noStrike" cap="none" dirty="0">
                <a:solidFill>
                  <a:schemeClr val="bg1"/>
                </a:solidFill>
                <a:effectLst/>
                <a:latin typeface="Times New Roman" panose="02020603050405020304" pitchFamily="18" charset="0"/>
                <a:ea typeface="Arial"/>
                <a:cs typeface="Times New Roman" panose="02020603050405020304" pitchFamily="18" charset="0"/>
                <a:sym typeface="Arial"/>
              </a:rPr>
              <a:t>STD-DCL03-C(</a:t>
            </a:r>
            <a:r>
              <a:rPr lang="en-US" sz="2500" b="1" i="0" u="none" strike="noStrike" cap="none" dirty="0">
                <a:solidFill>
                  <a:schemeClr val="bg1"/>
                </a:solidFill>
                <a:effectLst/>
                <a:latin typeface="Times New Roman" panose="02020603050405020304" pitchFamily="18" charset="0"/>
                <a:ea typeface="Arial"/>
                <a:cs typeface="Times New Roman" panose="02020603050405020304" pitchFamily="18" charset="0"/>
                <a:sym typeface="Arial"/>
              </a:rPr>
              <a:t>Use a static assertion to test the value of a constant expression)</a:t>
            </a:r>
            <a:endParaRPr lang="en-US" sz="2500" dirty="0">
              <a:solidFill>
                <a:schemeClr val="bg1"/>
              </a:solidFill>
            </a:endParaRPr>
          </a:p>
          <a:p>
            <a:pPr marL="228600" indent="-228600">
              <a:spcBef>
                <a:spcPts val="0"/>
              </a:spcBef>
              <a:buSzPts val="2000"/>
            </a:pPr>
            <a:r>
              <a:rPr lang="en-US" sz="2500" b="0" i="0" u="none" strike="noStrike" cap="none" dirty="0">
                <a:solidFill>
                  <a:schemeClr val="bg1"/>
                </a:solidFill>
                <a:effectLst/>
                <a:latin typeface="Times New Roman" panose="02020603050405020304" pitchFamily="18" charset="0"/>
                <a:ea typeface="Arial"/>
                <a:cs typeface="Times New Roman" panose="02020603050405020304" pitchFamily="18" charset="0"/>
                <a:sym typeface="Arial"/>
              </a:rPr>
              <a:t>STD-POS49-C(</a:t>
            </a:r>
            <a:r>
              <a:rPr lang="en-US" sz="2500" b="1" i="0" u="none" strike="noStrike" cap="none" dirty="0">
                <a:solidFill>
                  <a:schemeClr val="bg1"/>
                </a:solidFill>
                <a:effectLst/>
                <a:latin typeface="Times New Roman" panose="02020603050405020304" pitchFamily="18" charset="0"/>
                <a:ea typeface="Arial"/>
                <a:cs typeface="Times New Roman" panose="02020603050405020304" pitchFamily="18" charset="0"/>
                <a:sym typeface="Arial"/>
              </a:rPr>
              <a:t>When Data must be accessed by multiple threads, provide a mutex and guarantee no adjacent data is also accessed.)</a:t>
            </a:r>
            <a:endParaRPr lang="en-US" sz="2500" u="none" strike="noStrike" cap="none" dirty="0">
              <a:solidFill>
                <a:schemeClr val="bg1"/>
              </a:solidFill>
              <a:latin typeface="Times New Roman" panose="02020603050405020304" pitchFamily="18" charset="0"/>
              <a:cs typeface="Times New Roman" panose="02020603050405020304" pitchFamily="18" charset="0"/>
            </a:endParaRPr>
          </a:p>
          <a:p>
            <a:pPr marL="228600" indent="-228600">
              <a:spcBef>
                <a:spcPts val="0"/>
              </a:spcBef>
              <a:buSzPts val="2000"/>
            </a:pPr>
            <a:r>
              <a:rPr lang="en-US" sz="2500" b="0" i="0" u="none" strike="noStrike" cap="none" dirty="0">
                <a:solidFill>
                  <a:schemeClr val="bg1"/>
                </a:solidFill>
                <a:effectLst/>
                <a:latin typeface="Times New Roman" panose="02020603050405020304" pitchFamily="18" charset="0"/>
                <a:ea typeface="Arial"/>
                <a:cs typeface="Times New Roman" panose="02020603050405020304" pitchFamily="18" charset="0"/>
                <a:sym typeface="Arial"/>
              </a:rPr>
              <a:t>STD-DCL50-CPP(</a:t>
            </a:r>
            <a:r>
              <a:rPr lang="en-US" sz="2500" b="1" i="0" u="none" strike="noStrike" cap="none" dirty="0">
                <a:solidFill>
                  <a:schemeClr val="bg1"/>
                </a:solidFill>
                <a:effectLst/>
                <a:latin typeface="Times New Roman" panose="02020603050405020304" pitchFamily="18" charset="0"/>
                <a:ea typeface="Arial"/>
                <a:cs typeface="Times New Roman" panose="02020603050405020304" pitchFamily="18" charset="0"/>
                <a:sym typeface="Arial"/>
              </a:rPr>
              <a:t>Do Not Define a C-style variadic function)</a:t>
            </a:r>
          </a:p>
          <a:p>
            <a:pPr marL="228600" indent="-228600">
              <a:spcBef>
                <a:spcPts val="0"/>
              </a:spcBef>
              <a:buSzPts val="2000"/>
            </a:pPr>
            <a:r>
              <a:rPr lang="en-US" sz="2500" b="0" i="0" u="none" strike="noStrike" cap="none" dirty="0">
                <a:solidFill>
                  <a:schemeClr val="bg1"/>
                </a:solidFill>
                <a:effectLst/>
                <a:latin typeface="Times New Roman" panose="02020603050405020304" pitchFamily="18" charset="0"/>
                <a:ea typeface="Arial"/>
                <a:cs typeface="Times New Roman" panose="02020603050405020304" pitchFamily="18" charset="0"/>
                <a:sym typeface="Arial"/>
              </a:rPr>
              <a:t>STD-MEM50-CPP(</a:t>
            </a:r>
            <a:r>
              <a:rPr lang="en-US" sz="2500" b="1" i="0" u="none" strike="noStrike" cap="none" dirty="0">
                <a:solidFill>
                  <a:schemeClr val="bg1"/>
                </a:solidFill>
                <a:effectLst/>
                <a:latin typeface="Times New Roman" panose="02020603050405020304" pitchFamily="18" charset="0"/>
                <a:ea typeface="Arial"/>
                <a:cs typeface="Times New Roman" panose="02020603050405020304" pitchFamily="18" charset="0"/>
                <a:sym typeface="Arial"/>
              </a:rPr>
              <a:t>Do not access freed memory)</a:t>
            </a:r>
          </a:p>
          <a:p>
            <a:pPr marL="228600" indent="-228600">
              <a:spcBef>
                <a:spcPts val="0"/>
              </a:spcBef>
              <a:buSzPts val="2000"/>
            </a:pPr>
            <a:r>
              <a:rPr lang="en-US" sz="2500" b="0" i="0" u="none" strike="noStrike" cap="none" dirty="0">
                <a:solidFill>
                  <a:schemeClr val="bg1"/>
                </a:solidFill>
                <a:effectLst/>
                <a:latin typeface="Times New Roman" panose="02020603050405020304" pitchFamily="18" charset="0"/>
                <a:ea typeface="Arial"/>
                <a:cs typeface="Times New Roman" panose="02020603050405020304" pitchFamily="18" charset="0"/>
                <a:sym typeface="Arial"/>
              </a:rPr>
              <a:t>STD-CON52-CPP(</a:t>
            </a:r>
            <a:r>
              <a:rPr lang="en-US" sz="2500" b="1" i="0" u="none" strike="noStrike" cap="none" dirty="0">
                <a:solidFill>
                  <a:schemeClr val="bg1"/>
                </a:solidFill>
                <a:effectLst/>
                <a:latin typeface="Times New Roman" panose="02020603050405020304" pitchFamily="18" charset="0"/>
                <a:ea typeface="Arial"/>
                <a:cs typeface="Times New Roman" panose="02020603050405020304" pitchFamily="18" charset="0"/>
                <a:sym typeface="Arial"/>
              </a:rPr>
              <a:t>Prevent data races when accessing bit-fields from multiple threads)</a:t>
            </a:r>
          </a:p>
          <a:p>
            <a:pPr marL="228600" indent="-228600">
              <a:spcBef>
                <a:spcPts val="0"/>
              </a:spcBef>
              <a:buSzPts val="2000"/>
            </a:pPr>
            <a:r>
              <a:rPr lang="en-US" sz="2500" b="0" i="0" u="none" strike="noStrike" cap="none" dirty="0">
                <a:solidFill>
                  <a:schemeClr val="bg1"/>
                </a:solidFill>
                <a:effectLst/>
                <a:latin typeface="Times New Roman" panose="02020603050405020304" pitchFamily="18" charset="0"/>
                <a:ea typeface="Arial"/>
                <a:cs typeface="Times New Roman" panose="02020603050405020304" pitchFamily="18" charset="0"/>
                <a:sym typeface="Arial"/>
              </a:rPr>
              <a:t>STD-ERR56-CPP(</a:t>
            </a:r>
            <a:r>
              <a:rPr lang="en-US" sz="2500" b="1" i="0" u="none" strike="noStrike" cap="none" dirty="0">
                <a:solidFill>
                  <a:schemeClr val="bg1"/>
                </a:solidFill>
                <a:effectLst/>
                <a:latin typeface="Times New Roman" panose="02020603050405020304" pitchFamily="18" charset="0"/>
                <a:ea typeface="Arial"/>
                <a:cs typeface="Times New Roman" panose="02020603050405020304" pitchFamily="18" charset="0"/>
                <a:sym typeface="Arial"/>
              </a:rPr>
              <a:t>Guarantee exception safety)</a:t>
            </a:r>
          </a:p>
          <a:p>
            <a:pPr marL="228600" indent="-228600">
              <a:spcBef>
                <a:spcPts val="0"/>
              </a:spcBef>
              <a:buSzPts val="2000"/>
            </a:pPr>
            <a:r>
              <a:rPr lang="en-US" sz="2500" b="0" i="0" u="none" strike="noStrike" cap="none" dirty="0">
                <a:solidFill>
                  <a:schemeClr val="bg1"/>
                </a:solidFill>
                <a:effectLst/>
                <a:latin typeface="Times New Roman" panose="02020603050405020304" pitchFamily="18" charset="0"/>
                <a:ea typeface="Arial"/>
                <a:cs typeface="Times New Roman" panose="02020603050405020304" pitchFamily="18" charset="0"/>
                <a:sym typeface="Arial"/>
              </a:rPr>
              <a:t>STD-MSC59-J(</a:t>
            </a:r>
            <a:r>
              <a:rPr lang="en-US" sz="2500" b="1" i="0" u="none" strike="noStrike" cap="none" dirty="0">
                <a:solidFill>
                  <a:schemeClr val="bg1"/>
                </a:solidFill>
                <a:effectLst/>
                <a:latin typeface="Times New Roman" panose="02020603050405020304" pitchFamily="18" charset="0"/>
                <a:ea typeface="Arial"/>
                <a:cs typeface="Times New Roman" panose="02020603050405020304" pitchFamily="18" charset="0"/>
                <a:sym typeface="Arial"/>
              </a:rPr>
              <a:t>Limit the lifetime of sensitive data)</a:t>
            </a:r>
          </a:p>
          <a:p>
            <a:pPr marL="228600" indent="-228600">
              <a:spcBef>
                <a:spcPts val="0"/>
              </a:spcBef>
              <a:buSzPts val="2000"/>
            </a:pPr>
            <a:r>
              <a:rPr lang="en-US" sz="2500" b="0" i="0" u="none" strike="noStrike" cap="none" dirty="0">
                <a:solidFill>
                  <a:schemeClr val="bg1"/>
                </a:solidFill>
                <a:effectLst/>
                <a:latin typeface="Times New Roman" panose="02020603050405020304" pitchFamily="18" charset="0"/>
                <a:ea typeface="Arial"/>
                <a:cs typeface="Times New Roman" panose="02020603050405020304" pitchFamily="18" charset="0"/>
                <a:sym typeface="Arial"/>
              </a:rPr>
              <a:t>STD-ERR62-CPP(</a:t>
            </a:r>
            <a:r>
              <a:rPr lang="en-US" sz="2500" b="1" i="0" u="none" strike="noStrike" cap="none" dirty="0">
                <a:solidFill>
                  <a:schemeClr val="bg1"/>
                </a:solidFill>
                <a:effectLst/>
                <a:latin typeface="Times New Roman" panose="02020603050405020304" pitchFamily="18" charset="0"/>
                <a:ea typeface="Arial"/>
                <a:cs typeface="Times New Roman" panose="02020603050405020304" pitchFamily="18" charset="0"/>
                <a:sym typeface="Arial"/>
              </a:rPr>
              <a:t>Detect errors when converting a string to a number)</a:t>
            </a:r>
          </a:p>
          <a:p>
            <a:pPr marL="228600" indent="-228600">
              <a:spcBef>
                <a:spcPts val="0"/>
              </a:spcBef>
              <a:buSzPts val="2000"/>
            </a:pPr>
            <a:r>
              <a:rPr lang="en-US" sz="2500" b="0" i="0" u="none" strike="noStrike" cap="none" dirty="0">
                <a:solidFill>
                  <a:schemeClr val="bg1"/>
                </a:solidFill>
                <a:effectLst/>
                <a:latin typeface="Times New Roman" panose="02020603050405020304" pitchFamily="18" charset="0"/>
                <a:ea typeface="Arial"/>
                <a:cs typeface="Times New Roman" panose="02020603050405020304" pitchFamily="18" charset="0"/>
                <a:sym typeface="Arial"/>
              </a:rPr>
              <a:t>STD-EXP63-CPP(</a:t>
            </a:r>
            <a:r>
              <a:rPr lang="en-US" sz="2500" b="1" i="0" u="none" strike="noStrike" cap="none" dirty="0">
                <a:solidFill>
                  <a:schemeClr val="bg1"/>
                </a:solidFill>
                <a:effectLst/>
                <a:latin typeface="Times New Roman" panose="02020603050405020304" pitchFamily="18" charset="0"/>
                <a:ea typeface="Arial"/>
                <a:cs typeface="Times New Roman" panose="02020603050405020304" pitchFamily="18" charset="0"/>
                <a:sym typeface="Arial"/>
              </a:rPr>
              <a:t>Do not rely on the value of a moved-from object)</a:t>
            </a:r>
          </a:p>
          <a:p>
            <a:pPr marL="228600" lvl="0" indent="-228600" algn="l" rtl="0">
              <a:lnSpc>
                <a:spcPct val="90000"/>
              </a:lnSpc>
              <a:spcBef>
                <a:spcPts val="0"/>
              </a:spcBef>
              <a:spcAft>
                <a:spcPts val="0"/>
              </a:spcAft>
              <a:buClr>
                <a:schemeClr val="lt1"/>
              </a:buClr>
              <a:buSzPts val="2000"/>
              <a:buChar char="•"/>
            </a:pP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1"/>
              </a:buClr>
              <a:buSzPts val="2000"/>
              <a:buChar char="•"/>
            </a:pPr>
            <a:r>
              <a:rPr lang="en-US" sz="2400" b="1" dirty="0">
                <a:effectLst/>
                <a:latin typeface="Calibri" panose="020F0502020204030204" pitchFamily="34" charset="0"/>
                <a:ea typeface="Calibri" panose="020F0502020204030204" pitchFamily="34" charset="0"/>
              </a:rPr>
              <a:t>Encryption in rest: </a:t>
            </a:r>
            <a:r>
              <a:rPr lang="en-US" sz="2400" dirty="0">
                <a:effectLst/>
                <a:latin typeface="Calibri" panose="020F0502020204030204" pitchFamily="34" charset="0"/>
                <a:ea typeface="Calibri" panose="020F0502020204030204" pitchFamily="34" charset="0"/>
              </a:rPr>
              <a:t>Encryption at rest refers to the encryption of data when it is stored in a database, file, system, or storage device.  The policy mandates that all sensitive data stored in databases or storage must be encrypted using strong encryption algorithms.  </a:t>
            </a:r>
          </a:p>
          <a:p>
            <a:pPr marL="228600" lvl="0" indent="-228600" algn="l" rtl="0">
              <a:lnSpc>
                <a:spcPct val="90000"/>
              </a:lnSpc>
              <a:spcBef>
                <a:spcPts val="0"/>
              </a:spcBef>
              <a:spcAft>
                <a:spcPts val="0"/>
              </a:spcAft>
              <a:buClr>
                <a:schemeClr val="lt1"/>
              </a:buClr>
              <a:buSzPts val="2000"/>
              <a:buChar char="•"/>
            </a:pPr>
            <a:endParaRPr lang="en-US" sz="2400" dirty="0">
              <a:effectLst/>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000"/>
              <a:buChar char="•"/>
            </a:pPr>
            <a:r>
              <a:rPr lang="en-US" sz="2400" b="1" dirty="0">
                <a:effectLst/>
                <a:latin typeface="Calibri" panose="020F0502020204030204" pitchFamily="34" charset="0"/>
                <a:ea typeface="Calibri" panose="020F0502020204030204" pitchFamily="34" charset="0"/>
              </a:rPr>
              <a:t>Encryption at flight</a:t>
            </a:r>
            <a:r>
              <a:rPr lang="en-US" sz="2400" b="1" dirty="0">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The policy mandates the use of encryption protocols for all data transmitted over public or untrusted networks.  It ensures data confidentiality during transmission and guards against eavesdropping and interception.</a:t>
            </a:r>
          </a:p>
          <a:p>
            <a:pPr marL="228600" lvl="0" indent="-228600" algn="l" rtl="0">
              <a:lnSpc>
                <a:spcPct val="90000"/>
              </a:lnSpc>
              <a:spcBef>
                <a:spcPts val="0"/>
              </a:spcBef>
              <a:spcAft>
                <a:spcPts val="0"/>
              </a:spcAft>
              <a:buClr>
                <a:schemeClr val="lt1"/>
              </a:buClr>
              <a:buSzPts val="2000"/>
              <a:buChar char="•"/>
            </a:pPr>
            <a:endParaRPr lang="en-US" sz="2400" dirty="0">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000"/>
              <a:buChar char="•"/>
            </a:pPr>
            <a:r>
              <a:rPr lang="en-US" sz="2400" b="1" dirty="0">
                <a:effectLst/>
                <a:latin typeface="Calibri" panose="020F0502020204030204" pitchFamily="34" charset="0"/>
                <a:ea typeface="Calibri" panose="020F0502020204030204" pitchFamily="34" charset="0"/>
              </a:rPr>
              <a:t>Encryption in use: </a:t>
            </a:r>
            <a:r>
              <a:rPr lang="en-US" sz="2400" dirty="0">
                <a:effectLst/>
                <a:latin typeface="Calibri" panose="020F0502020204030204" pitchFamily="34" charset="0"/>
                <a:ea typeface="Calibri" panose="020F0502020204030204" pitchFamily="34" charset="0"/>
              </a:rPr>
              <a:t>The policy requires the use of encryption techniques such as secure memory handling, application-level encryption, and hardware security modules for sensitive data during processing.  </a:t>
            </a:r>
            <a:endParaRPr sz="2400"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2000" b="1" dirty="0">
                <a:effectLst/>
                <a:latin typeface="Calibri" panose="020F0502020204030204" pitchFamily="34" charset="0"/>
                <a:ea typeface="Calibri" panose="020F0502020204030204" pitchFamily="34" charset="0"/>
              </a:rPr>
              <a:t>Authentication:  </a:t>
            </a:r>
            <a:r>
              <a:rPr lang="en-US" sz="2000" dirty="0">
                <a:effectLst/>
                <a:latin typeface="Calibri" panose="020F0502020204030204" pitchFamily="34" charset="0"/>
                <a:ea typeface="Calibri" panose="020F0502020204030204" pitchFamily="34" charset="0"/>
              </a:rPr>
              <a:t>Authentication refers to the process of verifying the identity of users, systems, or entities attempting to access resources or systems.  Authentication ensures that only authorized individuals can gain access, reducing the risk of data breaches.</a:t>
            </a:r>
          </a:p>
          <a:p>
            <a:pPr marL="228600" lvl="0" indent="-228600" algn="l" rtl="0">
              <a:lnSpc>
                <a:spcPct val="90000"/>
              </a:lnSpc>
              <a:spcBef>
                <a:spcPts val="0"/>
              </a:spcBef>
              <a:spcAft>
                <a:spcPts val="0"/>
              </a:spcAft>
              <a:buClr>
                <a:schemeClr val="lt1"/>
              </a:buClr>
              <a:buSzPts val="2400"/>
              <a:buChar char="•"/>
            </a:pPr>
            <a:endParaRPr lang="en-US" sz="2000" dirty="0">
              <a:effectLst/>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400"/>
              <a:buChar char="•"/>
            </a:pPr>
            <a:r>
              <a:rPr lang="en-US" sz="2000" b="1" dirty="0">
                <a:effectLst/>
                <a:latin typeface="Calibri" panose="020F0502020204030204" pitchFamily="34" charset="0"/>
                <a:ea typeface="Calibri" panose="020F0502020204030204" pitchFamily="34" charset="0"/>
              </a:rPr>
              <a:t>Authorization</a:t>
            </a:r>
            <a:r>
              <a:rPr lang="en-US" sz="2000" b="1" dirty="0">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Authorization defines what actions and resources a user or system is allowed to access after successful authentication. Authorization policies help prevent unauthorized access and data misuse.</a:t>
            </a:r>
          </a:p>
          <a:p>
            <a:pPr marL="228600" lvl="0" indent="-228600" algn="l" rtl="0">
              <a:lnSpc>
                <a:spcPct val="90000"/>
              </a:lnSpc>
              <a:spcBef>
                <a:spcPts val="0"/>
              </a:spcBef>
              <a:spcAft>
                <a:spcPts val="0"/>
              </a:spcAft>
              <a:buClr>
                <a:schemeClr val="lt1"/>
              </a:buClr>
              <a:buSzPts val="2400"/>
              <a:buChar char="•"/>
            </a:pPr>
            <a:endParaRPr lang="en-US" sz="2000" dirty="0">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400"/>
              <a:buChar char="•"/>
            </a:pPr>
            <a:r>
              <a:rPr lang="en-US" sz="2000" b="1" dirty="0">
                <a:effectLst/>
                <a:latin typeface="Calibri" panose="020F0502020204030204" pitchFamily="34" charset="0"/>
                <a:ea typeface="Calibri" panose="020F0502020204030204" pitchFamily="34" charset="0"/>
              </a:rPr>
              <a:t>Accounting:  </a:t>
            </a:r>
            <a:r>
              <a:rPr lang="en-US" sz="2000" dirty="0">
                <a:effectLst/>
                <a:latin typeface="Calibri" panose="020F0502020204030204" pitchFamily="34" charset="0"/>
                <a:ea typeface="Calibri" panose="020F0502020204030204" pitchFamily="34" charset="0"/>
              </a:rPr>
              <a:t>Accounting, also known as auditing or logging, involves tracking and recording activities related to user logins, changes to the database, addition of new users, user access levels, and files accessed by users.  Accounting assists in detecting and investigating security incidents, ensuring compliance, and providing a record of who accessed what and when. </a:t>
            </a:r>
          </a:p>
          <a:p>
            <a:pPr marL="228600" lvl="0" indent="-228600" algn="l" rtl="0">
              <a:lnSpc>
                <a:spcPct val="90000"/>
              </a:lnSpc>
              <a:spcBef>
                <a:spcPts val="0"/>
              </a:spcBef>
              <a:spcAft>
                <a:spcPts val="0"/>
              </a:spcAft>
              <a:buClr>
                <a:schemeClr val="lt1"/>
              </a:buClr>
              <a:buSzPts val="2400"/>
              <a:buChar char="•"/>
            </a:pP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sz="3200" b="1" dirty="0"/>
              <a:t>SQL Injection Unit Tests.</a:t>
            </a:r>
            <a:endParaRPr sz="3200" b="1"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644E7-4FC7-39D7-1EEB-CD56BA6D01F5}"/>
              </a:ext>
            </a:extLst>
          </p:cNvPr>
          <p:cNvSpPr>
            <a:spLocks noGrp="1"/>
          </p:cNvSpPr>
          <p:nvPr>
            <p:ph type="title"/>
          </p:nvPr>
        </p:nvSpPr>
        <p:spPr/>
        <p:txBody>
          <a:bodyPr/>
          <a:lstStyle/>
          <a:p>
            <a:r>
              <a:rPr lang="en-US" dirty="0"/>
              <a:t>SQL Injection Test 1</a:t>
            </a:r>
          </a:p>
        </p:txBody>
      </p:sp>
      <p:sp>
        <p:nvSpPr>
          <p:cNvPr id="3" name="Text Placeholder 2">
            <a:extLst>
              <a:ext uri="{FF2B5EF4-FFF2-40B4-BE49-F238E27FC236}">
                <a16:creationId xmlns:a16="http://schemas.microsoft.com/office/drawing/2014/main" id="{0BF46630-F196-E163-AA71-F3A8D931A992}"/>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89A7FF43-5719-DF7E-2768-7EA2045404C0}"/>
              </a:ext>
            </a:extLst>
          </p:cNvPr>
          <p:cNvPicPr>
            <a:picLocks noChangeAspect="1"/>
          </p:cNvPicPr>
          <p:nvPr/>
        </p:nvPicPr>
        <p:blipFill>
          <a:blip r:embed="rId2"/>
          <a:stretch>
            <a:fillRect/>
          </a:stretch>
        </p:blipFill>
        <p:spPr>
          <a:xfrm>
            <a:off x="685800" y="2194559"/>
            <a:ext cx="10658192" cy="4302647"/>
          </a:xfrm>
          <a:prstGeom prst="rect">
            <a:avLst/>
          </a:prstGeom>
        </p:spPr>
      </p:pic>
    </p:spTree>
    <p:extLst>
      <p:ext uri="{BB962C8B-B14F-4D97-AF65-F5344CB8AC3E}">
        <p14:creationId xmlns:p14="http://schemas.microsoft.com/office/powerpoint/2010/main" val="15604927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3.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819</TotalTime>
  <Words>1109</Words>
  <Application>Microsoft Office PowerPoint</Application>
  <PresentationFormat>Widescreen</PresentationFormat>
  <Paragraphs>85</Paragraphs>
  <Slides>18</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Century Gothic</vt:lpstr>
      <vt:lpstr>Times New Roman</vt:lpstr>
      <vt:lpstr>Arial</vt:lpstr>
      <vt:lpstr>Calibri</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SQL Injection Test 1</vt:lpstr>
      <vt:lpstr>SQL Injection Test 2</vt:lpstr>
      <vt:lpstr>SQL Injection Test 3</vt:lpstr>
      <vt:lpstr>SQL Injection Test 4</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michael barbuzano</cp:lastModifiedBy>
  <cp:revision>34</cp:revision>
  <dcterms:created xsi:type="dcterms:W3CDTF">2020-08-19T17:59:24Z</dcterms:created>
  <dcterms:modified xsi:type="dcterms:W3CDTF">2023-10-16T02:48:01Z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