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60" r:id="rId5"/>
    <p:sldId id="259"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2" autoAdjust="0"/>
    <p:restoredTop sz="94660"/>
  </p:normalViewPr>
  <p:slideViewPr>
    <p:cSldViewPr snapToGrid="0">
      <p:cViewPr varScale="1">
        <p:scale>
          <a:sx n="116" d="100"/>
          <a:sy n="116" d="100"/>
        </p:scale>
        <p:origin x="27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0750736-FB76-4E36-8C78-9B4E98B5A8ED}" type="datetimeFigureOut">
              <a:rPr lang="en-US" smtClean="0"/>
              <a:t>12/4/2018</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1E654354-72B4-4D5F-A233-FF50BF85D52E}" type="slidenum">
              <a:rPr lang="en-US" smtClean="0"/>
              <a:t>‹#›</a:t>
            </a:fld>
            <a:endParaRPr lang="en-US"/>
          </a:p>
        </p:txBody>
      </p:sp>
    </p:spTree>
    <p:extLst>
      <p:ext uri="{BB962C8B-B14F-4D97-AF65-F5344CB8AC3E}">
        <p14:creationId xmlns:p14="http://schemas.microsoft.com/office/powerpoint/2010/main" val="414355157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750736-FB76-4E36-8C78-9B4E98B5A8ED}" type="datetimeFigureOut">
              <a:rPr lang="en-US" smtClean="0"/>
              <a:t>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654354-72B4-4D5F-A233-FF50BF85D52E}" type="slidenum">
              <a:rPr lang="en-US" smtClean="0"/>
              <a:t>‹#›</a:t>
            </a:fld>
            <a:endParaRPr lang="en-US"/>
          </a:p>
        </p:txBody>
      </p:sp>
    </p:spTree>
    <p:extLst>
      <p:ext uri="{BB962C8B-B14F-4D97-AF65-F5344CB8AC3E}">
        <p14:creationId xmlns:p14="http://schemas.microsoft.com/office/powerpoint/2010/main" val="29412515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750736-FB76-4E36-8C78-9B4E98B5A8ED}"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54354-72B4-4D5F-A233-FF50BF85D52E}" type="slidenum">
              <a:rPr lang="en-US" smtClean="0"/>
              <a:t>‹#›</a:t>
            </a:fld>
            <a:endParaRPr lang="en-US"/>
          </a:p>
        </p:txBody>
      </p:sp>
    </p:spTree>
    <p:extLst>
      <p:ext uri="{BB962C8B-B14F-4D97-AF65-F5344CB8AC3E}">
        <p14:creationId xmlns:p14="http://schemas.microsoft.com/office/powerpoint/2010/main" val="391652521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750736-FB76-4E36-8C78-9B4E98B5A8ED}"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54354-72B4-4D5F-A233-FF50BF85D52E}" type="slidenum">
              <a:rPr lang="en-US" smtClean="0"/>
              <a:t>‹#›</a:t>
            </a:fld>
            <a:endParaRPr lang="en-US"/>
          </a:p>
        </p:txBody>
      </p:sp>
    </p:spTree>
    <p:extLst>
      <p:ext uri="{BB962C8B-B14F-4D97-AF65-F5344CB8AC3E}">
        <p14:creationId xmlns:p14="http://schemas.microsoft.com/office/powerpoint/2010/main" val="320214928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750736-FB76-4E36-8C78-9B4E98B5A8ED}"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54354-72B4-4D5F-A233-FF50BF85D52E}" type="slidenum">
              <a:rPr lang="en-US" smtClean="0"/>
              <a:t>‹#›</a:t>
            </a:fld>
            <a:endParaRPr lang="en-US"/>
          </a:p>
        </p:txBody>
      </p:sp>
    </p:spTree>
    <p:extLst>
      <p:ext uri="{BB962C8B-B14F-4D97-AF65-F5344CB8AC3E}">
        <p14:creationId xmlns:p14="http://schemas.microsoft.com/office/powerpoint/2010/main" val="400535152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750736-FB76-4E36-8C78-9B4E98B5A8ED}"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54354-72B4-4D5F-A233-FF50BF85D52E}" type="slidenum">
              <a:rPr lang="en-US" smtClean="0"/>
              <a:t>‹#›</a:t>
            </a:fld>
            <a:endParaRPr lang="en-US"/>
          </a:p>
        </p:txBody>
      </p:sp>
    </p:spTree>
    <p:extLst>
      <p:ext uri="{BB962C8B-B14F-4D97-AF65-F5344CB8AC3E}">
        <p14:creationId xmlns:p14="http://schemas.microsoft.com/office/powerpoint/2010/main" val="179770032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750736-FB76-4E36-8C78-9B4E98B5A8ED}"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54354-72B4-4D5F-A233-FF50BF85D52E}" type="slidenum">
              <a:rPr lang="en-US" smtClean="0"/>
              <a:t>‹#›</a:t>
            </a:fld>
            <a:endParaRPr lang="en-US"/>
          </a:p>
        </p:txBody>
      </p:sp>
    </p:spTree>
    <p:extLst>
      <p:ext uri="{BB962C8B-B14F-4D97-AF65-F5344CB8AC3E}">
        <p14:creationId xmlns:p14="http://schemas.microsoft.com/office/powerpoint/2010/main" val="396751960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750736-FB76-4E36-8C78-9B4E98B5A8ED}"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54354-72B4-4D5F-A233-FF50BF85D52E}" type="slidenum">
              <a:rPr lang="en-US" smtClean="0"/>
              <a:t>‹#›</a:t>
            </a:fld>
            <a:endParaRPr lang="en-US"/>
          </a:p>
        </p:txBody>
      </p:sp>
    </p:spTree>
    <p:extLst>
      <p:ext uri="{BB962C8B-B14F-4D97-AF65-F5344CB8AC3E}">
        <p14:creationId xmlns:p14="http://schemas.microsoft.com/office/powerpoint/2010/main" val="18735059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750736-FB76-4E36-8C78-9B4E98B5A8ED}"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54354-72B4-4D5F-A233-FF50BF85D52E}" type="slidenum">
              <a:rPr lang="en-US" smtClean="0"/>
              <a:t>‹#›</a:t>
            </a:fld>
            <a:endParaRPr lang="en-US"/>
          </a:p>
        </p:txBody>
      </p:sp>
    </p:spTree>
    <p:extLst>
      <p:ext uri="{BB962C8B-B14F-4D97-AF65-F5344CB8AC3E}">
        <p14:creationId xmlns:p14="http://schemas.microsoft.com/office/powerpoint/2010/main" val="93654519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750736-FB76-4E36-8C78-9B4E98B5A8ED}"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1E654354-72B4-4D5F-A233-FF50BF85D52E}" type="slidenum">
              <a:rPr lang="en-US" smtClean="0"/>
              <a:t>‹#›</a:t>
            </a:fld>
            <a:endParaRPr lang="en-US"/>
          </a:p>
        </p:txBody>
      </p:sp>
    </p:spTree>
    <p:extLst>
      <p:ext uri="{BB962C8B-B14F-4D97-AF65-F5344CB8AC3E}">
        <p14:creationId xmlns:p14="http://schemas.microsoft.com/office/powerpoint/2010/main" val="295333625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750736-FB76-4E36-8C78-9B4E98B5A8ED}"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54354-72B4-4D5F-A233-FF50BF85D52E}" type="slidenum">
              <a:rPr lang="en-US" smtClean="0"/>
              <a:t>‹#›</a:t>
            </a:fld>
            <a:endParaRPr lang="en-US"/>
          </a:p>
        </p:txBody>
      </p:sp>
    </p:spTree>
    <p:extLst>
      <p:ext uri="{BB962C8B-B14F-4D97-AF65-F5344CB8AC3E}">
        <p14:creationId xmlns:p14="http://schemas.microsoft.com/office/powerpoint/2010/main" val="396605435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0750736-FB76-4E36-8C78-9B4E98B5A8ED}" type="datetimeFigureOut">
              <a:rPr lang="en-US" smtClean="0"/>
              <a:t>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654354-72B4-4D5F-A233-FF50BF85D52E}" type="slidenum">
              <a:rPr lang="en-US" smtClean="0"/>
              <a:t>‹#›</a:t>
            </a:fld>
            <a:endParaRPr lang="en-US"/>
          </a:p>
        </p:txBody>
      </p:sp>
    </p:spTree>
    <p:extLst>
      <p:ext uri="{BB962C8B-B14F-4D97-AF65-F5344CB8AC3E}">
        <p14:creationId xmlns:p14="http://schemas.microsoft.com/office/powerpoint/2010/main" val="331158429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0750736-FB76-4E36-8C78-9B4E98B5A8ED}" type="datetimeFigureOut">
              <a:rPr lang="en-US" smtClean="0"/>
              <a:t>12/4/2018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654354-72B4-4D5F-A233-FF50BF85D52E}" type="slidenum">
              <a:rPr lang="en-US" smtClean="0"/>
              <a:t>‹#›</a:t>
            </a:fld>
            <a:endParaRPr lang="en-US"/>
          </a:p>
        </p:txBody>
      </p:sp>
    </p:spTree>
    <p:extLst>
      <p:ext uri="{BB962C8B-B14F-4D97-AF65-F5344CB8AC3E}">
        <p14:creationId xmlns:p14="http://schemas.microsoft.com/office/powerpoint/2010/main" val="259060943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0750736-FB76-4E36-8C78-9B4E98B5A8ED}" type="datetimeFigureOut">
              <a:rPr lang="en-US" smtClean="0"/>
              <a:t>12/4/2018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654354-72B4-4D5F-A233-FF50BF85D52E}" type="slidenum">
              <a:rPr lang="en-US" smtClean="0"/>
              <a:t>‹#›</a:t>
            </a:fld>
            <a:endParaRPr lang="en-US"/>
          </a:p>
        </p:txBody>
      </p:sp>
    </p:spTree>
    <p:extLst>
      <p:ext uri="{BB962C8B-B14F-4D97-AF65-F5344CB8AC3E}">
        <p14:creationId xmlns:p14="http://schemas.microsoft.com/office/powerpoint/2010/main" val="359774689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750736-FB76-4E36-8C78-9B4E98B5A8ED}" type="datetimeFigureOut">
              <a:rPr lang="en-US" smtClean="0"/>
              <a:t>12/4/2018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654354-72B4-4D5F-A233-FF50BF85D52E}" type="slidenum">
              <a:rPr lang="en-US" smtClean="0"/>
              <a:t>‹#›</a:t>
            </a:fld>
            <a:endParaRPr lang="en-US"/>
          </a:p>
        </p:txBody>
      </p:sp>
    </p:spTree>
    <p:extLst>
      <p:ext uri="{BB962C8B-B14F-4D97-AF65-F5344CB8AC3E}">
        <p14:creationId xmlns:p14="http://schemas.microsoft.com/office/powerpoint/2010/main" val="291103698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750736-FB76-4E36-8C78-9B4E98B5A8ED}" type="datetimeFigureOut">
              <a:rPr lang="en-US" smtClean="0"/>
              <a:t>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654354-72B4-4D5F-A233-FF50BF85D52E}" type="slidenum">
              <a:rPr lang="en-US" smtClean="0"/>
              <a:t>‹#›</a:t>
            </a:fld>
            <a:endParaRPr lang="en-US"/>
          </a:p>
        </p:txBody>
      </p:sp>
    </p:spTree>
    <p:extLst>
      <p:ext uri="{BB962C8B-B14F-4D97-AF65-F5344CB8AC3E}">
        <p14:creationId xmlns:p14="http://schemas.microsoft.com/office/powerpoint/2010/main" val="227718321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750736-FB76-4E36-8C78-9B4E98B5A8ED}" type="datetimeFigureOut">
              <a:rPr lang="en-US" smtClean="0"/>
              <a:t>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654354-72B4-4D5F-A233-FF50BF85D52E}" type="slidenum">
              <a:rPr lang="en-US" smtClean="0"/>
              <a:t>‹#›</a:t>
            </a:fld>
            <a:endParaRPr lang="en-US"/>
          </a:p>
        </p:txBody>
      </p:sp>
    </p:spTree>
    <p:extLst>
      <p:ext uri="{BB962C8B-B14F-4D97-AF65-F5344CB8AC3E}">
        <p14:creationId xmlns:p14="http://schemas.microsoft.com/office/powerpoint/2010/main" val="222755359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0750736-FB76-4E36-8C78-9B4E98B5A8ED}" type="datetimeFigureOut">
              <a:rPr lang="en-US" smtClean="0"/>
              <a:t>12/4/2018</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E654354-72B4-4D5F-A233-FF50BF85D52E}" type="slidenum">
              <a:rPr lang="en-US" smtClean="0"/>
              <a:t>‹#›</a:t>
            </a:fld>
            <a:endParaRPr lang="en-US"/>
          </a:p>
        </p:txBody>
      </p:sp>
    </p:spTree>
    <p:extLst>
      <p:ext uri="{BB962C8B-B14F-4D97-AF65-F5344CB8AC3E}">
        <p14:creationId xmlns:p14="http://schemas.microsoft.com/office/powerpoint/2010/main" val="4292271070"/>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sz="9600" dirty="0" smtClean="0">
                <a:solidFill>
                  <a:srgbClr val="002060"/>
                </a:solidFill>
              </a:rPr>
              <a:t>Case Study# 2</a:t>
            </a:r>
            <a:endParaRPr lang="en-US" sz="9600" dirty="0">
              <a:solidFill>
                <a:srgbClr val="002060"/>
              </a:solidFill>
            </a:endParaRPr>
          </a:p>
        </p:txBody>
      </p:sp>
      <p:sp>
        <p:nvSpPr>
          <p:cNvPr id="3" name="Subtitle 2"/>
          <p:cNvSpPr>
            <a:spLocks noGrp="1"/>
          </p:cNvSpPr>
          <p:nvPr>
            <p:ph type="subTitle" idx="1"/>
          </p:nvPr>
        </p:nvSpPr>
        <p:spPr/>
        <p:txBody>
          <a:bodyPr>
            <a:normAutofit/>
          </a:bodyPr>
          <a:lstStyle/>
          <a:p>
            <a:r>
              <a:rPr lang="en-US" sz="2400" dirty="0" smtClean="0"/>
              <a:t>Julius Horvath, Michael Barker and Adam </a:t>
            </a:r>
            <a:r>
              <a:rPr lang="en-US" sz="2400" dirty="0" err="1" smtClean="0"/>
              <a:t>Scheerer</a:t>
            </a:r>
            <a:endParaRPr lang="en-US" sz="2400" dirty="0"/>
          </a:p>
        </p:txBody>
      </p:sp>
    </p:spTree>
    <p:extLst>
      <p:ext uri="{BB962C8B-B14F-4D97-AF65-F5344CB8AC3E}">
        <p14:creationId xmlns:p14="http://schemas.microsoft.com/office/powerpoint/2010/main" val="341212476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solidFill>
                  <a:srgbClr val="002060"/>
                </a:solidFill>
              </a:rPr>
              <a:t>Case Study #2 outline</a:t>
            </a:r>
            <a:endParaRPr lang="en-US" sz="4800" b="1" dirty="0">
              <a:solidFill>
                <a:srgbClr val="002060"/>
              </a:solidFill>
            </a:endParaRPr>
          </a:p>
        </p:txBody>
      </p:sp>
      <p:sp>
        <p:nvSpPr>
          <p:cNvPr id="3" name="Content Placeholder 2"/>
          <p:cNvSpPr>
            <a:spLocks noGrp="1"/>
          </p:cNvSpPr>
          <p:nvPr>
            <p:ph idx="1"/>
          </p:nvPr>
        </p:nvSpPr>
        <p:spPr/>
        <p:txBody>
          <a:bodyPr>
            <a:noAutofit/>
          </a:bodyPr>
          <a:lstStyle/>
          <a:p>
            <a:r>
              <a:rPr lang="en-US" sz="3200" dirty="0" smtClean="0"/>
              <a:t>Business Objectives</a:t>
            </a:r>
          </a:p>
          <a:p>
            <a:r>
              <a:rPr lang="en-US" sz="3200" dirty="0" smtClean="0"/>
              <a:t>Data Sourced</a:t>
            </a:r>
          </a:p>
          <a:p>
            <a:r>
              <a:rPr lang="en-US" sz="3200" dirty="0" smtClean="0"/>
              <a:t>Methodology</a:t>
            </a:r>
          </a:p>
          <a:p>
            <a:r>
              <a:rPr lang="en-US" sz="3200" dirty="0" smtClean="0"/>
              <a:t>Evaluation/Results</a:t>
            </a:r>
          </a:p>
          <a:p>
            <a:r>
              <a:rPr lang="en-US" sz="3200" dirty="0" smtClean="0"/>
              <a:t>Summary</a:t>
            </a:r>
            <a:endParaRPr lang="en-US" sz="3200" dirty="0"/>
          </a:p>
        </p:txBody>
      </p:sp>
    </p:spTree>
    <p:extLst>
      <p:ext uri="{BB962C8B-B14F-4D97-AF65-F5344CB8AC3E}">
        <p14:creationId xmlns:p14="http://schemas.microsoft.com/office/powerpoint/2010/main" val="51378578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solidFill>
                  <a:srgbClr val="002060"/>
                </a:solidFill>
              </a:rPr>
              <a:t>Business Objective</a:t>
            </a:r>
            <a:endParaRPr lang="en-US" sz="4800" b="1" dirty="0">
              <a:solidFill>
                <a:srgbClr val="002060"/>
              </a:solidFill>
            </a:endParaRPr>
          </a:p>
        </p:txBody>
      </p:sp>
      <p:sp>
        <p:nvSpPr>
          <p:cNvPr id="3" name="Content Placeholder 2"/>
          <p:cNvSpPr>
            <a:spLocks noGrp="1"/>
          </p:cNvSpPr>
          <p:nvPr>
            <p:ph idx="1"/>
          </p:nvPr>
        </p:nvSpPr>
        <p:spPr/>
        <p:txBody>
          <a:bodyPr/>
          <a:lstStyle/>
          <a:p>
            <a:pPr marL="0" indent="0">
              <a:buNone/>
            </a:pPr>
            <a:r>
              <a:rPr lang="en-US" dirty="0" smtClean="0"/>
              <a:t>The business objective of this study is to show relationships of employee attrition with known data factors such as age, compensation, education, level of job satisfaction, tenure with the company, job level, and life satisfaction.</a:t>
            </a:r>
            <a:endParaRPr lang="en-US" dirty="0"/>
          </a:p>
        </p:txBody>
      </p:sp>
    </p:spTree>
    <p:extLst>
      <p:ext uri="{BB962C8B-B14F-4D97-AF65-F5344CB8AC3E}">
        <p14:creationId xmlns:p14="http://schemas.microsoft.com/office/powerpoint/2010/main" val="185632406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solidFill>
                  <a:srgbClr val="002060"/>
                </a:solidFill>
              </a:rPr>
              <a:t>Data Source</a:t>
            </a:r>
            <a:endParaRPr lang="en-US" sz="4800" b="1" dirty="0">
              <a:solidFill>
                <a:srgbClr val="002060"/>
              </a:solidFill>
            </a:endParaRPr>
          </a:p>
        </p:txBody>
      </p:sp>
      <p:sp>
        <p:nvSpPr>
          <p:cNvPr id="3" name="Content Placeholder 2"/>
          <p:cNvSpPr>
            <a:spLocks noGrp="1"/>
          </p:cNvSpPr>
          <p:nvPr>
            <p:ph idx="1"/>
          </p:nvPr>
        </p:nvSpPr>
        <p:spPr/>
        <p:txBody>
          <a:bodyPr/>
          <a:lstStyle/>
          <a:p>
            <a:r>
              <a:rPr lang="en-US" dirty="0" smtClean="0"/>
              <a:t>The data used in this study was provided by </a:t>
            </a:r>
            <a:r>
              <a:rPr lang="en-US" dirty="0" err="1" smtClean="0"/>
              <a:t>DDSAnalytics</a:t>
            </a:r>
            <a:r>
              <a:rPr lang="en-US" dirty="0" smtClean="0"/>
              <a:t>. </a:t>
            </a:r>
            <a:r>
              <a:rPr lang="en-US" dirty="0" err="1" smtClean="0"/>
              <a:t>DDSAnalytics</a:t>
            </a:r>
            <a:r>
              <a:rPr lang="en-US" dirty="0" smtClean="0"/>
              <a:t> specializes in talent management solutions for Fortune 1000 companies.</a:t>
            </a:r>
          </a:p>
          <a:p>
            <a:r>
              <a:rPr lang="en-US" dirty="0" smtClean="0"/>
              <a:t>For the exploratory data analysis (EDA) we cleaned the data to only leave what was relevant to employee attrition, and restructured by changing the column names to be removed of unnecessary visual data such as underscores, slashes, spaces, etc. We then recorded details such as job role, overtime, marital status, and if attrition occurred. </a:t>
            </a:r>
            <a:endParaRPr lang="en-US" dirty="0"/>
          </a:p>
        </p:txBody>
      </p:sp>
    </p:spTree>
    <p:extLst>
      <p:ext uri="{BB962C8B-B14F-4D97-AF65-F5344CB8AC3E}">
        <p14:creationId xmlns:p14="http://schemas.microsoft.com/office/powerpoint/2010/main" val="140640705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solidFill>
                  <a:srgbClr val="002060"/>
                </a:solidFill>
              </a:rPr>
              <a:t>Methodology</a:t>
            </a:r>
            <a:endParaRPr lang="en-US" sz="4800" b="1" dirty="0">
              <a:solidFill>
                <a:srgbClr val="002060"/>
              </a:solidFill>
            </a:endParaRPr>
          </a:p>
        </p:txBody>
      </p:sp>
      <p:sp>
        <p:nvSpPr>
          <p:cNvPr id="3" name="Content Placeholder 2"/>
          <p:cNvSpPr>
            <a:spLocks noGrp="1"/>
          </p:cNvSpPr>
          <p:nvPr>
            <p:ph idx="1"/>
          </p:nvPr>
        </p:nvSpPr>
        <p:spPr>
          <a:xfrm>
            <a:off x="1706731" y="1966782"/>
            <a:ext cx="10018713" cy="3840893"/>
          </a:xfrm>
        </p:spPr>
        <p:txBody>
          <a:bodyPr>
            <a:normAutofit fontScale="70000" lnSpcReduction="20000"/>
          </a:bodyPr>
          <a:lstStyle/>
          <a:p>
            <a:r>
              <a:rPr lang="en-US" dirty="0" smtClean="0"/>
              <a:t>In the process of this case study we: </a:t>
            </a:r>
          </a:p>
          <a:p>
            <a:pPr lvl="1">
              <a:buFont typeface="Courier New" panose="02070309020205020404" pitchFamily="49" charset="0"/>
              <a:buChar char="o"/>
            </a:pPr>
            <a:r>
              <a:rPr lang="en-US" sz="2100" dirty="0"/>
              <a:t>G</a:t>
            </a:r>
            <a:r>
              <a:rPr lang="en-US" sz="2100" dirty="0" smtClean="0"/>
              <a:t>athered data</a:t>
            </a:r>
          </a:p>
          <a:p>
            <a:pPr lvl="1">
              <a:buFont typeface="Courier New" panose="02070309020205020404" pitchFamily="49" charset="0"/>
              <a:buChar char="o"/>
            </a:pPr>
            <a:r>
              <a:rPr lang="en-US" sz="2100" dirty="0" smtClean="0"/>
              <a:t>Cleaned data </a:t>
            </a:r>
          </a:p>
          <a:p>
            <a:pPr lvl="1">
              <a:buFont typeface="Courier New" panose="02070309020205020404" pitchFamily="49" charset="0"/>
              <a:buChar char="o"/>
            </a:pPr>
            <a:r>
              <a:rPr lang="en-US" sz="2100" dirty="0" smtClean="0"/>
              <a:t>Structured Data </a:t>
            </a:r>
          </a:p>
          <a:p>
            <a:pPr lvl="1">
              <a:buFont typeface="Courier New" panose="02070309020205020404" pitchFamily="49" charset="0"/>
              <a:buChar char="o"/>
            </a:pPr>
            <a:r>
              <a:rPr lang="en-US" sz="2100" dirty="0" smtClean="0"/>
              <a:t>Wrote code for the data to output in user friendly visual format.</a:t>
            </a:r>
          </a:p>
          <a:p>
            <a:r>
              <a:rPr lang="en-US" dirty="0" smtClean="0"/>
              <a:t>For our workflow, we started with fit the full model. Next we used the Stepwise regression model to find out what is indicative of attrition and what is not. </a:t>
            </a:r>
          </a:p>
          <a:p>
            <a:pPr marL="0" indent="0">
              <a:buNone/>
            </a:pPr>
            <a:r>
              <a:rPr lang="en-US" dirty="0" smtClean="0"/>
              <a:t>We specified the tuning parameter and the max to 3 to give us the most accurate 3 variable model. That model consists of life satisfaction, total work years, and overtime.  </a:t>
            </a:r>
          </a:p>
          <a:p>
            <a:pPr marL="0" indent="0">
              <a:buNone/>
            </a:pPr>
            <a:r>
              <a:rPr lang="en-US" dirty="0" smtClean="0"/>
              <a:t>We trained the model using stepwise selection and this showed us our best model for predicting attrition had 4 variables, and the variables for the 4 are the same 3 as before plus the addition of stock option level. </a:t>
            </a:r>
            <a:endParaRPr lang="en-US" dirty="0"/>
          </a:p>
          <a:p>
            <a:pPr marL="0" indent="0">
              <a:buNone/>
            </a:pPr>
            <a:r>
              <a:rPr lang="en-US" dirty="0" smtClean="0"/>
              <a:t>That is the process we used to build the model we believe best predicts probability of attrition. </a:t>
            </a:r>
            <a:endParaRPr lang="en-US" dirty="0"/>
          </a:p>
        </p:txBody>
      </p:sp>
    </p:spTree>
    <p:extLst>
      <p:ext uri="{BB962C8B-B14F-4D97-AF65-F5344CB8AC3E}">
        <p14:creationId xmlns:p14="http://schemas.microsoft.com/office/powerpoint/2010/main" val="294287319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solidFill>
                  <a:srgbClr val="002060"/>
                </a:solidFill>
              </a:rPr>
              <a:t>Evaluation/Results</a:t>
            </a:r>
            <a:endParaRPr lang="en-US" sz="4800" b="1" dirty="0">
              <a:solidFill>
                <a:srgbClr val="002060"/>
              </a:solidFill>
            </a:endParaRPr>
          </a:p>
        </p:txBody>
      </p:sp>
      <p:sp>
        <p:nvSpPr>
          <p:cNvPr id="3" name="Content Placeholder 2"/>
          <p:cNvSpPr>
            <a:spLocks noGrp="1"/>
          </p:cNvSpPr>
          <p:nvPr>
            <p:ph idx="1"/>
          </p:nvPr>
        </p:nvSpPr>
        <p:spPr/>
        <p:txBody>
          <a:bodyPr/>
          <a:lstStyle/>
          <a:p>
            <a:r>
              <a:rPr lang="en-US" dirty="0" smtClean="0"/>
              <a:t>Tell me the percentages and why</a:t>
            </a:r>
          </a:p>
          <a:p>
            <a:r>
              <a:rPr lang="en-US" dirty="0" smtClean="0"/>
              <a:t>Show me graphs with explanations</a:t>
            </a:r>
          </a:p>
          <a:p>
            <a:r>
              <a:rPr lang="en-US" dirty="0" smtClean="0"/>
              <a:t>The top three factors that contribute to turnover.</a:t>
            </a:r>
          </a:p>
          <a:p>
            <a:r>
              <a:rPr lang="en-US" dirty="0" smtClean="0"/>
              <a:t>Tell me about any job role specific trends that may exist in the data set</a:t>
            </a:r>
          </a:p>
          <a:p>
            <a:r>
              <a:rPr lang="en-US" dirty="0" smtClean="0"/>
              <a:t>Provide any other interesting trends and observations from your analysis</a:t>
            </a:r>
          </a:p>
          <a:p>
            <a:r>
              <a:rPr lang="en-US" dirty="0" smtClean="0"/>
              <a:t>Other things to consider?</a:t>
            </a:r>
            <a:endParaRPr lang="en-US" dirty="0"/>
          </a:p>
        </p:txBody>
      </p:sp>
    </p:spTree>
    <p:extLst>
      <p:ext uri="{BB962C8B-B14F-4D97-AF65-F5344CB8AC3E}">
        <p14:creationId xmlns:p14="http://schemas.microsoft.com/office/powerpoint/2010/main" val="372663863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solidFill>
                  <a:srgbClr val="002060"/>
                </a:solidFill>
              </a:rPr>
              <a:t>Summary</a:t>
            </a:r>
            <a:endParaRPr lang="en-US" sz="5400" b="1" dirty="0">
              <a:solidFill>
                <a:srgbClr val="002060"/>
              </a:solidFill>
            </a:endParaRPr>
          </a:p>
        </p:txBody>
      </p:sp>
      <p:sp>
        <p:nvSpPr>
          <p:cNvPr id="3" name="Content Placeholder 2"/>
          <p:cNvSpPr>
            <a:spLocks noGrp="1"/>
          </p:cNvSpPr>
          <p:nvPr>
            <p:ph idx="1"/>
          </p:nvPr>
        </p:nvSpPr>
        <p:spPr/>
        <p:txBody>
          <a:bodyPr/>
          <a:lstStyle/>
          <a:p>
            <a:r>
              <a:rPr lang="en-US" dirty="0" smtClean="0"/>
              <a:t>Insights</a:t>
            </a:r>
          </a:p>
          <a:p>
            <a:r>
              <a:rPr lang="en-US" dirty="0" smtClean="0"/>
              <a:t>Recommendations</a:t>
            </a:r>
          </a:p>
          <a:p>
            <a:r>
              <a:rPr lang="en-US" dirty="0" smtClean="0"/>
              <a:t>Improvements</a:t>
            </a:r>
            <a:endParaRPr lang="en-US" dirty="0"/>
          </a:p>
        </p:txBody>
      </p:sp>
    </p:spTree>
    <p:extLst>
      <p:ext uri="{BB962C8B-B14F-4D97-AF65-F5344CB8AC3E}">
        <p14:creationId xmlns:p14="http://schemas.microsoft.com/office/powerpoint/2010/main" val="275696938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9068" y="2514600"/>
            <a:ext cx="10018713" cy="1752599"/>
          </a:xfrm>
        </p:spPr>
        <p:txBody>
          <a:bodyPr>
            <a:normAutofit/>
          </a:bodyPr>
          <a:lstStyle/>
          <a:p>
            <a:r>
              <a:rPr lang="en-US" sz="9600" b="1" dirty="0" smtClean="0">
                <a:solidFill>
                  <a:srgbClr val="002060"/>
                </a:solidFill>
              </a:rPr>
              <a:t>Questions?</a:t>
            </a:r>
            <a:endParaRPr lang="en-US" sz="9600" b="1" dirty="0">
              <a:solidFill>
                <a:srgbClr val="002060"/>
              </a:solidFill>
            </a:endParaRPr>
          </a:p>
        </p:txBody>
      </p:sp>
    </p:spTree>
    <p:extLst>
      <p:ext uri="{BB962C8B-B14F-4D97-AF65-F5344CB8AC3E}">
        <p14:creationId xmlns:p14="http://schemas.microsoft.com/office/powerpoint/2010/main" val="194221408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TM03457496[[fn=Parallax]]</Template>
  <TotalTime>290</TotalTime>
  <Words>368</Words>
  <Application>Microsoft Office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Corbel</vt:lpstr>
      <vt:lpstr>Courier New</vt:lpstr>
      <vt:lpstr>Parallax</vt:lpstr>
      <vt:lpstr>Case Study# 2</vt:lpstr>
      <vt:lpstr>Case Study #2 outline</vt:lpstr>
      <vt:lpstr>Business Objective</vt:lpstr>
      <vt:lpstr>Data Source</vt:lpstr>
      <vt:lpstr>Methodology</vt:lpstr>
      <vt:lpstr>Evaluation/Results</vt:lpstr>
      <vt:lpstr>Summary</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2</dc:title>
  <dc:creator>Michael Barker</dc:creator>
  <cp:lastModifiedBy>Michael Barker</cp:lastModifiedBy>
  <cp:revision>14</cp:revision>
  <dcterms:created xsi:type="dcterms:W3CDTF">2018-12-04T00:16:58Z</dcterms:created>
  <dcterms:modified xsi:type="dcterms:W3CDTF">2018-12-04T22:24:46Z</dcterms:modified>
</cp:coreProperties>
</file>