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1" r:id="rId3"/>
    <p:sldId id="363" r:id="rId4"/>
    <p:sldId id="364" r:id="rId5"/>
    <p:sldId id="365" r:id="rId6"/>
    <p:sldId id="379" r:id="rId7"/>
    <p:sldId id="366" r:id="rId8"/>
    <p:sldId id="369" r:id="rId9"/>
    <p:sldId id="368" r:id="rId10"/>
    <p:sldId id="370" r:id="rId11"/>
    <p:sldId id="371" r:id="rId12"/>
    <p:sldId id="372" r:id="rId13"/>
    <p:sldId id="374" r:id="rId14"/>
    <p:sldId id="373" r:id="rId15"/>
    <p:sldId id="375" r:id="rId16"/>
    <p:sldId id="376" r:id="rId17"/>
    <p:sldId id="378" r:id="rId18"/>
    <p:sldId id="377" r:id="rId19"/>
    <p:sldId id="380" r:id="rId20"/>
    <p:sldId id="367" r:id="rId21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ns, K.G.M." initials="KGMM" lastIdx="3" clrIdx="0"/>
  <p:cmAuthor id="1" name="Hans Reitsma" initials="JB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1" autoAdjust="0"/>
  </p:normalViewPr>
  <p:slideViewPr>
    <p:cSldViewPr>
      <p:cViewPr varScale="1">
        <p:scale>
          <a:sx n="68" d="100"/>
          <a:sy n="68" d="100"/>
        </p:scale>
        <p:origin x="1234" y="82"/>
      </p:cViewPr>
      <p:guideLst>
        <p:guide orient="horz" pos="20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a, b) ~ 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0, 1) 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(or Y </a:t>
              </a:r>
              <a14:m>
                <m:oMath xmlns:m="http://schemas.openxmlformats.org/officeDocument/2006/math">
                  <m:r>
                    <a:rPr lang="en-GB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 [</a:t>
              </a:r>
              <a:r>
                <a:rPr lang="en-GB" dirty="0" err="1">
                  <a:solidFill>
                    <a:schemeClr val="tx1"/>
                  </a:solidFill>
                </a:rPr>
                <a:t>a,b</a:t>
              </a:r>
              <a:r>
                <a:rPr lang="en-GB" dirty="0">
                  <a:solidFill>
                    <a:schemeClr val="tx1"/>
                  </a:solidFill>
                </a:rPr>
                <a:t>]) </a:t>
              </a:r>
            </a:p>
          </dgm:t>
        </dgm:pt>
      </mc:Choice>
      <mc:Fallback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a, b) ~ 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0, 1) 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(or 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dirty="0">
                  <a:solidFill>
                    <a:schemeClr val="tx1"/>
                  </a:solidFill>
                </a:rPr>
                <a:t> [</a:t>
              </a:r>
              <a:r>
                <a:rPr lang="en-GB" dirty="0" err="1">
                  <a:solidFill>
                    <a:schemeClr val="tx1"/>
                  </a:solidFill>
                </a:rPr>
                <a:t>a,b</a:t>
              </a:r>
              <a:r>
                <a:rPr lang="en-GB" dirty="0">
                  <a:solidFill>
                    <a:schemeClr val="tx1"/>
                  </a:solidFill>
                </a:rPr>
                <a:t>]) </a:t>
              </a:r>
            </a:p>
          </dgm:t>
        </dgm:pt>
      </mc:Fallback>
    </mc:AlternateConten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 lang="en-GB" b="0" i="1" smtClean="0">
                      <a:latin typeface="Cambria Math" panose="02040503050406030204" pitchFamily="18" charset="0"/>
                    </a:rPr>
                    <m:t>=  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h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~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</m:oMath>
              </a14:m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Choice>
      <mc:Fallback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GB" b="0" i="0">
                  <a:latin typeface="Cambria Math" panose="02040503050406030204" pitchFamily="18" charset="0"/>
                </a:rPr>
                <a:t>=  ℎ(𝑌)</a:t>
              </a:r>
              <a:r>
                <a:rPr lang="en-US" dirty="0"/>
                <a:t> ~ </a:t>
              </a:r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US" dirty="0"/>
                <a:t>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Fallback>
    </mc:AlternateConten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3A269D55-F454-4A81-BF6A-FD122A4A0195}">
      <dgm:prSet/>
      <dgm:spPr>
        <a:blipFill>
          <a:blip xmlns:r="http://schemas.openxmlformats.org/officeDocument/2006/relationships" r:embed="rId1"/>
          <a:stretch>
            <a:fillRect t="-3226" b="-967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dgm:pt modelId="{F49992F5-7F45-496E-8D76-95B668B93F4E}">
      <dgm:prSet/>
      <dgm:spPr>
        <a:blipFill>
          <a:blip xmlns:r="http://schemas.openxmlformats.org/officeDocument/2006/relationships" r:embed="rId2"/>
          <a:stretch>
            <a:fillRect t="-11892" b="-183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0A45-4D28-418A-B68D-E0A00EBF2F5B}">
      <dsp:nvSpPr>
        <dsp:cNvPr id="0" name=""/>
        <dsp:cNvSpPr/>
      </dsp:nvSpPr>
      <dsp:spPr>
        <a:xfrm>
          <a:off x="29684" y="698358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14CC0-FA82-44DD-9E09-242D5392A131}">
      <dsp:nvSpPr>
        <dsp:cNvPr id="0" name=""/>
        <dsp:cNvSpPr/>
      </dsp:nvSpPr>
      <dsp:spPr>
        <a:xfrm>
          <a:off x="861917" y="524390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tx1"/>
              </a:solidFill>
            </a:rPr>
            <a:t>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a, b) ~ 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0, 1) </a:t>
          </a:r>
          <a:br>
            <a:rPr lang="en-GB" sz="3100" kern="1200" dirty="0">
              <a:solidFill>
                <a:schemeClr val="tx1"/>
              </a:solidFill>
            </a:rPr>
          </a:br>
          <a:r>
            <a:rPr lang="en-GB" sz="3100" kern="1200" dirty="0">
              <a:solidFill>
                <a:schemeClr val="tx1"/>
              </a:solidFill>
            </a:rPr>
            <a:t>(or 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 [</a:t>
          </a:r>
          <a:r>
            <a:rPr lang="en-GB" sz="3100" kern="1200" dirty="0" err="1">
              <a:solidFill>
                <a:schemeClr val="tx1"/>
              </a:solidFill>
            </a:rPr>
            <a:t>a,b</a:t>
          </a:r>
          <a:r>
            <a:rPr lang="en-GB" sz="3100" kern="1200" dirty="0">
              <a:solidFill>
                <a:schemeClr val="tx1"/>
              </a:solidFill>
            </a:rPr>
            <a:t>]) </a:t>
          </a:r>
        </a:p>
      </dsp:txBody>
      <dsp:txXfrm>
        <a:off x="861917" y="524390"/>
        <a:ext cx="6033422" cy="1130835"/>
      </dsp:txXfrm>
    </dsp:sp>
    <dsp:sp modelId="{4A679BF9-1102-4472-AA21-DBA14D1B2775}">
      <dsp:nvSpPr>
        <dsp:cNvPr id="0" name=""/>
        <dsp:cNvSpPr/>
      </dsp:nvSpPr>
      <dsp:spPr>
        <a:xfrm>
          <a:off x="29684" y="1829194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3840000"/>
                <a:satOff val="-25114"/>
                <a:lumOff val="287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D66D8C-F1CB-443D-9913-DD083ACE5F0B}">
      <dsp:nvSpPr>
        <dsp:cNvPr id="0" name=""/>
        <dsp:cNvSpPr/>
      </dsp:nvSpPr>
      <dsp:spPr>
        <a:xfrm>
          <a:off x="861917" y="1655226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Transform the data</a:t>
          </a:r>
          <a:endParaRPr lang="en-GB" sz="3100" i="1" kern="1200" dirty="0">
            <a:latin typeface="Cambria Math" panose="02040503050406030204" pitchFamily="18" charset="0"/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  <m:r>
                <a:rPr lang="en-GB" sz="3100" b="0" i="1" kern="1200" smtClean="0">
                  <a:latin typeface="Cambria Math" panose="02040503050406030204" pitchFamily="18" charset="0"/>
                </a:rPr>
                <m:t>=  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h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𝑌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100" kern="1200" dirty="0"/>
            <a:t> ~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</m:oMath>
          </a14:m>
          <a:r>
            <a:rPr lang="en-US" sz="31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1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</m:oMath>
          </a14:m>
          <a:r>
            <a:rPr lang="en-US" sz="3100" kern="1200" dirty="0"/>
            <a:t> S </a:t>
          </a:r>
          <a:r>
            <a:rPr lang="en-GB" sz="3100" b="0" i="0" kern="1200" dirty="0"/>
            <a:t>⊆</a:t>
          </a:r>
          <a:r>
            <a:rPr lang="en-US" sz="3100" kern="1200" dirty="0"/>
            <a:t> </a:t>
          </a:r>
          <a:r>
            <a:rPr lang="en-GB" sz="3100" b="0" i="0" kern="1200" dirty="0"/>
            <a:t>ℝ </a:t>
          </a:r>
          <a:endParaRPr lang="en-US" sz="3100" kern="1200" dirty="0"/>
        </a:p>
      </dsp:txBody>
      <dsp:txXfrm>
        <a:off x="861917" y="1655226"/>
        <a:ext cx="6033422" cy="1130835"/>
      </dsp:txXfrm>
    </dsp:sp>
    <dsp:sp modelId="{FE5278FF-91AE-4168-8954-8DFB505D1C3E}">
      <dsp:nvSpPr>
        <dsp:cNvPr id="0" name=""/>
        <dsp:cNvSpPr/>
      </dsp:nvSpPr>
      <dsp:spPr>
        <a:xfrm>
          <a:off x="29684" y="2960030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7680000"/>
                <a:satOff val="-50228"/>
                <a:lumOff val="5752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0A1058-C340-4E58-A327-408E03820343}">
      <dsp:nvSpPr>
        <dsp:cNvPr id="0" name=""/>
        <dsp:cNvSpPr/>
      </dsp:nvSpPr>
      <dsp:spPr>
        <a:xfrm>
          <a:off x="846652" y="3938723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 logit transformation</a:t>
          </a:r>
          <a:endParaRPr lang="en-US" sz="3100" kern="1200" dirty="0"/>
        </a:p>
      </dsp:txBody>
      <dsp:txXfrm>
        <a:off x="846652" y="3938723"/>
        <a:ext cx="6033422" cy="1130835"/>
      </dsp:txXfrm>
    </dsp:sp>
    <dsp:sp modelId="{0C33C637-DCE6-4A20-BAB1-9969094936F9}">
      <dsp:nvSpPr>
        <dsp:cNvPr id="0" name=""/>
        <dsp:cNvSpPr/>
      </dsp:nvSpPr>
      <dsp:spPr>
        <a:xfrm>
          <a:off x="29684" y="4090866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1519999"/>
                <a:satOff val="-75342"/>
                <a:lumOff val="8628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91E05D-8BEC-45E4-818A-1040AB390E7D}">
      <dsp:nvSpPr>
        <dsp:cNvPr id="0" name=""/>
        <dsp:cNvSpPr/>
      </dsp:nvSpPr>
      <dsp:spPr>
        <a:xfrm>
          <a:off x="846652" y="2820994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Arcsine-square root transformation</a:t>
          </a:r>
        </a:p>
      </dsp:txBody>
      <dsp:txXfrm>
        <a:off x="846652" y="2820994"/>
        <a:ext cx="6033422" cy="113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limits of the logit scale are negative infinity and positive infinity.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particularly important where prediction is needed, as having a bounded scale could give nonsensical results (e.g., more than 100% or less than 0%).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logit scale is more intuitive since it is the log-odds.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particularly useful in interpreting slopes from a logistic regression, in which the logit transformation is central.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Third, the logit scale correctly models the relationship between the mean and variance in binomial data, where variance is p(1-p)/n. 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3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motivation for using a link function in the regression structure is twofold.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both sides of the regression equation assume values in the real line when a link function is applied to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there is an added flexibility since the practitioner can choose the function that yields the best fit.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log, logit ,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probit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complementary log-log, log-log and Cauchy for the mean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"identity", "log", and "sqrt“ for the precision.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  <a:t>‹#›</a:t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n.ca/biology/dschneider/b7932/B7932Final10Dec2010.pdf" TargetMode="External"/><Relationship Id="rId7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hyperlink" Target="https://doi.org/10.1080/0266476042000214501" TargetMode="Externa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3647728" y="4005064"/>
            <a:ext cx="7758112" cy="12239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Michail Belias</a:t>
            </a:r>
          </a:p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for Health Evidence</a:t>
            </a:r>
          </a:p>
          <a:p>
            <a:pPr defTabSz="-635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718721-59B6-4372-8EB2-AADA91BA0B5A}"/>
              </a:ext>
            </a:extLst>
          </p:cNvPr>
          <p:cNvSpPr/>
          <p:nvPr/>
        </p:nvSpPr>
        <p:spPr>
          <a:xfrm>
            <a:off x="767408" y="1085425"/>
            <a:ext cx="106384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How to analyse bounded continuous outcomes?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EAD-80C1-4393-89D7-B4F4543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Implementation in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1DC-960B-4FC5-8DA0-762FBF5E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650032"/>
            <a:ext cx="10798173" cy="5290393"/>
          </a:xfrm>
        </p:spPr>
        <p:txBody>
          <a:bodyPr/>
          <a:lstStyle/>
          <a:p>
            <a:r>
              <a:rPr lang="en-GB" dirty="0"/>
              <a:t>The function used is </a:t>
            </a:r>
            <a:r>
              <a:rPr lang="en-GB" dirty="0" err="1"/>
              <a:t>betareg</a:t>
            </a:r>
            <a:r>
              <a:rPr lang="en-GB" dirty="0"/>
              <a:t>()</a:t>
            </a:r>
          </a:p>
          <a:p>
            <a:r>
              <a:rPr lang="en-GB" dirty="0"/>
              <a:t>Similar to the </a:t>
            </a:r>
            <a:r>
              <a:rPr lang="en-GB" dirty="0" err="1"/>
              <a:t>glm</a:t>
            </a:r>
            <a:r>
              <a:rPr lang="en-GB" dirty="0"/>
              <a:t>() function.</a:t>
            </a:r>
          </a:p>
          <a:p>
            <a:pPr lvl="1"/>
            <a:r>
              <a:rPr lang="en-GB" dirty="0"/>
              <a:t>A main difference is that two equations may be calculated (one for mean and  one for precision) </a:t>
            </a:r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 | z1 + z2 + z3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In the above example the x</a:t>
            </a:r>
            <a:r>
              <a:rPr lang="en-GB" baseline="-25000" dirty="0"/>
              <a:t>1</a:t>
            </a:r>
            <a:r>
              <a:rPr lang="en-GB" dirty="0"/>
              <a:t> + x</a:t>
            </a:r>
            <a:r>
              <a:rPr lang="en-GB" baseline="-25000" dirty="0"/>
              <a:t>2</a:t>
            </a:r>
            <a:r>
              <a:rPr lang="en-GB" dirty="0"/>
              <a:t> are the regressors for mean  modelling </a:t>
            </a:r>
            <a:r>
              <a:rPr lang="en-GB" dirty="0">
                <a:hlinkClick r:id="rId3" action="ppaction://hlinksldjump"/>
              </a:rPr>
              <a:t>[eq.1]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While the </a:t>
            </a:r>
            <a:r>
              <a:rPr lang="pl-PL" dirty="0"/>
              <a:t>z</a:t>
            </a:r>
            <a:r>
              <a:rPr lang="pl-PL" baseline="-25000" dirty="0"/>
              <a:t>1</a:t>
            </a:r>
            <a:r>
              <a:rPr lang="pl-PL" dirty="0"/>
              <a:t> + z</a:t>
            </a:r>
            <a:r>
              <a:rPr lang="pl-PL" baseline="-25000" dirty="0"/>
              <a:t>2</a:t>
            </a:r>
            <a:r>
              <a:rPr lang="pl-PL" dirty="0"/>
              <a:t> + z</a:t>
            </a:r>
            <a:r>
              <a:rPr lang="pl-PL" baseline="-25000" dirty="0"/>
              <a:t>3</a:t>
            </a:r>
            <a:r>
              <a:rPr lang="en-GB" dirty="0"/>
              <a:t> are the regressors for the precision equation </a:t>
            </a:r>
            <a:r>
              <a:rPr lang="en-GB" dirty="0">
                <a:hlinkClick r:id="rId3" action="ppaction://hlinksldjump"/>
              </a:rPr>
              <a:t>[eq.2]</a:t>
            </a:r>
            <a:endParaRPr lang="en-GB" dirty="0"/>
          </a:p>
          <a:p>
            <a:pPr marL="321945" lvl="1" indent="0" algn="ctr">
              <a:buNone/>
            </a:pPr>
            <a:endParaRPr lang="en-GB" baseline="-25000" dirty="0"/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</a:t>
            </a:r>
            <a:endParaRPr lang="en-GB" dirty="0"/>
          </a:p>
          <a:p>
            <a:pPr marL="321945" lvl="1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2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062F3-6084-4E2B-992A-14EABD9E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0"/>
            <a:ext cx="8208912" cy="7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DE96-0969-456B-9345-C95014EB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9D8-46A3-4094-B027-60D15AE5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80728"/>
            <a:ext cx="11447759" cy="5256584"/>
          </a:xfrm>
        </p:spPr>
        <p:txBody>
          <a:bodyPr/>
          <a:lstStyle/>
          <a:p>
            <a:r>
              <a:rPr lang="en-GB" dirty="0"/>
              <a:t>Reading accuracy data for </a:t>
            </a:r>
            <a:r>
              <a:rPr lang="en-GB" dirty="0" err="1"/>
              <a:t>nondyslexic</a:t>
            </a:r>
            <a:r>
              <a:rPr lang="en-GB" dirty="0"/>
              <a:t> and dyslexic Australian children </a:t>
            </a:r>
            <a:r>
              <a:rPr lang="en-GB" dirty="0">
                <a:hlinkClick r:id="rId2" action="ppaction://hlinksldjump"/>
              </a:rPr>
              <a:t>(Smithson and </a:t>
            </a:r>
            <a:r>
              <a:rPr lang="en-GB" dirty="0" err="1">
                <a:hlinkClick r:id="rId2" action="ppaction://hlinksldjump"/>
              </a:rPr>
              <a:t>Verkuilen</a:t>
            </a:r>
            <a:r>
              <a:rPr lang="en-GB" dirty="0">
                <a:hlinkClick r:id="rId2" action="ppaction://hlinksldjump"/>
              </a:rPr>
              <a:t> 2006)</a:t>
            </a:r>
            <a:endParaRPr lang="en-GB" dirty="0"/>
          </a:p>
          <a:p>
            <a:r>
              <a:rPr lang="en-GB" dirty="0"/>
              <a:t>We model the reading accuracy given dyslexia and IQ with interaction 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arcsine transformation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1.071217   0.029041 36.8862 &lt; 2.2e-16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-0.188236   0.029041 -6.4817 9.946e-08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0.041216   0.028993  1.4216   0.16290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-0.056415   0.028993 -1.9458   0.05872 .</a:t>
            </a:r>
          </a:p>
          <a:p>
            <a:pPr marL="321945" lvl="1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logit transformation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1.60107    0.22586  7.0888 1.411e-08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-1.20563    0.22586 -5.3380 4.011e-06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0.35945    0.22548  1.5941   0.11878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-0.42286    0.22548 -1.8754   0.06805 .  </a:t>
            </a:r>
          </a:p>
          <a:p>
            <a:pPr marL="321945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1945" lvl="1" indent="0">
              <a:buNone/>
            </a:pPr>
            <a:r>
              <a:rPr lang="en-GB" dirty="0"/>
              <a:t>Both interactions were statistically not significant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3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37E-C2F3-49C9-BE48-013C0226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1707-89C3-428A-882C-A99F36E9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0"/>
            <a:ext cx="10798175" cy="503170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When overdispersion is accounted the interactions become significant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Estimate Std. Error z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1.12323    0.15089  7.4441 9.758e-14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      -0.74165    0.15145 -4.8969 9.736e-07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0.48637    0.16708  2.9109 0.0036034 **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-0.58126    0.17258 -3.3681 0.0007568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(phi)_(Intercept)  3.30443    0.22650 14.5890 &lt; 2.2e-16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(phi)_dyslexia     1.74656    0.29398  5.9410 2.832e-09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1.22907    0.45957  2.6744 0.0074862 **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0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5851-9C85-4C2F-B25A-D6903AF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How do the models fit?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0C325-CF14-48E3-8F7F-F44313D6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0" r="1818" b="2095"/>
          <a:stretch/>
        </p:blipFill>
        <p:spPr>
          <a:xfrm>
            <a:off x="696911" y="650031"/>
            <a:ext cx="10798175" cy="53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1B0B-7E57-4471-B833-DE02A6B7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Care on the ML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929F-177B-4CEE-8AE3-13A3EF93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1"/>
            <a:ext cx="10798175" cy="1368150"/>
          </a:xfrm>
        </p:spPr>
        <p:txBody>
          <a:bodyPr/>
          <a:lstStyle/>
          <a:p>
            <a:r>
              <a:rPr lang="en-GB" dirty="0">
                <a:hlinkClick r:id="rId2" action="ppaction://hlinksldjump"/>
              </a:rPr>
              <a:t>Kosmidis and Firth (2010) </a:t>
            </a:r>
            <a:r>
              <a:rPr lang="en-GB" dirty="0"/>
              <a:t>showed that ML inference may be severely biased in the context of beta regression</a:t>
            </a:r>
          </a:p>
          <a:p>
            <a:r>
              <a:rPr lang="en-GB" dirty="0"/>
              <a:t>Therefore, bias corrected and bias reduced addons are imported and called through the option </a:t>
            </a:r>
          </a:p>
          <a:p>
            <a:pPr marL="321945" lvl="1" indent="0" algn="ctr">
              <a:buNone/>
            </a:pPr>
            <a:r>
              <a:rPr lang="en-GB" dirty="0"/>
              <a:t>type = c("ML", "BC", "BR")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B48F6-BB3F-493E-B8BA-AD29B8B4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4" r="1986" b="2941"/>
          <a:stretch/>
        </p:blipFill>
        <p:spPr>
          <a:xfrm>
            <a:off x="696913" y="2274815"/>
            <a:ext cx="10798174" cy="4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1834-3AB7-4732-80DA-9252CE60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Small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062D-36E5-42DE-AED0-CC819AA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Beta regression trees are also possible using the </a:t>
            </a:r>
            <a:r>
              <a:rPr lang="en-GB" dirty="0" err="1"/>
              <a:t>betatree</a:t>
            </a:r>
            <a:r>
              <a:rPr lang="en-GB" dirty="0"/>
              <a:t> function a modified </a:t>
            </a:r>
            <a:r>
              <a:rPr lang="en-GB" dirty="0" err="1"/>
              <a:t>glmtree</a:t>
            </a:r>
            <a:r>
              <a:rPr lang="en-GB" dirty="0"/>
              <a:t> from </a:t>
            </a:r>
            <a:r>
              <a:rPr lang="en-GB" dirty="0" err="1"/>
              <a:t>partykit</a:t>
            </a:r>
            <a:r>
              <a:rPr lang="en-GB" dirty="0"/>
              <a:t> package. </a:t>
            </a:r>
            <a:r>
              <a:rPr lang="en-GB" dirty="0">
                <a:hlinkClick r:id="rId2" action="ppaction://hlinksldjump"/>
              </a:rPr>
              <a:t>Zeileis A, </a:t>
            </a:r>
            <a:r>
              <a:rPr lang="en-GB" dirty="0" err="1">
                <a:hlinkClick r:id="rId2" action="ppaction://hlinksldjump"/>
              </a:rPr>
              <a:t>Hothorn</a:t>
            </a:r>
            <a:r>
              <a:rPr lang="en-GB" dirty="0">
                <a:hlinkClick r:id="rId2" action="ppaction://hlinksldjump"/>
              </a:rPr>
              <a:t> T, </a:t>
            </a:r>
            <a:r>
              <a:rPr lang="en-GB" dirty="0" err="1">
                <a:hlinkClick r:id="rId2" action="ppaction://hlinksldjump"/>
              </a:rPr>
              <a:t>Hornik</a:t>
            </a:r>
            <a:r>
              <a:rPr lang="en-GB" dirty="0">
                <a:hlinkClick r:id="rId2" action="ppaction://hlinksldjump"/>
              </a:rPr>
              <a:t> K (2008)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MOB (Model based recursive partitioning) approach: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Fitting a beta regression model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Assessing whether its parameters are stable across all partitioning variables 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Splitting the sample along the partitioning variable associated with the highest parameter instability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Repeating these steps until some stopping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285413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FDC-5498-4D5E-B67C-2EB22B3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44624"/>
            <a:ext cx="10798175" cy="533400"/>
          </a:xfrm>
        </p:spPr>
        <p:txBody>
          <a:bodyPr/>
          <a:lstStyle/>
          <a:p>
            <a:pPr algn="ctr"/>
            <a:r>
              <a:rPr lang="en-GB" dirty="0" err="1"/>
              <a:t>Betatree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95422-9FFC-42B1-862E-C60245F79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7" b="2898"/>
          <a:stretch/>
        </p:blipFill>
        <p:spPr>
          <a:xfrm>
            <a:off x="696913" y="1052736"/>
            <a:ext cx="1085575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4B1-2C57-40AA-A3E5-24D57FB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5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Latent class beta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52F0-E1FB-4BAA-9833-F3B9BB80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50" y="670914"/>
            <a:ext cx="10798175" cy="813421"/>
          </a:xfrm>
        </p:spPr>
        <p:txBody>
          <a:bodyPr/>
          <a:lstStyle/>
          <a:p>
            <a:r>
              <a:rPr lang="en-GB" dirty="0"/>
              <a:t>No dyslexia information available. </a:t>
            </a:r>
            <a:endParaRPr lang="el-GR" dirty="0"/>
          </a:p>
          <a:p>
            <a:r>
              <a:rPr lang="en-GB" dirty="0"/>
              <a:t>Look for k = 3 clusters  with at least a component for ideal score of 0.99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E46B5-F5C1-4CDB-89F4-B0B3E7CCB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" t="5176" r="2010" b="3382"/>
          <a:stretch/>
        </p:blipFill>
        <p:spPr>
          <a:xfrm>
            <a:off x="696250" y="1505218"/>
            <a:ext cx="11036455" cy="4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508E-AD1F-42AA-B26E-92531F10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Finally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9F71F-4628-4F88-867F-8B0DC45E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836712"/>
                <a:ext cx="5687119" cy="5103713"/>
              </a:xfrm>
            </p:spPr>
            <p:txBody>
              <a:bodyPr/>
              <a:lstStyle/>
              <a:p>
                <a:r>
                  <a:rPr lang="en-GB" dirty="0"/>
                  <a:t>If Y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 </a:t>
                </a:r>
                <a:r>
                  <a:rPr lang="en-GB" dirty="0"/>
                  <a:t>[</a:t>
                </a:r>
                <a:r>
                  <a:rPr lang="en-GB" dirty="0" err="1"/>
                  <a:t>a,b</a:t>
                </a:r>
                <a:r>
                  <a:rPr lang="en-GB" dirty="0"/>
                  <a:t>] we can :</a:t>
                </a:r>
              </a:p>
              <a:p>
                <a:pPr lvl="1"/>
                <a:r>
                  <a:rPr lang="en-GB" dirty="0"/>
                  <a:t>use either the arcsine transformation [0,1] -&gt; [0,</a:t>
                </a:r>
                <a:r>
                  <a:rPr lang="el-GR" dirty="0"/>
                  <a:t>π]</a:t>
                </a:r>
                <a:endParaRPr lang="en-GB" dirty="0"/>
              </a:p>
              <a:p>
                <a:pPr lvl="1"/>
                <a:r>
                  <a:rPr lang="en-GB" dirty="0"/>
                  <a:t>We can subtract to the ones and add to the zeros a random small number 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Or we can use the </a:t>
                </a:r>
                <a:r>
                  <a:rPr lang="en-GB" dirty="0" err="1"/>
                  <a:t>zoib</a:t>
                </a:r>
                <a:r>
                  <a:rPr lang="en-GB" dirty="0"/>
                  <a:t> package</a:t>
                </a:r>
              </a:p>
              <a:p>
                <a:r>
                  <a:rPr lang="en-GB" dirty="0"/>
                  <a:t>The Y is assumed to follow a piecewise distribution</a:t>
                </a:r>
              </a:p>
              <a:p>
                <a:r>
                  <a:rPr lang="en-GB"/>
                  <a:t>Bayesian </a:t>
                </a:r>
                <a:r>
                  <a:rPr lang="en-GB" dirty="0"/>
                  <a:t>inference with possibilities for :</a:t>
                </a:r>
              </a:p>
              <a:p>
                <a:pPr marL="782320" lvl="1" indent="-457200">
                  <a:buFont typeface="+mj-lt"/>
                  <a:buAutoNum type="arabicPeriod"/>
                </a:pPr>
                <a:r>
                  <a:rPr lang="en-GB" dirty="0"/>
                  <a:t>Repeated measures </a:t>
                </a:r>
              </a:p>
              <a:p>
                <a:pPr marL="782320" lvl="1" indent="-457200">
                  <a:buFont typeface="+mj-lt"/>
                  <a:buAutoNum type="arabicPeriod"/>
                </a:pPr>
                <a:r>
                  <a:rPr lang="en-GB" dirty="0"/>
                  <a:t>Fixed and random effect beta regression </a:t>
                </a:r>
              </a:p>
              <a:p>
                <a:pPr marL="782320" lvl="1" indent="-457200">
                  <a:buFont typeface="+mj-lt"/>
                  <a:buAutoNum type="arabicPeriod"/>
                </a:pPr>
                <a:r>
                  <a:rPr lang="en-GB" dirty="0"/>
                  <a:t>Clustered zero-inflated beta regression</a:t>
                </a:r>
              </a:p>
              <a:p>
                <a:pPr marL="782320" lvl="1" indent="-457200">
                  <a:buFont typeface="+mj-lt"/>
                  <a:buAutoNum type="arabicPeriod"/>
                </a:pPr>
                <a:endParaRPr lang="en-GB" dirty="0"/>
              </a:p>
              <a:p>
                <a:pPr marL="782320" lvl="1" indent="-457200">
                  <a:buFont typeface="+mj-lt"/>
                  <a:buAutoNum type="arabicPeriod"/>
                </a:pPr>
                <a:endParaRPr lang="en-GB" dirty="0"/>
              </a:p>
              <a:p>
                <a:pPr marL="325120" lvl="1" indent="0">
                  <a:buNone/>
                </a:pPr>
                <a:r>
                  <a:rPr lang="en-GB" dirty="0"/>
                  <a:t>Unfortunately it was still on the 36%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9F71F-4628-4F88-867F-8B0DC45E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836712"/>
                <a:ext cx="5687119" cy="5103713"/>
              </a:xfrm>
              <a:blipFill>
                <a:blip r:embed="rId2"/>
                <a:stretch>
                  <a:fillRect l="-2572" t="-1553" r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5476BF-80DA-40A6-AD01-E1A74B163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60" b="3904"/>
          <a:stretch/>
        </p:blipFill>
        <p:spPr>
          <a:xfrm>
            <a:off x="6888088" y="2797967"/>
            <a:ext cx="4916947" cy="11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How would one perform an analysis with a bounded dependent variable? 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121914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121914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3FC-FE6B-41A3-8859-FFACA03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3D9-8917-493A-BB4B-CE49EDE8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22" y="1052736"/>
            <a:ext cx="10798175" cy="4887689"/>
          </a:xfrm>
        </p:spPr>
        <p:txBody>
          <a:bodyPr/>
          <a:lstStyle/>
          <a:p>
            <a:r>
              <a:rPr lang="en-GB" dirty="0">
                <a:hlinkClick r:id="rId2" action="ppaction://hlinksldjump"/>
              </a:rPr>
              <a:t>[1]</a:t>
            </a:r>
            <a:r>
              <a:rPr lang="en-GB" dirty="0"/>
              <a:t> Warton, D.I., and F.K.C. Hui. 2011. The arcsine is asinine: the analysis of proportions in ecology. Ecology 92:3–10.</a:t>
            </a:r>
          </a:p>
          <a:p>
            <a:r>
              <a:rPr lang="en-GB" dirty="0">
                <a:hlinkClick r:id="rId2" action="ppaction://hlinksldjump"/>
              </a:rPr>
              <a:t>[2]</a:t>
            </a:r>
            <a:r>
              <a:rPr lang="en-GB" dirty="0"/>
              <a:t> Wilson, E., Underwood, M., </a:t>
            </a:r>
            <a:r>
              <a:rPr lang="en-GB" dirty="0" err="1"/>
              <a:t>Puckrin</a:t>
            </a:r>
            <a:r>
              <a:rPr lang="en-GB" dirty="0"/>
              <a:t>, O., </a:t>
            </a:r>
            <a:r>
              <a:rPr lang="en-GB" dirty="0" err="1"/>
              <a:t>Letto</a:t>
            </a:r>
            <a:r>
              <a:rPr lang="en-GB" dirty="0"/>
              <a:t>, K., Doyle, R., Caravan, H., Camus, S., &amp; Bassett, K. (2010). The Arcsine Transformation: Has the time come for retirement? </a:t>
            </a:r>
            <a:r>
              <a:rPr lang="en-GB" dirty="0">
                <a:hlinkClick r:id="rId3"/>
              </a:rPr>
              <a:t>http://www.mun.ca/biology/dschneider/b7932/B7932Final10Dec2010.pdf</a:t>
            </a:r>
            <a:endParaRPr lang="en-GB" dirty="0"/>
          </a:p>
          <a:p>
            <a:r>
              <a:rPr lang="en-GB" dirty="0">
                <a:hlinkClick r:id="rId4" action="ppaction://hlinksldjump"/>
              </a:rPr>
              <a:t>[3]</a:t>
            </a:r>
            <a:r>
              <a:rPr lang="en-GB" dirty="0"/>
              <a:t> Silvia Ferrari &amp; Francisco </a:t>
            </a:r>
            <a:r>
              <a:rPr lang="en-GB" dirty="0" err="1"/>
              <a:t>Cribari-Neto</a:t>
            </a:r>
            <a:r>
              <a:rPr lang="en-GB" dirty="0"/>
              <a:t> (2010) Beta Regression for Modelling Rates and Proportions, Journal of Applied Statistics, 31:7, 799-815, DOI: </a:t>
            </a:r>
            <a:r>
              <a:rPr lang="en-GB" u="sng" dirty="0">
                <a:hlinkClick r:id="rId5"/>
              </a:rPr>
              <a:t>10.1080/0266476042000214501</a:t>
            </a:r>
            <a:endParaRPr lang="en-GB" u="sng" dirty="0"/>
          </a:p>
          <a:p>
            <a:r>
              <a:rPr lang="en-GB" u="sng" dirty="0">
                <a:hlinkClick r:id="rId4" action="ppaction://hlinksldjump"/>
              </a:rPr>
              <a:t>[4]</a:t>
            </a:r>
            <a:r>
              <a:rPr lang="en-GB" dirty="0"/>
              <a:t> </a:t>
            </a:r>
            <a:r>
              <a:rPr lang="en-GB" dirty="0" err="1"/>
              <a:t>Simas</a:t>
            </a:r>
            <a:r>
              <a:rPr lang="en-GB" dirty="0"/>
              <a:t>, Alexandre &amp; Barreto-Souza, Wagner &amp; V. Rocha, Andréa. (2010). Improved estimators for a general class of beta regression models. Computational Statistics &amp; Data Analysis. 54. 348-366. 10.1016/j.csda.2009.08.017. </a:t>
            </a:r>
          </a:p>
          <a:p>
            <a:r>
              <a:rPr lang="en-GB" dirty="0">
                <a:hlinkClick r:id="rId6" action="ppaction://hlinksldjump"/>
              </a:rPr>
              <a:t>[5]</a:t>
            </a:r>
            <a:r>
              <a:rPr lang="en-GB" dirty="0"/>
              <a:t> Kosmidis I, Firth D (2010). \A Generic Algorithm for Reducing Bias in Parametric Estimation.“ Electronic Journal of Statistics, 4, 1097{1112.</a:t>
            </a:r>
          </a:p>
          <a:p>
            <a:r>
              <a:rPr lang="en-GB" dirty="0">
                <a:hlinkClick r:id="rId7" action="ppaction://hlinksldjump"/>
              </a:rPr>
              <a:t>[6]</a:t>
            </a:r>
            <a:r>
              <a:rPr lang="en-GB" dirty="0"/>
              <a:t> Zeileis A, </a:t>
            </a:r>
            <a:r>
              <a:rPr lang="en-GB" dirty="0" err="1"/>
              <a:t>Hothorn</a:t>
            </a:r>
            <a:r>
              <a:rPr lang="en-GB" dirty="0"/>
              <a:t> T, </a:t>
            </a:r>
            <a:r>
              <a:rPr lang="en-GB" dirty="0" err="1"/>
              <a:t>Hornik</a:t>
            </a:r>
            <a:r>
              <a:rPr lang="en-GB" dirty="0"/>
              <a:t> K (2008). “Model-Based Recursive Partitioning.” Journal of Computational and Graphical Statistics, 17(2), 492–514. doi:10.1198/106186008X319331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69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2E2-8F4F-4B72-BC2D-2D044A8B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Arcsine-square root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</p:spPr>
            <p:txBody>
              <a:bodyPr/>
              <a:lstStyle/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:r>
                  <a:rPr lang="en-GB" dirty="0"/>
                  <a:t>(2)*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  <a:blipFill>
                <a:blip r:embed="rId2"/>
                <a:stretch>
                  <a:fillRect l="-1336" t="-6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A5A272-479B-4252-9590-74765199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BA54-0BF3-4E5A-ABB6-4366BE3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logit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4C024-2968-4E27-838D-3374BEE7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90E9F-3916-4D26-A806-F073A689C3FE}"/>
              </a:ext>
            </a:extLst>
          </p:cNvPr>
          <p:cNvSpPr txBox="1">
            <a:spLocks/>
          </p:cNvSpPr>
          <p:nvPr/>
        </p:nvSpPr>
        <p:spPr bwMode="auto">
          <a:xfrm>
            <a:off x="551384" y="908720"/>
            <a:ext cx="1094370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marL="32258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755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028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413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Logit transformation </a:t>
            </a:r>
          </a:p>
          <a:p>
            <a:pPr algn="ctr"/>
            <a:r>
              <a:rPr lang="en-GB" dirty="0"/>
              <a:t>log(p/1-p)</a:t>
            </a:r>
          </a:p>
          <a:p>
            <a:r>
              <a:rPr lang="en-GB" dirty="0"/>
              <a:t>The transformation pulls out the ends of the distribution more than the arcsine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542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F049-C2BF-4F74-BA0A-C80AE42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Comparison of 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A8B9-376F-4848-9DC4-33F7894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The difference in the effect of the transformation is better shown on the same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B466F-6638-4BAD-8811-A481BD8C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1700808"/>
            <a:ext cx="10798175" cy="45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DFC-1D19-4B7E-90A8-301BBF94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5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Which one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69CD-1BD9-4665-ACFC-51DF677B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1196752"/>
            <a:ext cx="10798175" cy="4743673"/>
          </a:xfrm>
        </p:spPr>
        <p:txBody>
          <a:bodyPr/>
          <a:lstStyle/>
          <a:p>
            <a:r>
              <a:rPr lang="en-GB" dirty="0">
                <a:hlinkClick r:id="rId3" action="ppaction://hlinksldjump"/>
              </a:rPr>
              <a:t>Wilson et al. (2010) </a:t>
            </a:r>
            <a:r>
              <a:rPr lang="en-GB" dirty="0"/>
              <a:t>and </a:t>
            </a:r>
            <a:r>
              <a:rPr lang="en-GB" dirty="0">
                <a:hlinkClick r:id="rId3" action="ppaction://hlinksldjump"/>
              </a:rPr>
              <a:t>Warton, D.I., and F.K.C. Hui. 2011</a:t>
            </a:r>
            <a:endParaRPr lang="en-GB" dirty="0"/>
          </a:p>
          <a:p>
            <a:r>
              <a:rPr lang="en-GB" dirty="0"/>
              <a:t> Are suggesting the use of logit transformation</a:t>
            </a:r>
          </a:p>
          <a:p>
            <a:pPr lvl="1"/>
            <a:r>
              <a:rPr lang="en-GB" dirty="0"/>
              <a:t>The logit scale covers all of the real numbers (important for predictions)</a:t>
            </a:r>
          </a:p>
          <a:p>
            <a:pPr lvl="1"/>
            <a:r>
              <a:rPr lang="en-GB" dirty="0"/>
              <a:t>The logit scale is more intuitive </a:t>
            </a:r>
          </a:p>
          <a:p>
            <a:pPr lvl="1"/>
            <a:r>
              <a:rPr lang="en-GB" dirty="0"/>
              <a:t>The logit scale correctly models the relationship between the mean and variance in binomial data, where variance is p(1-p)/n.</a:t>
            </a:r>
          </a:p>
          <a:p>
            <a:pPr lvl="1"/>
            <a:endParaRPr lang="en-GB" dirty="0"/>
          </a:p>
          <a:p>
            <a:r>
              <a:rPr lang="en-GB" dirty="0"/>
              <a:t>BUT in some cases the limited range of the arcsine is beneficial (i.e. when zeros and ones are present)</a:t>
            </a:r>
          </a:p>
          <a:p>
            <a:endParaRPr lang="en-GB" dirty="0"/>
          </a:p>
          <a:p>
            <a:r>
              <a:rPr lang="en-GB" dirty="0"/>
              <a:t>Of course, both transformations are essentially linear over the range of 0.3–0.7, neither transformation is necessary if all of your data fall in this range.</a:t>
            </a:r>
          </a:p>
        </p:txBody>
      </p:sp>
    </p:spTree>
    <p:extLst>
      <p:ext uri="{BB962C8B-B14F-4D97-AF65-F5344CB8AC3E}">
        <p14:creationId xmlns:p14="http://schemas.microsoft.com/office/powerpoint/2010/main" val="37464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91D-9BD2-4B2D-B6D6-DBC0FDCF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Different point of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908720"/>
                <a:ext cx="10798175" cy="5256584"/>
              </a:xfrm>
            </p:spPr>
            <p:txBody>
              <a:bodyPr/>
              <a:lstStyle/>
              <a:p>
                <a:r>
                  <a:rPr lang="en-GB" dirty="0"/>
                  <a:t>Both approaches have limitations</a:t>
                </a:r>
              </a:p>
              <a:p>
                <a:pPr lvl="1"/>
                <a:r>
                  <a:rPr lang="en-GB" dirty="0"/>
                  <a:t>The regression parameters are interpretable in terms of the mean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l-GR" dirty="0"/>
                  <a:t> </a:t>
                </a:r>
                <a:r>
                  <a:rPr lang="en-GB" dirty="0"/>
                  <a:t>not in Y</a:t>
                </a:r>
              </a:p>
              <a:p>
                <a:pPr lvl="1"/>
                <a:r>
                  <a:rPr lang="en-GB" dirty="0"/>
                  <a:t>Rates and proportions are typically heteroskedastic</a:t>
                </a:r>
              </a:p>
              <a:p>
                <a:pPr lvl="2"/>
                <a:r>
                  <a:rPr lang="en-GB" dirty="0"/>
                  <a:t>With less variation as we approach the lower and upper limits</a:t>
                </a:r>
              </a:p>
              <a:p>
                <a:pPr lvl="2"/>
                <a:r>
                  <a:rPr lang="en-GB" dirty="0"/>
                  <a:t>And more variation around the middle</a:t>
                </a:r>
              </a:p>
              <a:p>
                <a:pPr lvl="1"/>
                <a:r>
                  <a:rPr lang="en-GB" dirty="0"/>
                  <a:t>Distributions of rates and proportions are typically asymmetric</a:t>
                </a:r>
              </a:p>
              <a:p>
                <a:pPr lvl="2"/>
                <a:r>
                  <a:rPr lang="en-GB" dirty="0"/>
                  <a:t>interval estimation and hypothesis testing can be quite inaccurate in small samples</a:t>
                </a:r>
              </a:p>
              <a:p>
                <a:endParaRPr lang="en-GB" dirty="0"/>
              </a:p>
              <a:p>
                <a:r>
                  <a:rPr lang="en-GB" dirty="0">
                    <a:hlinkClick r:id="rId2" action="ppaction://hlinksldjump"/>
                  </a:rPr>
                  <a:t>Ferrari and </a:t>
                </a:r>
                <a:r>
                  <a:rPr lang="en-GB" dirty="0" err="1">
                    <a:hlinkClick r:id="rId2" action="ppaction://hlinksldjump"/>
                  </a:rPr>
                  <a:t>Cribari-Neto</a:t>
                </a:r>
                <a:r>
                  <a:rPr lang="en-GB" dirty="0">
                    <a:hlinkClick r:id="rId2" action="ppaction://hlinksldjump"/>
                  </a:rPr>
                  <a:t> (2004) </a:t>
                </a:r>
                <a:r>
                  <a:rPr lang="en-GB" dirty="0"/>
                  <a:t>proposed a “regression” model for bounded continuous outcomes</a:t>
                </a:r>
              </a:p>
              <a:p>
                <a:pPr lvl="1"/>
                <a:r>
                  <a:rPr lang="en-GB" dirty="0"/>
                  <a:t>Key assumption is that the response variable is beta-distributed</a:t>
                </a:r>
              </a:p>
              <a:p>
                <a:pPr lvl="1"/>
                <a:r>
                  <a:rPr lang="en-GB" dirty="0"/>
                  <a:t>Benefits :</a:t>
                </a:r>
              </a:p>
              <a:p>
                <a:pPr lvl="2"/>
                <a:r>
                  <a:rPr lang="en-GB" dirty="0"/>
                  <a:t>The regression parameters are interpretable in terms of the mean of Y</a:t>
                </a:r>
              </a:p>
              <a:p>
                <a:pPr lvl="2"/>
                <a:r>
                  <a:rPr lang="en-GB" dirty="0"/>
                  <a:t>The model is naturally heteroskedastic and easily accommodates asymmetries</a:t>
                </a:r>
              </a:p>
              <a:p>
                <a:r>
                  <a:rPr lang="pt-BR" dirty="0">
                    <a:hlinkClick r:id="rId2" action="ppaction://hlinksldjump"/>
                  </a:rPr>
                  <a:t>Simas, Barreto-Souza, and Rocha (2010)</a:t>
                </a:r>
                <a:r>
                  <a:rPr lang="el-GR" dirty="0">
                    <a:hlinkClick r:id="rId2" action="ppaction://hlinksldjump"/>
                  </a:rPr>
                  <a:t> </a:t>
                </a:r>
                <a:r>
                  <a:rPr lang="en-GB" dirty="0"/>
                  <a:t>developed beta regression to allow nonlinearities and variable dispersion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908720"/>
                <a:ext cx="10798175" cy="5256584"/>
              </a:xfrm>
              <a:blipFill>
                <a:blip r:embed="rId3"/>
                <a:stretch>
                  <a:fillRect l="-1354" t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081-1256-4FBA-B0DE-DA72F1C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</p:spPr>
            <p:txBody>
              <a:bodyPr/>
              <a:lstStyle/>
              <a:p>
                <a:r>
                  <a:rPr lang="en-GB" dirty="0"/>
                  <a:t>The beta density is usually expressed as:</a:t>
                </a:r>
              </a:p>
              <a:p>
                <a:endParaRPr lang="en-GB" dirty="0"/>
              </a:p>
              <a:p>
                <a:pPr lvl="1"/>
                <a:r>
                  <a:rPr lang="es-ES" dirty="0"/>
                  <a:t>f(y; p, q)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 + 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p-1</a:t>
                </a:r>
                <a:r>
                  <a:rPr lang="es-ES" dirty="0"/>
                  <a:t> (1 – y )</a:t>
                </a:r>
                <a:r>
                  <a:rPr lang="es-ES" baseline="30000" dirty="0"/>
                  <a:t>q-1</a:t>
                </a:r>
                <a:r>
                  <a:rPr lang="es-ES" dirty="0"/>
                  <a:t> , 0&lt;y&lt;1</a:t>
                </a:r>
              </a:p>
              <a:p>
                <a:pPr lvl="1"/>
                <a:endParaRPr lang="es-ES" dirty="0"/>
              </a:p>
              <a:p>
                <a:pPr lvl="1"/>
                <a:r>
                  <a:rPr lang="en-GB" dirty="0">
                    <a:hlinkClick r:id="rId3" action="ppaction://hlinksldjump"/>
                  </a:rPr>
                  <a:t>Ferrari and </a:t>
                </a:r>
                <a:r>
                  <a:rPr lang="en-GB" dirty="0" err="1">
                    <a:hlinkClick r:id="rId3" action="ppaction://hlinksldjump"/>
                  </a:rPr>
                  <a:t>Cribari-Neto</a:t>
                </a:r>
                <a:r>
                  <a:rPr lang="en-GB" dirty="0">
                    <a:hlinkClick r:id="rId3" action="ppaction://hlinksldjump"/>
                  </a:rPr>
                  <a:t> (2004) </a:t>
                </a:r>
                <a:r>
                  <a:rPr lang="en-GB" dirty="0"/>
                  <a:t> proposed a different parameterization </a:t>
                </a:r>
              </a:p>
              <a:p>
                <a:pPr lvl="2"/>
                <a:r>
                  <a:rPr lang="en-GB" dirty="0"/>
                  <a:t>µ = p/(p + q) and φ = p + q</a:t>
                </a:r>
              </a:p>
              <a:p>
                <a:pPr lvl="2"/>
                <a:endParaRPr lang="es-ES" dirty="0"/>
              </a:p>
              <a:p>
                <a:pPr lvl="1"/>
                <a:r>
                  <a:rPr lang="es-ES" dirty="0"/>
                  <a:t>f(y;</a:t>
                </a:r>
                <a:r>
                  <a:rPr lang="el-GR" dirty="0"/>
                  <a:t> μ</a:t>
                </a:r>
                <a:r>
                  <a:rPr lang="es-ES" dirty="0"/>
                  <a:t>,</a:t>
                </a:r>
                <a:r>
                  <a:rPr lang="el-GR" dirty="0"/>
                  <a:t>φ</a:t>
                </a:r>
                <a:r>
                  <a:rPr lang="es-ES" dirty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(1−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</a:t>
                </a:r>
                <a:r>
                  <a:rPr lang="el-GR" baseline="30000" dirty="0" err="1"/>
                  <a:t>μφ</a:t>
                </a:r>
                <a:r>
                  <a:rPr lang="es-ES" baseline="30000" dirty="0"/>
                  <a:t>-1</a:t>
                </a:r>
                <a:r>
                  <a:rPr lang="es-ES" dirty="0"/>
                  <a:t> (1 – y )</a:t>
                </a:r>
                <a:r>
                  <a:rPr lang="el-GR" baseline="30000" dirty="0"/>
                  <a:t>(1-μ)φ-1</a:t>
                </a:r>
                <a:r>
                  <a:rPr lang="es-ES" dirty="0"/>
                  <a:t> , 0&lt;y&lt;1</a:t>
                </a:r>
                <a:r>
                  <a:rPr lang="el-GR" dirty="0"/>
                  <a:t> , </a:t>
                </a:r>
                <a:r>
                  <a:rPr lang="en-GB" dirty="0"/>
                  <a:t>with 0 &lt; µ &lt; 1 and φ &gt; 0</a:t>
                </a:r>
                <a:endParaRPr lang="es-ES" dirty="0"/>
              </a:p>
              <a:p>
                <a:pPr lvl="1"/>
                <a:endParaRPr lang="es-ES" dirty="0"/>
              </a:p>
              <a:p>
                <a:pPr lvl="2"/>
                <a:r>
                  <a:rPr lang="en-GB" dirty="0"/>
                  <a:t>y ∼ B(µ, </a:t>
                </a:r>
                <a:r>
                  <a:rPr lang="el-GR" dirty="0"/>
                  <a:t>φ)</a:t>
                </a:r>
                <a:r>
                  <a:rPr lang="en-GB" dirty="0"/>
                  <a:t> , E(y) = µ and VAR(y) = µ(1 − µ)/(1 + </a:t>
                </a:r>
                <a:r>
                  <a:rPr lang="el-GR" dirty="0"/>
                  <a:t>φ</a:t>
                </a:r>
                <a:r>
                  <a:rPr lang="en-GB" dirty="0"/>
                  <a:t>)</a:t>
                </a:r>
              </a:p>
              <a:p>
                <a:endParaRPr lang="es-ES" dirty="0"/>
              </a:p>
              <a:p>
                <a:r>
                  <a:rPr lang="en-GB" dirty="0"/>
                  <a:t>Let y</a:t>
                </a:r>
                <a:r>
                  <a:rPr lang="en-GB" baseline="-25000" dirty="0"/>
                  <a:t>1</a:t>
                </a:r>
                <a:r>
                  <a:rPr lang="en-GB" dirty="0"/>
                  <a:t>,y</a:t>
                </a:r>
                <a:r>
                  <a:rPr lang="en-GB" baseline="-25000" dirty="0"/>
                  <a:t>2</a:t>
                </a:r>
                <a:r>
                  <a:rPr lang="en-GB" dirty="0"/>
                  <a:t>, … y</a:t>
                </a:r>
                <a:r>
                  <a:rPr lang="en-GB" baseline="-25000" dirty="0"/>
                  <a:t>n</a:t>
                </a:r>
                <a:r>
                  <a:rPr lang="en-GB" dirty="0"/>
                  <a:t> random sample y</a:t>
                </a:r>
                <a:r>
                  <a:rPr lang="en-GB" baseline="-25000" dirty="0"/>
                  <a:t>i</a:t>
                </a:r>
                <a:r>
                  <a:rPr lang="en-GB" dirty="0"/>
                  <a:t> ~ Beta(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, </a:t>
                </a:r>
                <a:r>
                  <a:rPr lang="el-GR" dirty="0"/>
                  <a:t>φ)</a:t>
                </a:r>
                <a:r>
                  <a:rPr lang="en-GB" dirty="0"/>
                  <a:t>, then the beta regression is defines as 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β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n-GB" baseline="-25000" dirty="0"/>
                  <a:t>1i</a:t>
                </a:r>
                <a:r>
                  <a:rPr lang="en-GB" dirty="0"/>
                  <a:t>  [eq.1]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2</a:t>
                </a:r>
                <a:r>
                  <a:rPr lang="en-GB" dirty="0"/>
                  <a:t>(</a:t>
                </a:r>
                <a:r>
                  <a:rPr lang="el-GR" dirty="0"/>
                  <a:t>φ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z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γ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l-GR" baseline="-25000" dirty="0"/>
                  <a:t>2</a:t>
                </a:r>
                <a:r>
                  <a:rPr lang="en-GB" baseline="-25000" dirty="0" err="1"/>
                  <a:t>i</a:t>
                </a:r>
                <a:r>
                  <a:rPr lang="en-GB" dirty="0"/>
                  <a:t> [eq.2]</a:t>
                </a:r>
                <a:endParaRPr lang="en-GB" baseline="-25000" dirty="0"/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</a:t>
                </a:r>
                <a:r>
                  <a:rPr lang="el-GR" dirty="0"/>
                  <a:t> , </a:t>
                </a:r>
                <a:r>
                  <a:rPr lang="en-GB" dirty="0"/>
                  <a:t>g</a:t>
                </a:r>
                <a:r>
                  <a:rPr lang="el-GR" baseline="-25000" dirty="0"/>
                  <a:t>2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 are link functions (increasing and twice differentiable function)</a:t>
                </a:r>
              </a:p>
              <a:p>
                <a:pPr marL="0" indent="0" algn="ctr">
                  <a:buNone/>
                </a:pPr>
                <a:r>
                  <a:rPr lang="en-GB" dirty="0"/>
                  <a:t>Coefficients β and γ are estimated by maximum likelihood.</a:t>
                </a:r>
              </a:p>
              <a:p>
                <a:pPr marL="0" indent="0" algn="ctr">
                  <a:buNone/>
                </a:pPr>
                <a:r>
                  <a:rPr lang="en-GB" dirty="0"/>
                  <a:t>The usual central limit theorem holds with associated asymptotic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  <a:blipFill>
                <a:blip r:embed="rId4"/>
                <a:stretch>
                  <a:fillRect l="-135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5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1CBB-FB1E-4B9B-923D-E9909EFB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97E49-2C4E-4663-9C3E-71F8B08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838910"/>
            <a:ext cx="10798175" cy="4721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400F3-5531-4E08-A6D6-93A35EDCA9C8}"/>
              </a:ext>
            </a:extLst>
          </p:cNvPr>
          <p:cNvSpPr txBox="1">
            <a:spLocks/>
          </p:cNvSpPr>
          <p:nvPr/>
        </p:nvSpPr>
        <p:spPr bwMode="auto">
          <a:xfrm>
            <a:off x="701240" y="5749756"/>
            <a:ext cx="107981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marL="32258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755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028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413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dirty="0"/>
              <a:t>Probability density functions for beta distributions with varying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75052142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662</TotalTime>
  <Words>1286</Words>
  <Application>Microsoft Office PowerPoint</Application>
  <PresentationFormat>Widescreen</PresentationFormat>
  <Paragraphs>158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radboud</vt:lpstr>
      <vt:lpstr>PowerPoint Presentation</vt:lpstr>
      <vt:lpstr>How would one perform an analysis with a bounded dependent variable?  </vt:lpstr>
      <vt:lpstr>Arcsine-square root transformation</vt:lpstr>
      <vt:lpstr>logit transformation</vt:lpstr>
      <vt:lpstr>Comparison of effects</vt:lpstr>
      <vt:lpstr>Which one should we choose?</vt:lpstr>
      <vt:lpstr>Different point of view</vt:lpstr>
      <vt:lpstr>Beta regression models</vt:lpstr>
      <vt:lpstr>Beta distribution</vt:lpstr>
      <vt:lpstr>Implementation in R</vt:lpstr>
      <vt:lpstr>PowerPoint Presentation</vt:lpstr>
      <vt:lpstr>Examples</vt:lpstr>
      <vt:lpstr>Examples (continued)</vt:lpstr>
      <vt:lpstr>How do the models fit?</vt:lpstr>
      <vt:lpstr>Care on the ML estimation</vt:lpstr>
      <vt:lpstr>Small bonuses</vt:lpstr>
      <vt:lpstr>Betatree</vt:lpstr>
      <vt:lpstr>Latent class beta regression</vt:lpstr>
      <vt:lpstr>Finally</vt:lpstr>
      <vt:lpstr>References</vt:lpstr>
    </vt:vector>
  </TitlesOfParts>
  <Company>UMC St Radboud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Michael Belias</cp:lastModifiedBy>
  <cp:revision>386</cp:revision>
  <dcterms:created xsi:type="dcterms:W3CDTF">2018-04-06T10:09:04Z</dcterms:created>
  <dcterms:modified xsi:type="dcterms:W3CDTF">2018-05-29T08:38:55Z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