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61" r:id="rId3"/>
    <p:sldId id="363" r:id="rId4"/>
    <p:sldId id="364" r:id="rId5"/>
    <p:sldId id="365" r:id="rId6"/>
    <p:sldId id="366" r:id="rId7"/>
    <p:sldId id="368" r:id="rId8"/>
    <p:sldId id="369" r:id="rId9"/>
    <p:sldId id="370" r:id="rId10"/>
    <p:sldId id="371" r:id="rId11"/>
    <p:sldId id="372" r:id="rId12"/>
    <p:sldId id="374" r:id="rId13"/>
    <p:sldId id="373" r:id="rId14"/>
    <p:sldId id="375" r:id="rId15"/>
    <p:sldId id="376" r:id="rId16"/>
    <p:sldId id="378" r:id="rId17"/>
    <p:sldId id="377" r:id="rId18"/>
    <p:sldId id="367" r:id="rId19"/>
  </p:sldIdLst>
  <p:sldSz cx="12192000" cy="6858000"/>
  <p:notesSz cx="6858000" cy="9144000"/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ons, K.G.M." initials="KGMM" lastIdx="3" clrIdx="0"/>
  <p:cmAuthor id="1" name="Hans Reitsma" initials="JBR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ä¸­åº¦æ ·å¼ 2 - å¼ºè°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731" autoAdjust="0"/>
  </p:normalViewPr>
  <p:slideViewPr>
    <p:cSldViewPr>
      <p:cViewPr varScale="1">
        <p:scale>
          <a:sx n="68" d="100"/>
          <a:sy n="68" d="100"/>
        </p:scale>
        <p:origin x="1234" y="82"/>
      </p:cViewPr>
      <p:guideLst>
        <p:guide orient="horz" pos="207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image" Target="../media/image4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#1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ABA90A-329F-4961-A4AE-CCDED14AA8CA}" type="doc">
      <dgm:prSet loTypeId="urn:microsoft.com/office/officeart/2008/layout/VerticalCircleList" loCatId="list" qsTypeId="urn:microsoft.com/office/officeart/2005/8/quickstyle/simple4" qsCatId="simple" csTypeId="urn:microsoft.com/office/officeart/2005/8/colors/colorful4#1" csCatId="colorful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A269D55-F454-4A81-BF6A-FD122A4A0195}">
          <dgm:prSet/>
          <dgm:spPr/>
          <dgm:t>
            <a:bodyPr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 </a:t>
              </a:r>
              <a14:m>
                <m:oMath xmlns:m="http://schemas.openxmlformats.org/officeDocument/2006/math">
                  <m:r>
                    <a:rPr lang="en-GB" i="1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∈</m:t>
                  </m:r>
                  <m:r>
                    <a:rPr lang="en-GB" b="1" i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(</m:t>
                  </m:r>
                </m:oMath>
              </a14:m>
              <a:r>
                <a:rPr lang="en-GB" dirty="0">
                  <a:solidFill>
                    <a:schemeClr val="tx1"/>
                  </a:solidFill>
                </a:rPr>
                <a:t>a, b) or Y </a:t>
              </a:r>
              <a14:m>
                <m:oMath xmlns:m="http://schemas.openxmlformats.org/officeDocument/2006/math">
                  <m:r>
                    <a:rPr lang="en-GB" i="1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∈</m:t>
                  </m:r>
                  <m:r>
                    <a:rPr lang="en-GB" b="1" i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(</m:t>
                  </m:r>
                </m:oMath>
              </a14:m>
              <a:r>
                <a:rPr lang="en-GB" dirty="0">
                  <a:solidFill>
                    <a:schemeClr val="tx1"/>
                  </a:solidFill>
                </a:rPr>
                <a:t>0, 1)</a:t>
              </a:r>
            </a:p>
          </dgm:t>
        </dgm:pt>
      </mc:Choice>
      <mc:Fallback xmlns="">
        <dgm:pt modelId="{3A269D55-F454-4A81-BF6A-FD122A4A0195}">
          <dgm:prSet/>
          <dgm:spPr/>
          <dgm:t>
            <a:bodyPr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 </a:t>
              </a:r>
              <a:r>
                <a:rPr lang="en-GB" i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∈</a:t>
              </a:r>
              <a:r>
                <a:rPr lang="en-GB" b="1" i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</a:t>
              </a:r>
              <a:r>
                <a:rPr lang="en-GB" dirty="0">
                  <a:solidFill>
                    <a:schemeClr val="tx1"/>
                  </a:solidFill>
                </a:rPr>
                <a:t>a, b) or Y </a:t>
              </a:r>
              <a:r>
                <a:rPr lang="en-GB" i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∈</a:t>
              </a:r>
              <a:r>
                <a:rPr lang="en-GB" b="1" i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</a:t>
              </a:r>
              <a:r>
                <a:rPr lang="en-GB" dirty="0">
                  <a:solidFill>
                    <a:schemeClr val="tx1"/>
                  </a:solidFill>
                </a:rPr>
                <a:t>0, 1)</a:t>
              </a:r>
            </a:p>
          </dgm:t>
        </dgm:pt>
      </mc:Fallback>
    </mc:AlternateContent>
    <dgm:pt modelId="{DDAAF984-6815-41EA-ACA7-3DC049D36503}" type="parTrans" cxnId="{FE76E185-7FEA-4E78-85FA-D7F426E0D8F4}">
      <dgm:prSet/>
      <dgm:spPr/>
      <dgm:t>
        <a:bodyPr/>
        <a:lstStyle/>
        <a:p>
          <a:endParaRPr lang="en-US"/>
        </a:p>
      </dgm:t>
    </dgm:pt>
    <dgm:pt modelId="{D30A46CF-88DE-4D3B-9C3D-825D793F2ACD}" type="sibTrans" cxnId="{FE76E185-7FEA-4E78-85FA-D7F426E0D8F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49992F5-7F45-496E-8D76-95B668B93F4E}">
          <dgm:prSet/>
          <dgm:spPr/>
          <dgm:t>
            <a:bodyPr/>
            <a:lstStyle/>
            <a:p>
              <a:pPr algn="ctr"/>
              <a:r>
                <a:rPr lang="en-GB" dirty="0"/>
                <a:t>Transform the data</a:t>
              </a:r>
              <a:endParaRPr lang="en-GB" i="1" dirty="0">
                <a:latin typeface="Cambria Math" panose="02040503050406030204" pitchFamily="18" charset="0"/>
              </a:endParaRPr>
            </a:p>
            <a:p>
              <a:pPr algn="ctr"/>
              <a14:m>
                <m:oMath xmlns:m="http://schemas.openxmlformats.org/officeDocument/2006/math">
                  <m:acc>
                    <m:accPr>
                      <m:chr m:val="̃"/>
                      <m:ctrlPr>
                        <a:rPr lang="en-US" i="1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𝑌</m:t>
                      </m:r>
                    </m:e>
                  </m:acc>
                  <m:r>
                    <a:rPr lang="en-GB" b="0" i="1" smtClean="0">
                      <a:latin typeface="Cambria Math" panose="02040503050406030204" pitchFamily="18" charset="0"/>
                    </a:rPr>
                    <m:t>=  </m:t>
                  </m:r>
                  <m:r>
                    <a:rPr lang="en-GB" b="0" i="1" smtClean="0">
                      <a:latin typeface="Cambria Math" panose="02040503050406030204" pitchFamily="18" charset="0"/>
                    </a:rPr>
                    <m:t>𝑔</m:t>
                  </m:r>
                  <m:r>
                    <a:rPr lang="en-GB" b="0" i="1" smtClean="0">
                      <a:latin typeface="Cambria Math" panose="02040503050406030204" pitchFamily="18" charset="0"/>
                    </a:rPr>
                    <m:t>(</m:t>
                  </m:r>
                  <m:r>
                    <a:rPr lang="en-GB" b="0" i="1" smtClean="0">
                      <a:latin typeface="Cambria Math" panose="02040503050406030204" pitchFamily="18" charset="0"/>
                    </a:rPr>
                    <m:t>𝑌</m:t>
                  </m:r>
                  <m:r>
                    <a:rPr lang="en-GB" b="0" i="1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rPr lang="en-US" dirty="0"/>
                <a:t> ~ </a:t>
              </a:r>
              <a14:m>
                <m:oMath xmlns:m="http://schemas.openxmlformats.org/officeDocument/2006/math">
                  <m:acc>
                    <m:accPr>
                      <m:chr m:val="̃"/>
                      <m:ctrlPr>
                        <a:rPr lang="en-US" i="1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𝑌</m:t>
                      </m:r>
                    </m:e>
                  </m:acc>
                </m:oMath>
              </a14:m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i="1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∈</m:t>
                  </m:r>
                </m:oMath>
              </a14:m>
              <a:r>
                <a:rPr lang="en-US" dirty="0"/>
                <a:t> S </a:t>
              </a:r>
              <a:r>
                <a:rPr lang="en-GB" b="0" i="0" dirty="0"/>
                <a:t>⊆</a:t>
              </a:r>
              <a:r>
                <a:rPr lang="en-US" dirty="0"/>
                <a:t> </a:t>
              </a:r>
              <a:r>
                <a:rPr lang="en-GB" b="0" i="0" dirty="0"/>
                <a:t>ℝ </a:t>
              </a:r>
              <a:endParaRPr lang="en-US" dirty="0"/>
            </a:p>
          </dgm:t>
        </dgm:pt>
      </mc:Choice>
      <mc:Fallback xmlns="">
        <dgm:pt modelId="{F49992F5-7F45-496E-8D76-95B668B93F4E}">
          <dgm:prSet/>
          <dgm:spPr/>
          <dgm:t>
            <a:bodyPr/>
            <a:lstStyle/>
            <a:p>
              <a:pPr algn="ctr"/>
              <a:r>
                <a:rPr lang="en-GB" dirty="0"/>
                <a:t>Transform the data</a:t>
              </a:r>
              <a:endParaRPr lang="en-GB" i="1" dirty="0">
                <a:latin typeface="Cambria Math" panose="02040503050406030204" pitchFamily="18" charset="0"/>
              </a:endParaRPr>
            </a:p>
            <a:p>
              <a:pPr algn="ctr"/>
              <a:r>
                <a:rPr lang="en-GB" b="0" i="0">
                  <a:latin typeface="Cambria Math" panose="02040503050406030204" pitchFamily="18" charset="0"/>
                </a:rPr>
                <a:t>𝑌</a:t>
              </a:r>
              <a:r>
                <a:rPr lang="en-US" b="0" i="0">
                  <a:latin typeface="Cambria Math" panose="02040503050406030204" pitchFamily="18" charset="0"/>
                </a:rPr>
                <a:t> ̃</a:t>
              </a:r>
              <a:r>
                <a:rPr lang="en-GB" b="0" i="0">
                  <a:latin typeface="Cambria Math" panose="02040503050406030204" pitchFamily="18" charset="0"/>
                </a:rPr>
                <a:t>=  𝑔(𝑌)</a:t>
              </a:r>
              <a:r>
                <a:rPr lang="en-US" dirty="0"/>
                <a:t> ~ </a:t>
              </a:r>
              <a:r>
                <a:rPr lang="en-GB" b="0" i="0">
                  <a:latin typeface="Cambria Math" panose="02040503050406030204" pitchFamily="18" charset="0"/>
                </a:rPr>
                <a:t>𝑌</a:t>
              </a:r>
              <a:r>
                <a:rPr lang="en-US" b="0" i="0">
                  <a:latin typeface="Cambria Math" panose="02040503050406030204" pitchFamily="18" charset="0"/>
                </a:rPr>
                <a:t> ̃</a:t>
              </a:r>
              <a:r>
                <a:rPr lang="en-US" dirty="0"/>
                <a:t> </a:t>
              </a:r>
              <a:r>
                <a:rPr lang="en-US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∈</a:t>
              </a:r>
              <a:r>
                <a:rPr lang="en-US" dirty="0"/>
                <a:t> S </a:t>
              </a:r>
              <a:r>
                <a:rPr lang="en-GB" b="0" i="0" dirty="0"/>
                <a:t>⊆</a:t>
              </a:r>
              <a:r>
                <a:rPr lang="en-US" dirty="0"/>
                <a:t> </a:t>
              </a:r>
              <a:r>
                <a:rPr lang="en-GB" b="0" i="0" dirty="0"/>
                <a:t>ℝ </a:t>
              </a:r>
              <a:endParaRPr lang="en-US" dirty="0"/>
            </a:p>
          </dgm:t>
        </dgm:pt>
      </mc:Fallback>
    </mc:AlternateContent>
    <dgm:pt modelId="{2C9DC41B-6AC9-4F58-A244-3B5FE8165A88}" type="parTrans" cxnId="{5F011186-3883-4561-A021-680783AE0A51}">
      <dgm:prSet/>
      <dgm:spPr/>
      <dgm:t>
        <a:bodyPr/>
        <a:lstStyle/>
        <a:p>
          <a:endParaRPr lang="en-US"/>
        </a:p>
      </dgm:t>
    </dgm:pt>
    <dgm:pt modelId="{5393E2B4-4701-4145-942A-81127176C554}" type="sibTrans" cxnId="{5F011186-3883-4561-A021-680783AE0A51}">
      <dgm:prSet/>
      <dgm:spPr/>
      <dgm:t>
        <a:bodyPr/>
        <a:lstStyle/>
        <a:p>
          <a:endParaRPr lang="en-US"/>
        </a:p>
      </dgm:t>
    </dgm:pt>
    <dgm:pt modelId="{515801C3-AA66-472D-BC44-9BF955FB0E26}">
      <dgm:prSet/>
      <dgm:spPr/>
      <dgm:t>
        <a:bodyPr/>
        <a:lstStyle/>
        <a:p>
          <a:pPr algn="ctr"/>
          <a:r>
            <a:rPr lang="en-GB" dirty="0"/>
            <a:t> logit transformation</a:t>
          </a:r>
          <a:endParaRPr lang="en-US" dirty="0"/>
        </a:p>
      </dgm:t>
    </dgm:pt>
    <dgm:pt modelId="{29D2FFF3-0A01-466E-AEF9-C455D8728688}" type="parTrans" cxnId="{74288094-056E-4CAC-ADFD-9AC8DDFD1521}">
      <dgm:prSet/>
      <dgm:spPr/>
      <dgm:t>
        <a:bodyPr/>
        <a:lstStyle/>
        <a:p>
          <a:endParaRPr lang="en-US"/>
        </a:p>
      </dgm:t>
    </dgm:pt>
    <dgm:pt modelId="{0DA3EC72-4C76-4FF8-A7FD-BACD08ED0024}" type="sibTrans" cxnId="{74288094-056E-4CAC-ADFD-9AC8DDFD1521}">
      <dgm:prSet/>
      <dgm:spPr/>
      <dgm:t>
        <a:bodyPr/>
        <a:lstStyle/>
        <a:p>
          <a:endParaRPr lang="en-US"/>
        </a:p>
      </dgm:t>
    </dgm:pt>
    <dgm:pt modelId="{C7FF1A04-D260-4386-B5CA-5A4BB330FB1F}">
      <dgm:prSet/>
      <dgm:spPr/>
      <dgm:t>
        <a:bodyPr/>
        <a:lstStyle/>
        <a:p>
          <a:pPr algn="ctr"/>
          <a:r>
            <a:rPr lang="en-GB" dirty="0"/>
            <a:t>Arcsine-square root transformation</a:t>
          </a:r>
        </a:p>
      </dgm:t>
    </dgm:pt>
    <dgm:pt modelId="{D371B628-B873-49D4-8864-D49DA2A26204}" type="parTrans" cxnId="{A4DCCE33-361F-47FE-860F-9552371FC16C}">
      <dgm:prSet/>
      <dgm:spPr/>
      <dgm:t>
        <a:bodyPr/>
        <a:lstStyle/>
        <a:p>
          <a:endParaRPr lang="en-US"/>
        </a:p>
      </dgm:t>
    </dgm:pt>
    <dgm:pt modelId="{248B39D1-6853-4AB5-928D-FE89C4DEA359}" type="sibTrans" cxnId="{A4DCCE33-361F-47FE-860F-9552371FC16C}">
      <dgm:prSet/>
      <dgm:spPr/>
      <dgm:t>
        <a:bodyPr/>
        <a:lstStyle/>
        <a:p>
          <a:endParaRPr lang="en-US"/>
        </a:p>
      </dgm:t>
    </dgm:pt>
    <dgm:pt modelId="{6C9152F6-E978-4A08-B847-5D6A10189710}" type="pres">
      <dgm:prSet presAssocID="{A9ABA90A-329F-4961-A4AE-CCDED14AA8CA}" presName="Name0" presStyleCnt="0">
        <dgm:presLayoutVars>
          <dgm:dir/>
        </dgm:presLayoutVars>
      </dgm:prSet>
      <dgm:spPr/>
    </dgm:pt>
    <dgm:pt modelId="{D116A3DE-8D65-4763-B7D1-394EB5261188}" type="pres">
      <dgm:prSet presAssocID="{3A269D55-F454-4A81-BF6A-FD122A4A0195}" presName="noChildren" presStyleCnt="0"/>
      <dgm:spPr/>
    </dgm:pt>
    <dgm:pt modelId="{2C04BFFA-89DB-4411-91B4-D91F931AC976}" type="pres">
      <dgm:prSet presAssocID="{3A269D55-F454-4A81-BF6A-FD122A4A0195}" presName="gap" presStyleCnt="0"/>
      <dgm:spPr/>
    </dgm:pt>
    <dgm:pt modelId="{64CF0A45-4D28-418A-B68D-E0A00EBF2F5B}" type="pres">
      <dgm:prSet presAssocID="{3A269D55-F454-4A81-BF6A-FD122A4A0195}" presName="medCircle2" presStyleLbl="vennNode1" presStyleIdx="0" presStyleCnt="4" custScaleX="73715" custScaleY="69232" custLinFactNeighborX="-36737" custLinFactNeighborY="0"/>
      <dgm:spPr/>
    </dgm:pt>
    <dgm:pt modelId="{95D14CC0-FA82-44DD-9E09-242D5392A131}" type="pres">
      <dgm:prSet presAssocID="{3A269D55-F454-4A81-BF6A-FD122A4A0195}" presName="txLvlOnly1" presStyleLbl="revTx" presStyleIdx="0" presStyleCnt="4"/>
      <dgm:spPr/>
    </dgm:pt>
    <dgm:pt modelId="{52A6F29F-8333-40C7-85ED-F35FB8FD95E7}" type="pres">
      <dgm:prSet presAssocID="{F49992F5-7F45-496E-8D76-95B668B93F4E}" presName="noChildren" presStyleCnt="0"/>
      <dgm:spPr/>
    </dgm:pt>
    <dgm:pt modelId="{2D2809E3-B521-4079-BF38-00C342955DF8}" type="pres">
      <dgm:prSet presAssocID="{F49992F5-7F45-496E-8D76-95B668B93F4E}" presName="gap" presStyleCnt="0"/>
      <dgm:spPr/>
    </dgm:pt>
    <dgm:pt modelId="{4A679BF9-1102-4472-AA21-DBA14D1B2775}" type="pres">
      <dgm:prSet presAssocID="{F49992F5-7F45-496E-8D76-95B668B93F4E}" presName="medCircle2" presStyleLbl="vennNode1" presStyleIdx="1" presStyleCnt="4" custScaleX="73715" custScaleY="69232" custLinFactNeighborX="-36737" custLinFactNeighborY="0"/>
      <dgm:spPr/>
    </dgm:pt>
    <dgm:pt modelId="{83D66D8C-F1CB-443D-9913-DD083ACE5F0B}" type="pres">
      <dgm:prSet presAssocID="{F49992F5-7F45-496E-8D76-95B668B93F4E}" presName="txLvlOnly1" presStyleLbl="revTx" presStyleIdx="1" presStyleCnt="4"/>
      <dgm:spPr/>
    </dgm:pt>
    <dgm:pt modelId="{BC701371-07A0-4531-9BB6-134936413687}" type="pres">
      <dgm:prSet presAssocID="{515801C3-AA66-472D-BC44-9BF955FB0E26}" presName="noChildren" presStyleCnt="0"/>
      <dgm:spPr/>
    </dgm:pt>
    <dgm:pt modelId="{9C5DCF88-4CED-41A6-B37B-FA5B04D34023}" type="pres">
      <dgm:prSet presAssocID="{515801C3-AA66-472D-BC44-9BF955FB0E26}" presName="gap" presStyleCnt="0"/>
      <dgm:spPr/>
    </dgm:pt>
    <dgm:pt modelId="{FE5278FF-91AE-4168-8954-8DFB505D1C3E}" type="pres">
      <dgm:prSet presAssocID="{515801C3-AA66-472D-BC44-9BF955FB0E26}" presName="medCircle2" presStyleLbl="vennNode1" presStyleIdx="2" presStyleCnt="4" custScaleX="73715" custScaleY="69232" custLinFactNeighborX="-36737" custLinFactNeighborY="0"/>
      <dgm:spPr/>
    </dgm:pt>
    <dgm:pt modelId="{8B0A1058-C340-4E58-A327-408E03820343}" type="pres">
      <dgm:prSet presAssocID="{515801C3-AA66-472D-BC44-9BF955FB0E26}" presName="txLvlOnly1" presStyleLbl="revTx" presStyleIdx="2" presStyleCnt="4" custLinFactY="1930" custLinFactNeighborX="-253" custLinFactNeighborY="100000"/>
      <dgm:spPr/>
    </dgm:pt>
    <dgm:pt modelId="{635074E3-1898-4EF5-8724-55E2775072FB}" type="pres">
      <dgm:prSet presAssocID="{C7FF1A04-D260-4386-B5CA-5A4BB330FB1F}" presName="noChildren" presStyleCnt="0"/>
      <dgm:spPr/>
    </dgm:pt>
    <dgm:pt modelId="{10884EEA-5515-41B9-AA1F-F7E07619E87B}" type="pres">
      <dgm:prSet presAssocID="{C7FF1A04-D260-4386-B5CA-5A4BB330FB1F}" presName="gap" presStyleCnt="0"/>
      <dgm:spPr/>
    </dgm:pt>
    <dgm:pt modelId="{0C33C637-DCE6-4A20-BAB1-9969094936F9}" type="pres">
      <dgm:prSet presAssocID="{C7FF1A04-D260-4386-B5CA-5A4BB330FB1F}" presName="medCircle2" presStyleLbl="vennNode1" presStyleIdx="3" presStyleCnt="4" custScaleX="73715" custScaleY="69232" custLinFactNeighborX="-36737" custLinFactNeighborY="0"/>
      <dgm:spPr/>
    </dgm:pt>
    <dgm:pt modelId="{CA91E05D-8BEC-45E4-818A-1040AB390E7D}" type="pres">
      <dgm:prSet presAssocID="{C7FF1A04-D260-4386-B5CA-5A4BB330FB1F}" presName="txLvlOnly1" presStyleLbl="revTx" presStyleIdx="3" presStyleCnt="4" custLinFactNeighborX="-253" custLinFactNeighborY="-96911"/>
      <dgm:spPr/>
    </dgm:pt>
  </dgm:ptLst>
  <dgm:cxnLst>
    <dgm:cxn modelId="{A2F8970E-DCFE-4A75-9129-E14D26626E70}" type="presOf" srcId="{A9ABA90A-329F-4961-A4AE-CCDED14AA8CA}" destId="{6C9152F6-E978-4A08-B847-5D6A10189710}" srcOrd="0" destOrd="0" presId="urn:microsoft.com/office/officeart/2008/layout/VerticalCircleList"/>
    <dgm:cxn modelId="{D2FF8913-4827-4640-A3E5-85F8E38C2B18}" type="presOf" srcId="{C7FF1A04-D260-4386-B5CA-5A4BB330FB1F}" destId="{CA91E05D-8BEC-45E4-818A-1040AB390E7D}" srcOrd="0" destOrd="0" presId="urn:microsoft.com/office/officeart/2008/layout/VerticalCircleList"/>
    <dgm:cxn modelId="{29CABA2E-098E-4FDA-950E-7258E5F91976}" type="presOf" srcId="{3A269D55-F454-4A81-BF6A-FD122A4A0195}" destId="{95D14CC0-FA82-44DD-9E09-242D5392A131}" srcOrd="0" destOrd="0" presId="urn:microsoft.com/office/officeart/2008/layout/VerticalCircleList"/>
    <dgm:cxn modelId="{A4DCCE33-361F-47FE-860F-9552371FC16C}" srcId="{A9ABA90A-329F-4961-A4AE-CCDED14AA8CA}" destId="{C7FF1A04-D260-4386-B5CA-5A4BB330FB1F}" srcOrd="3" destOrd="0" parTransId="{D371B628-B873-49D4-8864-D49DA2A26204}" sibTransId="{248B39D1-6853-4AB5-928D-FE89C4DEA359}"/>
    <dgm:cxn modelId="{FE76E185-7FEA-4E78-85FA-D7F426E0D8F4}" srcId="{A9ABA90A-329F-4961-A4AE-CCDED14AA8CA}" destId="{3A269D55-F454-4A81-BF6A-FD122A4A0195}" srcOrd="0" destOrd="0" parTransId="{DDAAF984-6815-41EA-ACA7-3DC049D36503}" sibTransId="{D30A46CF-88DE-4D3B-9C3D-825D793F2ACD}"/>
    <dgm:cxn modelId="{5F011186-3883-4561-A021-680783AE0A51}" srcId="{A9ABA90A-329F-4961-A4AE-CCDED14AA8CA}" destId="{F49992F5-7F45-496E-8D76-95B668B93F4E}" srcOrd="1" destOrd="0" parTransId="{2C9DC41B-6AC9-4F58-A244-3B5FE8165A88}" sibTransId="{5393E2B4-4701-4145-942A-81127176C554}"/>
    <dgm:cxn modelId="{74288094-056E-4CAC-ADFD-9AC8DDFD1521}" srcId="{A9ABA90A-329F-4961-A4AE-CCDED14AA8CA}" destId="{515801C3-AA66-472D-BC44-9BF955FB0E26}" srcOrd="2" destOrd="0" parTransId="{29D2FFF3-0A01-466E-AEF9-C455D8728688}" sibTransId="{0DA3EC72-4C76-4FF8-A7FD-BACD08ED0024}"/>
    <dgm:cxn modelId="{EFC6ABA0-95E8-4CCF-8ECB-A0040B107B0F}" type="presOf" srcId="{515801C3-AA66-472D-BC44-9BF955FB0E26}" destId="{8B0A1058-C340-4E58-A327-408E03820343}" srcOrd="0" destOrd="0" presId="urn:microsoft.com/office/officeart/2008/layout/VerticalCircleList"/>
    <dgm:cxn modelId="{AF86DAE7-916F-4CE3-A47C-EC646188373A}" type="presOf" srcId="{F49992F5-7F45-496E-8D76-95B668B93F4E}" destId="{83D66D8C-F1CB-443D-9913-DD083ACE5F0B}" srcOrd="0" destOrd="0" presId="urn:microsoft.com/office/officeart/2008/layout/VerticalCircleList"/>
    <dgm:cxn modelId="{8DA76BE2-8B7D-402C-8D4E-4BE9BE9018F2}" type="presParOf" srcId="{6C9152F6-E978-4A08-B847-5D6A10189710}" destId="{D116A3DE-8D65-4763-B7D1-394EB5261188}" srcOrd="0" destOrd="0" presId="urn:microsoft.com/office/officeart/2008/layout/VerticalCircleList"/>
    <dgm:cxn modelId="{C7694A0F-1607-468E-9AA4-46F49CF15216}" type="presParOf" srcId="{D116A3DE-8D65-4763-B7D1-394EB5261188}" destId="{2C04BFFA-89DB-4411-91B4-D91F931AC976}" srcOrd="0" destOrd="0" presId="urn:microsoft.com/office/officeart/2008/layout/VerticalCircleList"/>
    <dgm:cxn modelId="{6C4B45D1-6E40-426D-BEB0-5FAB288D0445}" type="presParOf" srcId="{D116A3DE-8D65-4763-B7D1-394EB5261188}" destId="{64CF0A45-4D28-418A-B68D-E0A00EBF2F5B}" srcOrd="1" destOrd="0" presId="urn:microsoft.com/office/officeart/2008/layout/VerticalCircleList"/>
    <dgm:cxn modelId="{C61D748D-7E6A-490D-A4A5-7E841E75B4D1}" type="presParOf" srcId="{D116A3DE-8D65-4763-B7D1-394EB5261188}" destId="{95D14CC0-FA82-44DD-9E09-242D5392A131}" srcOrd="2" destOrd="0" presId="urn:microsoft.com/office/officeart/2008/layout/VerticalCircleList"/>
    <dgm:cxn modelId="{F68CE6A5-5CD3-47A8-B1DF-090AEA01641B}" type="presParOf" srcId="{6C9152F6-E978-4A08-B847-5D6A10189710}" destId="{52A6F29F-8333-40C7-85ED-F35FB8FD95E7}" srcOrd="1" destOrd="0" presId="urn:microsoft.com/office/officeart/2008/layout/VerticalCircleList"/>
    <dgm:cxn modelId="{BF6A3CDD-8349-4374-B793-C18923C5A1AF}" type="presParOf" srcId="{52A6F29F-8333-40C7-85ED-F35FB8FD95E7}" destId="{2D2809E3-B521-4079-BF38-00C342955DF8}" srcOrd="0" destOrd="0" presId="urn:microsoft.com/office/officeart/2008/layout/VerticalCircleList"/>
    <dgm:cxn modelId="{A8EB98A8-488A-4C89-A89A-5D686B2688E8}" type="presParOf" srcId="{52A6F29F-8333-40C7-85ED-F35FB8FD95E7}" destId="{4A679BF9-1102-4472-AA21-DBA14D1B2775}" srcOrd="1" destOrd="0" presId="urn:microsoft.com/office/officeart/2008/layout/VerticalCircleList"/>
    <dgm:cxn modelId="{3EC1C4B8-AEC6-4D07-9C21-ABBDFF12FFCC}" type="presParOf" srcId="{52A6F29F-8333-40C7-85ED-F35FB8FD95E7}" destId="{83D66D8C-F1CB-443D-9913-DD083ACE5F0B}" srcOrd="2" destOrd="0" presId="urn:microsoft.com/office/officeart/2008/layout/VerticalCircleList"/>
    <dgm:cxn modelId="{73C728E2-AA0F-4C59-B08F-710DBE5715B4}" type="presParOf" srcId="{6C9152F6-E978-4A08-B847-5D6A10189710}" destId="{BC701371-07A0-4531-9BB6-134936413687}" srcOrd="2" destOrd="0" presId="urn:microsoft.com/office/officeart/2008/layout/VerticalCircleList"/>
    <dgm:cxn modelId="{E7DF981E-F439-4F6E-96AD-DAB37EC95D97}" type="presParOf" srcId="{BC701371-07A0-4531-9BB6-134936413687}" destId="{9C5DCF88-4CED-41A6-B37B-FA5B04D34023}" srcOrd="0" destOrd="0" presId="urn:microsoft.com/office/officeart/2008/layout/VerticalCircleList"/>
    <dgm:cxn modelId="{3FE8DF4F-41D2-4BE3-8056-68FE8FEFD173}" type="presParOf" srcId="{BC701371-07A0-4531-9BB6-134936413687}" destId="{FE5278FF-91AE-4168-8954-8DFB505D1C3E}" srcOrd="1" destOrd="0" presId="urn:microsoft.com/office/officeart/2008/layout/VerticalCircleList"/>
    <dgm:cxn modelId="{9B4F685E-B84B-4638-8C23-EB592DE4BEA6}" type="presParOf" srcId="{BC701371-07A0-4531-9BB6-134936413687}" destId="{8B0A1058-C340-4E58-A327-408E03820343}" srcOrd="2" destOrd="0" presId="urn:microsoft.com/office/officeart/2008/layout/VerticalCircleList"/>
    <dgm:cxn modelId="{60035C03-9304-4C59-B2CE-2A91AD5B82FC}" type="presParOf" srcId="{6C9152F6-E978-4A08-B847-5D6A10189710}" destId="{635074E3-1898-4EF5-8724-55E2775072FB}" srcOrd="3" destOrd="0" presId="urn:microsoft.com/office/officeart/2008/layout/VerticalCircleList"/>
    <dgm:cxn modelId="{E672085E-98FC-4642-8F25-B080482BDC9D}" type="presParOf" srcId="{635074E3-1898-4EF5-8724-55E2775072FB}" destId="{10884EEA-5515-41B9-AA1F-F7E07619E87B}" srcOrd="0" destOrd="0" presId="urn:microsoft.com/office/officeart/2008/layout/VerticalCircleList"/>
    <dgm:cxn modelId="{71FB2059-973A-4ECE-B9B8-4D0995341126}" type="presParOf" srcId="{635074E3-1898-4EF5-8724-55E2775072FB}" destId="{0C33C637-DCE6-4A20-BAB1-9969094936F9}" srcOrd="1" destOrd="0" presId="urn:microsoft.com/office/officeart/2008/layout/VerticalCircleList"/>
    <dgm:cxn modelId="{682D7AC3-88D5-48BE-ACF2-4536C778AEF2}" type="presParOf" srcId="{635074E3-1898-4EF5-8724-55E2775072FB}" destId="{CA91E05D-8BEC-45E4-818A-1040AB390E7D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ABA90A-329F-4961-A4AE-CCDED14AA8CA}" type="doc">
      <dgm:prSet loTypeId="urn:microsoft.com/office/officeart/2008/layout/VerticalCircleList" loCatId="list" qsTypeId="urn:microsoft.com/office/officeart/2005/8/quickstyle/simple4" qsCatId="simple" csTypeId="urn:microsoft.com/office/officeart/2005/8/colors/colorful4#1" csCatId="colorful" phldr="1"/>
      <dgm:spPr/>
      <dgm:t>
        <a:bodyPr/>
        <a:lstStyle/>
        <a:p>
          <a:endParaRPr lang="en-US"/>
        </a:p>
      </dgm:t>
    </dgm:pt>
    <dgm:pt modelId="{3A269D55-F454-4A81-BF6A-FD122A4A0195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DDAAF984-6815-41EA-ACA7-3DC049D36503}" type="parTrans" cxnId="{FE76E185-7FEA-4E78-85FA-D7F426E0D8F4}">
      <dgm:prSet/>
      <dgm:spPr/>
      <dgm:t>
        <a:bodyPr/>
        <a:lstStyle/>
        <a:p>
          <a:endParaRPr lang="en-US"/>
        </a:p>
      </dgm:t>
    </dgm:pt>
    <dgm:pt modelId="{D30A46CF-88DE-4D3B-9C3D-825D793F2ACD}" type="sibTrans" cxnId="{FE76E185-7FEA-4E78-85FA-D7F426E0D8F4}">
      <dgm:prSet/>
      <dgm:spPr/>
      <dgm:t>
        <a:bodyPr/>
        <a:lstStyle/>
        <a:p>
          <a:endParaRPr lang="en-US"/>
        </a:p>
      </dgm:t>
    </dgm:pt>
    <dgm:pt modelId="{F49992F5-7F45-496E-8D76-95B668B93F4E}">
      <dgm:prSet/>
      <dgm:spPr>
        <a:blipFill>
          <a:blip xmlns:r="http://schemas.openxmlformats.org/officeDocument/2006/relationships" r:embed="rId2"/>
          <a:stretch>
            <a:fillRect t="-11892" b="-18378"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2C9DC41B-6AC9-4F58-A244-3B5FE8165A88}" type="parTrans" cxnId="{5F011186-3883-4561-A021-680783AE0A51}">
      <dgm:prSet/>
      <dgm:spPr/>
      <dgm:t>
        <a:bodyPr/>
        <a:lstStyle/>
        <a:p>
          <a:endParaRPr lang="en-US"/>
        </a:p>
      </dgm:t>
    </dgm:pt>
    <dgm:pt modelId="{5393E2B4-4701-4145-942A-81127176C554}" type="sibTrans" cxnId="{5F011186-3883-4561-A021-680783AE0A51}">
      <dgm:prSet/>
      <dgm:spPr/>
      <dgm:t>
        <a:bodyPr/>
        <a:lstStyle/>
        <a:p>
          <a:endParaRPr lang="en-US"/>
        </a:p>
      </dgm:t>
    </dgm:pt>
    <dgm:pt modelId="{515801C3-AA66-472D-BC44-9BF955FB0E26}">
      <dgm:prSet/>
      <dgm:spPr/>
      <dgm:t>
        <a:bodyPr/>
        <a:lstStyle/>
        <a:p>
          <a:pPr algn="ctr"/>
          <a:r>
            <a:rPr lang="en-GB" dirty="0"/>
            <a:t> logit transformation</a:t>
          </a:r>
          <a:endParaRPr lang="en-US" dirty="0"/>
        </a:p>
      </dgm:t>
    </dgm:pt>
    <dgm:pt modelId="{29D2FFF3-0A01-466E-AEF9-C455D8728688}" type="parTrans" cxnId="{74288094-056E-4CAC-ADFD-9AC8DDFD1521}">
      <dgm:prSet/>
      <dgm:spPr/>
      <dgm:t>
        <a:bodyPr/>
        <a:lstStyle/>
        <a:p>
          <a:endParaRPr lang="en-US"/>
        </a:p>
      </dgm:t>
    </dgm:pt>
    <dgm:pt modelId="{0DA3EC72-4C76-4FF8-A7FD-BACD08ED0024}" type="sibTrans" cxnId="{74288094-056E-4CAC-ADFD-9AC8DDFD1521}">
      <dgm:prSet/>
      <dgm:spPr/>
      <dgm:t>
        <a:bodyPr/>
        <a:lstStyle/>
        <a:p>
          <a:endParaRPr lang="en-US"/>
        </a:p>
      </dgm:t>
    </dgm:pt>
    <dgm:pt modelId="{C7FF1A04-D260-4386-B5CA-5A4BB330FB1F}">
      <dgm:prSet/>
      <dgm:spPr/>
      <dgm:t>
        <a:bodyPr/>
        <a:lstStyle/>
        <a:p>
          <a:pPr algn="ctr"/>
          <a:r>
            <a:rPr lang="en-GB" dirty="0"/>
            <a:t>Arcsine-square root transformation</a:t>
          </a:r>
        </a:p>
      </dgm:t>
    </dgm:pt>
    <dgm:pt modelId="{D371B628-B873-49D4-8864-D49DA2A26204}" type="parTrans" cxnId="{A4DCCE33-361F-47FE-860F-9552371FC16C}">
      <dgm:prSet/>
      <dgm:spPr/>
      <dgm:t>
        <a:bodyPr/>
        <a:lstStyle/>
        <a:p>
          <a:endParaRPr lang="en-US"/>
        </a:p>
      </dgm:t>
    </dgm:pt>
    <dgm:pt modelId="{248B39D1-6853-4AB5-928D-FE89C4DEA359}" type="sibTrans" cxnId="{A4DCCE33-361F-47FE-860F-9552371FC16C}">
      <dgm:prSet/>
      <dgm:spPr/>
      <dgm:t>
        <a:bodyPr/>
        <a:lstStyle/>
        <a:p>
          <a:endParaRPr lang="en-US"/>
        </a:p>
      </dgm:t>
    </dgm:pt>
    <dgm:pt modelId="{6C9152F6-E978-4A08-B847-5D6A10189710}" type="pres">
      <dgm:prSet presAssocID="{A9ABA90A-329F-4961-A4AE-CCDED14AA8CA}" presName="Name0" presStyleCnt="0">
        <dgm:presLayoutVars>
          <dgm:dir/>
        </dgm:presLayoutVars>
      </dgm:prSet>
      <dgm:spPr/>
    </dgm:pt>
    <dgm:pt modelId="{D116A3DE-8D65-4763-B7D1-394EB5261188}" type="pres">
      <dgm:prSet presAssocID="{3A269D55-F454-4A81-BF6A-FD122A4A0195}" presName="noChildren" presStyleCnt="0"/>
      <dgm:spPr/>
    </dgm:pt>
    <dgm:pt modelId="{2C04BFFA-89DB-4411-91B4-D91F931AC976}" type="pres">
      <dgm:prSet presAssocID="{3A269D55-F454-4A81-BF6A-FD122A4A0195}" presName="gap" presStyleCnt="0"/>
      <dgm:spPr/>
    </dgm:pt>
    <dgm:pt modelId="{64CF0A45-4D28-418A-B68D-E0A00EBF2F5B}" type="pres">
      <dgm:prSet presAssocID="{3A269D55-F454-4A81-BF6A-FD122A4A0195}" presName="medCircle2" presStyleLbl="vennNode1" presStyleIdx="0" presStyleCnt="4" custScaleX="73715" custScaleY="69232" custLinFactNeighborX="-36737" custLinFactNeighborY="0"/>
      <dgm:spPr/>
    </dgm:pt>
    <dgm:pt modelId="{95D14CC0-FA82-44DD-9E09-242D5392A131}" type="pres">
      <dgm:prSet presAssocID="{3A269D55-F454-4A81-BF6A-FD122A4A0195}" presName="txLvlOnly1" presStyleLbl="revTx" presStyleIdx="0" presStyleCnt="4"/>
      <dgm:spPr/>
    </dgm:pt>
    <dgm:pt modelId="{52A6F29F-8333-40C7-85ED-F35FB8FD95E7}" type="pres">
      <dgm:prSet presAssocID="{F49992F5-7F45-496E-8D76-95B668B93F4E}" presName="noChildren" presStyleCnt="0"/>
      <dgm:spPr/>
    </dgm:pt>
    <dgm:pt modelId="{2D2809E3-B521-4079-BF38-00C342955DF8}" type="pres">
      <dgm:prSet presAssocID="{F49992F5-7F45-496E-8D76-95B668B93F4E}" presName="gap" presStyleCnt="0"/>
      <dgm:spPr/>
    </dgm:pt>
    <dgm:pt modelId="{4A679BF9-1102-4472-AA21-DBA14D1B2775}" type="pres">
      <dgm:prSet presAssocID="{F49992F5-7F45-496E-8D76-95B668B93F4E}" presName="medCircle2" presStyleLbl="vennNode1" presStyleIdx="1" presStyleCnt="4" custScaleX="73715" custScaleY="69232" custLinFactNeighborX="-36737" custLinFactNeighborY="0"/>
      <dgm:spPr/>
    </dgm:pt>
    <dgm:pt modelId="{83D66D8C-F1CB-443D-9913-DD083ACE5F0B}" type="pres">
      <dgm:prSet presAssocID="{F49992F5-7F45-496E-8D76-95B668B93F4E}" presName="txLvlOnly1" presStyleLbl="revTx" presStyleIdx="1" presStyleCnt="4"/>
      <dgm:spPr/>
    </dgm:pt>
    <dgm:pt modelId="{BC701371-07A0-4531-9BB6-134936413687}" type="pres">
      <dgm:prSet presAssocID="{515801C3-AA66-472D-BC44-9BF955FB0E26}" presName="noChildren" presStyleCnt="0"/>
      <dgm:spPr/>
    </dgm:pt>
    <dgm:pt modelId="{9C5DCF88-4CED-41A6-B37B-FA5B04D34023}" type="pres">
      <dgm:prSet presAssocID="{515801C3-AA66-472D-BC44-9BF955FB0E26}" presName="gap" presStyleCnt="0"/>
      <dgm:spPr/>
    </dgm:pt>
    <dgm:pt modelId="{FE5278FF-91AE-4168-8954-8DFB505D1C3E}" type="pres">
      <dgm:prSet presAssocID="{515801C3-AA66-472D-BC44-9BF955FB0E26}" presName="medCircle2" presStyleLbl="vennNode1" presStyleIdx="2" presStyleCnt="4" custScaleX="73715" custScaleY="69232" custLinFactNeighborX="-36737" custLinFactNeighborY="0"/>
      <dgm:spPr/>
    </dgm:pt>
    <dgm:pt modelId="{8B0A1058-C340-4E58-A327-408E03820343}" type="pres">
      <dgm:prSet presAssocID="{515801C3-AA66-472D-BC44-9BF955FB0E26}" presName="txLvlOnly1" presStyleLbl="revTx" presStyleIdx="2" presStyleCnt="4" custLinFactY="1930" custLinFactNeighborX="-253" custLinFactNeighborY="100000"/>
      <dgm:spPr/>
    </dgm:pt>
    <dgm:pt modelId="{635074E3-1898-4EF5-8724-55E2775072FB}" type="pres">
      <dgm:prSet presAssocID="{C7FF1A04-D260-4386-B5CA-5A4BB330FB1F}" presName="noChildren" presStyleCnt="0"/>
      <dgm:spPr/>
    </dgm:pt>
    <dgm:pt modelId="{10884EEA-5515-41B9-AA1F-F7E07619E87B}" type="pres">
      <dgm:prSet presAssocID="{C7FF1A04-D260-4386-B5CA-5A4BB330FB1F}" presName="gap" presStyleCnt="0"/>
      <dgm:spPr/>
    </dgm:pt>
    <dgm:pt modelId="{0C33C637-DCE6-4A20-BAB1-9969094936F9}" type="pres">
      <dgm:prSet presAssocID="{C7FF1A04-D260-4386-B5CA-5A4BB330FB1F}" presName="medCircle2" presStyleLbl="vennNode1" presStyleIdx="3" presStyleCnt="4" custScaleX="73715" custScaleY="69232" custLinFactNeighborX="-36737" custLinFactNeighborY="0"/>
      <dgm:spPr/>
    </dgm:pt>
    <dgm:pt modelId="{CA91E05D-8BEC-45E4-818A-1040AB390E7D}" type="pres">
      <dgm:prSet presAssocID="{C7FF1A04-D260-4386-B5CA-5A4BB330FB1F}" presName="txLvlOnly1" presStyleLbl="revTx" presStyleIdx="3" presStyleCnt="4" custLinFactNeighborX="-253" custLinFactNeighborY="-96911"/>
      <dgm:spPr/>
    </dgm:pt>
  </dgm:ptLst>
  <dgm:cxnLst>
    <dgm:cxn modelId="{A2F8970E-DCFE-4A75-9129-E14D26626E70}" type="presOf" srcId="{A9ABA90A-329F-4961-A4AE-CCDED14AA8CA}" destId="{6C9152F6-E978-4A08-B847-5D6A10189710}" srcOrd="0" destOrd="0" presId="urn:microsoft.com/office/officeart/2008/layout/VerticalCircleList"/>
    <dgm:cxn modelId="{D2FF8913-4827-4640-A3E5-85F8E38C2B18}" type="presOf" srcId="{C7FF1A04-D260-4386-B5CA-5A4BB330FB1F}" destId="{CA91E05D-8BEC-45E4-818A-1040AB390E7D}" srcOrd="0" destOrd="0" presId="urn:microsoft.com/office/officeart/2008/layout/VerticalCircleList"/>
    <dgm:cxn modelId="{29CABA2E-098E-4FDA-950E-7258E5F91976}" type="presOf" srcId="{3A269D55-F454-4A81-BF6A-FD122A4A0195}" destId="{95D14CC0-FA82-44DD-9E09-242D5392A131}" srcOrd="0" destOrd="0" presId="urn:microsoft.com/office/officeart/2008/layout/VerticalCircleList"/>
    <dgm:cxn modelId="{A4DCCE33-361F-47FE-860F-9552371FC16C}" srcId="{A9ABA90A-329F-4961-A4AE-CCDED14AA8CA}" destId="{C7FF1A04-D260-4386-B5CA-5A4BB330FB1F}" srcOrd="3" destOrd="0" parTransId="{D371B628-B873-49D4-8864-D49DA2A26204}" sibTransId="{248B39D1-6853-4AB5-928D-FE89C4DEA359}"/>
    <dgm:cxn modelId="{FE76E185-7FEA-4E78-85FA-D7F426E0D8F4}" srcId="{A9ABA90A-329F-4961-A4AE-CCDED14AA8CA}" destId="{3A269D55-F454-4A81-BF6A-FD122A4A0195}" srcOrd="0" destOrd="0" parTransId="{DDAAF984-6815-41EA-ACA7-3DC049D36503}" sibTransId="{D30A46CF-88DE-4D3B-9C3D-825D793F2ACD}"/>
    <dgm:cxn modelId="{5F011186-3883-4561-A021-680783AE0A51}" srcId="{A9ABA90A-329F-4961-A4AE-CCDED14AA8CA}" destId="{F49992F5-7F45-496E-8D76-95B668B93F4E}" srcOrd="1" destOrd="0" parTransId="{2C9DC41B-6AC9-4F58-A244-3B5FE8165A88}" sibTransId="{5393E2B4-4701-4145-942A-81127176C554}"/>
    <dgm:cxn modelId="{74288094-056E-4CAC-ADFD-9AC8DDFD1521}" srcId="{A9ABA90A-329F-4961-A4AE-CCDED14AA8CA}" destId="{515801C3-AA66-472D-BC44-9BF955FB0E26}" srcOrd="2" destOrd="0" parTransId="{29D2FFF3-0A01-466E-AEF9-C455D8728688}" sibTransId="{0DA3EC72-4C76-4FF8-A7FD-BACD08ED0024}"/>
    <dgm:cxn modelId="{EFC6ABA0-95E8-4CCF-8ECB-A0040B107B0F}" type="presOf" srcId="{515801C3-AA66-472D-BC44-9BF955FB0E26}" destId="{8B0A1058-C340-4E58-A327-408E03820343}" srcOrd="0" destOrd="0" presId="urn:microsoft.com/office/officeart/2008/layout/VerticalCircleList"/>
    <dgm:cxn modelId="{AF86DAE7-916F-4CE3-A47C-EC646188373A}" type="presOf" srcId="{F49992F5-7F45-496E-8D76-95B668B93F4E}" destId="{83D66D8C-F1CB-443D-9913-DD083ACE5F0B}" srcOrd="0" destOrd="0" presId="urn:microsoft.com/office/officeart/2008/layout/VerticalCircleList"/>
    <dgm:cxn modelId="{8DA76BE2-8B7D-402C-8D4E-4BE9BE9018F2}" type="presParOf" srcId="{6C9152F6-E978-4A08-B847-5D6A10189710}" destId="{D116A3DE-8D65-4763-B7D1-394EB5261188}" srcOrd="0" destOrd="0" presId="urn:microsoft.com/office/officeart/2008/layout/VerticalCircleList"/>
    <dgm:cxn modelId="{C7694A0F-1607-468E-9AA4-46F49CF15216}" type="presParOf" srcId="{D116A3DE-8D65-4763-B7D1-394EB5261188}" destId="{2C04BFFA-89DB-4411-91B4-D91F931AC976}" srcOrd="0" destOrd="0" presId="urn:microsoft.com/office/officeart/2008/layout/VerticalCircleList"/>
    <dgm:cxn modelId="{6C4B45D1-6E40-426D-BEB0-5FAB288D0445}" type="presParOf" srcId="{D116A3DE-8D65-4763-B7D1-394EB5261188}" destId="{64CF0A45-4D28-418A-B68D-E0A00EBF2F5B}" srcOrd="1" destOrd="0" presId="urn:microsoft.com/office/officeart/2008/layout/VerticalCircleList"/>
    <dgm:cxn modelId="{C61D748D-7E6A-490D-A4A5-7E841E75B4D1}" type="presParOf" srcId="{D116A3DE-8D65-4763-B7D1-394EB5261188}" destId="{95D14CC0-FA82-44DD-9E09-242D5392A131}" srcOrd="2" destOrd="0" presId="urn:microsoft.com/office/officeart/2008/layout/VerticalCircleList"/>
    <dgm:cxn modelId="{F68CE6A5-5CD3-47A8-B1DF-090AEA01641B}" type="presParOf" srcId="{6C9152F6-E978-4A08-B847-5D6A10189710}" destId="{52A6F29F-8333-40C7-85ED-F35FB8FD95E7}" srcOrd="1" destOrd="0" presId="urn:microsoft.com/office/officeart/2008/layout/VerticalCircleList"/>
    <dgm:cxn modelId="{BF6A3CDD-8349-4374-B793-C18923C5A1AF}" type="presParOf" srcId="{52A6F29F-8333-40C7-85ED-F35FB8FD95E7}" destId="{2D2809E3-B521-4079-BF38-00C342955DF8}" srcOrd="0" destOrd="0" presId="urn:microsoft.com/office/officeart/2008/layout/VerticalCircleList"/>
    <dgm:cxn modelId="{A8EB98A8-488A-4C89-A89A-5D686B2688E8}" type="presParOf" srcId="{52A6F29F-8333-40C7-85ED-F35FB8FD95E7}" destId="{4A679BF9-1102-4472-AA21-DBA14D1B2775}" srcOrd="1" destOrd="0" presId="urn:microsoft.com/office/officeart/2008/layout/VerticalCircleList"/>
    <dgm:cxn modelId="{3EC1C4B8-AEC6-4D07-9C21-ABBDFF12FFCC}" type="presParOf" srcId="{52A6F29F-8333-40C7-85ED-F35FB8FD95E7}" destId="{83D66D8C-F1CB-443D-9913-DD083ACE5F0B}" srcOrd="2" destOrd="0" presId="urn:microsoft.com/office/officeart/2008/layout/VerticalCircleList"/>
    <dgm:cxn modelId="{73C728E2-AA0F-4C59-B08F-710DBE5715B4}" type="presParOf" srcId="{6C9152F6-E978-4A08-B847-5D6A10189710}" destId="{BC701371-07A0-4531-9BB6-134936413687}" srcOrd="2" destOrd="0" presId="urn:microsoft.com/office/officeart/2008/layout/VerticalCircleList"/>
    <dgm:cxn modelId="{E7DF981E-F439-4F6E-96AD-DAB37EC95D97}" type="presParOf" srcId="{BC701371-07A0-4531-9BB6-134936413687}" destId="{9C5DCF88-4CED-41A6-B37B-FA5B04D34023}" srcOrd="0" destOrd="0" presId="urn:microsoft.com/office/officeart/2008/layout/VerticalCircleList"/>
    <dgm:cxn modelId="{3FE8DF4F-41D2-4BE3-8056-68FE8FEFD173}" type="presParOf" srcId="{BC701371-07A0-4531-9BB6-134936413687}" destId="{FE5278FF-91AE-4168-8954-8DFB505D1C3E}" srcOrd="1" destOrd="0" presId="urn:microsoft.com/office/officeart/2008/layout/VerticalCircleList"/>
    <dgm:cxn modelId="{9B4F685E-B84B-4638-8C23-EB592DE4BEA6}" type="presParOf" srcId="{BC701371-07A0-4531-9BB6-134936413687}" destId="{8B0A1058-C340-4E58-A327-408E03820343}" srcOrd="2" destOrd="0" presId="urn:microsoft.com/office/officeart/2008/layout/VerticalCircleList"/>
    <dgm:cxn modelId="{60035C03-9304-4C59-B2CE-2A91AD5B82FC}" type="presParOf" srcId="{6C9152F6-E978-4A08-B847-5D6A10189710}" destId="{635074E3-1898-4EF5-8724-55E2775072FB}" srcOrd="3" destOrd="0" presId="urn:microsoft.com/office/officeart/2008/layout/VerticalCircleList"/>
    <dgm:cxn modelId="{E672085E-98FC-4642-8F25-B080482BDC9D}" type="presParOf" srcId="{635074E3-1898-4EF5-8724-55E2775072FB}" destId="{10884EEA-5515-41B9-AA1F-F7E07619E87B}" srcOrd="0" destOrd="0" presId="urn:microsoft.com/office/officeart/2008/layout/VerticalCircleList"/>
    <dgm:cxn modelId="{71FB2059-973A-4ECE-B9B8-4D0995341126}" type="presParOf" srcId="{635074E3-1898-4EF5-8724-55E2775072FB}" destId="{0C33C637-DCE6-4A20-BAB1-9969094936F9}" srcOrd="1" destOrd="0" presId="urn:microsoft.com/office/officeart/2008/layout/VerticalCircleList"/>
    <dgm:cxn modelId="{682D7AC3-88D5-48BE-ACF2-4536C778AEF2}" type="presParOf" srcId="{635074E3-1898-4EF5-8724-55E2775072FB}" destId="{CA91E05D-8BEC-45E4-818A-1040AB390E7D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CF0A45-4D28-418A-B68D-E0A00EBF2F5B}">
      <dsp:nvSpPr>
        <dsp:cNvPr id="0" name=""/>
        <dsp:cNvSpPr/>
      </dsp:nvSpPr>
      <dsp:spPr>
        <a:xfrm>
          <a:off x="29684" y="698358"/>
          <a:ext cx="833595" cy="78290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5D14CC0-FA82-44DD-9E09-242D5392A131}">
      <dsp:nvSpPr>
        <dsp:cNvPr id="0" name=""/>
        <dsp:cNvSpPr/>
      </dsp:nvSpPr>
      <dsp:spPr>
        <a:xfrm>
          <a:off x="861917" y="524390"/>
          <a:ext cx="6033422" cy="1130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9370" rIns="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>
              <a:solidFill>
                <a:schemeClr val="tx1"/>
              </a:solidFill>
            </a:rPr>
            <a:t>Y </a:t>
          </a:r>
          <a14:m xmlns:a14="http://schemas.microsoft.com/office/drawing/2010/main">
            <m:oMath xmlns:m="http://schemas.openxmlformats.org/officeDocument/2006/math">
              <m:r>
                <a:rPr lang="en-GB" sz="3100" i="1" kern="120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∈</m:t>
              </m:r>
              <m:r>
                <a:rPr lang="en-GB" sz="3100" b="1" i="0" kern="120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(</m:t>
              </m:r>
            </m:oMath>
          </a14:m>
          <a:r>
            <a:rPr lang="en-GB" sz="3100" kern="1200" dirty="0">
              <a:solidFill>
                <a:schemeClr val="tx1"/>
              </a:solidFill>
            </a:rPr>
            <a:t>a, b) or Y </a:t>
          </a:r>
          <a14:m xmlns:a14="http://schemas.microsoft.com/office/drawing/2010/main">
            <m:oMath xmlns:m="http://schemas.openxmlformats.org/officeDocument/2006/math">
              <m:r>
                <a:rPr lang="en-GB" sz="3100" i="1" kern="120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∈</m:t>
              </m:r>
              <m:r>
                <a:rPr lang="en-GB" sz="3100" b="1" i="0" kern="120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(</m:t>
              </m:r>
            </m:oMath>
          </a14:m>
          <a:r>
            <a:rPr lang="en-GB" sz="3100" kern="1200" dirty="0">
              <a:solidFill>
                <a:schemeClr val="tx1"/>
              </a:solidFill>
            </a:rPr>
            <a:t>0, 1)</a:t>
          </a:r>
        </a:p>
      </dsp:txBody>
      <dsp:txXfrm>
        <a:off x="861917" y="524390"/>
        <a:ext cx="6033422" cy="1130835"/>
      </dsp:txXfrm>
    </dsp:sp>
    <dsp:sp modelId="{4A679BF9-1102-4472-AA21-DBA14D1B2775}">
      <dsp:nvSpPr>
        <dsp:cNvPr id="0" name=""/>
        <dsp:cNvSpPr/>
      </dsp:nvSpPr>
      <dsp:spPr>
        <a:xfrm>
          <a:off x="29684" y="1829194"/>
          <a:ext cx="833595" cy="78290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-3840000"/>
                <a:satOff val="-25114"/>
                <a:lumOff val="2876"/>
                <a:alphaOff val="0"/>
                <a:shade val="51000"/>
                <a:satMod val="130000"/>
              </a:schemeClr>
            </a:gs>
            <a:gs pos="80000">
              <a:schemeClr val="accent4">
                <a:alpha val="50000"/>
                <a:hueOff val="-3840000"/>
                <a:satOff val="-25114"/>
                <a:lumOff val="2876"/>
                <a:alphaOff val="0"/>
                <a:shade val="93000"/>
                <a:satMod val="130000"/>
              </a:schemeClr>
            </a:gs>
            <a:gs pos="100000">
              <a:schemeClr val="accent4">
                <a:alpha val="50000"/>
                <a:hueOff val="-3840000"/>
                <a:satOff val="-25114"/>
                <a:lumOff val="287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3D66D8C-F1CB-443D-9913-DD083ACE5F0B}">
      <dsp:nvSpPr>
        <dsp:cNvPr id="0" name=""/>
        <dsp:cNvSpPr/>
      </dsp:nvSpPr>
      <dsp:spPr>
        <a:xfrm>
          <a:off x="861917" y="1655226"/>
          <a:ext cx="6033422" cy="1130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9370" rIns="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Transform the data</a:t>
          </a:r>
          <a:endParaRPr lang="en-GB" sz="3100" i="1" kern="1200" dirty="0">
            <a:latin typeface="Cambria Math" panose="02040503050406030204" pitchFamily="18" charset="0"/>
          </a:endParaRPr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acc>
                <m:accPr>
                  <m:chr m:val="̃"/>
                  <m:ctrlPr>
                    <a:rPr lang="en-US" sz="310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GB" sz="3100" b="0" i="1" kern="1200" smtClean="0">
                      <a:latin typeface="Cambria Math" panose="02040503050406030204" pitchFamily="18" charset="0"/>
                    </a:rPr>
                    <m:t>𝑌</m:t>
                  </m:r>
                </m:e>
              </m:acc>
              <m:r>
                <a:rPr lang="en-GB" sz="3100" b="0" i="1" kern="1200" smtClean="0">
                  <a:latin typeface="Cambria Math" panose="02040503050406030204" pitchFamily="18" charset="0"/>
                </a:rPr>
                <m:t>=  </m:t>
              </m:r>
              <m:r>
                <a:rPr lang="en-GB" sz="3100" b="0" i="1" kern="1200" smtClean="0">
                  <a:latin typeface="Cambria Math" panose="02040503050406030204" pitchFamily="18" charset="0"/>
                </a:rPr>
                <m:t>𝑔</m:t>
              </m:r>
              <m:r>
                <a:rPr lang="en-GB" sz="3100" b="0" i="1" kern="1200" smtClean="0">
                  <a:latin typeface="Cambria Math" panose="02040503050406030204" pitchFamily="18" charset="0"/>
                </a:rPr>
                <m:t>(</m:t>
              </m:r>
              <m:r>
                <a:rPr lang="en-GB" sz="3100" b="0" i="1" kern="1200" smtClean="0">
                  <a:latin typeface="Cambria Math" panose="02040503050406030204" pitchFamily="18" charset="0"/>
                </a:rPr>
                <m:t>𝑌</m:t>
              </m:r>
              <m:r>
                <a:rPr lang="en-GB" sz="3100" b="0" i="1" kern="1200" smtClean="0">
                  <a:latin typeface="Cambria Math" panose="02040503050406030204" pitchFamily="18" charset="0"/>
                </a:rPr>
                <m:t>)</m:t>
              </m:r>
            </m:oMath>
          </a14:m>
          <a:r>
            <a:rPr lang="en-US" sz="3100" kern="1200" dirty="0"/>
            <a:t> ~ </a:t>
          </a:r>
          <a14:m xmlns:a14="http://schemas.microsoft.com/office/drawing/2010/main">
            <m:oMath xmlns:m="http://schemas.openxmlformats.org/officeDocument/2006/math">
              <m:acc>
                <m:accPr>
                  <m:chr m:val="̃"/>
                  <m:ctrlPr>
                    <a:rPr lang="en-US" sz="310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GB" sz="3100" b="0" i="1" kern="1200" smtClean="0">
                      <a:latin typeface="Cambria Math" panose="02040503050406030204" pitchFamily="18" charset="0"/>
                    </a:rPr>
                    <m:t>𝑌</m:t>
                  </m:r>
                </m:e>
              </m:acc>
            </m:oMath>
          </a14:m>
          <a:r>
            <a:rPr lang="en-US" sz="31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3100" i="1" kern="1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∈</m:t>
              </m:r>
            </m:oMath>
          </a14:m>
          <a:r>
            <a:rPr lang="en-US" sz="3100" kern="1200" dirty="0"/>
            <a:t> S </a:t>
          </a:r>
          <a:r>
            <a:rPr lang="en-GB" sz="3100" b="0" i="0" kern="1200" dirty="0"/>
            <a:t>⊆</a:t>
          </a:r>
          <a:r>
            <a:rPr lang="en-US" sz="3100" kern="1200" dirty="0"/>
            <a:t> </a:t>
          </a:r>
          <a:r>
            <a:rPr lang="en-GB" sz="3100" b="0" i="0" kern="1200" dirty="0"/>
            <a:t>ℝ </a:t>
          </a:r>
          <a:endParaRPr lang="en-US" sz="3100" kern="1200" dirty="0"/>
        </a:p>
      </dsp:txBody>
      <dsp:txXfrm>
        <a:off x="861917" y="1655226"/>
        <a:ext cx="6033422" cy="1130835"/>
      </dsp:txXfrm>
    </dsp:sp>
    <dsp:sp modelId="{FE5278FF-91AE-4168-8954-8DFB505D1C3E}">
      <dsp:nvSpPr>
        <dsp:cNvPr id="0" name=""/>
        <dsp:cNvSpPr/>
      </dsp:nvSpPr>
      <dsp:spPr>
        <a:xfrm>
          <a:off x="29684" y="2960030"/>
          <a:ext cx="833595" cy="78290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-7680000"/>
                <a:satOff val="-50228"/>
                <a:lumOff val="5752"/>
                <a:alphaOff val="0"/>
                <a:shade val="51000"/>
                <a:satMod val="130000"/>
              </a:schemeClr>
            </a:gs>
            <a:gs pos="80000">
              <a:schemeClr val="accent4">
                <a:alpha val="50000"/>
                <a:hueOff val="-7680000"/>
                <a:satOff val="-50228"/>
                <a:lumOff val="5752"/>
                <a:alphaOff val="0"/>
                <a:shade val="93000"/>
                <a:satMod val="130000"/>
              </a:schemeClr>
            </a:gs>
            <a:gs pos="100000">
              <a:schemeClr val="accent4">
                <a:alpha val="50000"/>
                <a:hueOff val="-7680000"/>
                <a:satOff val="-50228"/>
                <a:lumOff val="575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B0A1058-C340-4E58-A327-408E03820343}">
      <dsp:nvSpPr>
        <dsp:cNvPr id="0" name=""/>
        <dsp:cNvSpPr/>
      </dsp:nvSpPr>
      <dsp:spPr>
        <a:xfrm>
          <a:off x="846652" y="3938723"/>
          <a:ext cx="6033422" cy="1130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9370" rIns="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 logit transformation</a:t>
          </a:r>
          <a:endParaRPr lang="en-US" sz="3100" kern="1200" dirty="0"/>
        </a:p>
      </dsp:txBody>
      <dsp:txXfrm>
        <a:off x="846652" y="3938723"/>
        <a:ext cx="6033422" cy="1130835"/>
      </dsp:txXfrm>
    </dsp:sp>
    <dsp:sp modelId="{0C33C637-DCE6-4A20-BAB1-9969094936F9}">
      <dsp:nvSpPr>
        <dsp:cNvPr id="0" name=""/>
        <dsp:cNvSpPr/>
      </dsp:nvSpPr>
      <dsp:spPr>
        <a:xfrm>
          <a:off x="29684" y="4090866"/>
          <a:ext cx="833595" cy="78290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-11519999"/>
                <a:satOff val="-75342"/>
                <a:lumOff val="8628"/>
                <a:alphaOff val="0"/>
                <a:shade val="51000"/>
                <a:satMod val="130000"/>
              </a:schemeClr>
            </a:gs>
            <a:gs pos="80000">
              <a:schemeClr val="accent4">
                <a:alpha val="50000"/>
                <a:hueOff val="-11519999"/>
                <a:satOff val="-75342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4">
                <a:alpha val="50000"/>
                <a:hueOff val="-11519999"/>
                <a:satOff val="-75342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A91E05D-8BEC-45E4-818A-1040AB390E7D}">
      <dsp:nvSpPr>
        <dsp:cNvPr id="0" name=""/>
        <dsp:cNvSpPr/>
      </dsp:nvSpPr>
      <dsp:spPr>
        <a:xfrm>
          <a:off x="846652" y="2820994"/>
          <a:ext cx="6033422" cy="1130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9370" rIns="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Arcsine-square root transformation</a:t>
          </a:r>
        </a:p>
      </dsp:txBody>
      <dsp:txXfrm>
        <a:off x="846652" y="2820994"/>
        <a:ext cx="6033422" cy="1130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main motivation for using a link function in the regression structure is twofold. </a:t>
            </a:r>
          </a:p>
          <a:p>
            <a:endParaRPr lang="en-GB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First, both sides of the regression equation assume values in the real line when a link function is applied to </a:t>
            </a:r>
            <a:r>
              <a:rPr lang="en-GB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Second, there is an added flexibility since the practitioner can choose the function that yields the best fit.</a:t>
            </a:r>
          </a:p>
          <a:p>
            <a:endParaRPr lang="en-GB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log, logit , </a:t>
            </a:r>
            <a:r>
              <a:rPr lang="en-GB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probit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complementary log-log, log-log and Cauchy for the mean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"identity", "log", and "sqrt“ for the precision.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10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84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6" name="Rechthoek 10"/>
          <p:cNvSpPr/>
          <p:nvPr/>
        </p:nvSpPr>
        <p:spPr>
          <a:xfrm>
            <a:off x="696913" y="593725"/>
            <a:ext cx="10798175" cy="4213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7" name="Rechthoek 11"/>
          <p:cNvSpPr/>
          <p:nvPr/>
        </p:nvSpPr>
        <p:spPr>
          <a:xfrm>
            <a:off x="696913" y="5292725"/>
            <a:ext cx="10798175" cy="95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pic>
        <p:nvPicPr>
          <p:cNvPr id="8" name="Afbeelding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0" y="6264275"/>
            <a:ext cx="32369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hoek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10" name="Rechthoek 10"/>
          <p:cNvSpPr/>
          <p:nvPr userDrawn="1"/>
        </p:nvSpPr>
        <p:spPr>
          <a:xfrm>
            <a:off x="696913" y="593725"/>
            <a:ext cx="10798175" cy="4213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11" name="Rechthoek 11"/>
          <p:cNvSpPr/>
          <p:nvPr userDrawn="1"/>
        </p:nvSpPr>
        <p:spPr>
          <a:xfrm>
            <a:off x="696913" y="5292725"/>
            <a:ext cx="10798175" cy="95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pic>
        <p:nvPicPr>
          <p:cNvPr id="12" name="Afbeelding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0" y="6264275"/>
            <a:ext cx="32369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28000" y="1003462"/>
            <a:ext cx="9936000" cy="5334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127387" y="1650209"/>
            <a:ext cx="9936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1128001" y="4078255"/>
            <a:ext cx="7128209" cy="6350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sluitende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9"/>
          <p:cNvSpPr/>
          <p:nvPr/>
        </p:nvSpPr>
        <p:spPr>
          <a:xfrm>
            <a:off x="477838" y="6183313"/>
            <a:ext cx="11017250" cy="5000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pic>
        <p:nvPicPr>
          <p:cNvPr id="5" name="Afbeelding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688" y="5940425"/>
            <a:ext cx="86360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6" name="Rechthoek 10"/>
          <p:cNvSpPr/>
          <p:nvPr userDrawn="1"/>
        </p:nvSpPr>
        <p:spPr>
          <a:xfrm>
            <a:off x="696913" y="593725"/>
            <a:ext cx="10798175" cy="4213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7" name="Rechthoek 11"/>
          <p:cNvSpPr/>
          <p:nvPr userDrawn="1"/>
        </p:nvSpPr>
        <p:spPr>
          <a:xfrm>
            <a:off x="696913" y="5292725"/>
            <a:ext cx="10798175" cy="95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pic>
        <p:nvPicPr>
          <p:cNvPr id="8" name="Afbeelding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0" y="6264275"/>
            <a:ext cx="32369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28000" y="1003462"/>
            <a:ext cx="9936000" cy="5334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127387" y="1650209"/>
            <a:ext cx="9936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het opmaakprofiel van de modelondertitel te bewerken</a:t>
            </a:r>
            <a:endParaRPr lang="nl-NL" dirty="0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0" hasCustomPrompt="1"/>
          </p:nvPr>
        </p:nvSpPr>
        <p:spPr>
          <a:xfrm>
            <a:off x="1128001" y="4078255"/>
            <a:ext cx="7128209" cy="6350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6" name="Rechthoek 10"/>
          <p:cNvSpPr/>
          <p:nvPr userDrawn="1"/>
        </p:nvSpPr>
        <p:spPr>
          <a:xfrm>
            <a:off x="696913" y="5292725"/>
            <a:ext cx="10798175" cy="95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pic>
        <p:nvPicPr>
          <p:cNvPr id="7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0" y="6264275"/>
            <a:ext cx="32369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hoek 12"/>
          <p:cNvSpPr/>
          <p:nvPr userDrawn="1"/>
        </p:nvSpPr>
        <p:spPr>
          <a:xfrm>
            <a:off x="696913" y="593725"/>
            <a:ext cx="10798175" cy="5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28000" y="1003462"/>
            <a:ext cx="9936000" cy="533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127387" y="1650209"/>
            <a:ext cx="9936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het opmaakprofiel van de modelondertitel te bewerken</a:t>
            </a:r>
            <a:endParaRPr lang="nl-NL" dirty="0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0" hasCustomPrompt="1"/>
          </p:nvPr>
        </p:nvSpPr>
        <p:spPr>
          <a:xfrm>
            <a:off x="1128001" y="4078255"/>
            <a:ext cx="7128209" cy="6350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oofdstuk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6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696000" y="1650209"/>
            <a:ext cx="10800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het opmaakprofiel van de modelondertitel te bewerken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&lt;datum&gt;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Pagina </a:t>
            </a:r>
            <a:fld id="{8A9ADEA9-BA73-4B20-BC0F-1F4D22499E38}" type="slidenum">
              <a:rPr lang="nl-NL" altLang="en-US"/>
              <a:t>‹#›</a:t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dia met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96000" y="1004344"/>
            <a:ext cx="10800000" cy="533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96800" y="1652400"/>
            <a:ext cx="5299867" cy="412560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noProof="0"/>
              <a:t>Klik op het pictogram als u een grafiek wilt toevoegen</a:t>
            </a:r>
            <a:endParaRPr lang="nl-NL" noProof="0" dirty="0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4" hasCustomPrompt="1"/>
          </p:nvPr>
        </p:nvSpPr>
        <p:spPr>
          <a:xfrm>
            <a:off x="696384" y="1652001"/>
            <a:ext cx="5385600" cy="4124912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&lt;datum&gt;</a:t>
            </a:r>
            <a:endParaRPr lang="nl-NL" dirty="0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Pagina </a:t>
            </a:r>
            <a:fld id="{7B46CFD5-B85E-4609-886A-072841EBDADF}" type="slidenum">
              <a:rPr lang="nl-NL" altLang="en-US"/>
              <a:t>‹#›</a:t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dia met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96000" y="1004344"/>
            <a:ext cx="10800000" cy="533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4" hasCustomPrompt="1"/>
          </p:nvPr>
        </p:nvSpPr>
        <p:spPr>
          <a:xfrm>
            <a:off x="696384" y="1652400"/>
            <a:ext cx="5385600" cy="41256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5" hasCustomPrompt="1"/>
          </p:nvPr>
        </p:nvSpPr>
        <p:spPr>
          <a:xfrm>
            <a:off x="6196800" y="1652400"/>
            <a:ext cx="5299867" cy="412560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&lt;datum&gt;</a:t>
            </a:r>
            <a:endParaRPr lang="nl-NL" dirty="0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Pagina </a:t>
            </a:r>
            <a:fld id="{5BD53C2F-CF32-48AD-A704-5CCDF547765B}" type="slidenum">
              <a:rPr lang="nl-NL" altLang="en-US"/>
              <a:t>‹#›</a:t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elddia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96000" y="1004344"/>
            <a:ext cx="10800000" cy="533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5" hasCustomPrompt="1"/>
          </p:nvPr>
        </p:nvSpPr>
        <p:spPr>
          <a:xfrm>
            <a:off x="695334" y="1652400"/>
            <a:ext cx="10801333" cy="412560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&lt;datum&gt;</a:t>
            </a:r>
            <a:endParaRPr lang="nl-NL" dirty="0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Pagina </a:t>
            </a:r>
            <a:fld id="{137CBE54-6841-4594-873C-F60CCDD9E077}" type="slidenum">
              <a:rPr lang="nl-NL" altLang="en-US"/>
              <a:t>‹#›</a:t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elddia 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5" hasCustomPrompt="1"/>
          </p:nvPr>
        </p:nvSpPr>
        <p:spPr>
          <a:xfrm>
            <a:off x="695334" y="592932"/>
            <a:ext cx="10801333" cy="5185069"/>
          </a:xfrm>
          <a:solidFill>
            <a:schemeClr val="bg1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3" name="Tijdelijke aanduiding voor datum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&lt;datum&gt;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Pagina </a:t>
            </a:r>
            <a:fld id="{9CFAF0BA-00D9-4B37-A349-E8A0CCB0D9A9}" type="slidenum">
              <a:rPr lang="nl-NL" altLang="en-US"/>
              <a:t>‹#›</a:t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eld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ep 24"/>
          <p:cNvGrpSpPr/>
          <p:nvPr userDrawn="1"/>
        </p:nvGrpSpPr>
        <p:grpSpPr bwMode="auto">
          <a:xfrm>
            <a:off x="7823200" y="6264275"/>
            <a:ext cx="3236913" cy="301625"/>
            <a:chOff x="5867400" y="6264275"/>
            <a:chExt cx="2427288" cy="301626"/>
          </a:xfrm>
        </p:grpSpPr>
        <p:sp>
          <p:nvSpPr>
            <p:cNvPr id="5" name="Freeform 10"/>
            <p:cNvSpPr>
              <a:spLocks noEditPoints="1"/>
            </p:cNvSpPr>
            <p:nvPr userDrawn="1"/>
          </p:nvSpPr>
          <p:spPr bwMode="auto">
            <a:xfrm>
              <a:off x="5867400" y="6264275"/>
              <a:ext cx="258763" cy="295276"/>
            </a:xfrm>
            <a:custGeom>
              <a:avLst/>
              <a:gdLst>
                <a:gd name="T0" fmla="*/ 2147483646 w 407"/>
                <a:gd name="T1" fmla="*/ 2147483646 h 463"/>
                <a:gd name="T2" fmla="*/ 2147483646 w 407"/>
                <a:gd name="T3" fmla="*/ 2147483646 h 463"/>
                <a:gd name="T4" fmla="*/ 2147483646 w 407"/>
                <a:gd name="T5" fmla="*/ 2147483646 h 463"/>
                <a:gd name="T6" fmla="*/ 2147483646 w 407"/>
                <a:gd name="T7" fmla="*/ 2147483646 h 463"/>
                <a:gd name="T8" fmla="*/ 2147483646 w 407"/>
                <a:gd name="T9" fmla="*/ 0 h 463"/>
                <a:gd name="T10" fmla="*/ 2147483646 w 407"/>
                <a:gd name="T11" fmla="*/ 0 h 463"/>
                <a:gd name="T12" fmla="*/ 0 w 407"/>
                <a:gd name="T13" fmla="*/ 2147483646 h 463"/>
                <a:gd name="T14" fmla="*/ 0 w 407"/>
                <a:gd name="T15" fmla="*/ 2147483646 h 463"/>
                <a:gd name="T16" fmla="*/ 2147483646 w 407"/>
                <a:gd name="T17" fmla="*/ 2147483646 h 463"/>
                <a:gd name="T18" fmla="*/ 2147483646 w 407"/>
                <a:gd name="T19" fmla="*/ 2147483646 h 463"/>
                <a:gd name="T20" fmla="*/ 2147483646 w 407"/>
                <a:gd name="T21" fmla="*/ 2147483646 h 463"/>
                <a:gd name="T22" fmla="*/ 2147483646 w 407"/>
                <a:gd name="T23" fmla="*/ 2147483646 h 463"/>
                <a:gd name="T24" fmla="*/ 0 w 407"/>
                <a:gd name="T25" fmla="*/ 2147483646 h 463"/>
                <a:gd name="T26" fmla="*/ 0 w 407"/>
                <a:gd name="T27" fmla="*/ 2147483646 h 463"/>
                <a:gd name="T28" fmla="*/ 2147483646 w 407"/>
                <a:gd name="T29" fmla="*/ 2147483646 h 463"/>
                <a:gd name="T30" fmla="*/ 2147483646 w 407"/>
                <a:gd name="T31" fmla="*/ 2147483646 h 463"/>
                <a:gd name="T32" fmla="*/ 2147483646 w 407"/>
                <a:gd name="T33" fmla="*/ 2147483646 h 463"/>
                <a:gd name="T34" fmla="*/ 2147483646 w 407"/>
                <a:gd name="T35" fmla="*/ 2147483646 h 463"/>
                <a:gd name="T36" fmla="*/ 2147483646 w 407"/>
                <a:gd name="T37" fmla="*/ 2147483646 h 463"/>
                <a:gd name="T38" fmla="*/ 2147483646 w 407"/>
                <a:gd name="T39" fmla="*/ 2147483646 h 463"/>
                <a:gd name="T40" fmla="*/ 2147483646 w 407"/>
                <a:gd name="T41" fmla="*/ 2147483646 h 463"/>
                <a:gd name="T42" fmla="*/ 2147483646 w 407"/>
                <a:gd name="T43" fmla="*/ 2147483646 h 463"/>
                <a:gd name="T44" fmla="*/ 2147483646 w 407"/>
                <a:gd name="T45" fmla="*/ 2147483646 h 463"/>
                <a:gd name="T46" fmla="*/ 2147483646 w 407"/>
                <a:gd name="T47" fmla="*/ 2147483646 h 463"/>
                <a:gd name="T48" fmla="*/ 2147483646 w 407"/>
                <a:gd name="T49" fmla="*/ 2147483646 h 463"/>
                <a:gd name="T50" fmla="*/ 2147483646 w 407"/>
                <a:gd name="T51" fmla="*/ 2147483646 h 463"/>
                <a:gd name="T52" fmla="*/ 2147483646 w 407"/>
                <a:gd name="T53" fmla="*/ 2147483646 h 463"/>
                <a:gd name="T54" fmla="*/ 2147483646 w 407"/>
                <a:gd name="T55" fmla="*/ 2147483646 h 463"/>
                <a:gd name="T56" fmla="*/ 2147483646 w 407"/>
                <a:gd name="T57" fmla="*/ 2147483646 h 463"/>
                <a:gd name="T58" fmla="*/ 2147483646 w 407"/>
                <a:gd name="T59" fmla="*/ 2147483646 h 463"/>
                <a:gd name="T60" fmla="*/ 2147483646 w 407"/>
                <a:gd name="T61" fmla="*/ 2147483646 h 463"/>
                <a:gd name="T62" fmla="*/ 2147483646 w 407"/>
                <a:gd name="T63" fmla="*/ 2147483646 h 463"/>
                <a:gd name="T64" fmla="*/ 2147483646 w 407"/>
                <a:gd name="T65" fmla="*/ 2147483646 h 463"/>
                <a:gd name="T66" fmla="*/ 2147483646 w 407"/>
                <a:gd name="T67" fmla="*/ 2147483646 h 46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07" h="463">
                  <a:moveTo>
                    <a:pt x="389" y="424"/>
                  </a:moveTo>
                  <a:cubicBezTo>
                    <a:pt x="371" y="420"/>
                    <a:pt x="367" y="417"/>
                    <a:pt x="352" y="397"/>
                  </a:cubicBezTo>
                  <a:cubicBezTo>
                    <a:pt x="330" y="367"/>
                    <a:pt x="278" y="292"/>
                    <a:pt x="248" y="229"/>
                  </a:cubicBezTo>
                  <a:cubicBezTo>
                    <a:pt x="304" y="209"/>
                    <a:pt x="346" y="170"/>
                    <a:pt x="346" y="108"/>
                  </a:cubicBezTo>
                  <a:cubicBezTo>
                    <a:pt x="346" y="20"/>
                    <a:pt x="261" y="0"/>
                    <a:pt x="18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0"/>
                    <a:pt x="0" y="4"/>
                    <a:pt x="0" y="1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5"/>
                    <a:pt x="4" y="35"/>
                    <a:pt x="17" y="3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6" y="417"/>
                    <a:pt x="46" y="417"/>
                    <a:pt x="46" y="417"/>
                  </a:cubicBezTo>
                  <a:cubicBezTo>
                    <a:pt x="17" y="424"/>
                    <a:pt x="17" y="424"/>
                    <a:pt x="17" y="424"/>
                  </a:cubicBezTo>
                  <a:cubicBezTo>
                    <a:pt x="4" y="428"/>
                    <a:pt x="0" y="429"/>
                    <a:pt x="0" y="440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459"/>
                    <a:pt x="1" y="463"/>
                    <a:pt x="8" y="463"/>
                  </a:cubicBezTo>
                  <a:cubicBezTo>
                    <a:pt x="167" y="463"/>
                    <a:pt x="167" y="463"/>
                    <a:pt x="167" y="463"/>
                  </a:cubicBezTo>
                  <a:cubicBezTo>
                    <a:pt x="175" y="463"/>
                    <a:pt x="176" y="459"/>
                    <a:pt x="176" y="453"/>
                  </a:cubicBezTo>
                  <a:cubicBezTo>
                    <a:pt x="176" y="440"/>
                    <a:pt x="176" y="440"/>
                    <a:pt x="176" y="440"/>
                  </a:cubicBezTo>
                  <a:cubicBezTo>
                    <a:pt x="176" y="429"/>
                    <a:pt x="172" y="428"/>
                    <a:pt x="158" y="424"/>
                  </a:cubicBezTo>
                  <a:cubicBezTo>
                    <a:pt x="129" y="417"/>
                    <a:pt x="129" y="417"/>
                    <a:pt x="129" y="417"/>
                  </a:cubicBezTo>
                  <a:cubicBezTo>
                    <a:pt x="129" y="242"/>
                    <a:pt x="129" y="242"/>
                    <a:pt x="129" y="242"/>
                  </a:cubicBezTo>
                  <a:cubicBezTo>
                    <a:pt x="171" y="242"/>
                    <a:pt x="171" y="242"/>
                    <a:pt x="171" y="242"/>
                  </a:cubicBezTo>
                  <a:cubicBezTo>
                    <a:pt x="201" y="311"/>
                    <a:pt x="266" y="424"/>
                    <a:pt x="287" y="452"/>
                  </a:cubicBezTo>
                  <a:cubicBezTo>
                    <a:pt x="295" y="463"/>
                    <a:pt x="298" y="463"/>
                    <a:pt x="309" y="463"/>
                  </a:cubicBezTo>
                  <a:cubicBezTo>
                    <a:pt x="398" y="463"/>
                    <a:pt x="398" y="463"/>
                    <a:pt x="398" y="463"/>
                  </a:cubicBezTo>
                  <a:cubicBezTo>
                    <a:pt x="406" y="463"/>
                    <a:pt x="407" y="459"/>
                    <a:pt x="407" y="453"/>
                  </a:cubicBezTo>
                  <a:cubicBezTo>
                    <a:pt x="407" y="440"/>
                    <a:pt x="407" y="440"/>
                    <a:pt x="407" y="440"/>
                  </a:cubicBezTo>
                  <a:cubicBezTo>
                    <a:pt x="407" y="427"/>
                    <a:pt x="400" y="428"/>
                    <a:pt x="389" y="424"/>
                  </a:cubicBezTo>
                  <a:close/>
                  <a:moveTo>
                    <a:pt x="145" y="203"/>
                  </a:moveTo>
                  <a:cubicBezTo>
                    <a:pt x="130" y="203"/>
                    <a:pt x="130" y="203"/>
                    <a:pt x="130" y="203"/>
                  </a:cubicBezTo>
                  <a:cubicBezTo>
                    <a:pt x="130" y="43"/>
                    <a:pt x="130" y="43"/>
                    <a:pt x="130" y="43"/>
                  </a:cubicBezTo>
                  <a:cubicBezTo>
                    <a:pt x="162" y="43"/>
                    <a:pt x="162" y="43"/>
                    <a:pt x="162" y="43"/>
                  </a:cubicBezTo>
                  <a:cubicBezTo>
                    <a:pt x="222" y="43"/>
                    <a:pt x="257" y="66"/>
                    <a:pt x="257" y="121"/>
                  </a:cubicBezTo>
                  <a:cubicBezTo>
                    <a:pt x="257" y="189"/>
                    <a:pt x="205" y="203"/>
                    <a:pt x="145" y="2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Freeform 11"/>
            <p:cNvSpPr>
              <a:spLocks noEditPoints="1"/>
            </p:cNvSpPr>
            <p:nvPr userDrawn="1"/>
          </p:nvSpPr>
          <p:spPr bwMode="auto">
            <a:xfrm>
              <a:off x="6350000" y="6264275"/>
              <a:ext cx="220663" cy="301626"/>
            </a:xfrm>
            <a:custGeom>
              <a:avLst/>
              <a:gdLst>
                <a:gd name="T0" fmla="*/ 2147483646 w 348"/>
                <a:gd name="T1" fmla="*/ 2147483646 h 473"/>
                <a:gd name="T2" fmla="*/ 2147483646 w 348"/>
                <a:gd name="T3" fmla="*/ 2147483646 h 473"/>
                <a:gd name="T4" fmla="*/ 2147483646 w 348"/>
                <a:gd name="T5" fmla="*/ 2147483646 h 473"/>
                <a:gd name="T6" fmla="*/ 2147483646 w 348"/>
                <a:gd name="T7" fmla="*/ 0 h 473"/>
                <a:gd name="T8" fmla="*/ 2147483646 w 348"/>
                <a:gd name="T9" fmla="*/ 0 h 473"/>
                <a:gd name="T10" fmla="*/ 2147483646 w 348"/>
                <a:gd name="T11" fmla="*/ 2147483646 h 473"/>
                <a:gd name="T12" fmla="*/ 2147483646 w 348"/>
                <a:gd name="T13" fmla="*/ 2147483646 h 473"/>
                <a:gd name="T14" fmla="*/ 2147483646 w 348"/>
                <a:gd name="T15" fmla="*/ 2147483646 h 473"/>
                <a:gd name="T16" fmla="*/ 2147483646 w 348"/>
                <a:gd name="T17" fmla="*/ 2147483646 h 473"/>
                <a:gd name="T18" fmla="*/ 2147483646 w 348"/>
                <a:gd name="T19" fmla="*/ 2147483646 h 473"/>
                <a:gd name="T20" fmla="*/ 2147483646 w 348"/>
                <a:gd name="T21" fmla="*/ 2147483646 h 473"/>
                <a:gd name="T22" fmla="*/ 0 w 348"/>
                <a:gd name="T23" fmla="*/ 2147483646 h 473"/>
                <a:gd name="T24" fmla="*/ 2147483646 w 348"/>
                <a:gd name="T25" fmla="*/ 2147483646 h 473"/>
                <a:gd name="T26" fmla="*/ 2147483646 w 348"/>
                <a:gd name="T27" fmla="*/ 2147483646 h 473"/>
                <a:gd name="T28" fmla="*/ 2147483646 w 348"/>
                <a:gd name="T29" fmla="*/ 2147483646 h 473"/>
                <a:gd name="T30" fmla="*/ 2147483646 w 348"/>
                <a:gd name="T31" fmla="*/ 2147483646 h 473"/>
                <a:gd name="T32" fmla="*/ 2147483646 w 348"/>
                <a:gd name="T33" fmla="*/ 2147483646 h 473"/>
                <a:gd name="T34" fmla="*/ 2147483646 w 348"/>
                <a:gd name="T35" fmla="*/ 2147483646 h 473"/>
                <a:gd name="T36" fmla="*/ 2147483646 w 348"/>
                <a:gd name="T37" fmla="*/ 2147483646 h 473"/>
                <a:gd name="T38" fmla="*/ 2147483646 w 348"/>
                <a:gd name="T39" fmla="*/ 2147483646 h 473"/>
                <a:gd name="T40" fmla="*/ 2147483646 w 348"/>
                <a:gd name="T41" fmla="*/ 2147483646 h 473"/>
                <a:gd name="T42" fmla="*/ 2147483646 w 348"/>
                <a:gd name="T43" fmla="*/ 2147483646 h 473"/>
                <a:gd name="T44" fmla="*/ 2147483646 w 348"/>
                <a:gd name="T45" fmla="*/ 2147483646 h 473"/>
                <a:gd name="T46" fmla="*/ 2147483646 w 348"/>
                <a:gd name="T47" fmla="*/ 2147483646 h 473"/>
                <a:gd name="T48" fmla="*/ 2147483646 w 348"/>
                <a:gd name="T49" fmla="*/ 2147483646 h 473"/>
                <a:gd name="T50" fmla="*/ 2147483646 w 348"/>
                <a:gd name="T51" fmla="*/ 2147483646 h 47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48" h="473">
                  <a:moveTo>
                    <a:pt x="331" y="428"/>
                  </a:moveTo>
                  <a:cubicBezTo>
                    <a:pt x="299" y="418"/>
                    <a:pt x="299" y="418"/>
                    <a:pt x="299" y="418"/>
                  </a:cubicBezTo>
                  <a:cubicBezTo>
                    <a:pt x="299" y="16"/>
                    <a:pt x="299" y="16"/>
                    <a:pt x="299" y="16"/>
                  </a:cubicBezTo>
                  <a:cubicBezTo>
                    <a:pt x="299" y="6"/>
                    <a:pt x="296" y="0"/>
                    <a:pt x="284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79" y="0"/>
                    <a:pt x="178" y="4"/>
                    <a:pt x="178" y="11"/>
                  </a:cubicBezTo>
                  <a:cubicBezTo>
                    <a:pt x="178" y="19"/>
                    <a:pt x="178" y="19"/>
                    <a:pt x="178" y="19"/>
                  </a:cubicBezTo>
                  <a:cubicBezTo>
                    <a:pt x="178" y="31"/>
                    <a:pt x="182" y="32"/>
                    <a:pt x="196" y="36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15" y="148"/>
                    <a:pt x="190" y="133"/>
                    <a:pt x="153" y="133"/>
                  </a:cubicBezTo>
                  <a:cubicBezTo>
                    <a:pt x="81" y="133"/>
                    <a:pt x="0" y="185"/>
                    <a:pt x="0" y="313"/>
                  </a:cubicBezTo>
                  <a:cubicBezTo>
                    <a:pt x="0" y="425"/>
                    <a:pt x="62" y="473"/>
                    <a:pt x="123" y="473"/>
                  </a:cubicBezTo>
                  <a:cubicBezTo>
                    <a:pt x="162" y="473"/>
                    <a:pt x="195" y="453"/>
                    <a:pt x="227" y="420"/>
                  </a:cubicBezTo>
                  <a:cubicBezTo>
                    <a:pt x="227" y="447"/>
                    <a:pt x="227" y="447"/>
                    <a:pt x="227" y="447"/>
                  </a:cubicBezTo>
                  <a:cubicBezTo>
                    <a:pt x="227" y="457"/>
                    <a:pt x="230" y="463"/>
                    <a:pt x="242" y="463"/>
                  </a:cubicBezTo>
                  <a:cubicBezTo>
                    <a:pt x="340" y="463"/>
                    <a:pt x="340" y="463"/>
                    <a:pt x="340" y="463"/>
                  </a:cubicBezTo>
                  <a:cubicBezTo>
                    <a:pt x="347" y="463"/>
                    <a:pt x="348" y="459"/>
                    <a:pt x="348" y="453"/>
                  </a:cubicBezTo>
                  <a:cubicBezTo>
                    <a:pt x="348" y="444"/>
                    <a:pt x="348" y="444"/>
                    <a:pt x="348" y="444"/>
                  </a:cubicBezTo>
                  <a:cubicBezTo>
                    <a:pt x="348" y="432"/>
                    <a:pt x="344" y="432"/>
                    <a:pt x="331" y="428"/>
                  </a:cubicBezTo>
                  <a:close/>
                  <a:moveTo>
                    <a:pt x="227" y="379"/>
                  </a:moveTo>
                  <a:cubicBezTo>
                    <a:pt x="205" y="401"/>
                    <a:pt x="181" y="418"/>
                    <a:pt x="153" y="418"/>
                  </a:cubicBezTo>
                  <a:cubicBezTo>
                    <a:pt x="100" y="418"/>
                    <a:pt x="77" y="362"/>
                    <a:pt x="77" y="299"/>
                  </a:cubicBezTo>
                  <a:cubicBezTo>
                    <a:pt x="77" y="225"/>
                    <a:pt x="109" y="179"/>
                    <a:pt x="158" y="179"/>
                  </a:cubicBezTo>
                  <a:cubicBezTo>
                    <a:pt x="209" y="179"/>
                    <a:pt x="227" y="229"/>
                    <a:pt x="227" y="299"/>
                  </a:cubicBezTo>
                  <a:lnTo>
                    <a:pt x="227" y="3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12"/>
            <p:cNvSpPr/>
            <p:nvPr userDrawn="1"/>
          </p:nvSpPr>
          <p:spPr bwMode="auto">
            <a:xfrm>
              <a:off x="7032625" y="6354763"/>
              <a:ext cx="234950" cy="211138"/>
            </a:xfrm>
            <a:custGeom>
              <a:avLst/>
              <a:gdLst>
                <a:gd name="T0" fmla="*/ 2147483646 w 372"/>
                <a:gd name="T1" fmla="*/ 2147483646 h 330"/>
                <a:gd name="T2" fmla="*/ 2147483646 w 372"/>
                <a:gd name="T3" fmla="*/ 0 h 330"/>
                <a:gd name="T4" fmla="*/ 2147483646 w 372"/>
                <a:gd name="T5" fmla="*/ 0 h 330"/>
                <a:gd name="T6" fmla="*/ 2147483646 w 372"/>
                <a:gd name="T7" fmla="*/ 2147483646 h 330"/>
                <a:gd name="T8" fmla="*/ 2147483646 w 372"/>
                <a:gd name="T9" fmla="*/ 2147483646 h 330"/>
                <a:gd name="T10" fmla="*/ 2147483646 w 372"/>
                <a:gd name="T11" fmla="*/ 2147483646 h 330"/>
                <a:gd name="T12" fmla="*/ 2147483646 w 372"/>
                <a:gd name="T13" fmla="*/ 2147483646 h 330"/>
                <a:gd name="T14" fmla="*/ 2147483646 w 372"/>
                <a:gd name="T15" fmla="*/ 2147483646 h 330"/>
                <a:gd name="T16" fmla="*/ 2147483646 w 372"/>
                <a:gd name="T17" fmla="*/ 2147483646 h 330"/>
                <a:gd name="T18" fmla="*/ 2147483646 w 372"/>
                <a:gd name="T19" fmla="*/ 2147483646 h 330"/>
                <a:gd name="T20" fmla="*/ 2147483646 w 372"/>
                <a:gd name="T21" fmla="*/ 2147483646 h 330"/>
                <a:gd name="T22" fmla="*/ 2147483646 w 372"/>
                <a:gd name="T23" fmla="*/ 0 h 330"/>
                <a:gd name="T24" fmla="*/ 2147483646 w 372"/>
                <a:gd name="T25" fmla="*/ 0 h 330"/>
                <a:gd name="T26" fmla="*/ 0 w 372"/>
                <a:gd name="T27" fmla="*/ 2147483646 h 330"/>
                <a:gd name="T28" fmla="*/ 0 w 372"/>
                <a:gd name="T29" fmla="*/ 2147483646 h 330"/>
                <a:gd name="T30" fmla="*/ 2147483646 w 372"/>
                <a:gd name="T31" fmla="*/ 2147483646 h 330"/>
                <a:gd name="T32" fmla="*/ 2147483646 w 372"/>
                <a:gd name="T33" fmla="*/ 2147483646 h 330"/>
                <a:gd name="T34" fmla="*/ 2147483646 w 372"/>
                <a:gd name="T35" fmla="*/ 2147483646 h 330"/>
                <a:gd name="T36" fmla="*/ 2147483646 w 372"/>
                <a:gd name="T37" fmla="*/ 2147483646 h 330"/>
                <a:gd name="T38" fmla="*/ 2147483646 w 372"/>
                <a:gd name="T39" fmla="*/ 2147483646 h 330"/>
                <a:gd name="T40" fmla="*/ 2147483646 w 372"/>
                <a:gd name="T41" fmla="*/ 2147483646 h 330"/>
                <a:gd name="T42" fmla="*/ 2147483646 w 372"/>
                <a:gd name="T43" fmla="*/ 2147483646 h 330"/>
                <a:gd name="T44" fmla="*/ 2147483646 w 372"/>
                <a:gd name="T45" fmla="*/ 2147483646 h 330"/>
                <a:gd name="T46" fmla="*/ 2147483646 w 372"/>
                <a:gd name="T47" fmla="*/ 2147483646 h 330"/>
                <a:gd name="T48" fmla="*/ 2147483646 w 372"/>
                <a:gd name="T49" fmla="*/ 2147483646 h 330"/>
                <a:gd name="T50" fmla="*/ 2147483646 w 372"/>
                <a:gd name="T51" fmla="*/ 2147483646 h 330"/>
                <a:gd name="T52" fmla="*/ 2147483646 w 372"/>
                <a:gd name="T53" fmla="*/ 2147483646 h 330"/>
                <a:gd name="T54" fmla="*/ 2147483646 w 372"/>
                <a:gd name="T55" fmla="*/ 2147483646 h 33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72" h="330">
                  <a:moveTo>
                    <a:pt x="323" y="15"/>
                  </a:moveTo>
                  <a:cubicBezTo>
                    <a:pt x="323" y="6"/>
                    <a:pt x="320" y="0"/>
                    <a:pt x="308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02" y="0"/>
                    <a:pt x="202" y="4"/>
                    <a:pt x="202" y="10"/>
                  </a:cubicBezTo>
                  <a:cubicBezTo>
                    <a:pt x="202" y="19"/>
                    <a:pt x="202" y="19"/>
                    <a:pt x="202" y="19"/>
                  </a:cubicBezTo>
                  <a:cubicBezTo>
                    <a:pt x="202" y="31"/>
                    <a:pt x="206" y="31"/>
                    <a:pt x="219" y="35"/>
                  </a:cubicBezTo>
                  <a:cubicBezTo>
                    <a:pt x="251" y="44"/>
                    <a:pt x="251" y="44"/>
                    <a:pt x="251" y="44"/>
                  </a:cubicBezTo>
                  <a:cubicBezTo>
                    <a:pt x="251" y="236"/>
                    <a:pt x="251" y="236"/>
                    <a:pt x="251" y="236"/>
                  </a:cubicBezTo>
                  <a:cubicBezTo>
                    <a:pt x="224" y="264"/>
                    <a:pt x="204" y="275"/>
                    <a:pt x="176" y="275"/>
                  </a:cubicBezTo>
                  <a:cubicBezTo>
                    <a:pt x="125" y="275"/>
                    <a:pt x="121" y="236"/>
                    <a:pt x="121" y="169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1" y="6"/>
                    <a:pt x="118" y="0"/>
                    <a:pt x="10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0"/>
                    <a:pt x="0" y="4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1"/>
                    <a:pt x="18" y="35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207"/>
                    <a:pt x="49" y="207"/>
                    <a:pt x="49" y="207"/>
                  </a:cubicBezTo>
                  <a:cubicBezTo>
                    <a:pt x="49" y="309"/>
                    <a:pt x="96" y="330"/>
                    <a:pt x="145" y="330"/>
                  </a:cubicBezTo>
                  <a:cubicBezTo>
                    <a:pt x="188" y="330"/>
                    <a:pt x="220" y="312"/>
                    <a:pt x="251" y="277"/>
                  </a:cubicBezTo>
                  <a:cubicBezTo>
                    <a:pt x="251" y="304"/>
                    <a:pt x="251" y="304"/>
                    <a:pt x="251" y="304"/>
                  </a:cubicBezTo>
                  <a:cubicBezTo>
                    <a:pt x="251" y="314"/>
                    <a:pt x="254" y="320"/>
                    <a:pt x="266" y="320"/>
                  </a:cubicBezTo>
                  <a:cubicBezTo>
                    <a:pt x="364" y="320"/>
                    <a:pt x="364" y="320"/>
                    <a:pt x="364" y="320"/>
                  </a:cubicBezTo>
                  <a:cubicBezTo>
                    <a:pt x="371" y="320"/>
                    <a:pt x="372" y="316"/>
                    <a:pt x="372" y="310"/>
                  </a:cubicBezTo>
                  <a:cubicBezTo>
                    <a:pt x="372" y="301"/>
                    <a:pt x="372" y="301"/>
                    <a:pt x="372" y="301"/>
                  </a:cubicBezTo>
                  <a:cubicBezTo>
                    <a:pt x="372" y="289"/>
                    <a:pt x="368" y="289"/>
                    <a:pt x="354" y="285"/>
                  </a:cubicBezTo>
                  <a:cubicBezTo>
                    <a:pt x="323" y="275"/>
                    <a:pt x="323" y="275"/>
                    <a:pt x="323" y="275"/>
                  </a:cubicBezTo>
                  <a:lnTo>
                    <a:pt x="323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Freeform 13"/>
            <p:cNvSpPr>
              <a:spLocks noEditPoints="1"/>
            </p:cNvSpPr>
            <p:nvPr userDrawn="1"/>
          </p:nvSpPr>
          <p:spPr bwMode="auto">
            <a:xfrm>
              <a:off x="6140450" y="6348413"/>
              <a:ext cx="195263" cy="217488"/>
            </a:xfrm>
            <a:custGeom>
              <a:avLst/>
              <a:gdLst>
                <a:gd name="T0" fmla="*/ 2147483646 w 307"/>
                <a:gd name="T1" fmla="*/ 2147483646 h 340"/>
                <a:gd name="T2" fmla="*/ 2147483646 w 307"/>
                <a:gd name="T3" fmla="*/ 2147483646 h 340"/>
                <a:gd name="T4" fmla="*/ 2147483646 w 307"/>
                <a:gd name="T5" fmla="*/ 2147483646 h 340"/>
                <a:gd name="T6" fmla="*/ 2147483646 w 307"/>
                <a:gd name="T7" fmla="*/ 0 h 340"/>
                <a:gd name="T8" fmla="*/ 2147483646 w 307"/>
                <a:gd name="T9" fmla="*/ 2147483646 h 340"/>
                <a:gd name="T10" fmla="*/ 2147483646 w 307"/>
                <a:gd name="T11" fmla="*/ 2147483646 h 340"/>
                <a:gd name="T12" fmla="*/ 2147483646 w 307"/>
                <a:gd name="T13" fmla="*/ 2147483646 h 340"/>
                <a:gd name="T14" fmla="*/ 2147483646 w 307"/>
                <a:gd name="T15" fmla="*/ 2147483646 h 340"/>
                <a:gd name="T16" fmla="*/ 2147483646 w 307"/>
                <a:gd name="T17" fmla="*/ 2147483646 h 340"/>
                <a:gd name="T18" fmla="*/ 2147483646 w 307"/>
                <a:gd name="T19" fmla="*/ 2147483646 h 340"/>
                <a:gd name="T20" fmla="*/ 2147483646 w 307"/>
                <a:gd name="T21" fmla="*/ 2147483646 h 340"/>
                <a:gd name="T22" fmla="*/ 2147483646 w 307"/>
                <a:gd name="T23" fmla="*/ 2147483646 h 340"/>
                <a:gd name="T24" fmla="*/ 2147483646 w 307"/>
                <a:gd name="T25" fmla="*/ 2147483646 h 340"/>
                <a:gd name="T26" fmla="*/ 0 w 307"/>
                <a:gd name="T27" fmla="*/ 2147483646 h 340"/>
                <a:gd name="T28" fmla="*/ 2147483646 w 307"/>
                <a:gd name="T29" fmla="*/ 2147483646 h 340"/>
                <a:gd name="T30" fmla="*/ 2147483646 w 307"/>
                <a:gd name="T31" fmla="*/ 2147483646 h 340"/>
                <a:gd name="T32" fmla="*/ 2147483646 w 307"/>
                <a:gd name="T33" fmla="*/ 2147483646 h 340"/>
                <a:gd name="T34" fmla="*/ 2147483646 w 307"/>
                <a:gd name="T35" fmla="*/ 2147483646 h 340"/>
                <a:gd name="T36" fmla="*/ 2147483646 w 307"/>
                <a:gd name="T37" fmla="*/ 2147483646 h 340"/>
                <a:gd name="T38" fmla="*/ 2147483646 w 307"/>
                <a:gd name="T39" fmla="*/ 2147483646 h 340"/>
                <a:gd name="T40" fmla="*/ 2147483646 w 307"/>
                <a:gd name="T41" fmla="*/ 2147483646 h 340"/>
                <a:gd name="T42" fmla="*/ 2147483646 w 307"/>
                <a:gd name="T43" fmla="*/ 2147483646 h 340"/>
                <a:gd name="T44" fmla="*/ 2147483646 w 307"/>
                <a:gd name="T45" fmla="*/ 2147483646 h 340"/>
                <a:gd name="T46" fmla="*/ 2147483646 w 307"/>
                <a:gd name="T47" fmla="*/ 2147483646 h 340"/>
                <a:gd name="T48" fmla="*/ 2147483646 w 307"/>
                <a:gd name="T49" fmla="*/ 2147483646 h 340"/>
                <a:gd name="T50" fmla="*/ 2147483646 w 307"/>
                <a:gd name="T51" fmla="*/ 2147483646 h 340"/>
                <a:gd name="T52" fmla="*/ 2147483646 w 307"/>
                <a:gd name="T53" fmla="*/ 2147483646 h 340"/>
                <a:gd name="T54" fmla="*/ 2147483646 w 307"/>
                <a:gd name="T55" fmla="*/ 2147483646 h 34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7" h="340">
                  <a:moveTo>
                    <a:pt x="289" y="295"/>
                  </a:moveTo>
                  <a:cubicBezTo>
                    <a:pt x="258" y="285"/>
                    <a:pt x="258" y="285"/>
                    <a:pt x="258" y="285"/>
                  </a:cubicBezTo>
                  <a:cubicBezTo>
                    <a:pt x="258" y="106"/>
                    <a:pt x="258" y="106"/>
                    <a:pt x="258" y="106"/>
                  </a:cubicBezTo>
                  <a:cubicBezTo>
                    <a:pt x="258" y="27"/>
                    <a:pt x="202" y="0"/>
                    <a:pt x="130" y="0"/>
                  </a:cubicBezTo>
                  <a:cubicBezTo>
                    <a:pt x="87" y="0"/>
                    <a:pt x="52" y="10"/>
                    <a:pt x="45" y="12"/>
                  </a:cubicBezTo>
                  <a:cubicBezTo>
                    <a:pt x="27" y="17"/>
                    <a:pt x="24" y="21"/>
                    <a:pt x="22" y="39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81"/>
                    <a:pt x="20" y="84"/>
                    <a:pt x="24" y="84"/>
                  </a:cubicBezTo>
                  <a:cubicBezTo>
                    <a:pt x="30" y="84"/>
                    <a:pt x="38" y="79"/>
                    <a:pt x="43" y="76"/>
                  </a:cubicBezTo>
                  <a:cubicBezTo>
                    <a:pt x="65" y="64"/>
                    <a:pt x="98" y="54"/>
                    <a:pt x="125" y="54"/>
                  </a:cubicBezTo>
                  <a:cubicBezTo>
                    <a:pt x="182" y="54"/>
                    <a:pt x="185" y="92"/>
                    <a:pt x="185" y="118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63" y="176"/>
                    <a:pt x="63" y="176"/>
                    <a:pt x="63" y="176"/>
                  </a:cubicBezTo>
                  <a:cubicBezTo>
                    <a:pt x="22" y="184"/>
                    <a:pt x="0" y="203"/>
                    <a:pt x="0" y="250"/>
                  </a:cubicBezTo>
                  <a:cubicBezTo>
                    <a:pt x="0" y="302"/>
                    <a:pt x="27" y="340"/>
                    <a:pt x="83" y="340"/>
                  </a:cubicBezTo>
                  <a:cubicBezTo>
                    <a:pt x="119" y="340"/>
                    <a:pt x="145" y="328"/>
                    <a:pt x="185" y="290"/>
                  </a:cubicBezTo>
                  <a:cubicBezTo>
                    <a:pt x="185" y="314"/>
                    <a:pt x="185" y="314"/>
                    <a:pt x="185" y="314"/>
                  </a:cubicBezTo>
                  <a:cubicBezTo>
                    <a:pt x="185" y="324"/>
                    <a:pt x="188" y="330"/>
                    <a:pt x="200" y="330"/>
                  </a:cubicBezTo>
                  <a:cubicBezTo>
                    <a:pt x="298" y="330"/>
                    <a:pt x="298" y="330"/>
                    <a:pt x="298" y="330"/>
                  </a:cubicBezTo>
                  <a:cubicBezTo>
                    <a:pt x="305" y="330"/>
                    <a:pt x="307" y="326"/>
                    <a:pt x="307" y="320"/>
                  </a:cubicBezTo>
                  <a:cubicBezTo>
                    <a:pt x="307" y="311"/>
                    <a:pt x="307" y="311"/>
                    <a:pt x="307" y="311"/>
                  </a:cubicBezTo>
                  <a:cubicBezTo>
                    <a:pt x="307" y="299"/>
                    <a:pt x="303" y="299"/>
                    <a:pt x="289" y="295"/>
                  </a:cubicBezTo>
                  <a:close/>
                  <a:moveTo>
                    <a:pt x="185" y="254"/>
                  </a:moveTo>
                  <a:cubicBezTo>
                    <a:pt x="160" y="276"/>
                    <a:pt x="135" y="285"/>
                    <a:pt x="116" y="285"/>
                  </a:cubicBezTo>
                  <a:cubicBezTo>
                    <a:pt x="99" y="285"/>
                    <a:pt x="78" y="278"/>
                    <a:pt x="78" y="244"/>
                  </a:cubicBezTo>
                  <a:cubicBezTo>
                    <a:pt x="78" y="211"/>
                    <a:pt x="97" y="205"/>
                    <a:pt x="114" y="201"/>
                  </a:cubicBezTo>
                  <a:cubicBezTo>
                    <a:pt x="185" y="184"/>
                    <a:pt x="185" y="184"/>
                    <a:pt x="185" y="184"/>
                  </a:cubicBezTo>
                  <a:cubicBezTo>
                    <a:pt x="185" y="254"/>
                    <a:pt x="185" y="254"/>
                    <a:pt x="185" y="2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Freeform 14"/>
            <p:cNvSpPr>
              <a:spLocks noEditPoints="1"/>
            </p:cNvSpPr>
            <p:nvPr userDrawn="1"/>
          </p:nvSpPr>
          <p:spPr bwMode="auto">
            <a:xfrm>
              <a:off x="6565900" y="6264275"/>
              <a:ext cx="222250" cy="301626"/>
            </a:xfrm>
            <a:custGeom>
              <a:avLst/>
              <a:gdLst>
                <a:gd name="T0" fmla="*/ 2147483646 w 349"/>
                <a:gd name="T1" fmla="*/ 2147483646 h 473"/>
                <a:gd name="T2" fmla="*/ 2147483646 w 349"/>
                <a:gd name="T3" fmla="*/ 2147483646 h 473"/>
                <a:gd name="T4" fmla="*/ 2147483646 w 349"/>
                <a:gd name="T5" fmla="*/ 2147483646 h 473"/>
                <a:gd name="T6" fmla="*/ 2147483646 w 349"/>
                <a:gd name="T7" fmla="*/ 0 h 473"/>
                <a:gd name="T8" fmla="*/ 2147483646 w 349"/>
                <a:gd name="T9" fmla="*/ 0 h 473"/>
                <a:gd name="T10" fmla="*/ 0 w 349"/>
                <a:gd name="T11" fmla="*/ 2147483646 h 473"/>
                <a:gd name="T12" fmla="*/ 0 w 349"/>
                <a:gd name="T13" fmla="*/ 2147483646 h 473"/>
                <a:gd name="T14" fmla="*/ 2147483646 w 349"/>
                <a:gd name="T15" fmla="*/ 2147483646 h 473"/>
                <a:gd name="T16" fmla="*/ 2147483646 w 349"/>
                <a:gd name="T17" fmla="*/ 2147483646 h 473"/>
                <a:gd name="T18" fmla="*/ 2147483646 w 349"/>
                <a:gd name="T19" fmla="*/ 2147483646 h 473"/>
                <a:gd name="T20" fmla="*/ 2147483646 w 349"/>
                <a:gd name="T21" fmla="*/ 2147483646 h 473"/>
                <a:gd name="T22" fmla="*/ 2147483646 w 349"/>
                <a:gd name="T23" fmla="*/ 2147483646 h 473"/>
                <a:gd name="T24" fmla="*/ 2147483646 w 349"/>
                <a:gd name="T25" fmla="*/ 2147483646 h 473"/>
                <a:gd name="T26" fmla="*/ 2147483646 w 349"/>
                <a:gd name="T27" fmla="*/ 2147483646 h 473"/>
                <a:gd name="T28" fmla="*/ 2147483646 w 349"/>
                <a:gd name="T29" fmla="*/ 2147483646 h 473"/>
                <a:gd name="T30" fmla="*/ 2147483646 w 349"/>
                <a:gd name="T31" fmla="*/ 2147483646 h 473"/>
                <a:gd name="T32" fmla="*/ 2147483646 w 349"/>
                <a:gd name="T33" fmla="*/ 2147483646 h 473"/>
                <a:gd name="T34" fmla="*/ 2147483646 w 349"/>
                <a:gd name="T35" fmla="*/ 2147483646 h 473"/>
                <a:gd name="T36" fmla="*/ 2147483646 w 349"/>
                <a:gd name="T37" fmla="*/ 2147483646 h 473"/>
                <a:gd name="T38" fmla="*/ 2147483646 w 349"/>
                <a:gd name="T39" fmla="*/ 2147483646 h 47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49" h="473">
                  <a:moveTo>
                    <a:pt x="226" y="133"/>
                  </a:moveTo>
                  <a:cubicBezTo>
                    <a:pt x="188" y="133"/>
                    <a:pt x="154" y="153"/>
                    <a:pt x="122" y="185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22" y="6"/>
                    <a:pt x="119" y="0"/>
                    <a:pt x="10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" y="0"/>
                    <a:pt x="0" y="4"/>
                    <a:pt x="0" y="1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2"/>
                    <a:pt x="18" y="36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22"/>
                    <a:pt x="49" y="422"/>
                    <a:pt x="49" y="422"/>
                  </a:cubicBezTo>
                  <a:cubicBezTo>
                    <a:pt x="49" y="431"/>
                    <a:pt x="50" y="438"/>
                    <a:pt x="62" y="445"/>
                  </a:cubicBezTo>
                  <a:cubicBezTo>
                    <a:pt x="83" y="458"/>
                    <a:pt x="135" y="473"/>
                    <a:pt x="182" y="473"/>
                  </a:cubicBezTo>
                  <a:cubicBezTo>
                    <a:pt x="287" y="473"/>
                    <a:pt x="349" y="399"/>
                    <a:pt x="349" y="291"/>
                  </a:cubicBezTo>
                  <a:cubicBezTo>
                    <a:pt x="349" y="182"/>
                    <a:pt x="287" y="133"/>
                    <a:pt x="226" y="133"/>
                  </a:cubicBezTo>
                  <a:close/>
                  <a:moveTo>
                    <a:pt x="181" y="430"/>
                  </a:moveTo>
                  <a:cubicBezTo>
                    <a:pt x="131" y="430"/>
                    <a:pt x="122" y="385"/>
                    <a:pt x="122" y="337"/>
                  </a:cubicBezTo>
                  <a:cubicBezTo>
                    <a:pt x="122" y="227"/>
                    <a:pt x="122" y="227"/>
                    <a:pt x="122" y="227"/>
                  </a:cubicBezTo>
                  <a:cubicBezTo>
                    <a:pt x="143" y="205"/>
                    <a:pt x="168" y="188"/>
                    <a:pt x="196" y="188"/>
                  </a:cubicBezTo>
                  <a:cubicBezTo>
                    <a:pt x="249" y="188"/>
                    <a:pt x="271" y="244"/>
                    <a:pt x="271" y="305"/>
                  </a:cubicBezTo>
                  <a:cubicBezTo>
                    <a:pt x="271" y="390"/>
                    <a:pt x="229" y="430"/>
                    <a:pt x="181" y="4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Freeform 15"/>
            <p:cNvSpPr>
              <a:spLocks noEditPoints="1"/>
            </p:cNvSpPr>
            <p:nvPr userDrawn="1"/>
          </p:nvSpPr>
          <p:spPr bwMode="auto">
            <a:xfrm>
              <a:off x="7283450" y="6264275"/>
              <a:ext cx="222250" cy="301626"/>
            </a:xfrm>
            <a:custGeom>
              <a:avLst/>
              <a:gdLst>
                <a:gd name="T0" fmla="*/ 2147483646 w 349"/>
                <a:gd name="T1" fmla="*/ 2147483646 h 473"/>
                <a:gd name="T2" fmla="*/ 2147483646 w 349"/>
                <a:gd name="T3" fmla="*/ 2147483646 h 473"/>
                <a:gd name="T4" fmla="*/ 2147483646 w 349"/>
                <a:gd name="T5" fmla="*/ 2147483646 h 473"/>
                <a:gd name="T6" fmla="*/ 2147483646 w 349"/>
                <a:gd name="T7" fmla="*/ 0 h 473"/>
                <a:gd name="T8" fmla="*/ 2147483646 w 349"/>
                <a:gd name="T9" fmla="*/ 0 h 473"/>
                <a:gd name="T10" fmla="*/ 2147483646 w 349"/>
                <a:gd name="T11" fmla="*/ 2147483646 h 473"/>
                <a:gd name="T12" fmla="*/ 2147483646 w 349"/>
                <a:gd name="T13" fmla="*/ 2147483646 h 473"/>
                <a:gd name="T14" fmla="*/ 2147483646 w 349"/>
                <a:gd name="T15" fmla="*/ 2147483646 h 473"/>
                <a:gd name="T16" fmla="*/ 2147483646 w 349"/>
                <a:gd name="T17" fmla="*/ 2147483646 h 473"/>
                <a:gd name="T18" fmla="*/ 2147483646 w 349"/>
                <a:gd name="T19" fmla="*/ 2147483646 h 473"/>
                <a:gd name="T20" fmla="*/ 2147483646 w 349"/>
                <a:gd name="T21" fmla="*/ 2147483646 h 473"/>
                <a:gd name="T22" fmla="*/ 0 w 349"/>
                <a:gd name="T23" fmla="*/ 2147483646 h 473"/>
                <a:gd name="T24" fmla="*/ 2147483646 w 349"/>
                <a:gd name="T25" fmla="*/ 2147483646 h 473"/>
                <a:gd name="T26" fmla="*/ 2147483646 w 349"/>
                <a:gd name="T27" fmla="*/ 2147483646 h 473"/>
                <a:gd name="T28" fmla="*/ 2147483646 w 349"/>
                <a:gd name="T29" fmla="*/ 2147483646 h 473"/>
                <a:gd name="T30" fmla="*/ 2147483646 w 349"/>
                <a:gd name="T31" fmla="*/ 2147483646 h 473"/>
                <a:gd name="T32" fmla="*/ 2147483646 w 349"/>
                <a:gd name="T33" fmla="*/ 2147483646 h 473"/>
                <a:gd name="T34" fmla="*/ 2147483646 w 349"/>
                <a:gd name="T35" fmla="*/ 2147483646 h 473"/>
                <a:gd name="T36" fmla="*/ 2147483646 w 349"/>
                <a:gd name="T37" fmla="*/ 2147483646 h 473"/>
                <a:gd name="T38" fmla="*/ 2147483646 w 349"/>
                <a:gd name="T39" fmla="*/ 2147483646 h 473"/>
                <a:gd name="T40" fmla="*/ 2147483646 w 349"/>
                <a:gd name="T41" fmla="*/ 2147483646 h 473"/>
                <a:gd name="T42" fmla="*/ 2147483646 w 349"/>
                <a:gd name="T43" fmla="*/ 2147483646 h 473"/>
                <a:gd name="T44" fmla="*/ 2147483646 w 349"/>
                <a:gd name="T45" fmla="*/ 2147483646 h 473"/>
                <a:gd name="T46" fmla="*/ 2147483646 w 349"/>
                <a:gd name="T47" fmla="*/ 2147483646 h 473"/>
                <a:gd name="T48" fmla="*/ 2147483646 w 349"/>
                <a:gd name="T49" fmla="*/ 2147483646 h 473"/>
                <a:gd name="T50" fmla="*/ 2147483646 w 349"/>
                <a:gd name="T51" fmla="*/ 2147483646 h 47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49" h="473">
                  <a:moveTo>
                    <a:pt x="331" y="428"/>
                  </a:moveTo>
                  <a:cubicBezTo>
                    <a:pt x="300" y="418"/>
                    <a:pt x="300" y="418"/>
                    <a:pt x="300" y="418"/>
                  </a:cubicBezTo>
                  <a:cubicBezTo>
                    <a:pt x="300" y="16"/>
                    <a:pt x="300" y="16"/>
                    <a:pt x="300" y="16"/>
                  </a:cubicBezTo>
                  <a:cubicBezTo>
                    <a:pt x="300" y="6"/>
                    <a:pt x="297" y="0"/>
                    <a:pt x="285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79" y="0"/>
                    <a:pt x="178" y="4"/>
                    <a:pt x="178" y="11"/>
                  </a:cubicBezTo>
                  <a:cubicBezTo>
                    <a:pt x="178" y="19"/>
                    <a:pt x="178" y="19"/>
                    <a:pt x="178" y="19"/>
                  </a:cubicBezTo>
                  <a:cubicBezTo>
                    <a:pt x="178" y="31"/>
                    <a:pt x="182" y="32"/>
                    <a:pt x="196" y="36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16" y="148"/>
                    <a:pt x="191" y="133"/>
                    <a:pt x="153" y="133"/>
                  </a:cubicBezTo>
                  <a:cubicBezTo>
                    <a:pt x="82" y="133"/>
                    <a:pt x="0" y="185"/>
                    <a:pt x="0" y="313"/>
                  </a:cubicBezTo>
                  <a:cubicBezTo>
                    <a:pt x="0" y="425"/>
                    <a:pt x="62" y="473"/>
                    <a:pt x="123" y="473"/>
                  </a:cubicBezTo>
                  <a:cubicBezTo>
                    <a:pt x="162" y="473"/>
                    <a:pt x="195" y="453"/>
                    <a:pt x="227" y="420"/>
                  </a:cubicBezTo>
                  <a:cubicBezTo>
                    <a:pt x="227" y="447"/>
                    <a:pt x="227" y="447"/>
                    <a:pt x="227" y="447"/>
                  </a:cubicBezTo>
                  <a:cubicBezTo>
                    <a:pt x="227" y="457"/>
                    <a:pt x="230" y="463"/>
                    <a:pt x="242" y="463"/>
                  </a:cubicBezTo>
                  <a:cubicBezTo>
                    <a:pt x="340" y="463"/>
                    <a:pt x="340" y="463"/>
                    <a:pt x="340" y="463"/>
                  </a:cubicBezTo>
                  <a:cubicBezTo>
                    <a:pt x="347" y="463"/>
                    <a:pt x="349" y="459"/>
                    <a:pt x="349" y="453"/>
                  </a:cubicBezTo>
                  <a:cubicBezTo>
                    <a:pt x="349" y="444"/>
                    <a:pt x="349" y="444"/>
                    <a:pt x="349" y="444"/>
                  </a:cubicBezTo>
                  <a:cubicBezTo>
                    <a:pt x="349" y="432"/>
                    <a:pt x="345" y="432"/>
                    <a:pt x="331" y="428"/>
                  </a:cubicBezTo>
                  <a:close/>
                  <a:moveTo>
                    <a:pt x="227" y="379"/>
                  </a:moveTo>
                  <a:cubicBezTo>
                    <a:pt x="206" y="401"/>
                    <a:pt x="182" y="418"/>
                    <a:pt x="153" y="418"/>
                  </a:cubicBezTo>
                  <a:cubicBezTo>
                    <a:pt x="100" y="418"/>
                    <a:pt x="78" y="362"/>
                    <a:pt x="78" y="299"/>
                  </a:cubicBezTo>
                  <a:cubicBezTo>
                    <a:pt x="78" y="225"/>
                    <a:pt x="110" y="179"/>
                    <a:pt x="158" y="179"/>
                  </a:cubicBezTo>
                  <a:cubicBezTo>
                    <a:pt x="209" y="179"/>
                    <a:pt x="227" y="229"/>
                    <a:pt x="227" y="299"/>
                  </a:cubicBezTo>
                  <a:lnTo>
                    <a:pt x="227" y="3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Freeform 16"/>
            <p:cNvSpPr>
              <a:spLocks noEditPoints="1"/>
            </p:cNvSpPr>
            <p:nvPr userDrawn="1"/>
          </p:nvSpPr>
          <p:spPr bwMode="auto">
            <a:xfrm>
              <a:off x="6816725" y="6348413"/>
              <a:ext cx="204788" cy="217488"/>
            </a:xfrm>
            <a:custGeom>
              <a:avLst/>
              <a:gdLst>
                <a:gd name="T0" fmla="*/ 2147483646 w 322"/>
                <a:gd name="T1" fmla="*/ 0 h 340"/>
                <a:gd name="T2" fmla="*/ 0 w 322"/>
                <a:gd name="T3" fmla="*/ 2147483646 h 340"/>
                <a:gd name="T4" fmla="*/ 2147483646 w 322"/>
                <a:gd name="T5" fmla="*/ 2147483646 h 340"/>
                <a:gd name="T6" fmla="*/ 2147483646 w 322"/>
                <a:gd name="T7" fmla="*/ 2147483646 h 340"/>
                <a:gd name="T8" fmla="*/ 2147483646 w 322"/>
                <a:gd name="T9" fmla="*/ 0 h 340"/>
                <a:gd name="T10" fmla="*/ 2147483646 w 322"/>
                <a:gd name="T11" fmla="*/ 2147483646 h 340"/>
                <a:gd name="T12" fmla="*/ 2147483646 w 322"/>
                <a:gd name="T13" fmla="*/ 2147483646 h 340"/>
                <a:gd name="T14" fmla="*/ 2147483646 w 322"/>
                <a:gd name="T15" fmla="*/ 2147483646 h 340"/>
                <a:gd name="T16" fmla="*/ 2147483646 w 322"/>
                <a:gd name="T17" fmla="*/ 2147483646 h 340"/>
                <a:gd name="T18" fmla="*/ 2147483646 w 322"/>
                <a:gd name="T19" fmla="*/ 2147483646 h 3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22" h="340">
                  <a:moveTo>
                    <a:pt x="168" y="0"/>
                  </a:moveTo>
                  <a:cubicBezTo>
                    <a:pt x="56" y="0"/>
                    <a:pt x="0" y="86"/>
                    <a:pt x="0" y="178"/>
                  </a:cubicBezTo>
                  <a:cubicBezTo>
                    <a:pt x="0" y="264"/>
                    <a:pt x="48" y="340"/>
                    <a:pt x="154" y="340"/>
                  </a:cubicBezTo>
                  <a:cubicBezTo>
                    <a:pt x="266" y="340"/>
                    <a:pt x="322" y="254"/>
                    <a:pt x="322" y="162"/>
                  </a:cubicBezTo>
                  <a:cubicBezTo>
                    <a:pt x="322" y="76"/>
                    <a:pt x="273" y="0"/>
                    <a:pt x="168" y="0"/>
                  </a:cubicBezTo>
                  <a:close/>
                  <a:moveTo>
                    <a:pt x="162" y="294"/>
                  </a:moveTo>
                  <a:cubicBezTo>
                    <a:pt x="108" y="294"/>
                    <a:pt x="76" y="241"/>
                    <a:pt x="76" y="170"/>
                  </a:cubicBezTo>
                  <a:cubicBezTo>
                    <a:pt x="76" y="100"/>
                    <a:pt x="107" y="46"/>
                    <a:pt x="162" y="46"/>
                  </a:cubicBezTo>
                  <a:cubicBezTo>
                    <a:pt x="215" y="46"/>
                    <a:pt x="248" y="98"/>
                    <a:pt x="248" y="170"/>
                  </a:cubicBezTo>
                  <a:cubicBezTo>
                    <a:pt x="248" y="240"/>
                    <a:pt x="216" y="294"/>
                    <a:pt x="162" y="2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17"/>
            <p:cNvSpPr/>
            <p:nvPr userDrawn="1"/>
          </p:nvSpPr>
          <p:spPr bwMode="auto">
            <a:xfrm>
              <a:off x="8139113" y="6348413"/>
              <a:ext cx="155575" cy="217488"/>
            </a:xfrm>
            <a:custGeom>
              <a:avLst/>
              <a:gdLst>
                <a:gd name="T0" fmla="*/ 2147483646 w 247"/>
                <a:gd name="T1" fmla="*/ 2147483646 h 340"/>
                <a:gd name="T2" fmla="*/ 2147483646 w 247"/>
                <a:gd name="T3" fmla="*/ 2147483646 h 340"/>
                <a:gd name="T4" fmla="*/ 2147483646 w 247"/>
                <a:gd name="T5" fmla="*/ 0 h 340"/>
                <a:gd name="T6" fmla="*/ 0 w 247"/>
                <a:gd name="T7" fmla="*/ 2147483646 h 340"/>
                <a:gd name="T8" fmla="*/ 2147483646 w 247"/>
                <a:gd name="T9" fmla="*/ 2147483646 h 340"/>
                <a:gd name="T10" fmla="*/ 2147483646 w 247"/>
                <a:gd name="T11" fmla="*/ 2147483646 h 340"/>
                <a:gd name="T12" fmla="*/ 2147483646 w 247"/>
                <a:gd name="T13" fmla="*/ 2147483646 h 340"/>
                <a:gd name="T14" fmla="*/ 2147483646 w 247"/>
                <a:gd name="T15" fmla="*/ 2147483646 h 340"/>
                <a:gd name="T16" fmla="*/ 2147483646 w 247"/>
                <a:gd name="T17" fmla="*/ 2147483646 h 340"/>
                <a:gd name="T18" fmla="*/ 2147483646 w 247"/>
                <a:gd name="T19" fmla="*/ 2147483646 h 340"/>
                <a:gd name="T20" fmla="*/ 2147483646 w 247"/>
                <a:gd name="T21" fmla="*/ 2147483646 h 340"/>
                <a:gd name="T22" fmla="*/ 2147483646 w 247"/>
                <a:gd name="T23" fmla="*/ 2147483646 h 340"/>
                <a:gd name="T24" fmla="*/ 2147483646 w 247"/>
                <a:gd name="T25" fmla="*/ 2147483646 h 340"/>
                <a:gd name="T26" fmla="*/ 2147483646 w 247"/>
                <a:gd name="T27" fmla="*/ 2147483646 h 340"/>
                <a:gd name="T28" fmla="*/ 2147483646 w 247"/>
                <a:gd name="T29" fmla="*/ 2147483646 h 340"/>
                <a:gd name="T30" fmla="*/ 2147483646 w 247"/>
                <a:gd name="T31" fmla="*/ 2147483646 h 340"/>
                <a:gd name="T32" fmla="*/ 2147483646 w 247"/>
                <a:gd name="T33" fmla="*/ 2147483646 h 3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47" h="340">
                  <a:moveTo>
                    <a:pt x="247" y="22"/>
                  </a:moveTo>
                  <a:cubicBezTo>
                    <a:pt x="247" y="14"/>
                    <a:pt x="245" y="14"/>
                    <a:pt x="238" y="11"/>
                  </a:cubicBezTo>
                  <a:cubicBezTo>
                    <a:pt x="222" y="5"/>
                    <a:pt x="194" y="0"/>
                    <a:pt x="165" y="0"/>
                  </a:cubicBezTo>
                  <a:cubicBezTo>
                    <a:pt x="34" y="0"/>
                    <a:pt x="0" y="92"/>
                    <a:pt x="0" y="170"/>
                  </a:cubicBezTo>
                  <a:cubicBezTo>
                    <a:pt x="0" y="249"/>
                    <a:pt x="33" y="340"/>
                    <a:pt x="165" y="340"/>
                  </a:cubicBezTo>
                  <a:cubicBezTo>
                    <a:pt x="194" y="340"/>
                    <a:pt x="222" y="335"/>
                    <a:pt x="238" y="329"/>
                  </a:cubicBezTo>
                  <a:cubicBezTo>
                    <a:pt x="245" y="326"/>
                    <a:pt x="247" y="326"/>
                    <a:pt x="247" y="318"/>
                  </a:cubicBezTo>
                  <a:cubicBezTo>
                    <a:pt x="247" y="269"/>
                    <a:pt x="247" y="269"/>
                    <a:pt x="247" y="269"/>
                  </a:cubicBezTo>
                  <a:cubicBezTo>
                    <a:pt x="247" y="264"/>
                    <a:pt x="246" y="262"/>
                    <a:pt x="243" y="262"/>
                  </a:cubicBezTo>
                  <a:cubicBezTo>
                    <a:pt x="241" y="262"/>
                    <a:pt x="237" y="264"/>
                    <a:pt x="231" y="266"/>
                  </a:cubicBezTo>
                  <a:cubicBezTo>
                    <a:pt x="221" y="271"/>
                    <a:pt x="199" y="281"/>
                    <a:pt x="169" y="281"/>
                  </a:cubicBezTo>
                  <a:cubicBezTo>
                    <a:pt x="108" y="281"/>
                    <a:pt x="71" y="244"/>
                    <a:pt x="71" y="170"/>
                  </a:cubicBezTo>
                  <a:cubicBezTo>
                    <a:pt x="71" y="95"/>
                    <a:pt x="108" y="59"/>
                    <a:pt x="169" y="59"/>
                  </a:cubicBezTo>
                  <a:cubicBezTo>
                    <a:pt x="199" y="59"/>
                    <a:pt x="221" y="69"/>
                    <a:pt x="231" y="74"/>
                  </a:cubicBezTo>
                  <a:cubicBezTo>
                    <a:pt x="237" y="76"/>
                    <a:pt x="241" y="78"/>
                    <a:pt x="243" y="78"/>
                  </a:cubicBezTo>
                  <a:cubicBezTo>
                    <a:pt x="246" y="78"/>
                    <a:pt x="247" y="76"/>
                    <a:pt x="247" y="71"/>
                  </a:cubicBezTo>
                  <a:lnTo>
                    <a:pt x="247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18"/>
            <p:cNvSpPr/>
            <p:nvPr userDrawn="1"/>
          </p:nvSpPr>
          <p:spPr bwMode="auto">
            <a:xfrm>
              <a:off x="7542213" y="6354763"/>
              <a:ext cx="200025" cy="211138"/>
            </a:xfrm>
            <a:custGeom>
              <a:avLst/>
              <a:gdLst>
                <a:gd name="T0" fmla="*/ 2147483646 w 317"/>
                <a:gd name="T1" fmla="*/ 0 h 330"/>
                <a:gd name="T2" fmla="*/ 0 w 317"/>
                <a:gd name="T3" fmla="*/ 2147483646 h 330"/>
                <a:gd name="T4" fmla="*/ 0 w 317"/>
                <a:gd name="T5" fmla="*/ 2147483646 h 330"/>
                <a:gd name="T6" fmla="*/ 2147483646 w 317"/>
                <a:gd name="T7" fmla="*/ 2147483646 h 330"/>
                <a:gd name="T8" fmla="*/ 2147483646 w 317"/>
                <a:gd name="T9" fmla="*/ 2147483646 h 330"/>
                <a:gd name="T10" fmla="*/ 2147483646 w 317"/>
                <a:gd name="T11" fmla="*/ 2147483646 h 330"/>
                <a:gd name="T12" fmla="*/ 2147483646 w 317"/>
                <a:gd name="T13" fmla="*/ 2147483646 h 330"/>
                <a:gd name="T14" fmla="*/ 2147483646 w 317"/>
                <a:gd name="T15" fmla="*/ 2147483646 h 330"/>
                <a:gd name="T16" fmla="*/ 2147483646 w 317"/>
                <a:gd name="T17" fmla="*/ 2147483646 h 330"/>
                <a:gd name="T18" fmla="*/ 2147483646 w 317"/>
                <a:gd name="T19" fmla="*/ 2147483646 h 330"/>
                <a:gd name="T20" fmla="*/ 2147483646 w 317"/>
                <a:gd name="T21" fmla="*/ 2147483646 h 330"/>
                <a:gd name="T22" fmla="*/ 2147483646 w 317"/>
                <a:gd name="T23" fmla="*/ 2147483646 h 330"/>
                <a:gd name="T24" fmla="*/ 2147483646 w 317"/>
                <a:gd name="T25" fmla="*/ 2147483646 h 330"/>
                <a:gd name="T26" fmla="*/ 2147483646 w 317"/>
                <a:gd name="T27" fmla="*/ 2147483646 h 330"/>
                <a:gd name="T28" fmla="*/ 2147483646 w 317"/>
                <a:gd name="T29" fmla="*/ 0 h 330"/>
                <a:gd name="T30" fmla="*/ 2147483646 w 317"/>
                <a:gd name="T31" fmla="*/ 0 h 330"/>
                <a:gd name="T32" fmla="*/ 2147483646 w 317"/>
                <a:gd name="T33" fmla="*/ 2147483646 h 330"/>
                <a:gd name="T34" fmla="*/ 2147483646 w 317"/>
                <a:gd name="T35" fmla="*/ 2147483646 h 330"/>
                <a:gd name="T36" fmla="*/ 2147483646 w 317"/>
                <a:gd name="T37" fmla="*/ 2147483646 h 330"/>
                <a:gd name="T38" fmla="*/ 2147483646 w 317"/>
                <a:gd name="T39" fmla="*/ 2147483646 h 330"/>
                <a:gd name="T40" fmla="*/ 2147483646 w 317"/>
                <a:gd name="T41" fmla="*/ 2147483646 h 330"/>
                <a:gd name="T42" fmla="*/ 2147483646 w 317"/>
                <a:gd name="T43" fmla="*/ 0 h 330"/>
                <a:gd name="T44" fmla="*/ 2147483646 w 317"/>
                <a:gd name="T45" fmla="*/ 0 h 33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317" h="330">
                  <a:moveTo>
                    <a:pt x="9" y="0"/>
                  </a:moveTo>
                  <a:cubicBezTo>
                    <a:pt x="1" y="0"/>
                    <a:pt x="0" y="4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1"/>
                    <a:pt x="18" y="35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193"/>
                    <a:pt x="49" y="193"/>
                    <a:pt x="49" y="193"/>
                  </a:cubicBezTo>
                  <a:cubicBezTo>
                    <a:pt x="49" y="306"/>
                    <a:pt x="99" y="330"/>
                    <a:pt x="152" y="330"/>
                  </a:cubicBezTo>
                  <a:cubicBezTo>
                    <a:pt x="194" y="330"/>
                    <a:pt x="221" y="314"/>
                    <a:pt x="247" y="280"/>
                  </a:cubicBezTo>
                  <a:cubicBezTo>
                    <a:pt x="249" y="280"/>
                    <a:pt x="249" y="280"/>
                    <a:pt x="249" y="280"/>
                  </a:cubicBezTo>
                  <a:cubicBezTo>
                    <a:pt x="249" y="312"/>
                    <a:pt x="249" y="312"/>
                    <a:pt x="249" y="312"/>
                  </a:cubicBezTo>
                  <a:cubicBezTo>
                    <a:pt x="249" y="318"/>
                    <a:pt x="251" y="320"/>
                    <a:pt x="257" y="320"/>
                  </a:cubicBezTo>
                  <a:cubicBezTo>
                    <a:pt x="309" y="320"/>
                    <a:pt x="309" y="320"/>
                    <a:pt x="309" y="320"/>
                  </a:cubicBezTo>
                  <a:cubicBezTo>
                    <a:pt x="315" y="320"/>
                    <a:pt x="317" y="318"/>
                    <a:pt x="317" y="312"/>
                  </a:cubicBezTo>
                  <a:cubicBezTo>
                    <a:pt x="317" y="8"/>
                    <a:pt x="317" y="8"/>
                    <a:pt x="317" y="8"/>
                  </a:cubicBezTo>
                  <a:cubicBezTo>
                    <a:pt x="317" y="2"/>
                    <a:pt x="315" y="0"/>
                    <a:pt x="30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49" y="0"/>
                    <a:pt x="247" y="2"/>
                    <a:pt x="247" y="8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27" y="255"/>
                    <a:pt x="202" y="268"/>
                    <a:pt x="173" y="268"/>
                  </a:cubicBezTo>
                  <a:cubicBezTo>
                    <a:pt x="122" y="268"/>
                    <a:pt x="119" y="231"/>
                    <a:pt x="119" y="173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9" y="2"/>
                    <a:pt x="116" y="0"/>
                    <a:pt x="111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19"/>
            <p:cNvSpPr/>
            <p:nvPr userDrawn="1"/>
          </p:nvSpPr>
          <p:spPr bwMode="auto">
            <a:xfrm>
              <a:off x="7799388" y="6348413"/>
              <a:ext cx="295275" cy="211138"/>
            </a:xfrm>
            <a:custGeom>
              <a:avLst/>
              <a:gdLst>
                <a:gd name="T0" fmla="*/ 0 w 467"/>
                <a:gd name="T1" fmla="*/ 2147483646 h 330"/>
                <a:gd name="T2" fmla="*/ 2147483646 w 467"/>
                <a:gd name="T3" fmla="*/ 2147483646 h 330"/>
                <a:gd name="T4" fmla="*/ 2147483646 w 467"/>
                <a:gd name="T5" fmla="*/ 2147483646 h 330"/>
                <a:gd name="T6" fmla="*/ 2147483646 w 467"/>
                <a:gd name="T7" fmla="*/ 2147483646 h 330"/>
                <a:gd name="T8" fmla="*/ 2147483646 w 467"/>
                <a:gd name="T9" fmla="*/ 2147483646 h 330"/>
                <a:gd name="T10" fmla="*/ 2147483646 w 467"/>
                <a:gd name="T11" fmla="*/ 2147483646 h 330"/>
                <a:gd name="T12" fmla="*/ 2147483646 w 467"/>
                <a:gd name="T13" fmla="*/ 2147483646 h 330"/>
                <a:gd name="T14" fmla="*/ 2147483646 w 467"/>
                <a:gd name="T15" fmla="*/ 2147483646 h 330"/>
                <a:gd name="T16" fmla="*/ 2147483646 w 467"/>
                <a:gd name="T17" fmla="*/ 2147483646 h 330"/>
                <a:gd name="T18" fmla="*/ 2147483646 w 467"/>
                <a:gd name="T19" fmla="*/ 2147483646 h 330"/>
                <a:gd name="T20" fmla="*/ 2147483646 w 467"/>
                <a:gd name="T21" fmla="*/ 2147483646 h 330"/>
                <a:gd name="T22" fmla="*/ 2147483646 w 467"/>
                <a:gd name="T23" fmla="*/ 2147483646 h 330"/>
                <a:gd name="T24" fmla="*/ 2147483646 w 467"/>
                <a:gd name="T25" fmla="*/ 2147483646 h 330"/>
                <a:gd name="T26" fmla="*/ 2147483646 w 467"/>
                <a:gd name="T27" fmla="*/ 2147483646 h 330"/>
                <a:gd name="T28" fmla="*/ 2147483646 w 467"/>
                <a:gd name="T29" fmla="*/ 2147483646 h 330"/>
                <a:gd name="T30" fmla="*/ 2147483646 w 467"/>
                <a:gd name="T31" fmla="*/ 2147483646 h 330"/>
                <a:gd name="T32" fmla="*/ 2147483646 w 467"/>
                <a:gd name="T33" fmla="*/ 2147483646 h 330"/>
                <a:gd name="T34" fmla="*/ 2147483646 w 467"/>
                <a:gd name="T35" fmla="*/ 2147483646 h 330"/>
                <a:gd name="T36" fmla="*/ 2147483646 w 467"/>
                <a:gd name="T37" fmla="*/ 2147483646 h 330"/>
                <a:gd name="T38" fmla="*/ 2147483646 w 467"/>
                <a:gd name="T39" fmla="*/ 0 h 330"/>
                <a:gd name="T40" fmla="*/ 2147483646 w 467"/>
                <a:gd name="T41" fmla="*/ 2147483646 h 330"/>
                <a:gd name="T42" fmla="*/ 2147483646 w 467"/>
                <a:gd name="T43" fmla="*/ 0 h 330"/>
                <a:gd name="T44" fmla="*/ 2147483646 w 467"/>
                <a:gd name="T45" fmla="*/ 2147483646 h 330"/>
                <a:gd name="T46" fmla="*/ 2147483646 w 467"/>
                <a:gd name="T47" fmla="*/ 2147483646 h 330"/>
                <a:gd name="T48" fmla="*/ 2147483646 w 467"/>
                <a:gd name="T49" fmla="*/ 2147483646 h 330"/>
                <a:gd name="T50" fmla="*/ 2147483646 w 467"/>
                <a:gd name="T51" fmla="*/ 2147483646 h 330"/>
                <a:gd name="T52" fmla="*/ 2147483646 w 467"/>
                <a:gd name="T53" fmla="*/ 2147483646 h 330"/>
                <a:gd name="T54" fmla="*/ 0 w 467"/>
                <a:gd name="T55" fmla="*/ 2147483646 h 330"/>
                <a:gd name="T56" fmla="*/ 0 w 467"/>
                <a:gd name="T57" fmla="*/ 2147483646 h 33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67" h="330">
                  <a:moveTo>
                    <a:pt x="0" y="322"/>
                  </a:moveTo>
                  <a:cubicBezTo>
                    <a:pt x="0" y="328"/>
                    <a:pt x="2" y="330"/>
                    <a:pt x="8" y="330"/>
                  </a:cubicBezTo>
                  <a:cubicBezTo>
                    <a:pt x="62" y="330"/>
                    <a:pt x="62" y="330"/>
                    <a:pt x="62" y="330"/>
                  </a:cubicBezTo>
                  <a:cubicBezTo>
                    <a:pt x="68" y="330"/>
                    <a:pt x="70" y="328"/>
                    <a:pt x="70" y="322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91" y="75"/>
                    <a:pt x="115" y="62"/>
                    <a:pt x="145" y="62"/>
                  </a:cubicBezTo>
                  <a:cubicBezTo>
                    <a:pt x="196" y="62"/>
                    <a:pt x="198" y="99"/>
                    <a:pt x="198" y="157"/>
                  </a:cubicBezTo>
                  <a:cubicBezTo>
                    <a:pt x="198" y="322"/>
                    <a:pt x="198" y="322"/>
                    <a:pt x="198" y="322"/>
                  </a:cubicBezTo>
                  <a:cubicBezTo>
                    <a:pt x="198" y="328"/>
                    <a:pt x="200" y="330"/>
                    <a:pt x="206" y="330"/>
                  </a:cubicBezTo>
                  <a:cubicBezTo>
                    <a:pt x="261" y="330"/>
                    <a:pt x="261" y="330"/>
                    <a:pt x="261" y="330"/>
                  </a:cubicBezTo>
                  <a:cubicBezTo>
                    <a:pt x="267" y="330"/>
                    <a:pt x="268" y="328"/>
                    <a:pt x="268" y="322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9" y="75"/>
                    <a:pt x="313" y="62"/>
                    <a:pt x="343" y="62"/>
                  </a:cubicBezTo>
                  <a:cubicBezTo>
                    <a:pt x="394" y="62"/>
                    <a:pt x="397" y="99"/>
                    <a:pt x="397" y="157"/>
                  </a:cubicBezTo>
                  <a:cubicBezTo>
                    <a:pt x="397" y="322"/>
                    <a:pt x="397" y="322"/>
                    <a:pt x="397" y="322"/>
                  </a:cubicBezTo>
                  <a:cubicBezTo>
                    <a:pt x="397" y="328"/>
                    <a:pt x="399" y="330"/>
                    <a:pt x="405" y="330"/>
                  </a:cubicBezTo>
                  <a:cubicBezTo>
                    <a:pt x="459" y="330"/>
                    <a:pt x="459" y="330"/>
                    <a:pt x="459" y="330"/>
                  </a:cubicBezTo>
                  <a:cubicBezTo>
                    <a:pt x="465" y="330"/>
                    <a:pt x="467" y="328"/>
                    <a:pt x="467" y="322"/>
                  </a:cubicBezTo>
                  <a:cubicBezTo>
                    <a:pt x="467" y="137"/>
                    <a:pt x="467" y="137"/>
                    <a:pt x="467" y="137"/>
                  </a:cubicBezTo>
                  <a:cubicBezTo>
                    <a:pt x="467" y="23"/>
                    <a:pt x="417" y="0"/>
                    <a:pt x="363" y="0"/>
                  </a:cubicBezTo>
                  <a:cubicBezTo>
                    <a:pt x="316" y="0"/>
                    <a:pt x="283" y="18"/>
                    <a:pt x="253" y="54"/>
                  </a:cubicBezTo>
                  <a:cubicBezTo>
                    <a:pt x="235" y="12"/>
                    <a:pt x="201" y="0"/>
                    <a:pt x="165" y="0"/>
                  </a:cubicBezTo>
                  <a:cubicBezTo>
                    <a:pt x="124" y="0"/>
                    <a:pt x="97" y="16"/>
                    <a:pt x="70" y="50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12"/>
                    <a:pt x="65" y="10"/>
                    <a:pt x="60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2" y="10"/>
                    <a:pt x="0" y="12"/>
                    <a:pt x="0" y="18"/>
                  </a:cubicBezTo>
                  <a:lnTo>
                    <a:pt x="0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" name="Tijdelijke aanduiding voor afbeelding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"/>
            <a:ext cx="12192000" cy="6857999"/>
          </a:xfrm>
          <a:solidFill>
            <a:schemeClr val="bg1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fsluitende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9"/>
          <p:cNvSpPr/>
          <p:nvPr userDrawn="1"/>
        </p:nvSpPr>
        <p:spPr>
          <a:xfrm>
            <a:off x="477838" y="6183313"/>
            <a:ext cx="11017250" cy="5000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pic>
        <p:nvPicPr>
          <p:cNvPr id="5" name="Afbeelding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688" y="5940425"/>
            <a:ext cx="86360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6" name="Rechthoek 10"/>
          <p:cNvSpPr/>
          <p:nvPr/>
        </p:nvSpPr>
        <p:spPr>
          <a:xfrm>
            <a:off x="696913" y="5292725"/>
            <a:ext cx="10798175" cy="95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pic>
        <p:nvPicPr>
          <p:cNvPr id="7" name="Afbeelding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0" y="6264275"/>
            <a:ext cx="32369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hoek 12"/>
          <p:cNvSpPr/>
          <p:nvPr/>
        </p:nvSpPr>
        <p:spPr>
          <a:xfrm>
            <a:off x="696913" y="593725"/>
            <a:ext cx="10798175" cy="5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28000" y="1003462"/>
            <a:ext cx="9936000" cy="533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127387" y="1650209"/>
            <a:ext cx="9936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1128001" y="4078255"/>
            <a:ext cx="7128209" cy="6350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&lt;datum&gt;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Pagina </a:t>
            </a:r>
            <a:fld id="{69F12F0C-2952-4480-ABD1-72B47CCC9A8D}" type="slidenum">
              <a:rPr lang="nl-NL" altLang="en-US"/>
              <a:t>‹#›</a:t>
            </a:fld>
            <a:endParaRPr lang="nl-NL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6" name="Ondertitel 2"/>
          <p:cNvSpPr>
            <a:spLocks noGrp="1"/>
          </p:cNvSpPr>
          <p:nvPr>
            <p:ph type="subTitle" idx="1"/>
          </p:nvPr>
        </p:nvSpPr>
        <p:spPr>
          <a:xfrm>
            <a:off x="696000" y="1650209"/>
            <a:ext cx="10800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&lt;datum&gt;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Pagina </a:t>
            </a:r>
            <a:fld id="{E6141121-ED8C-44AE-B643-8BE31E61F10B}" type="slidenum">
              <a:rPr lang="nl-NL" altLang="en-US"/>
              <a:t>‹#›</a:t>
            </a:fld>
            <a:endParaRPr lang="nl-NL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 met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6000" y="1004344"/>
            <a:ext cx="10800000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96800" y="1652400"/>
            <a:ext cx="5299867" cy="412560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chart</a:t>
            </a:r>
            <a:endParaRPr lang="nl-NL" noProof="0" dirty="0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4"/>
          </p:nvPr>
        </p:nvSpPr>
        <p:spPr>
          <a:xfrm>
            <a:off x="696384" y="1652001"/>
            <a:ext cx="5385600" cy="4124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&lt;datum&gt;</a:t>
            </a:r>
            <a:endParaRPr lang="nl-NL" dirty="0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Pagina </a:t>
            </a:r>
            <a:fld id="{519D7453-D312-499C-A7F9-10E0822DAA13}" type="slidenum">
              <a:rPr lang="nl-NL" altLang="en-US"/>
              <a:t>‹#›</a:t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 met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6000" y="1004344"/>
            <a:ext cx="10800000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4"/>
          </p:nvPr>
        </p:nvSpPr>
        <p:spPr>
          <a:xfrm>
            <a:off x="696384" y="1652400"/>
            <a:ext cx="5385600" cy="4125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6196800" y="1652400"/>
            <a:ext cx="5299867" cy="412560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&lt;datum&gt;</a:t>
            </a:r>
            <a:endParaRPr lang="nl-NL" dirty="0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Pagina </a:t>
            </a:r>
            <a:fld id="{1FFD8A6C-2A36-4D2E-8906-AD2310C192B2}" type="slidenum">
              <a:rPr lang="nl-NL" altLang="en-US"/>
              <a:t>‹#›</a:t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elddia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6000" y="1004344"/>
            <a:ext cx="10800000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695334" y="1652400"/>
            <a:ext cx="10801333" cy="412560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&lt;datum&gt;</a:t>
            </a:r>
            <a:endParaRPr lang="nl-NL" dirty="0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Pagina </a:t>
            </a:r>
            <a:fld id="{1CCC8219-E7CC-48A9-95C1-9C29792C288F}" type="slidenum">
              <a:rPr lang="nl-NL" altLang="en-US"/>
              <a:t>‹#›</a:t>
            </a:fld>
            <a:endParaRPr lang="nl-NL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elddia 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695334" y="592932"/>
            <a:ext cx="10801333" cy="5185069"/>
          </a:xfrm>
          <a:solidFill>
            <a:schemeClr val="bg1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3" name="Tijdelijke aanduiding voor datum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&lt;datum&gt;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en-US"/>
              <a:t>Pagina </a:t>
            </a:r>
            <a:fld id="{9AA1CD86-5F06-49E9-BD88-BA8A5891CC4F}" type="slidenum">
              <a:rPr lang="nl-NL" altLang="en-US"/>
              <a:t>‹#›</a:t>
            </a:fld>
            <a:endParaRPr lang="nl-NL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eld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ep 24"/>
          <p:cNvGrpSpPr/>
          <p:nvPr/>
        </p:nvGrpSpPr>
        <p:grpSpPr bwMode="auto">
          <a:xfrm>
            <a:off x="7823200" y="6264275"/>
            <a:ext cx="3236913" cy="301625"/>
            <a:chOff x="5867400" y="6264275"/>
            <a:chExt cx="2427288" cy="301626"/>
          </a:xfrm>
        </p:grpSpPr>
        <p:sp>
          <p:nvSpPr>
            <p:cNvPr id="5" name="Freeform 10"/>
            <p:cNvSpPr>
              <a:spLocks noEditPoints="1"/>
            </p:cNvSpPr>
            <p:nvPr/>
          </p:nvSpPr>
          <p:spPr bwMode="auto">
            <a:xfrm>
              <a:off x="5867400" y="6264275"/>
              <a:ext cx="258763" cy="295276"/>
            </a:xfrm>
            <a:custGeom>
              <a:avLst/>
              <a:gdLst>
                <a:gd name="T0" fmla="*/ 2147483646 w 407"/>
                <a:gd name="T1" fmla="*/ 2147483646 h 463"/>
                <a:gd name="T2" fmla="*/ 2147483646 w 407"/>
                <a:gd name="T3" fmla="*/ 2147483646 h 463"/>
                <a:gd name="T4" fmla="*/ 2147483646 w 407"/>
                <a:gd name="T5" fmla="*/ 2147483646 h 463"/>
                <a:gd name="T6" fmla="*/ 2147483646 w 407"/>
                <a:gd name="T7" fmla="*/ 2147483646 h 463"/>
                <a:gd name="T8" fmla="*/ 2147483646 w 407"/>
                <a:gd name="T9" fmla="*/ 0 h 463"/>
                <a:gd name="T10" fmla="*/ 2147483646 w 407"/>
                <a:gd name="T11" fmla="*/ 0 h 463"/>
                <a:gd name="T12" fmla="*/ 0 w 407"/>
                <a:gd name="T13" fmla="*/ 2147483646 h 463"/>
                <a:gd name="T14" fmla="*/ 0 w 407"/>
                <a:gd name="T15" fmla="*/ 2147483646 h 463"/>
                <a:gd name="T16" fmla="*/ 2147483646 w 407"/>
                <a:gd name="T17" fmla="*/ 2147483646 h 463"/>
                <a:gd name="T18" fmla="*/ 2147483646 w 407"/>
                <a:gd name="T19" fmla="*/ 2147483646 h 463"/>
                <a:gd name="T20" fmla="*/ 2147483646 w 407"/>
                <a:gd name="T21" fmla="*/ 2147483646 h 463"/>
                <a:gd name="T22" fmla="*/ 2147483646 w 407"/>
                <a:gd name="T23" fmla="*/ 2147483646 h 463"/>
                <a:gd name="T24" fmla="*/ 0 w 407"/>
                <a:gd name="T25" fmla="*/ 2147483646 h 463"/>
                <a:gd name="T26" fmla="*/ 0 w 407"/>
                <a:gd name="T27" fmla="*/ 2147483646 h 463"/>
                <a:gd name="T28" fmla="*/ 2147483646 w 407"/>
                <a:gd name="T29" fmla="*/ 2147483646 h 463"/>
                <a:gd name="T30" fmla="*/ 2147483646 w 407"/>
                <a:gd name="T31" fmla="*/ 2147483646 h 463"/>
                <a:gd name="T32" fmla="*/ 2147483646 w 407"/>
                <a:gd name="T33" fmla="*/ 2147483646 h 463"/>
                <a:gd name="T34" fmla="*/ 2147483646 w 407"/>
                <a:gd name="T35" fmla="*/ 2147483646 h 463"/>
                <a:gd name="T36" fmla="*/ 2147483646 w 407"/>
                <a:gd name="T37" fmla="*/ 2147483646 h 463"/>
                <a:gd name="T38" fmla="*/ 2147483646 w 407"/>
                <a:gd name="T39" fmla="*/ 2147483646 h 463"/>
                <a:gd name="T40" fmla="*/ 2147483646 w 407"/>
                <a:gd name="T41" fmla="*/ 2147483646 h 463"/>
                <a:gd name="T42" fmla="*/ 2147483646 w 407"/>
                <a:gd name="T43" fmla="*/ 2147483646 h 463"/>
                <a:gd name="T44" fmla="*/ 2147483646 w 407"/>
                <a:gd name="T45" fmla="*/ 2147483646 h 463"/>
                <a:gd name="T46" fmla="*/ 2147483646 w 407"/>
                <a:gd name="T47" fmla="*/ 2147483646 h 463"/>
                <a:gd name="T48" fmla="*/ 2147483646 w 407"/>
                <a:gd name="T49" fmla="*/ 2147483646 h 463"/>
                <a:gd name="T50" fmla="*/ 2147483646 w 407"/>
                <a:gd name="T51" fmla="*/ 2147483646 h 463"/>
                <a:gd name="T52" fmla="*/ 2147483646 w 407"/>
                <a:gd name="T53" fmla="*/ 2147483646 h 463"/>
                <a:gd name="T54" fmla="*/ 2147483646 w 407"/>
                <a:gd name="T55" fmla="*/ 2147483646 h 463"/>
                <a:gd name="T56" fmla="*/ 2147483646 w 407"/>
                <a:gd name="T57" fmla="*/ 2147483646 h 463"/>
                <a:gd name="T58" fmla="*/ 2147483646 w 407"/>
                <a:gd name="T59" fmla="*/ 2147483646 h 463"/>
                <a:gd name="T60" fmla="*/ 2147483646 w 407"/>
                <a:gd name="T61" fmla="*/ 2147483646 h 463"/>
                <a:gd name="T62" fmla="*/ 2147483646 w 407"/>
                <a:gd name="T63" fmla="*/ 2147483646 h 463"/>
                <a:gd name="T64" fmla="*/ 2147483646 w 407"/>
                <a:gd name="T65" fmla="*/ 2147483646 h 463"/>
                <a:gd name="T66" fmla="*/ 2147483646 w 407"/>
                <a:gd name="T67" fmla="*/ 2147483646 h 46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07" h="463">
                  <a:moveTo>
                    <a:pt x="389" y="424"/>
                  </a:moveTo>
                  <a:cubicBezTo>
                    <a:pt x="371" y="420"/>
                    <a:pt x="367" y="417"/>
                    <a:pt x="352" y="397"/>
                  </a:cubicBezTo>
                  <a:cubicBezTo>
                    <a:pt x="330" y="367"/>
                    <a:pt x="278" y="292"/>
                    <a:pt x="248" y="229"/>
                  </a:cubicBezTo>
                  <a:cubicBezTo>
                    <a:pt x="304" y="209"/>
                    <a:pt x="346" y="170"/>
                    <a:pt x="346" y="108"/>
                  </a:cubicBezTo>
                  <a:cubicBezTo>
                    <a:pt x="346" y="20"/>
                    <a:pt x="261" y="0"/>
                    <a:pt x="18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0"/>
                    <a:pt x="0" y="4"/>
                    <a:pt x="0" y="1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5"/>
                    <a:pt x="4" y="35"/>
                    <a:pt x="17" y="3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6" y="417"/>
                    <a:pt x="46" y="417"/>
                    <a:pt x="46" y="417"/>
                  </a:cubicBezTo>
                  <a:cubicBezTo>
                    <a:pt x="17" y="424"/>
                    <a:pt x="17" y="424"/>
                    <a:pt x="17" y="424"/>
                  </a:cubicBezTo>
                  <a:cubicBezTo>
                    <a:pt x="4" y="428"/>
                    <a:pt x="0" y="429"/>
                    <a:pt x="0" y="440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459"/>
                    <a:pt x="1" y="463"/>
                    <a:pt x="8" y="463"/>
                  </a:cubicBezTo>
                  <a:cubicBezTo>
                    <a:pt x="167" y="463"/>
                    <a:pt x="167" y="463"/>
                    <a:pt x="167" y="463"/>
                  </a:cubicBezTo>
                  <a:cubicBezTo>
                    <a:pt x="175" y="463"/>
                    <a:pt x="176" y="459"/>
                    <a:pt x="176" y="453"/>
                  </a:cubicBezTo>
                  <a:cubicBezTo>
                    <a:pt x="176" y="440"/>
                    <a:pt x="176" y="440"/>
                    <a:pt x="176" y="440"/>
                  </a:cubicBezTo>
                  <a:cubicBezTo>
                    <a:pt x="176" y="429"/>
                    <a:pt x="172" y="428"/>
                    <a:pt x="158" y="424"/>
                  </a:cubicBezTo>
                  <a:cubicBezTo>
                    <a:pt x="129" y="417"/>
                    <a:pt x="129" y="417"/>
                    <a:pt x="129" y="417"/>
                  </a:cubicBezTo>
                  <a:cubicBezTo>
                    <a:pt x="129" y="242"/>
                    <a:pt x="129" y="242"/>
                    <a:pt x="129" y="242"/>
                  </a:cubicBezTo>
                  <a:cubicBezTo>
                    <a:pt x="171" y="242"/>
                    <a:pt x="171" y="242"/>
                    <a:pt x="171" y="242"/>
                  </a:cubicBezTo>
                  <a:cubicBezTo>
                    <a:pt x="201" y="311"/>
                    <a:pt x="266" y="424"/>
                    <a:pt x="287" y="452"/>
                  </a:cubicBezTo>
                  <a:cubicBezTo>
                    <a:pt x="295" y="463"/>
                    <a:pt x="298" y="463"/>
                    <a:pt x="309" y="463"/>
                  </a:cubicBezTo>
                  <a:cubicBezTo>
                    <a:pt x="398" y="463"/>
                    <a:pt x="398" y="463"/>
                    <a:pt x="398" y="463"/>
                  </a:cubicBezTo>
                  <a:cubicBezTo>
                    <a:pt x="406" y="463"/>
                    <a:pt x="407" y="459"/>
                    <a:pt x="407" y="453"/>
                  </a:cubicBezTo>
                  <a:cubicBezTo>
                    <a:pt x="407" y="440"/>
                    <a:pt x="407" y="440"/>
                    <a:pt x="407" y="440"/>
                  </a:cubicBezTo>
                  <a:cubicBezTo>
                    <a:pt x="407" y="427"/>
                    <a:pt x="400" y="428"/>
                    <a:pt x="389" y="424"/>
                  </a:cubicBezTo>
                  <a:close/>
                  <a:moveTo>
                    <a:pt x="145" y="203"/>
                  </a:moveTo>
                  <a:cubicBezTo>
                    <a:pt x="130" y="203"/>
                    <a:pt x="130" y="203"/>
                    <a:pt x="130" y="203"/>
                  </a:cubicBezTo>
                  <a:cubicBezTo>
                    <a:pt x="130" y="43"/>
                    <a:pt x="130" y="43"/>
                    <a:pt x="130" y="43"/>
                  </a:cubicBezTo>
                  <a:cubicBezTo>
                    <a:pt x="162" y="43"/>
                    <a:pt x="162" y="43"/>
                    <a:pt x="162" y="43"/>
                  </a:cubicBezTo>
                  <a:cubicBezTo>
                    <a:pt x="222" y="43"/>
                    <a:pt x="257" y="66"/>
                    <a:pt x="257" y="121"/>
                  </a:cubicBezTo>
                  <a:cubicBezTo>
                    <a:pt x="257" y="189"/>
                    <a:pt x="205" y="203"/>
                    <a:pt x="145" y="2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Freeform 11"/>
            <p:cNvSpPr>
              <a:spLocks noEditPoints="1"/>
            </p:cNvSpPr>
            <p:nvPr/>
          </p:nvSpPr>
          <p:spPr bwMode="auto">
            <a:xfrm>
              <a:off x="6350000" y="6264275"/>
              <a:ext cx="220663" cy="301626"/>
            </a:xfrm>
            <a:custGeom>
              <a:avLst/>
              <a:gdLst>
                <a:gd name="T0" fmla="*/ 2147483646 w 348"/>
                <a:gd name="T1" fmla="*/ 2147483646 h 473"/>
                <a:gd name="T2" fmla="*/ 2147483646 w 348"/>
                <a:gd name="T3" fmla="*/ 2147483646 h 473"/>
                <a:gd name="T4" fmla="*/ 2147483646 w 348"/>
                <a:gd name="T5" fmla="*/ 2147483646 h 473"/>
                <a:gd name="T6" fmla="*/ 2147483646 w 348"/>
                <a:gd name="T7" fmla="*/ 0 h 473"/>
                <a:gd name="T8" fmla="*/ 2147483646 w 348"/>
                <a:gd name="T9" fmla="*/ 0 h 473"/>
                <a:gd name="T10" fmla="*/ 2147483646 w 348"/>
                <a:gd name="T11" fmla="*/ 2147483646 h 473"/>
                <a:gd name="T12" fmla="*/ 2147483646 w 348"/>
                <a:gd name="T13" fmla="*/ 2147483646 h 473"/>
                <a:gd name="T14" fmla="*/ 2147483646 w 348"/>
                <a:gd name="T15" fmla="*/ 2147483646 h 473"/>
                <a:gd name="T16" fmla="*/ 2147483646 w 348"/>
                <a:gd name="T17" fmla="*/ 2147483646 h 473"/>
                <a:gd name="T18" fmla="*/ 2147483646 w 348"/>
                <a:gd name="T19" fmla="*/ 2147483646 h 473"/>
                <a:gd name="T20" fmla="*/ 2147483646 w 348"/>
                <a:gd name="T21" fmla="*/ 2147483646 h 473"/>
                <a:gd name="T22" fmla="*/ 0 w 348"/>
                <a:gd name="T23" fmla="*/ 2147483646 h 473"/>
                <a:gd name="T24" fmla="*/ 2147483646 w 348"/>
                <a:gd name="T25" fmla="*/ 2147483646 h 473"/>
                <a:gd name="T26" fmla="*/ 2147483646 w 348"/>
                <a:gd name="T27" fmla="*/ 2147483646 h 473"/>
                <a:gd name="T28" fmla="*/ 2147483646 w 348"/>
                <a:gd name="T29" fmla="*/ 2147483646 h 473"/>
                <a:gd name="T30" fmla="*/ 2147483646 w 348"/>
                <a:gd name="T31" fmla="*/ 2147483646 h 473"/>
                <a:gd name="T32" fmla="*/ 2147483646 w 348"/>
                <a:gd name="T33" fmla="*/ 2147483646 h 473"/>
                <a:gd name="T34" fmla="*/ 2147483646 w 348"/>
                <a:gd name="T35" fmla="*/ 2147483646 h 473"/>
                <a:gd name="T36" fmla="*/ 2147483646 w 348"/>
                <a:gd name="T37" fmla="*/ 2147483646 h 473"/>
                <a:gd name="T38" fmla="*/ 2147483646 w 348"/>
                <a:gd name="T39" fmla="*/ 2147483646 h 473"/>
                <a:gd name="T40" fmla="*/ 2147483646 w 348"/>
                <a:gd name="T41" fmla="*/ 2147483646 h 473"/>
                <a:gd name="T42" fmla="*/ 2147483646 w 348"/>
                <a:gd name="T43" fmla="*/ 2147483646 h 473"/>
                <a:gd name="T44" fmla="*/ 2147483646 w 348"/>
                <a:gd name="T45" fmla="*/ 2147483646 h 473"/>
                <a:gd name="T46" fmla="*/ 2147483646 w 348"/>
                <a:gd name="T47" fmla="*/ 2147483646 h 473"/>
                <a:gd name="T48" fmla="*/ 2147483646 w 348"/>
                <a:gd name="T49" fmla="*/ 2147483646 h 473"/>
                <a:gd name="T50" fmla="*/ 2147483646 w 348"/>
                <a:gd name="T51" fmla="*/ 2147483646 h 47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48" h="473">
                  <a:moveTo>
                    <a:pt x="331" y="428"/>
                  </a:moveTo>
                  <a:cubicBezTo>
                    <a:pt x="299" y="418"/>
                    <a:pt x="299" y="418"/>
                    <a:pt x="299" y="418"/>
                  </a:cubicBezTo>
                  <a:cubicBezTo>
                    <a:pt x="299" y="16"/>
                    <a:pt x="299" y="16"/>
                    <a:pt x="299" y="16"/>
                  </a:cubicBezTo>
                  <a:cubicBezTo>
                    <a:pt x="299" y="6"/>
                    <a:pt x="296" y="0"/>
                    <a:pt x="284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79" y="0"/>
                    <a:pt x="178" y="4"/>
                    <a:pt x="178" y="11"/>
                  </a:cubicBezTo>
                  <a:cubicBezTo>
                    <a:pt x="178" y="19"/>
                    <a:pt x="178" y="19"/>
                    <a:pt x="178" y="19"/>
                  </a:cubicBezTo>
                  <a:cubicBezTo>
                    <a:pt x="178" y="31"/>
                    <a:pt x="182" y="32"/>
                    <a:pt x="196" y="36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15" y="148"/>
                    <a:pt x="190" y="133"/>
                    <a:pt x="153" y="133"/>
                  </a:cubicBezTo>
                  <a:cubicBezTo>
                    <a:pt x="81" y="133"/>
                    <a:pt x="0" y="185"/>
                    <a:pt x="0" y="313"/>
                  </a:cubicBezTo>
                  <a:cubicBezTo>
                    <a:pt x="0" y="425"/>
                    <a:pt x="62" y="473"/>
                    <a:pt x="123" y="473"/>
                  </a:cubicBezTo>
                  <a:cubicBezTo>
                    <a:pt x="162" y="473"/>
                    <a:pt x="195" y="453"/>
                    <a:pt x="227" y="420"/>
                  </a:cubicBezTo>
                  <a:cubicBezTo>
                    <a:pt x="227" y="447"/>
                    <a:pt x="227" y="447"/>
                    <a:pt x="227" y="447"/>
                  </a:cubicBezTo>
                  <a:cubicBezTo>
                    <a:pt x="227" y="457"/>
                    <a:pt x="230" y="463"/>
                    <a:pt x="242" y="463"/>
                  </a:cubicBezTo>
                  <a:cubicBezTo>
                    <a:pt x="340" y="463"/>
                    <a:pt x="340" y="463"/>
                    <a:pt x="340" y="463"/>
                  </a:cubicBezTo>
                  <a:cubicBezTo>
                    <a:pt x="347" y="463"/>
                    <a:pt x="348" y="459"/>
                    <a:pt x="348" y="453"/>
                  </a:cubicBezTo>
                  <a:cubicBezTo>
                    <a:pt x="348" y="444"/>
                    <a:pt x="348" y="444"/>
                    <a:pt x="348" y="444"/>
                  </a:cubicBezTo>
                  <a:cubicBezTo>
                    <a:pt x="348" y="432"/>
                    <a:pt x="344" y="432"/>
                    <a:pt x="331" y="428"/>
                  </a:cubicBezTo>
                  <a:close/>
                  <a:moveTo>
                    <a:pt x="227" y="379"/>
                  </a:moveTo>
                  <a:cubicBezTo>
                    <a:pt x="205" y="401"/>
                    <a:pt x="181" y="418"/>
                    <a:pt x="153" y="418"/>
                  </a:cubicBezTo>
                  <a:cubicBezTo>
                    <a:pt x="100" y="418"/>
                    <a:pt x="77" y="362"/>
                    <a:pt x="77" y="299"/>
                  </a:cubicBezTo>
                  <a:cubicBezTo>
                    <a:pt x="77" y="225"/>
                    <a:pt x="109" y="179"/>
                    <a:pt x="158" y="179"/>
                  </a:cubicBezTo>
                  <a:cubicBezTo>
                    <a:pt x="209" y="179"/>
                    <a:pt x="227" y="229"/>
                    <a:pt x="227" y="299"/>
                  </a:cubicBezTo>
                  <a:lnTo>
                    <a:pt x="227" y="3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12"/>
            <p:cNvSpPr/>
            <p:nvPr/>
          </p:nvSpPr>
          <p:spPr bwMode="auto">
            <a:xfrm>
              <a:off x="7032625" y="6354763"/>
              <a:ext cx="234950" cy="211138"/>
            </a:xfrm>
            <a:custGeom>
              <a:avLst/>
              <a:gdLst>
                <a:gd name="T0" fmla="*/ 2147483646 w 372"/>
                <a:gd name="T1" fmla="*/ 2147483646 h 330"/>
                <a:gd name="T2" fmla="*/ 2147483646 w 372"/>
                <a:gd name="T3" fmla="*/ 0 h 330"/>
                <a:gd name="T4" fmla="*/ 2147483646 w 372"/>
                <a:gd name="T5" fmla="*/ 0 h 330"/>
                <a:gd name="T6" fmla="*/ 2147483646 w 372"/>
                <a:gd name="T7" fmla="*/ 2147483646 h 330"/>
                <a:gd name="T8" fmla="*/ 2147483646 w 372"/>
                <a:gd name="T9" fmla="*/ 2147483646 h 330"/>
                <a:gd name="T10" fmla="*/ 2147483646 w 372"/>
                <a:gd name="T11" fmla="*/ 2147483646 h 330"/>
                <a:gd name="T12" fmla="*/ 2147483646 w 372"/>
                <a:gd name="T13" fmla="*/ 2147483646 h 330"/>
                <a:gd name="T14" fmla="*/ 2147483646 w 372"/>
                <a:gd name="T15" fmla="*/ 2147483646 h 330"/>
                <a:gd name="T16" fmla="*/ 2147483646 w 372"/>
                <a:gd name="T17" fmla="*/ 2147483646 h 330"/>
                <a:gd name="T18" fmla="*/ 2147483646 w 372"/>
                <a:gd name="T19" fmla="*/ 2147483646 h 330"/>
                <a:gd name="T20" fmla="*/ 2147483646 w 372"/>
                <a:gd name="T21" fmla="*/ 2147483646 h 330"/>
                <a:gd name="T22" fmla="*/ 2147483646 w 372"/>
                <a:gd name="T23" fmla="*/ 0 h 330"/>
                <a:gd name="T24" fmla="*/ 2147483646 w 372"/>
                <a:gd name="T25" fmla="*/ 0 h 330"/>
                <a:gd name="T26" fmla="*/ 0 w 372"/>
                <a:gd name="T27" fmla="*/ 2147483646 h 330"/>
                <a:gd name="T28" fmla="*/ 0 w 372"/>
                <a:gd name="T29" fmla="*/ 2147483646 h 330"/>
                <a:gd name="T30" fmla="*/ 2147483646 w 372"/>
                <a:gd name="T31" fmla="*/ 2147483646 h 330"/>
                <a:gd name="T32" fmla="*/ 2147483646 w 372"/>
                <a:gd name="T33" fmla="*/ 2147483646 h 330"/>
                <a:gd name="T34" fmla="*/ 2147483646 w 372"/>
                <a:gd name="T35" fmla="*/ 2147483646 h 330"/>
                <a:gd name="T36" fmla="*/ 2147483646 w 372"/>
                <a:gd name="T37" fmla="*/ 2147483646 h 330"/>
                <a:gd name="T38" fmla="*/ 2147483646 w 372"/>
                <a:gd name="T39" fmla="*/ 2147483646 h 330"/>
                <a:gd name="T40" fmla="*/ 2147483646 w 372"/>
                <a:gd name="T41" fmla="*/ 2147483646 h 330"/>
                <a:gd name="T42" fmla="*/ 2147483646 w 372"/>
                <a:gd name="T43" fmla="*/ 2147483646 h 330"/>
                <a:gd name="T44" fmla="*/ 2147483646 w 372"/>
                <a:gd name="T45" fmla="*/ 2147483646 h 330"/>
                <a:gd name="T46" fmla="*/ 2147483646 w 372"/>
                <a:gd name="T47" fmla="*/ 2147483646 h 330"/>
                <a:gd name="T48" fmla="*/ 2147483646 w 372"/>
                <a:gd name="T49" fmla="*/ 2147483646 h 330"/>
                <a:gd name="T50" fmla="*/ 2147483646 w 372"/>
                <a:gd name="T51" fmla="*/ 2147483646 h 330"/>
                <a:gd name="T52" fmla="*/ 2147483646 w 372"/>
                <a:gd name="T53" fmla="*/ 2147483646 h 330"/>
                <a:gd name="T54" fmla="*/ 2147483646 w 372"/>
                <a:gd name="T55" fmla="*/ 2147483646 h 33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72" h="330">
                  <a:moveTo>
                    <a:pt x="323" y="15"/>
                  </a:moveTo>
                  <a:cubicBezTo>
                    <a:pt x="323" y="6"/>
                    <a:pt x="320" y="0"/>
                    <a:pt x="308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02" y="0"/>
                    <a:pt x="202" y="4"/>
                    <a:pt x="202" y="10"/>
                  </a:cubicBezTo>
                  <a:cubicBezTo>
                    <a:pt x="202" y="19"/>
                    <a:pt x="202" y="19"/>
                    <a:pt x="202" y="19"/>
                  </a:cubicBezTo>
                  <a:cubicBezTo>
                    <a:pt x="202" y="31"/>
                    <a:pt x="206" y="31"/>
                    <a:pt x="219" y="35"/>
                  </a:cubicBezTo>
                  <a:cubicBezTo>
                    <a:pt x="251" y="44"/>
                    <a:pt x="251" y="44"/>
                    <a:pt x="251" y="44"/>
                  </a:cubicBezTo>
                  <a:cubicBezTo>
                    <a:pt x="251" y="236"/>
                    <a:pt x="251" y="236"/>
                    <a:pt x="251" y="236"/>
                  </a:cubicBezTo>
                  <a:cubicBezTo>
                    <a:pt x="224" y="264"/>
                    <a:pt x="204" y="275"/>
                    <a:pt x="176" y="275"/>
                  </a:cubicBezTo>
                  <a:cubicBezTo>
                    <a:pt x="125" y="275"/>
                    <a:pt x="121" y="236"/>
                    <a:pt x="121" y="169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1" y="6"/>
                    <a:pt x="118" y="0"/>
                    <a:pt x="10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0"/>
                    <a:pt x="0" y="4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1"/>
                    <a:pt x="18" y="35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207"/>
                    <a:pt x="49" y="207"/>
                    <a:pt x="49" y="207"/>
                  </a:cubicBezTo>
                  <a:cubicBezTo>
                    <a:pt x="49" y="309"/>
                    <a:pt x="96" y="330"/>
                    <a:pt x="145" y="330"/>
                  </a:cubicBezTo>
                  <a:cubicBezTo>
                    <a:pt x="188" y="330"/>
                    <a:pt x="220" y="312"/>
                    <a:pt x="251" y="277"/>
                  </a:cubicBezTo>
                  <a:cubicBezTo>
                    <a:pt x="251" y="304"/>
                    <a:pt x="251" y="304"/>
                    <a:pt x="251" y="304"/>
                  </a:cubicBezTo>
                  <a:cubicBezTo>
                    <a:pt x="251" y="314"/>
                    <a:pt x="254" y="320"/>
                    <a:pt x="266" y="320"/>
                  </a:cubicBezTo>
                  <a:cubicBezTo>
                    <a:pt x="364" y="320"/>
                    <a:pt x="364" y="320"/>
                    <a:pt x="364" y="320"/>
                  </a:cubicBezTo>
                  <a:cubicBezTo>
                    <a:pt x="371" y="320"/>
                    <a:pt x="372" y="316"/>
                    <a:pt x="372" y="310"/>
                  </a:cubicBezTo>
                  <a:cubicBezTo>
                    <a:pt x="372" y="301"/>
                    <a:pt x="372" y="301"/>
                    <a:pt x="372" y="301"/>
                  </a:cubicBezTo>
                  <a:cubicBezTo>
                    <a:pt x="372" y="289"/>
                    <a:pt x="368" y="289"/>
                    <a:pt x="354" y="285"/>
                  </a:cubicBezTo>
                  <a:cubicBezTo>
                    <a:pt x="323" y="275"/>
                    <a:pt x="323" y="275"/>
                    <a:pt x="323" y="275"/>
                  </a:cubicBezTo>
                  <a:lnTo>
                    <a:pt x="323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Freeform 13"/>
            <p:cNvSpPr>
              <a:spLocks noEditPoints="1"/>
            </p:cNvSpPr>
            <p:nvPr/>
          </p:nvSpPr>
          <p:spPr bwMode="auto">
            <a:xfrm>
              <a:off x="6140450" y="6348413"/>
              <a:ext cx="195263" cy="217488"/>
            </a:xfrm>
            <a:custGeom>
              <a:avLst/>
              <a:gdLst>
                <a:gd name="T0" fmla="*/ 2147483646 w 307"/>
                <a:gd name="T1" fmla="*/ 2147483646 h 340"/>
                <a:gd name="T2" fmla="*/ 2147483646 w 307"/>
                <a:gd name="T3" fmla="*/ 2147483646 h 340"/>
                <a:gd name="T4" fmla="*/ 2147483646 w 307"/>
                <a:gd name="T5" fmla="*/ 2147483646 h 340"/>
                <a:gd name="T6" fmla="*/ 2147483646 w 307"/>
                <a:gd name="T7" fmla="*/ 0 h 340"/>
                <a:gd name="T8" fmla="*/ 2147483646 w 307"/>
                <a:gd name="T9" fmla="*/ 2147483646 h 340"/>
                <a:gd name="T10" fmla="*/ 2147483646 w 307"/>
                <a:gd name="T11" fmla="*/ 2147483646 h 340"/>
                <a:gd name="T12" fmla="*/ 2147483646 w 307"/>
                <a:gd name="T13" fmla="*/ 2147483646 h 340"/>
                <a:gd name="T14" fmla="*/ 2147483646 w 307"/>
                <a:gd name="T15" fmla="*/ 2147483646 h 340"/>
                <a:gd name="T16" fmla="*/ 2147483646 w 307"/>
                <a:gd name="T17" fmla="*/ 2147483646 h 340"/>
                <a:gd name="T18" fmla="*/ 2147483646 w 307"/>
                <a:gd name="T19" fmla="*/ 2147483646 h 340"/>
                <a:gd name="T20" fmla="*/ 2147483646 w 307"/>
                <a:gd name="T21" fmla="*/ 2147483646 h 340"/>
                <a:gd name="T22" fmla="*/ 2147483646 w 307"/>
                <a:gd name="T23" fmla="*/ 2147483646 h 340"/>
                <a:gd name="T24" fmla="*/ 2147483646 w 307"/>
                <a:gd name="T25" fmla="*/ 2147483646 h 340"/>
                <a:gd name="T26" fmla="*/ 0 w 307"/>
                <a:gd name="T27" fmla="*/ 2147483646 h 340"/>
                <a:gd name="T28" fmla="*/ 2147483646 w 307"/>
                <a:gd name="T29" fmla="*/ 2147483646 h 340"/>
                <a:gd name="T30" fmla="*/ 2147483646 w 307"/>
                <a:gd name="T31" fmla="*/ 2147483646 h 340"/>
                <a:gd name="T32" fmla="*/ 2147483646 w 307"/>
                <a:gd name="T33" fmla="*/ 2147483646 h 340"/>
                <a:gd name="T34" fmla="*/ 2147483646 w 307"/>
                <a:gd name="T35" fmla="*/ 2147483646 h 340"/>
                <a:gd name="T36" fmla="*/ 2147483646 w 307"/>
                <a:gd name="T37" fmla="*/ 2147483646 h 340"/>
                <a:gd name="T38" fmla="*/ 2147483646 w 307"/>
                <a:gd name="T39" fmla="*/ 2147483646 h 340"/>
                <a:gd name="T40" fmla="*/ 2147483646 w 307"/>
                <a:gd name="T41" fmla="*/ 2147483646 h 340"/>
                <a:gd name="T42" fmla="*/ 2147483646 w 307"/>
                <a:gd name="T43" fmla="*/ 2147483646 h 340"/>
                <a:gd name="T44" fmla="*/ 2147483646 w 307"/>
                <a:gd name="T45" fmla="*/ 2147483646 h 340"/>
                <a:gd name="T46" fmla="*/ 2147483646 w 307"/>
                <a:gd name="T47" fmla="*/ 2147483646 h 340"/>
                <a:gd name="T48" fmla="*/ 2147483646 w 307"/>
                <a:gd name="T49" fmla="*/ 2147483646 h 340"/>
                <a:gd name="T50" fmla="*/ 2147483646 w 307"/>
                <a:gd name="T51" fmla="*/ 2147483646 h 340"/>
                <a:gd name="T52" fmla="*/ 2147483646 w 307"/>
                <a:gd name="T53" fmla="*/ 2147483646 h 340"/>
                <a:gd name="T54" fmla="*/ 2147483646 w 307"/>
                <a:gd name="T55" fmla="*/ 2147483646 h 34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7" h="340">
                  <a:moveTo>
                    <a:pt x="289" y="295"/>
                  </a:moveTo>
                  <a:cubicBezTo>
                    <a:pt x="258" y="285"/>
                    <a:pt x="258" y="285"/>
                    <a:pt x="258" y="285"/>
                  </a:cubicBezTo>
                  <a:cubicBezTo>
                    <a:pt x="258" y="106"/>
                    <a:pt x="258" y="106"/>
                    <a:pt x="258" y="106"/>
                  </a:cubicBezTo>
                  <a:cubicBezTo>
                    <a:pt x="258" y="27"/>
                    <a:pt x="202" y="0"/>
                    <a:pt x="130" y="0"/>
                  </a:cubicBezTo>
                  <a:cubicBezTo>
                    <a:pt x="87" y="0"/>
                    <a:pt x="52" y="10"/>
                    <a:pt x="45" y="12"/>
                  </a:cubicBezTo>
                  <a:cubicBezTo>
                    <a:pt x="27" y="17"/>
                    <a:pt x="24" y="21"/>
                    <a:pt x="22" y="39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81"/>
                    <a:pt x="20" y="84"/>
                    <a:pt x="24" y="84"/>
                  </a:cubicBezTo>
                  <a:cubicBezTo>
                    <a:pt x="30" y="84"/>
                    <a:pt x="38" y="79"/>
                    <a:pt x="43" y="76"/>
                  </a:cubicBezTo>
                  <a:cubicBezTo>
                    <a:pt x="65" y="64"/>
                    <a:pt x="98" y="54"/>
                    <a:pt x="125" y="54"/>
                  </a:cubicBezTo>
                  <a:cubicBezTo>
                    <a:pt x="182" y="54"/>
                    <a:pt x="185" y="92"/>
                    <a:pt x="185" y="118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63" y="176"/>
                    <a:pt x="63" y="176"/>
                    <a:pt x="63" y="176"/>
                  </a:cubicBezTo>
                  <a:cubicBezTo>
                    <a:pt x="22" y="184"/>
                    <a:pt x="0" y="203"/>
                    <a:pt x="0" y="250"/>
                  </a:cubicBezTo>
                  <a:cubicBezTo>
                    <a:pt x="0" y="302"/>
                    <a:pt x="27" y="340"/>
                    <a:pt x="83" y="340"/>
                  </a:cubicBezTo>
                  <a:cubicBezTo>
                    <a:pt x="119" y="340"/>
                    <a:pt x="145" y="328"/>
                    <a:pt x="185" y="290"/>
                  </a:cubicBezTo>
                  <a:cubicBezTo>
                    <a:pt x="185" y="314"/>
                    <a:pt x="185" y="314"/>
                    <a:pt x="185" y="314"/>
                  </a:cubicBezTo>
                  <a:cubicBezTo>
                    <a:pt x="185" y="324"/>
                    <a:pt x="188" y="330"/>
                    <a:pt x="200" y="330"/>
                  </a:cubicBezTo>
                  <a:cubicBezTo>
                    <a:pt x="298" y="330"/>
                    <a:pt x="298" y="330"/>
                    <a:pt x="298" y="330"/>
                  </a:cubicBezTo>
                  <a:cubicBezTo>
                    <a:pt x="305" y="330"/>
                    <a:pt x="307" y="326"/>
                    <a:pt x="307" y="320"/>
                  </a:cubicBezTo>
                  <a:cubicBezTo>
                    <a:pt x="307" y="311"/>
                    <a:pt x="307" y="311"/>
                    <a:pt x="307" y="311"/>
                  </a:cubicBezTo>
                  <a:cubicBezTo>
                    <a:pt x="307" y="299"/>
                    <a:pt x="303" y="299"/>
                    <a:pt x="289" y="295"/>
                  </a:cubicBezTo>
                  <a:close/>
                  <a:moveTo>
                    <a:pt x="185" y="254"/>
                  </a:moveTo>
                  <a:cubicBezTo>
                    <a:pt x="160" y="276"/>
                    <a:pt x="135" y="285"/>
                    <a:pt x="116" y="285"/>
                  </a:cubicBezTo>
                  <a:cubicBezTo>
                    <a:pt x="99" y="285"/>
                    <a:pt x="78" y="278"/>
                    <a:pt x="78" y="244"/>
                  </a:cubicBezTo>
                  <a:cubicBezTo>
                    <a:pt x="78" y="211"/>
                    <a:pt x="97" y="205"/>
                    <a:pt x="114" y="201"/>
                  </a:cubicBezTo>
                  <a:cubicBezTo>
                    <a:pt x="185" y="184"/>
                    <a:pt x="185" y="184"/>
                    <a:pt x="185" y="184"/>
                  </a:cubicBezTo>
                  <a:cubicBezTo>
                    <a:pt x="185" y="254"/>
                    <a:pt x="185" y="254"/>
                    <a:pt x="185" y="2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Freeform 14"/>
            <p:cNvSpPr>
              <a:spLocks noEditPoints="1"/>
            </p:cNvSpPr>
            <p:nvPr/>
          </p:nvSpPr>
          <p:spPr bwMode="auto">
            <a:xfrm>
              <a:off x="6565900" y="6264275"/>
              <a:ext cx="222250" cy="301626"/>
            </a:xfrm>
            <a:custGeom>
              <a:avLst/>
              <a:gdLst>
                <a:gd name="T0" fmla="*/ 2147483646 w 349"/>
                <a:gd name="T1" fmla="*/ 2147483646 h 473"/>
                <a:gd name="T2" fmla="*/ 2147483646 w 349"/>
                <a:gd name="T3" fmla="*/ 2147483646 h 473"/>
                <a:gd name="T4" fmla="*/ 2147483646 w 349"/>
                <a:gd name="T5" fmla="*/ 2147483646 h 473"/>
                <a:gd name="T6" fmla="*/ 2147483646 w 349"/>
                <a:gd name="T7" fmla="*/ 0 h 473"/>
                <a:gd name="T8" fmla="*/ 2147483646 w 349"/>
                <a:gd name="T9" fmla="*/ 0 h 473"/>
                <a:gd name="T10" fmla="*/ 0 w 349"/>
                <a:gd name="T11" fmla="*/ 2147483646 h 473"/>
                <a:gd name="T12" fmla="*/ 0 w 349"/>
                <a:gd name="T13" fmla="*/ 2147483646 h 473"/>
                <a:gd name="T14" fmla="*/ 2147483646 w 349"/>
                <a:gd name="T15" fmla="*/ 2147483646 h 473"/>
                <a:gd name="T16" fmla="*/ 2147483646 w 349"/>
                <a:gd name="T17" fmla="*/ 2147483646 h 473"/>
                <a:gd name="T18" fmla="*/ 2147483646 w 349"/>
                <a:gd name="T19" fmla="*/ 2147483646 h 473"/>
                <a:gd name="T20" fmla="*/ 2147483646 w 349"/>
                <a:gd name="T21" fmla="*/ 2147483646 h 473"/>
                <a:gd name="T22" fmla="*/ 2147483646 w 349"/>
                <a:gd name="T23" fmla="*/ 2147483646 h 473"/>
                <a:gd name="T24" fmla="*/ 2147483646 w 349"/>
                <a:gd name="T25" fmla="*/ 2147483646 h 473"/>
                <a:gd name="T26" fmla="*/ 2147483646 w 349"/>
                <a:gd name="T27" fmla="*/ 2147483646 h 473"/>
                <a:gd name="T28" fmla="*/ 2147483646 w 349"/>
                <a:gd name="T29" fmla="*/ 2147483646 h 473"/>
                <a:gd name="T30" fmla="*/ 2147483646 w 349"/>
                <a:gd name="T31" fmla="*/ 2147483646 h 473"/>
                <a:gd name="T32" fmla="*/ 2147483646 w 349"/>
                <a:gd name="T33" fmla="*/ 2147483646 h 473"/>
                <a:gd name="T34" fmla="*/ 2147483646 w 349"/>
                <a:gd name="T35" fmla="*/ 2147483646 h 473"/>
                <a:gd name="T36" fmla="*/ 2147483646 w 349"/>
                <a:gd name="T37" fmla="*/ 2147483646 h 473"/>
                <a:gd name="T38" fmla="*/ 2147483646 w 349"/>
                <a:gd name="T39" fmla="*/ 2147483646 h 47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49" h="473">
                  <a:moveTo>
                    <a:pt x="226" y="133"/>
                  </a:moveTo>
                  <a:cubicBezTo>
                    <a:pt x="188" y="133"/>
                    <a:pt x="154" y="153"/>
                    <a:pt x="122" y="185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22" y="6"/>
                    <a:pt x="119" y="0"/>
                    <a:pt x="10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" y="0"/>
                    <a:pt x="0" y="4"/>
                    <a:pt x="0" y="1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2"/>
                    <a:pt x="18" y="36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22"/>
                    <a:pt x="49" y="422"/>
                    <a:pt x="49" y="422"/>
                  </a:cubicBezTo>
                  <a:cubicBezTo>
                    <a:pt x="49" y="431"/>
                    <a:pt x="50" y="438"/>
                    <a:pt x="62" y="445"/>
                  </a:cubicBezTo>
                  <a:cubicBezTo>
                    <a:pt x="83" y="458"/>
                    <a:pt x="135" y="473"/>
                    <a:pt x="182" y="473"/>
                  </a:cubicBezTo>
                  <a:cubicBezTo>
                    <a:pt x="287" y="473"/>
                    <a:pt x="349" y="399"/>
                    <a:pt x="349" y="291"/>
                  </a:cubicBezTo>
                  <a:cubicBezTo>
                    <a:pt x="349" y="182"/>
                    <a:pt x="287" y="133"/>
                    <a:pt x="226" y="133"/>
                  </a:cubicBezTo>
                  <a:close/>
                  <a:moveTo>
                    <a:pt x="181" y="430"/>
                  </a:moveTo>
                  <a:cubicBezTo>
                    <a:pt x="131" y="430"/>
                    <a:pt x="122" y="385"/>
                    <a:pt x="122" y="337"/>
                  </a:cubicBezTo>
                  <a:cubicBezTo>
                    <a:pt x="122" y="227"/>
                    <a:pt x="122" y="227"/>
                    <a:pt x="122" y="227"/>
                  </a:cubicBezTo>
                  <a:cubicBezTo>
                    <a:pt x="143" y="205"/>
                    <a:pt x="168" y="188"/>
                    <a:pt x="196" y="188"/>
                  </a:cubicBezTo>
                  <a:cubicBezTo>
                    <a:pt x="249" y="188"/>
                    <a:pt x="271" y="244"/>
                    <a:pt x="271" y="305"/>
                  </a:cubicBezTo>
                  <a:cubicBezTo>
                    <a:pt x="271" y="390"/>
                    <a:pt x="229" y="430"/>
                    <a:pt x="181" y="4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Freeform 15"/>
            <p:cNvSpPr>
              <a:spLocks noEditPoints="1"/>
            </p:cNvSpPr>
            <p:nvPr/>
          </p:nvSpPr>
          <p:spPr bwMode="auto">
            <a:xfrm>
              <a:off x="7283450" y="6264275"/>
              <a:ext cx="222250" cy="301626"/>
            </a:xfrm>
            <a:custGeom>
              <a:avLst/>
              <a:gdLst>
                <a:gd name="T0" fmla="*/ 2147483646 w 349"/>
                <a:gd name="T1" fmla="*/ 2147483646 h 473"/>
                <a:gd name="T2" fmla="*/ 2147483646 w 349"/>
                <a:gd name="T3" fmla="*/ 2147483646 h 473"/>
                <a:gd name="T4" fmla="*/ 2147483646 w 349"/>
                <a:gd name="T5" fmla="*/ 2147483646 h 473"/>
                <a:gd name="T6" fmla="*/ 2147483646 w 349"/>
                <a:gd name="T7" fmla="*/ 0 h 473"/>
                <a:gd name="T8" fmla="*/ 2147483646 w 349"/>
                <a:gd name="T9" fmla="*/ 0 h 473"/>
                <a:gd name="T10" fmla="*/ 2147483646 w 349"/>
                <a:gd name="T11" fmla="*/ 2147483646 h 473"/>
                <a:gd name="T12" fmla="*/ 2147483646 w 349"/>
                <a:gd name="T13" fmla="*/ 2147483646 h 473"/>
                <a:gd name="T14" fmla="*/ 2147483646 w 349"/>
                <a:gd name="T15" fmla="*/ 2147483646 h 473"/>
                <a:gd name="T16" fmla="*/ 2147483646 w 349"/>
                <a:gd name="T17" fmla="*/ 2147483646 h 473"/>
                <a:gd name="T18" fmla="*/ 2147483646 w 349"/>
                <a:gd name="T19" fmla="*/ 2147483646 h 473"/>
                <a:gd name="T20" fmla="*/ 2147483646 w 349"/>
                <a:gd name="T21" fmla="*/ 2147483646 h 473"/>
                <a:gd name="T22" fmla="*/ 0 w 349"/>
                <a:gd name="T23" fmla="*/ 2147483646 h 473"/>
                <a:gd name="T24" fmla="*/ 2147483646 w 349"/>
                <a:gd name="T25" fmla="*/ 2147483646 h 473"/>
                <a:gd name="T26" fmla="*/ 2147483646 w 349"/>
                <a:gd name="T27" fmla="*/ 2147483646 h 473"/>
                <a:gd name="T28" fmla="*/ 2147483646 w 349"/>
                <a:gd name="T29" fmla="*/ 2147483646 h 473"/>
                <a:gd name="T30" fmla="*/ 2147483646 w 349"/>
                <a:gd name="T31" fmla="*/ 2147483646 h 473"/>
                <a:gd name="T32" fmla="*/ 2147483646 w 349"/>
                <a:gd name="T33" fmla="*/ 2147483646 h 473"/>
                <a:gd name="T34" fmla="*/ 2147483646 w 349"/>
                <a:gd name="T35" fmla="*/ 2147483646 h 473"/>
                <a:gd name="T36" fmla="*/ 2147483646 w 349"/>
                <a:gd name="T37" fmla="*/ 2147483646 h 473"/>
                <a:gd name="T38" fmla="*/ 2147483646 w 349"/>
                <a:gd name="T39" fmla="*/ 2147483646 h 473"/>
                <a:gd name="T40" fmla="*/ 2147483646 w 349"/>
                <a:gd name="T41" fmla="*/ 2147483646 h 473"/>
                <a:gd name="T42" fmla="*/ 2147483646 w 349"/>
                <a:gd name="T43" fmla="*/ 2147483646 h 473"/>
                <a:gd name="T44" fmla="*/ 2147483646 w 349"/>
                <a:gd name="T45" fmla="*/ 2147483646 h 473"/>
                <a:gd name="T46" fmla="*/ 2147483646 w 349"/>
                <a:gd name="T47" fmla="*/ 2147483646 h 473"/>
                <a:gd name="T48" fmla="*/ 2147483646 w 349"/>
                <a:gd name="T49" fmla="*/ 2147483646 h 473"/>
                <a:gd name="T50" fmla="*/ 2147483646 w 349"/>
                <a:gd name="T51" fmla="*/ 2147483646 h 47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49" h="473">
                  <a:moveTo>
                    <a:pt x="331" y="428"/>
                  </a:moveTo>
                  <a:cubicBezTo>
                    <a:pt x="300" y="418"/>
                    <a:pt x="300" y="418"/>
                    <a:pt x="300" y="418"/>
                  </a:cubicBezTo>
                  <a:cubicBezTo>
                    <a:pt x="300" y="16"/>
                    <a:pt x="300" y="16"/>
                    <a:pt x="300" y="16"/>
                  </a:cubicBezTo>
                  <a:cubicBezTo>
                    <a:pt x="300" y="6"/>
                    <a:pt x="297" y="0"/>
                    <a:pt x="285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79" y="0"/>
                    <a:pt x="178" y="4"/>
                    <a:pt x="178" y="11"/>
                  </a:cubicBezTo>
                  <a:cubicBezTo>
                    <a:pt x="178" y="19"/>
                    <a:pt x="178" y="19"/>
                    <a:pt x="178" y="19"/>
                  </a:cubicBezTo>
                  <a:cubicBezTo>
                    <a:pt x="178" y="31"/>
                    <a:pt x="182" y="32"/>
                    <a:pt x="196" y="36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16" y="148"/>
                    <a:pt x="191" y="133"/>
                    <a:pt x="153" y="133"/>
                  </a:cubicBezTo>
                  <a:cubicBezTo>
                    <a:pt x="82" y="133"/>
                    <a:pt x="0" y="185"/>
                    <a:pt x="0" y="313"/>
                  </a:cubicBezTo>
                  <a:cubicBezTo>
                    <a:pt x="0" y="425"/>
                    <a:pt x="62" y="473"/>
                    <a:pt x="123" y="473"/>
                  </a:cubicBezTo>
                  <a:cubicBezTo>
                    <a:pt x="162" y="473"/>
                    <a:pt x="195" y="453"/>
                    <a:pt x="227" y="420"/>
                  </a:cubicBezTo>
                  <a:cubicBezTo>
                    <a:pt x="227" y="447"/>
                    <a:pt x="227" y="447"/>
                    <a:pt x="227" y="447"/>
                  </a:cubicBezTo>
                  <a:cubicBezTo>
                    <a:pt x="227" y="457"/>
                    <a:pt x="230" y="463"/>
                    <a:pt x="242" y="463"/>
                  </a:cubicBezTo>
                  <a:cubicBezTo>
                    <a:pt x="340" y="463"/>
                    <a:pt x="340" y="463"/>
                    <a:pt x="340" y="463"/>
                  </a:cubicBezTo>
                  <a:cubicBezTo>
                    <a:pt x="347" y="463"/>
                    <a:pt x="349" y="459"/>
                    <a:pt x="349" y="453"/>
                  </a:cubicBezTo>
                  <a:cubicBezTo>
                    <a:pt x="349" y="444"/>
                    <a:pt x="349" y="444"/>
                    <a:pt x="349" y="444"/>
                  </a:cubicBezTo>
                  <a:cubicBezTo>
                    <a:pt x="349" y="432"/>
                    <a:pt x="345" y="432"/>
                    <a:pt x="331" y="428"/>
                  </a:cubicBezTo>
                  <a:close/>
                  <a:moveTo>
                    <a:pt x="227" y="379"/>
                  </a:moveTo>
                  <a:cubicBezTo>
                    <a:pt x="206" y="401"/>
                    <a:pt x="182" y="418"/>
                    <a:pt x="153" y="418"/>
                  </a:cubicBezTo>
                  <a:cubicBezTo>
                    <a:pt x="100" y="418"/>
                    <a:pt x="78" y="362"/>
                    <a:pt x="78" y="299"/>
                  </a:cubicBezTo>
                  <a:cubicBezTo>
                    <a:pt x="78" y="225"/>
                    <a:pt x="110" y="179"/>
                    <a:pt x="158" y="179"/>
                  </a:cubicBezTo>
                  <a:cubicBezTo>
                    <a:pt x="209" y="179"/>
                    <a:pt x="227" y="229"/>
                    <a:pt x="227" y="299"/>
                  </a:cubicBezTo>
                  <a:lnTo>
                    <a:pt x="227" y="3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Freeform 16"/>
            <p:cNvSpPr>
              <a:spLocks noEditPoints="1"/>
            </p:cNvSpPr>
            <p:nvPr/>
          </p:nvSpPr>
          <p:spPr bwMode="auto">
            <a:xfrm>
              <a:off x="6816725" y="6348413"/>
              <a:ext cx="204788" cy="217488"/>
            </a:xfrm>
            <a:custGeom>
              <a:avLst/>
              <a:gdLst>
                <a:gd name="T0" fmla="*/ 2147483646 w 322"/>
                <a:gd name="T1" fmla="*/ 0 h 340"/>
                <a:gd name="T2" fmla="*/ 0 w 322"/>
                <a:gd name="T3" fmla="*/ 2147483646 h 340"/>
                <a:gd name="T4" fmla="*/ 2147483646 w 322"/>
                <a:gd name="T5" fmla="*/ 2147483646 h 340"/>
                <a:gd name="T6" fmla="*/ 2147483646 w 322"/>
                <a:gd name="T7" fmla="*/ 2147483646 h 340"/>
                <a:gd name="T8" fmla="*/ 2147483646 w 322"/>
                <a:gd name="T9" fmla="*/ 0 h 340"/>
                <a:gd name="T10" fmla="*/ 2147483646 w 322"/>
                <a:gd name="T11" fmla="*/ 2147483646 h 340"/>
                <a:gd name="T12" fmla="*/ 2147483646 w 322"/>
                <a:gd name="T13" fmla="*/ 2147483646 h 340"/>
                <a:gd name="T14" fmla="*/ 2147483646 w 322"/>
                <a:gd name="T15" fmla="*/ 2147483646 h 340"/>
                <a:gd name="T16" fmla="*/ 2147483646 w 322"/>
                <a:gd name="T17" fmla="*/ 2147483646 h 340"/>
                <a:gd name="T18" fmla="*/ 2147483646 w 322"/>
                <a:gd name="T19" fmla="*/ 2147483646 h 3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22" h="340">
                  <a:moveTo>
                    <a:pt x="168" y="0"/>
                  </a:moveTo>
                  <a:cubicBezTo>
                    <a:pt x="56" y="0"/>
                    <a:pt x="0" y="86"/>
                    <a:pt x="0" y="178"/>
                  </a:cubicBezTo>
                  <a:cubicBezTo>
                    <a:pt x="0" y="264"/>
                    <a:pt x="48" y="340"/>
                    <a:pt x="154" y="340"/>
                  </a:cubicBezTo>
                  <a:cubicBezTo>
                    <a:pt x="266" y="340"/>
                    <a:pt x="322" y="254"/>
                    <a:pt x="322" y="162"/>
                  </a:cubicBezTo>
                  <a:cubicBezTo>
                    <a:pt x="322" y="76"/>
                    <a:pt x="273" y="0"/>
                    <a:pt x="168" y="0"/>
                  </a:cubicBezTo>
                  <a:close/>
                  <a:moveTo>
                    <a:pt x="162" y="294"/>
                  </a:moveTo>
                  <a:cubicBezTo>
                    <a:pt x="108" y="294"/>
                    <a:pt x="76" y="241"/>
                    <a:pt x="76" y="170"/>
                  </a:cubicBezTo>
                  <a:cubicBezTo>
                    <a:pt x="76" y="100"/>
                    <a:pt x="107" y="46"/>
                    <a:pt x="162" y="46"/>
                  </a:cubicBezTo>
                  <a:cubicBezTo>
                    <a:pt x="215" y="46"/>
                    <a:pt x="248" y="98"/>
                    <a:pt x="248" y="170"/>
                  </a:cubicBezTo>
                  <a:cubicBezTo>
                    <a:pt x="248" y="240"/>
                    <a:pt x="216" y="294"/>
                    <a:pt x="162" y="2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17"/>
            <p:cNvSpPr/>
            <p:nvPr/>
          </p:nvSpPr>
          <p:spPr bwMode="auto">
            <a:xfrm>
              <a:off x="8139113" y="6348413"/>
              <a:ext cx="155575" cy="217488"/>
            </a:xfrm>
            <a:custGeom>
              <a:avLst/>
              <a:gdLst>
                <a:gd name="T0" fmla="*/ 2147483646 w 247"/>
                <a:gd name="T1" fmla="*/ 2147483646 h 340"/>
                <a:gd name="T2" fmla="*/ 2147483646 w 247"/>
                <a:gd name="T3" fmla="*/ 2147483646 h 340"/>
                <a:gd name="T4" fmla="*/ 2147483646 w 247"/>
                <a:gd name="T5" fmla="*/ 0 h 340"/>
                <a:gd name="T6" fmla="*/ 0 w 247"/>
                <a:gd name="T7" fmla="*/ 2147483646 h 340"/>
                <a:gd name="T8" fmla="*/ 2147483646 w 247"/>
                <a:gd name="T9" fmla="*/ 2147483646 h 340"/>
                <a:gd name="T10" fmla="*/ 2147483646 w 247"/>
                <a:gd name="T11" fmla="*/ 2147483646 h 340"/>
                <a:gd name="T12" fmla="*/ 2147483646 w 247"/>
                <a:gd name="T13" fmla="*/ 2147483646 h 340"/>
                <a:gd name="T14" fmla="*/ 2147483646 w 247"/>
                <a:gd name="T15" fmla="*/ 2147483646 h 340"/>
                <a:gd name="T16" fmla="*/ 2147483646 w 247"/>
                <a:gd name="T17" fmla="*/ 2147483646 h 340"/>
                <a:gd name="T18" fmla="*/ 2147483646 w 247"/>
                <a:gd name="T19" fmla="*/ 2147483646 h 340"/>
                <a:gd name="T20" fmla="*/ 2147483646 w 247"/>
                <a:gd name="T21" fmla="*/ 2147483646 h 340"/>
                <a:gd name="T22" fmla="*/ 2147483646 w 247"/>
                <a:gd name="T23" fmla="*/ 2147483646 h 340"/>
                <a:gd name="T24" fmla="*/ 2147483646 w 247"/>
                <a:gd name="T25" fmla="*/ 2147483646 h 340"/>
                <a:gd name="T26" fmla="*/ 2147483646 w 247"/>
                <a:gd name="T27" fmla="*/ 2147483646 h 340"/>
                <a:gd name="T28" fmla="*/ 2147483646 w 247"/>
                <a:gd name="T29" fmla="*/ 2147483646 h 340"/>
                <a:gd name="T30" fmla="*/ 2147483646 w 247"/>
                <a:gd name="T31" fmla="*/ 2147483646 h 340"/>
                <a:gd name="T32" fmla="*/ 2147483646 w 247"/>
                <a:gd name="T33" fmla="*/ 2147483646 h 3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47" h="340">
                  <a:moveTo>
                    <a:pt x="247" y="22"/>
                  </a:moveTo>
                  <a:cubicBezTo>
                    <a:pt x="247" y="14"/>
                    <a:pt x="245" y="14"/>
                    <a:pt x="238" y="11"/>
                  </a:cubicBezTo>
                  <a:cubicBezTo>
                    <a:pt x="222" y="5"/>
                    <a:pt x="194" y="0"/>
                    <a:pt x="165" y="0"/>
                  </a:cubicBezTo>
                  <a:cubicBezTo>
                    <a:pt x="34" y="0"/>
                    <a:pt x="0" y="92"/>
                    <a:pt x="0" y="170"/>
                  </a:cubicBezTo>
                  <a:cubicBezTo>
                    <a:pt x="0" y="249"/>
                    <a:pt x="33" y="340"/>
                    <a:pt x="165" y="340"/>
                  </a:cubicBezTo>
                  <a:cubicBezTo>
                    <a:pt x="194" y="340"/>
                    <a:pt x="222" y="335"/>
                    <a:pt x="238" y="329"/>
                  </a:cubicBezTo>
                  <a:cubicBezTo>
                    <a:pt x="245" y="326"/>
                    <a:pt x="247" y="326"/>
                    <a:pt x="247" y="318"/>
                  </a:cubicBezTo>
                  <a:cubicBezTo>
                    <a:pt x="247" y="269"/>
                    <a:pt x="247" y="269"/>
                    <a:pt x="247" y="269"/>
                  </a:cubicBezTo>
                  <a:cubicBezTo>
                    <a:pt x="247" y="264"/>
                    <a:pt x="246" y="262"/>
                    <a:pt x="243" y="262"/>
                  </a:cubicBezTo>
                  <a:cubicBezTo>
                    <a:pt x="241" y="262"/>
                    <a:pt x="237" y="264"/>
                    <a:pt x="231" y="266"/>
                  </a:cubicBezTo>
                  <a:cubicBezTo>
                    <a:pt x="221" y="271"/>
                    <a:pt x="199" y="281"/>
                    <a:pt x="169" y="281"/>
                  </a:cubicBezTo>
                  <a:cubicBezTo>
                    <a:pt x="108" y="281"/>
                    <a:pt x="71" y="244"/>
                    <a:pt x="71" y="170"/>
                  </a:cubicBezTo>
                  <a:cubicBezTo>
                    <a:pt x="71" y="95"/>
                    <a:pt x="108" y="59"/>
                    <a:pt x="169" y="59"/>
                  </a:cubicBezTo>
                  <a:cubicBezTo>
                    <a:pt x="199" y="59"/>
                    <a:pt x="221" y="69"/>
                    <a:pt x="231" y="74"/>
                  </a:cubicBezTo>
                  <a:cubicBezTo>
                    <a:pt x="237" y="76"/>
                    <a:pt x="241" y="78"/>
                    <a:pt x="243" y="78"/>
                  </a:cubicBezTo>
                  <a:cubicBezTo>
                    <a:pt x="246" y="78"/>
                    <a:pt x="247" y="76"/>
                    <a:pt x="247" y="71"/>
                  </a:cubicBezTo>
                  <a:lnTo>
                    <a:pt x="247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18"/>
            <p:cNvSpPr/>
            <p:nvPr/>
          </p:nvSpPr>
          <p:spPr bwMode="auto">
            <a:xfrm>
              <a:off x="7542213" y="6354763"/>
              <a:ext cx="200025" cy="211138"/>
            </a:xfrm>
            <a:custGeom>
              <a:avLst/>
              <a:gdLst>
                <a:gd name="T0" fmla="*/ 2147483646 w 317"/>
                <a:gd name="T1" fmla="*/ 0 h 330"/>
                <a:gd name="T2" fmla="*/ 0 w 317"/>
                <a:gd name="T3" fmla="*/ 2147483646 h 330"/>
                <a:gd name="T4" fmla="*/ 0 w 317"/>
                <a:gd name="T5" fmla="*/ 2147483646 h 330"/>
                <a:gd name="T6" fmla="*/ 2147483646 w 317"/>
                <a:gd name="T7" fmla="*/ 2147483646 h 330"/>
                <a:gd name="T8" fmla="*/ 2147483646 w 317"/>
                <a:gd name="T9" fmla="*/ 2147483646 h 330"/>
                <a:gd name="T10" fmla="*/ 2147483646 w 317"/>
                <a:gd name="T11" fmla="*/ 2147483646 h 330"/>
                <a:gd name="T12" fmla="*/ 2147483646 w 317"/>
                <a:gd name="T13" fmla="*/ 2147483646 h 330"/>
                <a:gd name="T14" fmla="*/ 2147483646 w 317"/>
                <a:gd name="T15" fmla="*/ 2147483646 h 330"/>
                <a:gd name="T16" fmla="*/ 2147483646 w 317"/>
                <a:gd name="T17" fmla="*/ 2147483646 h 330"/>
                <a:gd name="T18" fmla="*/ 2147483646 w 317"/>
                <a:gd name="T19" fmla="*/ 2147483646 h 330"/>
                <a:gd name="T20" fmla="*/ 2147483646 w 317"/>
                <a:gd name="T21" fmla="*/ 2147483646 h 330"/>
                <a:gd name="T22" fmla="*/ 2147483646 w 317"/>
                <a:gd name="T23" fmla="*/ 2147483646 h 330"/>
                <a:gd name="T24" fmla="*/ 2147483646 w 317"/>
                <a:gd name="T25" fmla="*/ 2147483646 h 330"/>
                <a:gd name="T26" fmla="*/ 2147483646 w 317"/>
                <a:gd name="T27" fmla="*/ 2147483646 h 330"/>
                <a:gd name="T28" fmla="*/ 2147483646 w 317"/>
                <a:gd name="T29" fmla="*/ 0 h 330"/>
                <a:gd name="T30" fmla="*/ 2147483646 w 317"/>
                <a:gd name="T31" fmla="*/ 0 h 330"/>
                <a:gd name="T32" fmla="*/ 2147483646 w 317"/>
                <a:gd name="T33" fmla="*/ 2147483646 h 330"/>
                <a:gd name="T34" fmla="*/ 2147483646 w 317"/>
                <a:gd name="T35" fmla="*/ 2147483646 h 330"/>
                <a:gd name="T36" fmla="*/ 2147483646 w 317"/>
                <a:gd name="T37" fmla="*/ 2147483646 h 330"/>
                <a:gd name="T38" fmla="*/ 2147483646 w 317"/>
                <a:gd name="T39" fmla="*/ 2147483646 h 330"/>
                <a:gd name="T40" fmla="*/ 2147483646 w 317"/>
                <a:gd name="T41" fmla="*/ 2147483646 h 330"/>
                <a:gd name="T42" fmla="*/ 2147483646 w 317"/>
                <a:gd name="T43" fmla="*/ 0 h 330"/>
                <a:gd name="T44" fmla="*/ 2147483646 w 317"/>
                <a:gd name="T45" fmla="*/ 0 h 33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317" h="330">
                  <a:moveTo>
                    <a:pt x="9" y="0"/>
                  </a:moveTo>
                  <a:cubicBezTo>
                    <a:pt x="1" y="0"/>
                    <a:pt x="0" y="4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1"/>
                    <a:pt x="18" y="35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193"/>
                    <a:pt x="49" y="193"/>
                    <a:pt x="49" y="193"/>
                  </a:cubicBezTo>
                  <a:cubicBezTo>
                    <a:pt x="49" y="306"/>
                    <a:pt x="99" y="330"/>
                    <a:pt x="152" y="330"/>
                  </a:cubicBezTo>
                  <a:cubicBezTo>
                    <a:pt x="194" y="330"/>
                    <a:pt x="221" y="314"/>
                    <a:pt x="247" y="280"/>
                  </a:cubicBezTo>
                  <a:cubicBezTo>
                    <a:pt x="249" y="280"/>
                    <a:pt x="249" y="280"/>
                    <a:pt x="249" y="280"/>
                  </a:cubicBezTo>
                  <a:cubicBezTo>
                    <a:pt x="249" y="312"/>
                    <a:pt x="249" y="312"/>
                    <a:pt x="249" y="312"/>
                  </a:cubicBezTo>
                  <a:cubicBezTo>
                    <a:pt x="249" y="318"/>
                    <a:pt x="251" y="320"/>
                    <a:pt x="257" y="320"/>
                  </a:cubicBezTo>
                  <a:cubicBezTo>
                    <a:pt x="309" y="320"/>
                    <a:pt x="309" y="320"/>
                    <a:pt x="309" y="320"/>
                  </a:cubicBezTo>
                  <a:cubicBezTo>
                    <a:pt x="315" y="320"/>
                    <a:pt x="317" y="318"/>
                    <a:pt x="317" y="312"/>
                  </a:cubicBezTo>
                  <a:cubicBezTo>
                    <a:pt x="317" y="8"/>
                    <a:pt x="317" y="8"/>
                    <a:pt x="317" y="8"/>
                  </a:cubicBezTo>
                  <a:cubicBezTo>
                    <a:pt x="317" y="2"/>
                    <a:pt x="315" y="0"/>
                    <a:pt x="30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49" y="0"/>
                    <a:pt x="247" y="2"/>
                    <a:pt x="247" y="8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27" y="255"/>
                    <a:pt x="202" y="268"/>
                    <a:pt x="173" y="268"/>
                  </a:cubicBezTo>
                  <a:cubicBezTo>
                    <a:pt x="122" y="268"/>
                    <a:pt x="119" y="231"/>
                    <a:pt x="119" y="173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9" y="2"/>
                    <a:pt x="116" y="0"/>
                    <a:pt x="111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19"/>
            <p:cNvSpPr/>
            <p:nvPr/>
          </p:nvSpPr>
          <p:spPr bwMode="auto">
            <a:xfrm>
              <a:off x="7799388" y="6348413"/>
              <a:ext cx="295275" cy="211138"/>
            </a:xfrm>
            <a:custGeom>
              <a:avLst/>
              <a:gdLst>
                <a:gd name="T0" fmla="*/ 0 w 467"/>
                <a:gd name="T1" fmla="*/ 2147483646 h 330"/>
                <a:gd name="T2" fmla="*/ 2147483646 w 467"/>
                <a:gd name="T3" fmla="*/ 2147483646 h 330"/>
                <a:gd name="T4" fmla="*/ 2147483646 w 467"/>
                <a:gd name="T5" fmla="*/ 2147483646 h 330"/>
                <a:gd name="T6" fmla="*/ 2147483646 w 467"/>
                <a:gd name="T7" fmla="*/ 2147483646 h 330"/>
                <a:gd name="T8" fmla="*/ 2147483646 w 467"/>
                <a:gd name="T9" fmla="*/ 2147483646 h 330"/>
                <a:gd name="T10" fmla="*/ 2147483646 w 467"/>
                <a:gd name="T11" fmla="*/ 2147483646 h 330"/>
                <a:gd name="T12" fmla="*/ 2147483646 w 467"/>
                <a:gd name="T13" fmla="*/ 2147483646 h 330"/>
                <a:gd name="T14" fmla="*/ 2147483646 w 467"/>
                <a:gd name="T15" fmla="*/ 2147483646 h 330"/>
                <a:gd name="T16" fmla="*/ 2147483646 w 467"/>
                <a:gd name="T17" fmla="*/ 2147483646 h 330"/>
                <a:gd name="T18" fmla="*/ 2147483646 w 467"/>
                <a:gd name="T19" fmla="*/ 2147483646 h 330"/>
                <a:gd name="T20" fmla="*/ 2147483646 w 467"/>
                <a:gd name="T21" fmla="*/ 2147483646 h 330"/>
                <a:gd name="T22" fmla="*/ 2147483646 w 467"/>
                <a:gd name="T23" fmla="*/ 2147483646 h 330"/>
                <a:gd name="T24" fmla="*/ 2147483646 w 467"/>
                <a:gd name="T25" fmla="*/ 2147483646 h 330"/>
                <a:gd name="T26" fmla="*/ 2147483646 w 467"/>
                <a:gd name="T27" fmla="*/ 2147483646 h 330"/>
                <a:gd name="T28" fmla="*/ 2147483646 w 467"/>
                <a:gd name="T29" fmla="*/ 2147483646 h 330"/>
                <a:gd name="T30" fmla="*/ 2147483646 w 467"/>
                <a:gd name="T31" fmla="*/ 2147483646 h 330"/>
                <a:gd name="T32" fmla="*/ 2147483646 w 467"/>
                <a:gd name="T33" fmla="*/ 2147483646 h 330"/>
                <a:gd name="T34" fmla="*/ 2147483646 w 467"/>
                <a:gd name="T35" fmla="*/ 2147483646 h 330"/>
                <a:gd name="T36" fmla="*/ 2147483646 w 467"/>
                <a:gd name="T37" fmla="*/ 2147483646 h 330"/>
                <a:gd name="T38" fmla="*/ 2147483646 w 467"/>
                <a:gd name="T39" fmla="*/ 0 h 330"/>
                <a:gd name="T40" fmla="*/ 2147483646 w 467"/>
                <a:gd name="T41" fmla="*/ 2147483646 h 330"/>
                <a:gd name="T42" fmla="*/ 2147483646 w 467"/>
                <a:gd name="T43" fmla="*/ 0 h 330"/>
                <a:gd name="T44" fmla="*/ 2147483646 w 467"/>
                <a:gd name="T45" fmla="*/ 2147483646 h 330"/>
                <a:gd name="T46" fmla="*/ 2147483646 w 467"/>
                <a:gd name="T47" fmla="*/ 2147483646 h 330"/>
                <a:gd name="T48" fmla="*/ 2147483646 w 467"/>
                <a:gd name="T49" fmla="*/ 2147483646 h 330"/>
                <a:gd name="T50" fmla="*/ 2147483646 w 467"/>
                <a:gd name="T51" fmla="*/ 2147483646 h 330"/>
                <a:gd name="T52" fmla="*/ 2147483646 w 467"/>
                <a:gd name="T53" fmla="*/ 2147483646 h 330"/>
                <a:gd name="T54" fmla="*/ 0 w 467"/>
                <a:gd name="T55" fmla="*/ 2147483646 h 330"/>
                <a:gd name="T56" fmla="*/ 0 w 467"/>
                <a:gd name="T57" fmla="*/ 2147483646 h 33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67" h="330">
                  <a:moveTo>
                    <a:pt x="0" y="322"/>
                  </a:moveTo>
                  <a:cubicBezTo>
                    <a:pt x="0" y="328"/>
                    <a:pt x="2" y="330"/>
                    <a:pt x="8" y="330"/>
                  </a:cubicBezTo>
                  <a:cubicBezTo>
                    <a:pt x="62" y="330"/>
                    <a:pt x="62" y="330"/>
                    <a:pt x="62" y="330"/>
                  </a:cubicBezTo>
                  <a:cubicBezTo>
                    <a:pt x="68" y="330"/>
                    <a:pt x="70" y="328"/>
                    <a:pt x="70" y="322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91" y="75"/>
                    <a:pt x="115" y="62"/>
                    <a:pt x="145" y="62"/>
                  </a:cubicBezTo>
                  <a:cubicBezTo>
                    <a:pt x="196" y="62"/>
                    <a:pt x="198" y="99"/>
                    <a:pt x="198" y="157"/>
                  </a:cubicBezTo>
                  <a:cubicBezTo>
                    <a:pt x="198" y="322"/>
                    <a:pt x="198" y="322"/>
                    <a:pt x="198" y="322"/>
                  </a:cubicBezTo>
                  <a:cubicBezTo>
                    <a:pt x="198" y="328"/>
                    <a:pt x="200" y="330"/>
                    <a:pt x="206" y="330"/>
                  </a:cubicBezTo>
                  <a:cubicBezTo>
                    <a:pt x="261" y="330"/>
                    <a:pt x="261" y="330"/>
                    <a:pt x="261" y="330"/>
                  </a:cubicBezTo>
                  <a:cubicBezTo>
                    <a:pt x="267" y="330"/>
                    <a:pt x="268" y="328"/>
                    <a:pt x="268" y="322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9" y="75"/>
                    <a:pt x="313" y="62"/>
                    <a:pt x="343" y="62"/>
                  </a:cubicBezTo>
                  <a:cubicBezTo>
                    <a:pt x="394" y="62"/>
                    <a:pt x="397" y="99"/>
                    <a:pt x="397" y="157"/>
                  </a:cubicBezTo>
                  <a:cubicBezTo>
                    <a:pt x="397" y="322"/>
                    <a:pt x="397" y="322"/>
                    <a:pt x="397" y="322"/>
                  </a:cubicBezTo>
                  <a:cubicBezTo>
                    <a:pt x="397" y="328"/>
                    <a:pt x="399" y="330"/>
                    <a:pt x="405" y="330"/>
                  </a:cubicBezTo>
                  <a:cubicBezTo>
                    <a:pt x="459" y="330"/>
                    <a:pt x="459" y="330"/>
                    <a:pt x="459" y="330"/>
                  </a:cubicBezTo>
                  <a:cubicBezTo>
                    <a:pt x="465" y="330"/>
                    <a:pt x="467" y="328"/>
                    <a:pt x="467" y="322"/>
                  </a:cubicBezTo>
                  <a:cubicBezTo>
                    <a:pt x="467" y="137"/>
                    <a:pt x="467" y="137"/>
                    <a:pt x="467" y="137"/>
                  </a:cubicBezTo>
                  <a:cubicBezTo>
                    <a:pt x="467" y="23"/>
                    <a:pt x="417" y="0"/>
                    <a:pt x="363" y="0"/>
                  </a:cubicBezTo>
                  <a:cubicBezTo>
                    <a:pt x="316" y="0"/>
                    <a:pt x="283" y="18"/>
                    <a:pt x="253" y="54"/>
                  </a:cubicBezTo>
                  <a:cubicBezTo>
                    <a:pt x="235" y="12"/>
                    <a:pt x="201" y="0"/>
                    <a:pt x="165" y="0"/>
                  </a:cubicBezTo>
                  <a:cubicBezTo>
                    <a:pt x="124" y="0"/>
                    <a:pt x="97" y="16"/>
                    <a:pt x="70" y="50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12"/>
                    <a:pt x="65" y="10"/>
                    <a:pt x="60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2" y="10"/>
                    <a:pt x="0" y="12"/>
                    <a:pt x="0" y="18"/>
                  </a:cubicBezTo>
                  <a:lnTo>
                    <a:pt x="0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0" y="1"/>
            <a:ext cx="12192000" cy="6857999"/>
          </a:xfrm>
          <a:solidFill>
            <a:schemeClr val="bg1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696913" y="1004888"/>
            <a:ext cx="107981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nl-NL" altLang="en-US"/>
              <a:t>Klik om de stijl te bewerken</a:t>
            </a:r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696913" y="1814513"/>
            <a:ext cx="10798175" cy="412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nl-NL" altLang="en-US"/>
              <a:t>Klik om de modelstijlen te bewerken</a:t>
            </a:r>
          </a:p>
          <a:p>
            <a:pPr lvl="1"/>
            <a:r>
              <a:rPr lang="nl-NL" altLang="en-US"/>
              <a:t>Tweede niveau</a:t>
            </a:r>
          </a:p>
          <a:p>
            <a:pPr lvl="2"/>
            <a:r>
              <a:rPr lang="nl-NL" altLang="en-US"/>
              <a:t>Derde niveau</a:t>
            </a:r>
          </a:p>
          <a:p>
            <a:pPr lvl="3"/>
            <a:r>
              <a:rPr lang="nl-NL" altLang="en-US"/>
              <a:t>Vierde niveau</a:t>
            </a:r>
          </a:p>
          <a:p>
            <a:pPr lvl="4"/>
            <a:r>
              <a:rPr lang="nl-NL" altLang="en-US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992313" y="6415088"/>
            <a:ext cx="1438275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1" fontAlgn="auto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 sz="100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nl-NL"/>
              <a:t>&lt;datum&gt;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719513" y="6415088"/>
            <a:ext cx="5280025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1" fontAlgn="auto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 sz="100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96913" y="6415088"/>
            <a:ext cx="1079500" cy="1524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/>
          <a:lstStyle>
            <a:lvl1pPr eaLnBrk="1" hangingPunct="1">
              <a:lnSpc>
                <a:spcPts val="1200"/>
              </a:lnSpc>
              <a:defRPr sz="100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nl-NL" altLang="en-US"/>
              <a:t>Pagina </a:t>
            </a:r>
            <a:fld id="{330139A8-F543-4E61-BA66-838B5999D518}" type="slidenum">
              <a:rPr lang="nl-NL" altLang="en-US"/>
              <a:t>‹#›</a:t>
            </a:fld>
            <a:endParaRPr lang="nl-NL" altLang="en-US"/>
          </a:p>
        </p:txBody>
      </p:sp>
      <p:sp>
        <p:nvSpPr>
          <p:cNvPr id="7" name="Rechthoek 6"/>
          <p:cNvSpPr/>
          <p:nvPr/>
        </p:nvSpPr>
        <p:spPr>
          <a:xfrm>
            <a:off x="696913" y="593725"/>
            <a:ext cx="10798175" cy="5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18" name="Rechthoek 17"/>
          <p:cNvSpPr/>
          <p:nvPr/>
        </p:nvSpPr>
        <p:spPr>
          <a:xfrm>
            <a:off x="696913" y="6264275"/>
            <a:ext cx="10798175" cy="111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pic>
        <p:nvPicPr>
          <p:cNvPr id="1033" name="Afbeelding 18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613" y="6415088"/>
            <a:ext cx="14732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sldNum="0" hdr="0" ftr="0" dt="0"/>
  <p:txStyles>
    <p:titleStyle>
      <a:lvl1pPr algn="l" rtl="0" eaLnBrk="0" fontAlgn="base" hangingPunct="0">
        <a:lnSpc>
          <a:spcPts val="4200"/>
        </a:lnSpc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42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anose="020F0502020204030204" pitchFamily="34" charset="0"/>
        </a:defRPr>
      </a:lvl2pPr>
      <a:lvl3pPr algn="l" rtl="0" eaLnBrk="0" fontAlgn="base" hangingPunct="0">
        <a:lnSpc>
          <a:spcPts val="42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anose="020F0502020204030204" pitchFamily="34" charset="0"/>
        </a:defRPr>
      </a:lvl3pPr>
      <a:lvl4pPr algn="l" rtl="0" eaLnBrk="0" fontAlgn="base" hangingPunct="0">
        <a:lnSpc>
          <a:spcPts val="42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anose="020F0502020204030204" pitchFamily="34" charset="0"/>
        </a:defRPr>
      </a:lvl4pPr>
      <a:lvl5pPr algn="l" rtl="0" eaLnBrk="0" fontAlgn="base" hangingPunct="0">
        <a:lnSpc>
          <a:spcPts val="42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anose="020F0502020204030204" pitchFamily="34" charset="0"/>
        </a:defRPr>
      </a:lvl5pPr>
      <a:lvl6pPr marL="457200"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anose="020F0502020204030204" pitchFamily="34" charset="0"/>
        </a:defRPr>
      </a:lvl6pPr>
      <a:lvl7pPr marL="914400"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anose="020F0502020204030204" pitchFamily="34" charset="0"/>
        </a:defRPr>
      </a:lvl7pPr>
      <a:lvl8pPr marL="1371600"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anose="020F0502020204030204" pitchFamily="34" charset="0"/>
        </a:defRPr>
      </a:lvl8pPr>
      <a:lvl9pPr marL="1828800" algn="l" rtl="0" eaLnBrk="1" fontAlgn="base" hangingPunct="1">
        <a:lnSpc>
          <a:spcPts val="42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322580" indent="-32258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7700" indent="-32575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70280" indent="-3238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94130" indent="-32258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19250" indent="-3238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hyperlink" Target="https://doi.org/10.1080/0266476042000214501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jdelijke aanduiding voor tekst 3"/>
          <p:cNvSpPr>
            <a:spLocks noGrp="1"/>
          </p:cNvSpPr>
          <p:nvPr>
            <p:ph type="body" sz="quarter" idx="10"/>
          </p:nvPr>
        </p:nvSpPr>
        <p:spPr>
          <a:xfrm>
            <a:off x="3647728" y="4005064"/>
            <a:ext cx="7758112" cy="1223963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r" defTabSz="-635" eaLnBrk="1" hangingPunct="1">
              <a:lnSpc>
                <a:spcPct val="100000"/>
              </a:lnSpc>
              <a:spcBef>
                <a:spcPts val="550"/>
              </a:spcBef>
              <a:buClrTx/>
              <a:buSzPct val="6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Michail Belias</a:t>
            </a:r>
          </a:p>
          <a:p>
            <a:pPr algn="r" defTabSz="-635" eaLnBrk="1" hangingPunct="1">
              <a:lnSpc>
                <a:spcPct val="100000"/>
              </a:lnSpc>
              <a:spcBef>
                <a:spcPts val="550"/>
              </a:spcBef>
              <a:buClrTx/>
              <a:buSzPct val="6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Department for Health Evidence</a:t>
            </a:r>
          </a:p>
          <a:p>
            <a:pPr defTabSz="-635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718721-59B6-4372-8EB2-AADA91BA0B5A}"/>
              </a:ext>
            </a:extLst>
          </p:cNvPr>
          <p:cNvSpPr/>
          <p:nvPr/>
        </p:nvSpPr>
        <p:spPr>
          <a:xfrm>
            <a:off x="767408" y="1085425"/>
            <a:ext cx="1063843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+mn-ea"/>
              </a:rPr>
              <a:t>How to analyse continuous bounded variables?</a:t>
            </a:r>
            <a:endParaRPr lang="en-GB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2062F3-6084-4E2B-992A-14EABD9E1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0"/>
            <a:ext cx="8208912" cy="712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00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BDE96-0969-456B-9345-C95014EB7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12" y="116632"/>
            <a:ext cx="10798175" cy="533400"/>
          </a:xfrm>
        </p:spPr>
        <p:txBody>
          <a:bodyPr/>
          <a:lstStyle/>
          <a:p>
            <a:pPr algn="ctr"/>
            <a:r>
              <a:rPr lang="en-GB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089D8-46A3-4094-B027-60D15AE59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913" y="980728"/>
            <a:ext cx="11447759" cy="5256584"/>
          </a:xfrm>
        </p:spPr>
        <p:txBody>
          <a:bodyPr/>
          <a:lstStyle/>
          <a:p>
            <a:r>
              <a:rPr lang="en-GB" dirty="0"/>
              <a:t>Reading accuracy data for </a:t>
            </a:r>
            <a:r>
              <a:rPr lang="en-GB" dirty="0" err="1"/>
              <a:t>nondyslexic</a:t>
            </a:r>
            <a:r>
              <a:rPr lang="en-GB" dirty="0"/>
              <a:t> and dyslexic Australian children </a:t>
            </a:r>
            <a:r>
              <a:rPr lang="en-GB" dirty="0">
                <a:hlinkClick r:id="rId2" action="ppaction://hlinksldjump"/>
              </a:rPr>
              <a:t>(Smithson and </a:t>
            </a:r>
            <a:r>
              <a:rPr lang="en-GB" dirty="0" err="1">
                <a:hlinkClick r:id="rId2" action="ppaction://hlinksldjump"/>
              </a:rPr>
              <a:t>Verkuilen</a:t>
            </a:r>
            <a:r>
              <a:rPr lang="en-GB" dirty="0">
                <a:hlinkClick r:id="rId2" action="ppaction://hlinksldjump"/>
              </a:rPr>
              <a:t> 2006)</a:t>
            </a:r>
            <a:endParaRPr lang="en-GB" dirty="0"/>
          </a:p>
          <a:p>
            <a:r>
              <a:rPr lang="en-GB" dirty="0"/>
              <a:t>We model the reading accuracy given dyslexia and IQ with interaction </a:t>
            </a:r>
          </a:p>
          <a:p>
            <a:pPr marL="0" indent="0" algn="ctr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arcsine transformation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Estimate Std. Error t value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  </a:t>
            </a:r>
          </a:p>
          <a:p>
            <a:pPr marL="321945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1.071217   0.029041 36.8862 &lt; 2.2e-16 ***</a:t>
            </a:r>
          </a:p>
          <a:p>
            <a:pPr marL="321945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dyslexia    -0.188236   0.029041 -6.4817 9.946e-08 ***</a:t>
            </a:r>
          </a:p>
          <a:p>
            <a:pPr marL="321945" lvl="1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iq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0.041216   0.028993  1.4216   0.16290    </a:t>
            </a:r>
          </a:p>
          <a:p>
            <a:pPr marL="321945" lvl="1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dyslexia:iq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-0.056415   0.028993 -1.9458   0.05872 .</a:t>
            </a:r>
          </a:p>
          <a:p>
            <a:pPr marL="321945" lvl="1" indent="0" algn="ctr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logit transformation</a:t>
            </a:r>
          </a:p>
          <a:p>
            <a:pPr marL="321945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Estimate Std. Error t value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  </a:t>
            </a:r>
          </a:p>
          <a:p>
            <a:pPr marL="321945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1.60107    0.22586  7.0888 1.411e-08 ***</a:t>
            </a:r>
          </a:p>
          <a:p>
            <a:pPr marL="321945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dyslexia    -1.20563    0.22586 -5.3380 4.011e-06 ***</a:t>
            </a:r>
          </a:p>
          <a:p>
            <a:pPr marL="321945" lvl="1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iq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0.35945    0.22548  1.5941   0.11878    </a:t>
            </a:r>
          </a:p>
          <a:p>
            <a:pPr marL="321945" lvl="1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dyslexia:iq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-0.42286    0.22548 -1.8754   0.06805 .  </a:t>
            </a:r>
          </a:p>
          <a:p>
            <a:pPr marL="321945" lvl="1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1945" lvl="1" indent="0">
              <a:buNone/>
            </a:pPr>
            <a:r>
              <a:rPr lang="en-GB" dirty="0"/>
              <a:t>Both interactions were statistically not significant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330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5237E-C2F3-49C9-BE48-013C0226B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13" y="116632"/>
            <a:ext cx="10798175" cy="533400"/>
          </a:xfrm>
        </p:spPr>
        <p:txBody>
          <a:bodyPr/>
          <a:lstStyle/>
          <a:p>
            <a:pPr algn="ctr"/>
            <a:r>
              <a:rPr lang="en-GB" dirty="0"/>
              <a:t>Examples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C1707-89C3-428A-882C-A99F36E95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913" y="908720"/>
            <a:ext cx="10798175" cy="5031705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When overdispersion is accounted the interactions become significant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			Estimate Std. Error z value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(&gt;|z|)   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      1.12323    0.15089  7.4441 9.758e-14 ***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dyslexia          -0.74165    0.15145 -4.8969 9.736e-07 ***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iq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0.48637    0.16708  2.9109 0.0036034 ** 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dyslexia:iq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-0.58126    0.17258 -3.3681 0.0007568 ***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(phi)_(Intercept)  3.30443    0.22650 14.5890 &lt; 2.2e-16 ***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(phi)_dyslexia     1.74656    0.29398  5.9410 2.832e-09 ***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(phi)_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iq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1.22907    0.45957  2.6744 0.0074862 **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509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5851-9C85-4C2F-B25A-D6903AFFB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12" y="116632"/>
            <a:ext cx="10798175" cy="533400"/>
          </a:xfrm>
        </p:spPr>
        <p:txBody>
          <a:bodyPr/>
          <a:lstStyle/>
          <a:p>
            <a:pPr algn="ctr"/>
            <a:r>
              <a:rPr lang="en-GB" dirty="0"/>
              <a:t>How do the models fit?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60C325-CF14-48E3-8F7F-F44313D687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00" r="1818" b="2095"/>
          <a:stretch/>
        </p:blipFill>
        <p:spPr>
          <a:xfrm>
            <a:off x="696911" y="650031"/>
            <a:ext cx="10798175" cy="535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58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71B0B-7E57-4471-B833-DE02A6B77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13" y="116632"/>
            <a:ext cx="10798175" cy="533400"/>
          </a:xfrm>
        </p:spPr>
        <p:txBody>
          <a:bodyPr/>
          <a:lstStyle/>
          <a:p>
            <a:pPr algn="ctr"/>
            <a:r>
              <a:rPr lang="en-GB" dirty="0"/>
              <a:t>Care on the ML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C929F-177B-4CEE-8AE3-13A3EF930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913" y="908721"/>
            <a:ext cx="10798175" cy="1368150"/>
          </a:xfrm>
        </p:spPr>
        <p:txBody>
          <a:bodyPr/>
          <a:lstStyle/>
          <a:p>
            <a:r>
              <a:rPr lang="en-GB" dirty="0">
                <a:hlinkClick r:id="rId2" action="ppaction://hlinksldjump"/>
              </a:rPr>
              <a:t>Kosmidis and Firth (2010) </a:t>
            </a:r>
            <a:r>
              <a:rPr lang="en-GB" dirty="0"/>
              <a:t>showed that ML inference may be severely biased in the context of beta regression</a:t>
            </a:r>
          </a:p>
          <a:p>
            <a:r>
              <a:rPr lang="en-GB" dirty="0"/>
              <a:t>Therefore, bias corrected and bias reduced addons are imported and called through the option </a:t>
            </a:r>
          </a:p>
          <a:p>
            <a:pPr marL="321945" lvl="1" indent="0" algn="ctr">
              <a:buNone/>
            </a:pPr>
            <a:r>
              <a:rPr lang="en-GB" dirty="0"/>
              <a:t>type = c("ML", "BC", "BR")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2B48F6-BB3F-493E-B8BA-AD29B8B488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54" r="1986" b="2941"/>
          <a:stretch/>
        </p:blipFill>
        <p:spPr>
          <a:xfrm>
            <a:off x="696913" y="2274815"/>
            <a:ext cx="10798174" cy="432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74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D1834-3AB7-4732-80DA-9252CE603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13" y="116632"/>
            <a:ext cx="10798175" cy="533400"/>
          </a:xfrm>
        </p:spPr>
        <p:txBody>
          <a:bodyPr/>
          <a:lstStyle/>
          <a:p>
            <a:pPr algn="ctr"/>
            <a:r>
              <a:rPr lang="en-GB" dirty="0"/>
              <a:t>Small bonuses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0062D-36E5-42DE-AED0-CC819AAEE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913" y="836712"/>
            <a:ext cx="10798175" cy="5103713"/>
          </a:xfrm>
        </p:spPr>
        <p:txBody>
          <a:bodyPr/>
          <a:lstStyle/>
          <a:p>
            <a:r>
              <a:rPr lang="en-GB" dirty="0"/>
              <a:t>Beta regression trees are also possible using the </a:t>
            </a:r>
            <a:r>
              <a:rPr lang="en-GB" dirty="0" err="1"/>
              <a:t>betatree</a:t>
            </a:r>
            <a:r>
              <a:rPr lang="en-GB" dirty="0"/>
              <a:t> a modified </a:t>
            </a:r>
            <a:r>
              <a:rPr lang="en-GB" dirty="0" err="1"/>
              <a:t>glmtree</a:t>
            </a:r>
            <a:r>
              <a:rPr lang="en-GB" dirty="0"/>
              <a:t> from </a:t>
            </a:r>
            <a:r>
              <a:rPr lang="en-GB" dirty="0" err="1"/>
              <a:t>partykit</a:t>
            </a:r>
            <a:r>
              <a:rPr lang="en-GB" dirty="0"/>
              <a:t> package. </a:t>
            </a:r>
          </a:p>
          <a:p>
            <a:endParaRPr lang="en-GB" dirty="0"/>
          </a:p>
          <a:p>
            <a:r>
              <a:rPr lang="en-GB" dirty="0"/>
              <a:t>The MOB (Model based recursive partitioning) approach:</a:t>
            </a:r>
          </a:p>
          <a:p>
            <a:pPr marL="779145" lvl="1" indent="-457200">
              <a:buFont typeface="+mj-lt"/>
              <a:buAutoNum type="arabicPeriod"/>
            </a:pPr>
            <a:r>
              <a:rPr lang="en-GB" dirty="0"/>
              <a:t>Fitting a beta regression model</a:t>
            </a:r>
          </a:p>
          <a:p>
            <a:pPr marL="779145" lvl="1" indent="-457200">
              <a:buFont typeface="+mj-lt"/>
              <a:buAutoNum type="arabicPeriod"/>
            </a:pPr>
            <a:r>
              <a:rPr lang="en-GB" dirty="0"/>
              <a:t>Assessing whether its parameters are stable across all partitioning variables </a:t>
            </a:r>
          </a:p>
          <a:p>
            <a:pPr marL="779145" lvl="1" indent="-457200">
              <a:buFont typeface="+mj-lt"/>
              <a:buAutoNum type="arabicPeriod"/>
            </a:pPr>
            <a:r>
              <a:rPr lang="en-GB" dirty="0"/>
              <a:t>Splitting the sample along the partitioning variable associated with the highest parameter instability</a:t>
            </a:r>
          </a:p>
          <a:p>
            <a:pPr marL="779145" lvl="1" indent="-457200">
              <a:buFont typeface="+mj-lt"/>
              <a:buAutoNum type="arabicPeriod"/>
            </a:pPr>
            <a:r>
              <a:rPr lang="en-GB" dirty="0"/>
              <a:t>Repeating these steps until some stopping criterion is met</a:t>
            </a:r>
          </a:p>
        </p:txBody>
      </p:sp>
    </p:spTree>
    <p:extLst>
      <p:ext uri="{BB962C8B-B14F-4D97-AF65-F5344CB8AC3E}">
        <p14:creationId xmlns:p14="http://schemas.microsoft.com/office/powerpoint/2010/main" val="2854135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33FDC-5498-4D5E-B67C-2EB22B33F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13" y="44624"/>
            <a:ext cx="10798175" cy="533400"/>
          </a:xfrm>
        </p:spPr>
        <p:txBody>
          <a:bodyPr/>
          <a:lstStyle/>
          <a:p>
            <a:pPr algn="ctr"/>
            <a:r>
              <a:rPr lang="en-GB" dirty="0" err="1"/>
              <a:t>Betatree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695422-9FFC-42B1-862E-C60245F79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777" y="906561"/>
            <a:ext cx="9754445" cy="50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834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A4B1-2C57-40AA-A3E5-24D57FB35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252" y="116632"/>
            <a:ext cx="10798175" cy="533400"/>
          </a:xfrm>
        </p:spPr>
        <p:txBody>
          <a:bodyPr/>
          <a:lstStyle/>
          <a:p>
            <a:pPr algn="ctr"/>
            <a:r>
              <a:rPr lang="en-GB" dirty="0"/>
              <a:t>Latent class beta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A52F0-E1FB-4BAA-9833-F3B9BB809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913" y="980728"/>
            <a:ext cx="10798175" cy="4959697"/>
          </a:xfrm>
        </p:spPr>
        <p:txBody>
          <a:bodyPr/>
          <a:lstStyle/>
          <a:p>
            <a:r>
              <a:rPr lang="en-GB" dirty="0"/>
              <a:t>If we didn’t know dyslexia and we were suspecting underlying latent classes</a:t>
            </a:r>
            <a:r>
              <a:rPr lang="el-GR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6381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A43FC-FE6B-41A3-8859-FFACA03D8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13" y="116632"/>
            <a:ext cx="10798175" cy="533400"/>
          </a:xfrm>
        </p:spPr>
        <p:txBody>
          <a:bodyPr/>
          <a:lstStyle/>
          <a:p>
            <a:pPr algn="ctr"/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9A3D9-8917-493A-BB4B-CE49EDE8D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022" y="1052736"/>
            <a:ext cx="10798175" cy="4887689"/>
          </a:xfrm>
        </p:spPr>
        <p:txBody>
          <a:bodyPr/>
          <a:lstStyle/>
          <a:p>
            <a:r>
              <a:rPr lang="en-GB" dirty="0"/>
              <a:t>[1] Silvia Ferrari &amp; Francisco </a:t>
            </a:r>
            <a:r>
              <a:rPr lang="en-GB" dirty="0" err="1"/>
              <a:t>Cribari-Neto</a:t>
            </a:r>
            <a:r>
              <a:rPr lang="en-GB" dirty="0"/>
              <a:t> (2010) Beta Regression for Modelling Rates and Proportions, Journal of Applied Statistics, 31:7, 799-815, DOI: </a:t>
            </a:r>
            <a:r>
              <a:rPr lang="en-GB" u="sng" dirty="0">
                <a:hlinkClick r:id="rId2"/>
              </a:rPr>
              <a:t>10.1080/0266476042000214501</a:t>
            </a:r>
            <a:endParaRPr lang="en-GB" u="sng" dirty="0"/>
          </a:p>
          <a:p>
            <a:r>
              <a:rPr lang="en-GB" u="sng" dirty="0">
                <a:hlinkClick r:id="rId3" action="ppaction://hlinksldjump"/>
              </a:rPr>
              <a:t>[2]</a:t>
            </a:r>
            <a:r>
              <a:rPr lang="en-GB" dirty="0"/>
              <a:t> </a:t>
            </a:r>
            <a:r>
              <a:rPr lang="en-GB" dirty="0" err="1"/>
              <a:t>Simas</a:t>
            </a:r>
            <a:r>
              <a:rPr lang="en-GB" dirty="0"/>
              <a:t>, Alexandre &amp; Barreto-Souza, Wagner &amp; V. Rocha, Andréa. (2010). Improved estimators for a general class of beta regression models. Computational Statistics &amp; Data Analysis. 54. 348-366. 10.1016/j.csda.2009.08.017. </a:t>
            </a:r>
          </a:p>
          <a:p>
            <a:r>
              <a:rPr lang="en-GB" dirty="0"/>
              <a:t>[3] Kosmidis I, Firth D (2010). \A Generic Algorithm for Reducing Bias in Parametric Estimation."</a:t>
            </a:r>
          </a:p>
          <a:p>
            <a:r>
              <a:rPr lang="en-GB" dirty="0"/>
              <a:t>Electronic Journal of Statistics, 4, 1097{1112.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669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How would one perform an analysis with a bounded dependent variable? </a:t>
            </a:r>
            <a:br>
              <a:rPr lang="en-GB" dirty="0">
                <a:solidFill>
                  <a:srgbClr val="FFFFFF"/>
                </a:solidFill>
              </a:rPr>
            </a:br>
            <a:endParaRPr lang="en-GB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Content Placeholder 2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96741360"/>
                  </p:ext>
                </p:extLst>
              </p:nvPr>
            </p:nvGraphicFramePr>
            <p:xfrm>
              <a:off x="4817284" y="642408"/>
              <a:ext cx="6895340" cy="55721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16" name="Content Placeholder 2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96741360"/>
                  </p:ext>
                </p:extLst>
              </p:nvPr>
            </p:nvGraphicFramePr>
            <p:xfrm>
              <a:off x="4817284" y="642408"/>
              <a:ext cx="6895340" cy="55721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82E2-8F4F-4B72-BC2D-2D044A8BB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12" y="116632"/>
            <a:ext cx="10798175" cy="533400"/>
          </a:xfrm>
        </p:spPr>
        <p:txBody>
          <a:bodyPr/>
          <a:lstStyle/>
          <a:p>
            <a:pPr algn="ctr"/>
            <a:r>
              <a:rPr lang="en-GB" dirty="0"/>
              <a:t>Arcsine-square root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6DDA6E-FED6-47BC-A9A8-184D4FD797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1384" y="908720"/>
                <a:ext cx="10943703" cy="1152128"/>
              </a:xfrm>
            </p:spPr>
            <p:txBody>
              <a:bodyPr/>
              <a:lstStyle/>
              <a:p>
                <a:r>
                  <a:rPr lang="en-GB" dirty="0"/>
                  <a:t>Arcsine or arcsine-square root or angular transformation or  two times arcsine - square root 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ad>
                          <m:radPr>
                            <m:degHide m:val="on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e>
                    </m:func>
                  </m:oMath>
                </a14:m>
                <a:endParaRPr lang="en-GB" dirty="0"/>
              </a:p>
              <a:p>
                <a:r>
                  <a:rPr lang="en-GB" dirty="0"/>
                  <a:t>The transformation pulls out the ends of the distribution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6DDA6E-FED6-47BC-A9A8-184D4FD797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384" y="908720"/>
                <a:ext cx="10943703" cy="1152128"/>
              </a:xfrm>
              <a:blipFill>
                <a:blip r:embed="rId2"/>
                <a:stretch>
                  <a:fillRect l="-1336" t="-6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5A5A272-479B-4252-9590-747651992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11" y="2060848"/>
            <a:ext cx="1079817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85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BA54-0BF3-4E5A-ABB6-4366BE36D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12" y="116632"/>
            <a:ext cx="10798175" cy="533400"/>
          </a:xfrm>
        </p:spPr>
        <p:txBody>
          <a:bodyPr/>
          <a:lstStyle/>
          <a:p>
            <a:pPr algn="ctr"/>
            <a:r>
              <a:rPr lang="en-GB" dirty="0"/>
              <a:t>logit transformation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14C024-2968-4E27-838D-3374BEE73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911" y="2060848"/>
            <a:ext cx="10798175" cy="41764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4F90E9F-3916-4D26-A806-F073A689C3F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51384" y="908720"/>
                <a:ext cx="10943703" cy="1152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/>
              <a:lstStyle>
                <a:lvl1pPr marL="322580" indent="-322580" algn="l" rtl="0" eaLnBrk="0" fontAlgn="base" hangingPunct="0">
                  <a:lnSpc>
                    <a:spcPts val="25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7700" indent="-325755" algn="l" rtl="0" eaLnBrk="0" fontAlgn="base" hangingPunct="0">
                  <a:lnSpc>
                    <a:spcPts val="25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70280" indent="-323850" algn="l" rtl="0" eaLnBrk="0" fontAlgn="base" hangingPunct="0">
                  <a:lnSpc>
                    <a:spcPts val="25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94130" indent="-322580" algn="l" rtl="0" eaLnBrk="0" fontAlgn="base" hangingPunct="0">
                  <a:lnSpc>
                    <a:spcPts val="25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619250" indent="-323850" algn="l" rtl="0" eaLnBrk="0" fontAlgn="base" hangingPunct="0">
                  <a:lnSpc>
                    <a:spcPts val="25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/>
                  <a:t>Arcsine or arcsine-square root or angular transformation or  two times arcsine - square root 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ad>
                          <m:radPr>
                            <m:degHide m:val="on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e>
                    </m:func>
                  </m:oMath>
                </a14:m>
                <a:endParaRPr lang="en-GB" dirty="0"/>
              </a:p>
              <a:p>
                <a:r>
                  <a:rPr lang="en-GB" dirty="0"/>
                  <a:t>The transformation pulls out the ends of the distribution more than the arcsine transformation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4F90E9F-3916-4D26-A806-F073A689C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1384" y="908720"/>
                <a:ext cx="10943703" cy="1152128"/>
              </a:xfrm>
              <a:prstGeom prst="rect">
                <a:avLst/>
              </a:prstGeom>
              <a:blipFill>
                <a:blip r:embed="rId3"/>
                <a:stretch>
                  <a:fillRect l="-1336" t="-68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4208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0F049-C2BF-4F74-BA0A-C80AE4272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12" y="116632"/>
            <a:ext cx="10798175" cy="533400"/>
          </a:xfrm>
        </p:spPr>
        <p:txBody>
          <a:bodyPr/>
          <a:lstStyle/>
          <a:p>
            <a:pPr algn="ctr"/>
            <a:r>
              <a:rPr lang="en-GB" b="0" dirty="0"/>
              <a:t>Comparison of effects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8A8B9-376F-4848-9DC4-33F7894E6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913" y="836712"/>
            <a:ext cx="10798175" cy="5103713"/>
          </a:xfrm>
        </p:spPr>
        <p:txBody>
          <a:bodyPr/>
          <a:lstStyle/>
          <a:p>
            <a:r>
              <a:rPr lang="en-GB" dirty="0"/>
              <a:t>The difference in the effect of the transformation is better shown on the same scale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2B466F-6638-4BAD-8811-A481BD8C3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95" y="2204864"/>
            <a:ext cx="10798175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142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F91D-9BD2-4B2D-B6D6-DBC0FDCF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13" y="116632"/>
            <a:ext cx="10798175" cy="533400"/>
          </a:xfrm>
        </p:spPr>
        <p:txBody>
          <a:bodyPr/>
          <a:lstStyle/>
          <a:p>
            <a:pPr algn="ctr"/>
            <a:r>
              <a:rPr lang="en-GB" dirty="0"/>
              <a:t>Different point of 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DF3122-5874-48BB-A94D-7E555BE6EC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6913" y="908720"/>
                <a:ext cx="10798175" cy="5031705"/>
              </a:xfrm>
            </p:spPr>
            <p:txBody>
              <a:bodyPr/>
              <a:lstStyle/>
              <a:p>
                <a:r>
                  <a:rPr lang="en-GB" dirty="0"/>
                  <a:t>Both approaches have limitations</a:t>
                </a:r>
              </a:p>
              <a:p>
                <a:pPr lvl="1"/>
                <a:r>
                  <a:rPr lang="en-GB" dirty="0"/>
                  <a:t>The regression parameters are interpretable in terms of the mean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el-GR" dirty="0"/>
                  <a:t> </a:t>
                </a:r>
                <a:r>
                  <a:rPr lang="en-GB" dirty="0"/>
                  <a:t>not in Y</a:t>
                </a:r>
              </a:p>
              <a:p>
                <a:pPr lvl="1"/>
                <a:r>
                  <a:rPr lang="en-GB" dirty="0"/>
                  <a:t>Rates and proportions are typically heteroskedastic</a:t>
                </a:r>
              </a:p>
              <a:p>
                <a:pPr lvl="2"/>
                <a:r>
                  <a:rPr lang="en-GB" dirty="0"/>
                  <a:t>With less variation as we approach the lower and upper limits</a:t>
                </a:r>
              </a:p>
              <a:p>
                <a:pPr lvl="2"/>
                <a:r>
                  <a:rPr lang="en-GB" dirty="0"/>
                  <a:t>And more variation around the middle</a:t>
                </a:r>
              </a:p>
              <a:p>
                <a:pPr lvl="1"/>
                <a:r>
                  <a:rPr lang="en-GB" dirty="0"/>
                  <a:t>Distributions of rates and proportions are typically asymmetric</a:t>
                </a:r>
              </a:p>
              <a:p>
                <a:pPr lvl="2"/>
                <a:r>
                  <a:rPr lang="en-GB" dirty="0"/>
                  <a:t>interval estimation and hypothesis testing can be quite inaccurate in small samples</a:t>
                </a:r>
              </a:p>
              <a:p>
                <a:endParaRPr lang="en-GB" dirty="0"/>
              </a:p>
              <a:p>
                <a:r>
                  <a:rPr lang="en-GB" dirty="0">
                    <a:hlinkClick r:id="rId2" action="ppaction://hlinksldjump"/>
                  </a:rPr>
                  <a:t>Ferrari and </a:t>
                </a:r>
                <a:r>
                  <a:rPr lang="en-GB" dirty="0" err="1">
                    <a:hlinkClick r:id="rId2" action="ppaction://hlinksldjump"/>
                  </a:rPr>
                  <a:t>Cribari-Neto</a:t>
                </a:r>
                <a:r>
                  <a:rPr lang="en-GB" dirty="0">
                    <a:hlinkClick r:id="rId2" action="ppaction://hlinksldjump"/>
                  </a:rPr>
                  <a:t> (2004) </a:t>
                </a:r>
                <a:r>
                  <a:rPr lang="en-GB" dirty="0"/>
                  <a:t>proposed a “regression” model for bounded continuous outcomes</a:t>
                </a:r>
              </a:p>
              <a:p>
                <a:pPr lvl="1"/>
                <a:r>
                  <a:rPr lang="en-GB" dirty="0"/>
                  <a:t>Key assumption is that the response variable is beta-distributed</a:t>
                </a:r>
              </a:p>
              <a:p>
                <a:pPr lvl="1"/>
                <a:r>
                  <a:rPr lang="en-GB" dirty="0"/>
                  <a:t>Benefits :</a:t>
                </a:r>
              </a:p>
              <a:p>
                <a:pPr lvl="2"/>
                <a:r>
                  <a:rPr lang="en-GB" dirty="0"/>
                  <a:t>The regression parameters are interpretable in terms of the mean of Y</a:t>
                </a:r>
              </a:p>
              <a:p>
                <a:pPr lvl="2"/>
                <a:r>
                  <a:rPr lang="en-GB" dirty="0"/>
                  <a:t>The model is naturally heteroskedastic and easily accommodates asymmetries</a:t>
                </a:r>
              </a:p>
              <a:p>
                <a:r>
                  <a:rPr lang="pt-BR" dirty="0">
                    <a:hlinkClick r:id="rId2" action="ppaction://hlinksldjump"/>
                  </a:rPr>
                  <a:t>Simas, Barreto-Souza, and Rocha (2010)</a:t>
                </a:r>
                <a:r>
                  <a:rPr lang="el-GR" dirty="0">
                    <a:hlinkClick r:id="rId2" action="ppaction://hlinksldjump"/>
                  </a:rPr>
                  <a:t> </a:t>
                </a:r>
                <a:r>
                  <a:rPr lang="en-GB" dirty="0"/>
                  <a:t>developed beta regression to allow nonlinearities and variable dispersion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DF3122-5874-48BB-A94D-7E555BE6EC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913" y="908720"/>
                <a:ext cx="10798175" cy="5031705"/>
              </a:xfrm>
              <a:blipFill>
                <a:blip r:embed="rId3"/>
                <a:stretch>
                  <a:fillRect l="-1354" t="-15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3846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81CBB-FB1E-4B9B-923D-E9909EFB9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13" y="116632"/>
            <a:ext cx="10798175" cy="533400"/>
          </a:xfrm>
        </p:spPr>
        <p:txBody>
          <a:bodyPr/>
          <a:lstStyle/>
          <a:p>
            <a:pPr algn="ctr"/>
            <a:r>
              <a:rPr lang="en-GB" dirty="0"/>
              <a:t>Beta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A97E49-2C4E-4663-9C3E-71F8B0847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12" y="838910"/>
            <a:ext cx="10798175" cy="472196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6B400F3-5531-4E08-A6D6-93A35EDCA9C8}"/>
              </a:ext>
            </a:extLst>
          </p:cNvPr>
          <p:cNvSpPr txBox="1">
            <a:spLocks/>
          </p:cNvSpPr>
          <p:nvPr/>
        </p:nvSpPr>
        <p:spPr bwMode="auto">
          <a:xfrm>
            <a:off x="701240" y="5749756"/>
            <a:ext cx="10798175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>
            <a:lvl1pPr marL="322580" indent="-32258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7700" indent="-325755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0280" indent="-32385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4130" indent="-32258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9250" indent="-32385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GB" dirty="0"/>
              <a:t>Probability density functions for beta distributions with varying parameters</a:t>
            </a:r>
          </a:p>
        </p:txBody>
      </p:sp>
    </p:spTree>
    <p:extLst>
      <p:ext uri="{BB962C8B-B14F-4D97-AF65-F5344CB8AC3E}">
        <p14:creationId xmlns:p14="http://schemas.microsoft.com/office/powerpoint/2010/main" val="1175052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21081-1256-4FBA-B0DE-DA72F1C7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12" y="116632"/>
            <a:ext cx="10798175" cy="533400"/>
          </a:xfrm>
        </p:spPr>
        <p:txBody>
          <a:bodyPr/>
          <a:lstStyle/>
          <a:p>
            <a:pPr algn="ctr"/>
            <a:r>
              <a:rPr lang="en-GB" dirty="0"/>
              <a:t>Beta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AF74FC-45B7-4875-BB87-0AB4E7221C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6913" y="650032"/>
                <a:ext cx="10798175" cy="5659288"/>
              </a:xfrm>
            </p:spPr>
            <p:txBody>
              <a:bodyPr/>
              <a:lstStyle/>
              <a:p>
                <a:r>
                  <a:rPr lang="en-GB" dirty="0"/>
                  <a:t>The beta density is usually expressed as:</a:t>
                </a:r>
              </a:p>
              <a:p>
                <a:endParaRPr lang="en-GB" dirty="0"/>
              </a:p>
              <a:p>
                <a:pPr lvl="1"/>
                <a:r>
                  <a:rPr lang="es-ES" dirty="0"/>
                  <a:t>f(y; p, q)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ES" dirty="0"/>
                          <m:t>Γ</m:t>
                        </m:r>
                        <m:r>
                          <m:rPr>
                            <m:nor/>
                          </m:rPr>
                          <a:rPr lang="es-ES" dirty="0"/>
                          <m:t>(</m:t>
                        </m:r>
                        <m:r>
                          <m:rPr>
                            <m:nor/>
                          </m:rPr>
                          <a:rPr lang="es-ES" dirty="0"/>
                          <m:t>p</m:t>
                        </m:r>
                        <m:r>
                          <m:rPr>
                            <m:nor/>
                          </m:rPr>
                          <a:rPr lang="es-ES" dirty="0"/>
                          <m:t> + </m:t>
                        </m:r>
                        <m:r>
                          <m:rPr>
                            <m:nor/>
                          </m:rPr>
                          <a:rPr lang="es-ES" dirty="0"/>
                          <m:t>q</m:t>
                        </m:r>
                        <m:r>
                          <m:rPr>
                            <m:nor/>
                          </m:rPr>
                          <a:rPr lang="es-ES" dirty="0"/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s-ES" dirty="0"/>
                          <m:t>Γ</m:t>
                        </m:r>
                        <m:r>
                          <m:rPr>
                            <m:nor/>
                          </m:rPr>
                          <a:rPr lang="es-ES" dirty="0"/>
                          <m:t>(</m:t>
                        </m:r>
                        <m:r>
                          <m:rPr>
                            <m:nor/>
                          </m:rPr>
                          <a:rPr lang="es-ES" dirty="0"/>
                          <m:t>p</m:t>
                        </m:r>
                        <m:r>
                          <m:rPr>
                            <m:nor/>
                          </m:rPr>
                          <a:rPr lang="es-ES" dirty="0"/>
                          <m:t>)</m:t>
                        </m:r>
                        <m:r>
                          <m:rPr>
                            <m:nor/>
                          </m:rPr>
                          <a:rPr lang="es-ES" dirty="0"/>
                          <m:t>Γ</m:t>
                        </m:r>
                        <m:r>
                          <m:rPr>
                            <m:nor/>
                          </m:rPr>
                          <a:rPr lang="es-ES" dirty="0"/>
                          <m:t>(</m:t>
                        </m:r>
                        <m:r>
                          <m:rPr>
                            <m:nor/>
                          </m:rPr>
                          <a:rPr lang="es-ES" dirty="0"/>
                          <m:t>q</m:t>
                        </m:r>
                        <m:r>
                          <m:rPr>
                            <m:nor/>
                          </m:rPr>
                          <a:rPr lang="es-ES" dirty="0"/>
                          <m:t>) </m:t>
                        </m:r>
                      </m:den>
                    </m:f>
                  </m:oMath>
                </a14:m>
                <a:r>
                  <a:rPr lang="es-ES" dirty="0"/>
                  <a:t> y</a:t>
                </a:r>
                <a:r>
                  <a:rPr lang="es-ES" baseline="30000" dirty="0"/>
                  <a:t> p-1</a:t>
                </a:r>
                <a:r>
                  <a:rPr lang="es-ES" dirty="0"/>
                  <a:t> (1 – y )</a:t>
                </a:r>
                <a:r>
                  <a:rPr lang="es-ES" baseline="30000" dirty="0"/>
                  <a:t>q-1</a:t>
                </a:r>
                <a:r>
                  <a:rPr lang="es-ES" dirty="0"/>
                  <a:t> , 0&lt;y&lt;1</a:t>
                </a:r>
              </a:p>
              <a:p>
                <a:pPr lvl="1"/>
                <a:endParaRPr lang="es-ES" dirty="0"/>
              </a:p>
              <a:p>
                <a:pPr lvl="1"/>
                <a:r>
                  <a:rPr lang="en-GB" dirty="0">
                    <a:hlinkClick r:id="rId3" action="ppaction://hlinksldjump"/>
                  </a:rPr>
                  <a:t>Ferrari and </a:t>
                </a:r>
                <a:r>
                  <a:rPr lang="en-GB" dirty="0" err="1">
                    <a:hlinkClick r:id="rId3" action="ppaction://hlinksldjump"/>
                  </a:rPr>
                  <a:t>Cribari-Neto</a:t>
                </a:r>
                <a:r>
                  <a:rPr lang="en-GB" dirty="0">
                    <a:hlinkClick r:id="rId3" action="ppaction://hlinksldjump"/>
                  </a:rPr>
                  <a:t> (2004) </a:t>
                </a:r>
                <a:r>
                  <a:rPr lang="en-GB" dirty="0"/>
                  <a:t> proposed a different parameterization </a:t>
                </a:r>
              </a:p>
              <a:p>
                <a:pPr lvl="2"/>
                <a:r>
                  <a:rPr lang="en-GB" dirty="0"/>
                  <a:t>µ = p/(p + q) and φ = p + q</a:t>
                </a:r>
              </a:p>
              <a:p>
                <a:pPr lvl="2"/>
                <a:endParaRPr lang="es-ES" dirty="0"/>
              </a:p>
              <a:p>
                <a:pPr lvl="1"/>
                <a:r>
                  <a:rPr lang="es-ES" dirty="0"/>
                  <a:t>f(y;</a:t>
                </a:r>
                <a:r>
                  <a:rPr lang="el-GR" dirty="0"/>
                  <a:t> μ</a:t>
                </a:r>
                <a:r>
                  <a:rPr lang="es-ES" dirty="0"/>
                  <a:t>,</a:t>
                </a:r>
                <a:r>
                  <a:rPr lang="el-GR" dirty="0"/>
                  <a:t>φ</a:t>
                </a:r>
                <a:r>
                  <a:rPr lang="es-ES" dirty="0"/>
                  <a:t>)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ES" dirty="0"/>
                          <m:t>Γ</m:t>
                        </m:r>
                        <m:r>
                          <m:rPr>
                            <m:nor/>
                          </m:rPr>
                          <a:rPr lang="es-ES" dirty="0"/>
                          <m:t>(</m:t>
                        </m:r>
                        <m:r>
                          <m:rPr>
                            <m:nor/>
                          </m:rPr>
                          <a:rPr lang="el-GR" b="0" i="0" dirty="0" smtClean="0"/>
                          <m:t>φ</m:t>
                        </m:r>
                        <m:r>
                          <m:rPr>
                            <m:nor/>
                          </m:rPr>
                          <a:rPr lang="es-ES" dirty="0"/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s-ES" dirty="0"/>
                          <m:t>Γ</m:t>
                        </m:r>
                        <m:r>
                          <m:rPr>
                            <m:nor/>
                          </m:rPr>
                          <a:rPr lang="es-ES" dirty="0"/>
                          <m:t>(</m:t>
                        </m:r>
                        <m:r>
                          <m:rPr>
                            <m:nor/>
                          </m:rPr>
                          <a:rPr lang="el-GR" b="0" i="0" dirty="0" smtClean="0"/>
                          <m:t>μφ</m:t>
                        </m:r>
                        <m:r>
                          <m:rPr>
                            <m:nor/>
                          </m:rPr>
                          <a:rPr lang="es-ES" dirty="0"/>
                          <m:t>)</m:t>
                        </m:r>
                        <m:r>
                          <m:rPr>
                            <m:nor/>
                          </m:rPr>
                          <a:rPr lang="es-ES" dirty="0"/>
                          <m:t>Γ</m:t>
                        </m:r>
                        <m:r>
                          <m:rPr>
                            <m:nor/>
                          </m:rPr>
                          <a:rPr lang="es-ES" dirty="0"/>
                          <m:t>(</m:t>
                        </m:r>
                        <m:r>
                          <m:rPr>
                            <m:nor/>
                          </m:rPr>
                          <a:rPr lang="el-GR" b="0" i="0" dirty="0" smtClean="0"/>
                          <m:t>(1−</m:t>
                        </m:r>
                        <m:r>
                          <m:rPr>
                            <m:nor/>
                          </m:rPr>
                          <a:rPr lang="el-GR" b="0" i="0" dirty="0" smtClean="0"/>
                          <m:t>μ</m:t>
                        </m:r>
                        <m:r>
                          <m:rPr>
                            <m:nor/>
                          </m:rPr>
                          <a:rPr lang="el-GR" b="0" i="0" dirty="0" smtClean="0"/>
                          <m:t>)</m:t>
                        </m:r>
                        <m:r>
                          <m:rPr>
                            <m:nor/>
                          </m:rPr>
                          <a:rPr lang="el-GR" b="0" i="0" dirty="0" smtClean="0"/>
                          <m:t>φ</m:t>
                        </m:r>
                        <m:r>
                          <m:rPr>
                            <m:nor/>
                          </m:rPr>
                          <a:rPr lang="es-ES" dirty="0"/>
                          <m:t>) </m:t>
                        </m:r>
                      </m:den>
                    </m:f>
                  </m:oMath>
                </a14:m>
                <a:r>
                  <a:rPr lang="es-ES" dirty="0"/>
                  <a:t> y</a:t>
                </a:r>
                <a:r>
                  <a:rPr lang="es-ES" baseline="30000" dirty="0"/>
                  <a:t> </a:t>
                </a:r>
                <a:r>
                  <a:rPr lang="el-GR" baseline="30000" dirty="0" err="1"/>
                  <a:t>μφ</a:t>
                </a:r>
                <a:r>
                  <a:rPr lang="es-ES" baseline="30000" dirty="0"/>
                  <a:t>-1</a:t>
                </a:r>
                <a:r>
                  <a:rPr lang="es-ES" dirty="0"/>
                  <a:t> (1 – y )</a:t>
                </a:r>
                <a:r>
                  <a:rPr lang="el-GR" baseline="30000" dirty="0"/>
                  <a:t>(1-μ)φ-1</a:t>
                </a:r>
                <a:r>
                  <a:rPr lang="es-ES" dirty="0"/>
                  <a:t> , 0&lt;y&lt;1</a:t>
                </a:r>
                <a:r>
                  <a:rPr lang="el-GR" dirty="0"/>
                  <a:t> , </a:t>
                </a:r>
                <a:r>
                  <a:rPr lang="en-GB" dirty="0"/>
                  <a:t>with 0 &lt; µ &lt; 1 and φ &gt; 0</a:t>
                </a:r>
                <a:endParaRPr lang="es-ES" dirty="0"/>
              </a:p>
              <a:p>
                <a:pPr lvl="1"/>
                <a:endParaRPr lang="es-ES" dirty="0"/>
              </a:p>
              <a:p>
                <a:pPr lvl="2"/>
                <a:r>
                  <a:rPr lang="en-GB" dirty="0"/>
                  <a:t>y ∼ B(µ, </a:t>
                </a:r>
                <a:r>
                  <a:rPr lang="el-GR" dirty="0"/>
                  <a:t>φ)</a:t>
                </a:r>
                <a:r>
                  <a:rPr lang="en-GB" dirty="0"/>
                  <a:t> , E(y) = µ and VAR(y) = µ(1 − µ)/(1 + </a:t>
                </a:r>
                <a:r>
                  <a:rPr lang="el-GR" dirty="0"/>
                  <a:t>φ</a:t>
                </a:r>
                <a:r>
                  <a:rPr lang="en-GB" dirty="0"/>
                  <a:t>)</a:t>
                </a:r>
              </a:p>
              <a:p>
                <a:endParaRPr lang="es-ES" dirty="0"/>
              </a:p>
              <a:p>
                <a:r>
                  <a:rPr lang="en-GB" dirty="0"/>
                  <a:t>Let y</a:t>
                </a:r>
                <a:r>
                  <a:rPr lang="en-GB" baseline="-25000" dirty="0"/>
                  <a:t>1</a:t>
                </a:r>
                <a:r>
                  <a:rPr lang="en-GB" dirty="0"/>
                  <a:t>,y</a:t>
                </a:r>
                <a:r>
                  <a:rPr lang="en-GB" baseline="-25000" dirty="0"/>
                  <a:t>2</a:t>
                </a:r>
                <a:r>
                  <a:rPr lang="en-GB" dirty="0"/>
                  <a:t>, … y</a:t>
                </a:r>
                <a:r>
                  <a:rPr lang="en-GB" baseline="-25000" dirty="0"/>
                  <a:t>n</a:t>
                </a:r>
                <a:r>
                  <a:rPr lang="en-GB" dirty="0"/>
                  <a:t> random sample y</a:t>
                </a:r>
                <a:r>
                  <a:rPr lang="en-GB" baseline="-25000" dirty="0"/>
                  <a:t>i</a:t>
                </a:r>
                <a:r>
                  <a:rPr lang="en-GB" dirty="0"/>
                  <a:t> ~ Beta(</a:t>
                </a:r>
                <a:r>
                  <a:rPr lang="el-GR" dirty="0"/>
                  <a:t>μ</a:t>
                </a:r>
                <a:r>
                  <a:rPr lang="en-GB" baseline="-25000" dirty="0" err="1"/>
                  <a:t>i</a:t>
                </a:r>
                <a:r>
                  <a:rPr lang="en-GB" dirty="0"/>
                  <a:t>, </a:t>
                </a:r>
                <a:r>
                  <a:rPr lang="el-GR" dirty="0"/>
                  <a:t>φ)</a:t>
                </a:r>
                <a:r>
                  <a:rPr lang="en-GB" dirty="0"/>
                  <a:t>, then the beta regression is defines as </a:t>
                </a:r>
              </a:p>
              <a:p>
                <a:pPr marL="0" indent="0" algn="ctr">
                  <a:buNone/>
                </a:pPr>
                <a:r>
                  <a:rPr lang="en-GB" dirty="0"/>
                  <a:t>g</a:t>
                </a:r>
                <a:r>
                  <a:rPr lang="en-GB" baseline="-25000" dirty="0"/>
                  <a:t>1</a:t>
                </a:r>
                <a:r>
                  <a:rPr lang="en-GB" dirty="0"/>
                  <a:t>(</a:t>
                </a:r>
                <a:r>
                  <a:rPr lang="el-GR" dirty="0"/>
                  <a:t>μ</a:t>
                </a:r>
                <a:r>
                  <a:rPr lang="en-GB" baseline="-25000" dirty="0" err="1"/>
                  <a:t>i</a:t>
                </a:r>
                <a:r>
                  <a:rPr lang="en-GB" dirty="0"/>
                  <a:t>) = </a:t>
                </a:r>
                <a:r>
                  <a:rPr lang="en-GB" dirty="0" err="1"/>
                  <a:t>x</a:t>
                </a:r>
                <a:r>
                  <a:rPr lang="en-GB" baseline="-25000" dirty="0" err="1"/>
                  <a:t>i</a:t>
                </a:r>
                <a:r>
                  <a:rPr lang="en-GB" baseline="30000" dirty="0" err="1"/>
                  <a:t>T</a:t>
                </a:r>
                <a:r>
                  <a:rPr lang="en-GB" dirty="0"/>
                  <a:t> </a:t>
                </a:r>
                <a:r>
                  <a:rPr lang="el-GR" dirty="0"/>
                  <a:t>β</a:t>
                </a:r>
                <a:r>
                  <a:rPr lang="en-GB" dirty="0"/>
                  <a:t>= </a:t>
                </a:r>
                <a:r>
                  <a:rPr lang="el-GR" dirty="0"/>
                  <a:t>η</a:t>
                </a:r>
                <a:r>
                  <a:rPr lang="en-GB" baseline="-25000" dirty="0"/>
                  <a:t>1i</a:t>
                </a:r>
                <a:r>
                  <a:rPr lang="en-GB" dirty="0"/>
                  <a:t>  [eq.1]</a:t>
                </a:r>
              </a:p>
              <a:p>
                <a:pPr marL="0" indent="0" algn="ctr">
                  <a:buNone/>
                </a:pPr>
                <a:r>
                  <a:rPr lang="en-GB" dirty="0"/>
                  <a:t>g</a:t>
                </a:r>
                <a:r>
                  <a:rPr lang="en-GB" baseline="-25000" dirty="0"/>
                  <a:t>1</a:t>
                </a:r>
                <a:r>
                  <a:rPr lang="en-GB" dirty="0"/>
                  <a:t>(</a:t>
                </a:r>
                <a:r>
                  <a:rPr lang="el-GR" dirty="0"/>
                  <a:t>φ</a:t>
                </a:r>
                <a:r>
                  <a:rPr lang="en-GB" baseline="-25000" dirty="0" err="1"/>
                  <a:t>i</a:t>
                </a:r>
                <a:r>
                  <a:rPr lang="en-GB" dirty="0"/>
                  <a:t>) = </a:t>
                </a:r>
                <a:r>
                  <a:rPr lang="en-GB" dirty="0" err="1"/>
                  <a:t>z</a:t>
                </a:r>
                <a:r>
                  <a:rPr lang="en-GB" baseline="-25000" dirty="0" err="1"/>
                  <a:t>i</a:t>
                </a:r>
                <a:r>
                  <a:rPr lang="en-GB" baseline="30000" dirty="0" err="1"/>
                  <a:t>T</a:t>
                </a:r>
                <a:r>
                  <a:rPr lang="en-GB" dirty="0"/>
                  <a:t> </a:t>
                </a:r>
                <a:r>
                  <a:rPr lang="el-GR" dirty="0"/>
                  <a:t>γ</a:t>
                </a:r>
                <a:r>
                  <a:rPr lang="en-GB" dirty="0"/>
                  <a:t>= </a:t>
                </a:r>
                <a:r>
                  <a:rPr lang="el-GR" dirty="0"/>
                  <a:t>η</a:t>
                </a:r>
                <a:r>
                  <a:rPr lang="el-GR" baseline="-25000" dirty="0"/>
                  <a:t>2</a:t>
                </a:r>
                <a:r>
                  <a:rPr lang="en-GB" baseline="-25000" dirty="0" err="1"/>
                  <a:t>i</a:t>
                </a:r>
                <a:r>
                  <a:rPr lang="en-GB" dirty="0"/>
                  <a:t> [eq.2]</a:t>
                </a:r>
                <a:endParaRPr lang="en-GB" baseline="-25000" dirty="0"/>
              </a:p>
              <a:p>
                <a:pPr marL="0" indent="0" algn="ctr">
                  <a:buNone/>
                </a:pPr>
                <a:r>
                  <a:rPr lang="en-GB" dirty="0"/>
                  <a:t>g</a:t>
                </a:r>
                <a:r>
                  <a:rPr lang="en-GB" baseline="-25000" dirty="0"/>
                  <a:t>1</a:t>
                </a:r>
                <a:r>
                  <a:rPr lang="en-GB" dirty="0"/>
                  <a:t>(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·)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</m:oMath>
                </a14:m>
                <a:r>
                  <a:rPr lang="en-GB" dirty="0"/>
                  <a:t> ℝ</a:t>
                </a:r>
                <a:r>
                  <a:rPr lang="el-GR" dirty="0"/>
                  <a:t> , </a:t>
                </a:r>
                <a:r>
                  <a:rPr lang="en-GB" dirty="0"/>
                  <a:t>g</a:t>
                </a:r>
                <a:r>
                  <a:rPr lang="el-GR" baseline="-25000" dirty="0"/>
                  <a:t>2</a:t>
                </a:r>
                <a:r>
                  <a:rPr lang="en-GB" dirty="0"/>
                  <a:t>(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·)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</m:oMath>
                </a14:m>
                <a:r>
                  <a:rPr lang="en-GB" dirty="0"/>
                  <a:t> ℝ are link functions (increasing and twice differentiable function)</a:t>
                </a:r>
              </a:p>
              <a:p>
                <a:pPr marL="0" indent="0" algn="ctr">
                  <a:buNone/>
                </a:pPr>
                <a:r>
                  <a:rPr lang="en-GB" dirty="0"/>
                  <a:t>Coefficients β and γ are estimated by maximum likelihood.</a:t>
                </a:r>
              </a:p>
              <a:p>
                <a:pPr marL="0" indent="0" algn="ctr">
                  <a:buNone/>
                </a:pPr>
                <a:r>
                  <a:rPr lang="en-GB" dirty="0"/>
                  <a:t>The usual central limit theorem holds with associated asymptotic tests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AF74FC-45B7-4875-BB87-0AB4E7221C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913" y="650032"/>
                <a:ext cx="10798175" cy="5659288"/>
              </a:xfrm>
              <a:blipFill>
                <a:blip r:embed="rId4"/>
                <a:stretch>
                  <a:fillRect l="-1354" t="-14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8259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EEEAD-80C1-4393-89D7-B4F4543E4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12" y="116632"/>
            <a:ext cx="10798175" cy="533400"/>
          </a:xfrm>
        </p:spPr>
        <p:txBody>
          <a:bodyPr/>
          <a:lstStyle/>
          <a:p>
            <a:pPr algn="ctr"/>
            <a:r>
              <a:rPr lang="en-GB" b="0" dirty="0"/>
              <a:t>Implementation in 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1DC-960B-4FC5-8DA0-762FBF5E9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913" y="650032"/>
            <a:ext cx="10798173" cy="5290393"/>
          </a:xfrm>
        </p:spPr>
        <p:txBody>
          <a:bodyPr/>
          <a:lstStyle/>
          <a:p>
            <a:r>
              <a:rPr lang="en-GB" dirty="0"/>
              <a:t>The function used is </a:t>
            </a:r>
            <a:r>
              <a:rPr lang="en-GB" dirty="0" err="1"/>
              <a:t>betareg</a:t>
            </a:r>
            <a:r>
              <a:rPr lang="en-GB" dirty="0"/>
              <a:t>()</a:t>
            </a:r>
          </a:p>
          <a:p>
            <a:r>
              <a:rPr lang="en-GB" dirty="0"/>
              <a:t>Similar to the </a:t>
            </a:r>
            <a:r>
              <a:rPr lang="en-GB" dirty="0" err="1"/>
              <a:t>glm</a:t>
            </a:r>
            <a:r>
              <a:rPr lang="en-GB" dirty="0"/>
              <a:t>() function.</a:t>
            </a:r>
          </a:p>
          <a:p>
            <a:pPr lvl="1"/>
            <a:r>
              <a:rPr lang="en-GB" dirty="0"/>
              <a:t>A main difference is that two equations may be calculated (one for mean and  one for precision) </a:t>
            </a:r>
          </a:p>
          <a:p>
            <a:pPr marL="321945" lvl="1" indent="0" algn="ctr">
              <a:buNone/>
            </a:pPr>
            <a:r>
              <a:rPr lang="en-GB" dirty="0"/>
              <a:t>formula = </a:t>
            </a:r>
            <a:r>
              <a:rPr lang="pl-PL" dirty="0"/>
              <a:t>y ~ x1 + x2 | </a:t>
            </a:r>
            <a:r>
              <a:rPr lang="en-GB" dirty="0"/>
              <a:t>1 + </a:t>
            </a:r>
            <a:r>
              <a:rPr lang="pl-PL" dirty="0"/>
              <a:t>z1 + z2 + z3</a:t>
            </a:r>
            <a:endParaRPr lang="en-GB" dirty="0"/>
          </a:p>
          <a:p>
            <a:pPr marL="321945" lvl="1" indent="0" algn="ctr">
              <a:buNone/>
            </a:pPr>
            <a:r>
              <a:rPr lang="en-GB" dirty="0"/>
              <a:t>In the above example the x</a:t>
            </a:r>
            <a:r>
              <a:rPr lang="en-GB" baseline="-25000" dirty="0"/>
              <a:t>1</a:t>
            </a:r>
            <a:r>
              <a:rPr lang="en-GB" dirty="0"/>
              <a:t> + x</a:t>
            </a:r>
            <a:r>
              <a:rPr lang="en-GB" baseline="-25000" dirty="0"/>
              <a:t>2</a:t>
            </a:r>
            <a:r>
              <a:rPr lang="en-GB" dirty="0"/>
              <a:t> are the regressors for mean  modelling </a:t>
            </a:r>
            <a:r>
              <a:rPr lang="en-GB" dirty="0">
                <a:hlinkClick r:id="rId3" action="ppaction://hlinksldjump"/>
              </a:rPr>
              <a:t>[eq.1]</a:t>
            </a:r>
            <a:endParaRPr lang="en-GB" dirty="0"/>
          </a:p>
          <a:p>
            <a:pPr marL="321945" lvl="1" indent="0" algn="ctr">
              <a:buNone/>
            </a:pPr>
            <a:r>
              <a:rPr lang="en-GB" dirty="0"/>
              <a:t>While the </a:t>
            </a:r>
            <a:r>
              <a:rPr lang="pl-PL" dirty="0"/>
              <a:t>z</a:t>
            </a:r>
            <a:r>
              <a:rPr lang="pl-PL" baseline="-25000" dirty="0"/>
              <a:t>1</a:t>
            </a:r>
            <a:r>
              <a:rPr lang="pl-PL" dirty="0"/>
              <a:t> + z</a:t>
            </a:r>
            <a:r>
              <a:rPr lang="pl-PL" baseline="-25000" dirty="0"/>
              <a:t>2</a:t>
            </a:r>
            <a:r>
              <a:rPr lang="pl-PL" dirty="0"/>
              <a:t> + z</a:t>
            </a:r>
            <a:r>
              <a:rPr lang="pl-PL" baseline="-25000" dirty="0"/>
              <a:t>3</a:t>
            </a:r>
            <a:r>
              <a:rPr lang="en-GB" dirty="0"/>
              <a:t> are the regressors for the precision equation </a:t>
            </a:r>
            <a:r>
              <a:rPr lang="en-GB" dirty="0">
                <a:hlinkClick r:id="rId3" action="ppaction://hlinksldjump"/>
              </a:rPr>
              <a:t>[eq.2]</a:t>
            </a:r>
            <a:endParaRPr lang="en-GB" dirty="0"/>
          </a:p>
          <a:p>
            <a:pPr marL="321945" lvl="1" indent="0" algn="ctr">
              <a:buNone/>
            </a:pPr>
            <a:endParaRPr lang="en-GB" baseline="-25000" dirty="0"/>
          </a:p>
          <a:p>
            <a:pPr marL="321945" lvl="1" indent="0" algn="ctr">
              <a:buNone/>
            </a:pPr>
            <a:r>
              <a:rPr lang="en-GB" dirty="0"/>
              <a:t>formula = </a:t>
            </a:r>
            <a:r>
              <a:rPr lang="pl-PL" dirty="0"/>
              <a:t>y ~ x1 + x2</a:t>
            </a:r>
            <a:endParaRPr lang="en-GB" dirty="0"/>
          </a:p>
          <a:p>
            <a:pPr marL="321945" lvl="1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120243"/>
      </p:ext>
    </p:extLst>
  </p:cSld>
  <p:clrMapOvr>
    <a:masterClrMapping/>
  </p:clrMapOvr>
</p:sld>
</file>

<file path=ppt/theme/theme1.xml><?xml version="1.0" encoding="utf-8"?>
<a:theme xmlns:a="http://schemas.openxmlformats.org/drawingml/2006/main" name="radboud">
  <a:themeElements>
    <a:clrScheme name="Radboudumc">
      <a:dk1>
        <a:srgbClr val="000000"/>
      </a:dk1>
      <a:lt1>
        <a:sysClr val="window" lastClr="FFFFFF"/>
      </a:lt1>
      <a:dk2>
        <a:srgbClr val="00AFDC"/>
      </a:dk2>
      <a:lt2>
        <a:srgbClr val="FFFFFF"/>
      </a:lt2>
      <a:accent1>
        <a:srgbClr val="006991"/>
      </a:accent1>
      <a:accent2>
        <a:srgbClr val="7FB4C8"/>
      </a:accent2>
      <a:accent3>
        <a:srgbClr val="00AFDC"/>
      </a:accent3>
      <a:accent4>
        <a:srgbClr val="7FD7ED"/>
      </a:accent4>
      <a:accent5>
        <a:srgbClr val="CCCCCC"/>
      </a:accent5>
      <a:accent6>
        <a:srgbClr val="E6E6E6"/>
      </a:accent6>
      <a:hlink>
        <a:srgbClr val="000000"/>
      </a:hlink>
      <a:folHlink>
        <a:srgbClr val="00AFDC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500</TotalTime>
  <Words>975</Words>
  <Application>Microsoft Office PowerPoint</Application>
  <PresentationFormat>Widescreen</PresentationFormat>
  <Paragraphs>124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Courier New</vt:lpstr>
      <vt:lpstr>radboud</vt:lpstr>
      <vt:lpstr>PowerPoint Presentation</vt:lpstr>
      <vt:lpstr>How would one perform an analysis with a bounded dependent variable?  </vt:lpstr>
      <vt:lpstr>Arcsine-square root transformation</vt:lpstr>
      <vt:lpstr>logit transformation</vt:lpstr>
      <vt:lpstr>Comparison of effects</vt:lpstr>
      <vt:lpstr>Different point of view</vt:lpstr>
      <vt:lpstr>Beta distribution</vt:lpstr>
      <vt:lpstr>Beta regression models</vt:lpstr>
      <vt:lpstr>Implementation in R</vt:lpstr>
      <vt:lpstr>PowerPoint Presentation</vt:lpstr>
      <vt:lpstr>Examples</vt:lpstr>
      <vt:lpstr>Examples (continued)</vt:lpstr>
      <vt:lpstr>How do the models fit?</vt:lpstr>
      <vt:lpstr>Care on the ML estimation</vt:lpstr>
      <vt:lpstr>Small bonuses</vt:lpstr>
      <vt:lpstr>Betatree</vt:lpstr>
      <vt:lpstr>Latent class beta regression</vt:lpstr>
      <vt:lpstr>References</vt:lpstr>
    </vt:vector>
  </TitlesOfParts>
  <Company>UMC St Radboud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DTSM installatie account</dc:creator>
  <cp:lastModifiedBy>Michael Belias</cp:lastModifiedBy>
  <cp:revision>364</cp:revision>
  <dcterms:created xsi:type="dcterms:W3CDTF">2018-04-06T10:09:04Z</dcterms:created>
  <dcterms:modified xsi:type="dcterms:W3CDTF">2018-05-28T16:19:34Z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3081-10.1.0.5707</vt:lpwstr>
  </property>
</Properties>
</file>