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48" r:id="rId2"/>
  </p:sldMasterIdLst>
  <p:notesMasterIdLst>
    <p:notesMasterId r:id="rId22"/>
  </p:notesMasterIdLst>
  <p:handoutMasterIdLst>
    <p:handoutMasterId r:id="rId23"/>
  </p:handoutMasterIdLst>
  <p:sldIdLst>
    <p:sldId id="266" r:id="rId3"/>
    <p:sldId id="321" r:id="rId4"/>
    <p:sldId id="326" r:id="rId5"/>
    <p:sldId id="322" r:id="rId6"/>
    <p:sldId id="323" r:id="rId7"/>
    <p:sldId id="324" r:id="rId8"/>
    <p:sldId id="328" r:id="rId9"/>
    <p:sldId id="327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1CC7477-B622-47CC-8F46-F87DE7128EF2}">
          <p14:sldIdLst>
            <p14:sldId id="266"/>
            <p14:sldId id="321"/>
            <p14:sldId id="326"/>
            <p14:sldId id="322"/>
            <p14:sldId id="323"/>
            <p14:sldId id="324"/>
            <p14:sldId id="328"/>
            <p14:sldId id="327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B84E3E-D08A-F972-89FC-653AEBE3C525}" name="Luca Till" initials="LT" userId="1a271297714fdce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2"/>
    <p:restoredTop sz="89663" autoAdjust="0"/>
  </p:normalViewPr>
  <p:slideViewPr>
    <p:cSldViewPr snapToGrid="0">
      <p:cViewPr>
        <p:scale>
          <a:sx n="147" d="100"/>
          <a:sy n="147" d="100"/>
        </p:scale>
        <p:origin x="147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BAED58C3-F49F-294D-A88C-011A7767D478}" type="datetime1">
              <a:rPr lang="de-DE" altLang="de-DE"/>
              <a:pPr>
                <a:defRPr/>
              </a:pPr>
              <a:t>12.04.23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180AABA-0111-8B43-8636-22A0151A453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DD8F119-421F-B344-9D35-9D89A1625D6F}" type="datetime1">
              <a:rPr lang="de-DE" altLang="de-DE"/>
              <a:pPr>
                <a:defRPr/>
              </a:pPr>
              <a:t>12.04.23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F171099-010E-964E-86DB-98B3C244C2B7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1099-010E-964E-86DB-98B3C244C2B7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16805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1099-010E-964E-86DB-98B3C244C2B7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1119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1099-010E-964E-86DB-98B3C244C2B7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39674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1099-010E-964E-86DB-98B3C244C2B7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47838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1099-010E-964E-86DB-98B3C244C2B7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7151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1099-010E-964E-86DB-98B3C244C2B7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8398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1099-010E-964E-86DB-98B3C244C2B7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69394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1099-010E-964E-86DB-98B3C244C2B7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35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1099-010E-964E-86DB-98B3C244C2B7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9096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1099-010E-964E-86DB-98B3C244C2B7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6036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1099-010E-964E-86DB-98B3C244C2B7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7060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1099-010E-964E-86DB-98B3C244C2B7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4846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1099-010E-964E-86DB-98B3C244C2B7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8758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1099-010E-964E-86DB-98B3C244C2B7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994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1099-010E-964E-86DB-98B3C244C2B7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78394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1099-010E-964E-86DB-98B3C244C2B7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644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" y="1397000"/>
            <a:ext cx="8711184" cy="4376928"/>
          </a:xfrm>
          <a:prstGeom prst="rect">
            <a:avLst/>
          </a:prstGeom>
        </p:spPr>
      </p:pic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0" y="5130152"/>
            <a:ext cx="8712200" cy="1295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de-DE" altLang="de-DE" sz="1800">
              <a:latin typeface="Calibri" charset="0"/>
            </a:endParaRP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4988" y="6033148"/>
            <a:ext cx="8177212" cy="215252"/>
          </a:xfrm>
          <a:prstGeom prst="rect">
            <a:avLst/>
          </a:prstGeom>
        </p:spPr>
        <p:txBody>
          <a:bodyPr wrap="square" lIns="0" tIns="0" rIns="432000" bIns="0" anchor="b" anchorCtr="0"/>
          <a:lstStyle>
            <a:lvl1pPr marL="0" marR="0" indent="0" algn="r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baseline="0">
                <a:solidFill>
                  <a:schemeClr val="bg1"/>
                </a:solidFill>
                <a:latin typeface="HdM Frutiger Next Pro Light" panose="020B03030402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</a:t>
            </a:r>
            <a:r>
              <a:rPr lang="de-DE" err="1"/>
              <a:t>bearbeiten_Referent</a:t>
            </a:r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533400" y="5365426"/>
            <a:ext cx="8178800" cy="647700"/>
          </a:xfrm>
          <a:prstGeom prst="rect">
            <a:avLst/>
          </a:prstGeom>
        </p:spPr>
        <p:txBody>
          <a:bodyPr wrap="square" lIns="0" tIns="0" rIns="432000" bIns="0" anchor="b" anchorCtr="0">
            <a:noAutofit/>
          </a:bodyPr>
          <a:lstStyle>
            <a:lvl1pPr algn="r" fontAlgn="base">
              <a:defRPr sz="3800" b="1" cap="all" baseline="0">
                <a:solidFill>
                  <a:schemeClr val="bg1"/>
                </a:solidFill>
                <a:latin typeface="HdM Frutiger Next Pro Light" panose="020B03030402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</a:t>
            </a:r>
          </a:p>
        </p:txBody>
      </p:sp>
      <p:sp>
        <p:nvSpPr>
          <p:cNvPr id="9" name="Inhaltsplatzhalter 24"/>
          <p:cNvSpPr txBox="1">
            <a:spLocks/>
          </p:cNvSpPr>
          <p:nvPr userDrawn="1"/>
        </p:nvSpPr>
        <p:spPr>
          <a:xfrm>
            <a:off x="7556699" y="6410312"/>
            <a:ext cx="1541581" cy="2352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altLang="de-DE" sz="800" b="0" baseline="0">
                <a:solidFill>
                  <a:srgbClr val="3F48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www.hdm-stuttgart.de</a:t>
            </a:r>
          </a:p>
        </p:txBody>
      </p:sp>
    </p:spTree>
    <p:extLst>
      <p:ext uri="{BB962C8B-B14F-4D97-AF65-F5344CB8AC3E}">
        <p14:creationId xmlns:p14="http://schemas.microsoft.com/office/powerpoint/2010/main" val="204961439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4281" y="1296000"/>
            <a:ext cx="8275438" cy="51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0284301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Bild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275" y="1066664"/>
            <a:ext cx="2084400" cy="11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24" y="216000"/>
            <a:ext cx="1082976" cy="97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</p:sldLayoutIdLst>
  <p:transition spd="med">
    <p:pull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7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744" userDrawn="1">
          <p15:clr>
            <a:srgbClr val="F26B43"/>
          </p15:clr>
        </p15:guide>
        <p15:guide id="6" pos="266" userDrawn="1">
          <p15:clr>
            <a:srgbClr val="F26B43"/>
          </p15:clr>
        </p15:guide>
        <p15:guide id="7" pos="5488" userDrawn="1">
          <p15:clr>
            <a:srgbClr val="F26B43"/>
          </p15:clr>
        </p15:guide>
        <p15:guide id="8" orient="horz" pos="4183" userDrawn="1">
          <p15:clr>
            <a:srgbClr val="F26B43"/>
          </p15:clr>
        </p15:guide>
        <p15:guide id="9" orient="horz" pos="4044" userDrawn="1">
          <p15:clr>
            <a:srgbClr val="F26B43"/>
          </p15:clr>
        </p15:guide>
        <p15:guide id="10" orient="horz" pos="3227" userDrawn="1">
          <p15:clr>
            <a:srgbClr val="F26B43"/>
          </p15:clr>
        </p15:guide>
        <p15:guide id="11" orient="horz" pos="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00" y="216000"/>
            <a:ext cx="8229600" cy="723799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altLang="de-DE"/>
              <a:t>Titelformat bearbeiten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32000" y="1295999"/>
            <a:ext cx="8275438" cy="513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8001000" y="6111875"/>
            <a:ext cx="6858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endParaRPr lang="de-DE" altLang="de-DE" sz="1000" b="1">
              <a:latin typeface="Verdana" charset="0"/>
            </a:endParaRPr>
          </a:p>
        </p:txBody>
      </p:sp>
      <p:sp>
        <p:nvSpPr>
          <p:cNvPr id="20" name="Foliennummernplatzhalter 5"/>
          <p:cNvSpPr txBox="1">
            <a:spLocks/>
          </p:cNvSpPr>
          <p:nvPr userDrawn="1"/>
        </p:nvSpPr>
        <p:spPr>
          <a:xfrm>
            <a:off x="8027988" y="6301583"/>
            <a:ext cx="685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fld id="{760CDB91-CD92-7542-B27F-EBE4A994DAED}" type="slidenum">
              <a:rPr lang="de-DE" altLang="de-DE" sz="900" b="0" baseline="0">
                <a:solidFill>
                  <a:schemeClr val="tx2"/>
                </a:solidFill>
                <a:latin typeface="HdM Frutiger Next Pro Light" panose="020B0303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 eaLnBrk="1" hangingPunct="1"/>
              <a:t>‹#›</a:t>
            </a:fld>
            <a:endParaRPr lang="de-DE" altLang="de-DE" sz="900" b="0" baseline="0">
              <a:solidFill>
                <a:schemeClr val="tx2"/>
              </a:solidFill>
              <a:latin typeface="HdM Frutiger Next Pro Light" panose="020B0303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Inhaltsplatzhalter 24"/>
          <p:cNvSpPr txBox="1">
            <a:spLocks/>
          </p:cNvSpPr>
          <p:nvPr userDrawn="1"/>
        </p:nvSpPr>
        <p:spPr>
          <a:xfrm>
            <a:off x="431999" y="6477000"/>
            <a:ext cx="8281789" cy="189708"/>
          </a:xfrm>
          <a:prstGeom prst="rect">
            <a:avLst/>
          </a:prstGeom>
        </p:spPr>
        <p:txBody>
          <a:bodyPr lIns="0" tIns="0" rIns="0" bIns="0" anchor="b" anchorCtr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altLang="de-DE" sz="900" b="0" baseline="0" dirty="0">
                <a:solidFill>
                  <a:srgbClr val="3F4847"/>
                </a:solidFill>
                <a:latin typeface="HdM Frutiger Next Pro Light" panose="020B0303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Meilenstein3: K</a:t>
            </a:r>
            <a:r>
              <a:rPr lang="de-DE" sz="900" dirty="0"/>
              <a:t>lassen- / ER-Diagramm </a:t>
            </a:r>
            <a:r>
              <a:rPr lang="de-DE" altLang="de-DE" sz="900" b="0" baseline="0" dirty="0">
                <a:solidFill>
                  <a:srgbClr val="3F4847"/>
                </a:solidFill>
                <a:latin typeface="HdM Frutiger Next Pro Light" panose="020B0303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          Gruppe 03</a:t>
            </a:r>
            <a:endParaRPr lang="de-DE" altLang="de-DE" sz="900" b="0" baseline="0" dirty="0">
              <a:solidFill>
                <a:srgbClr val="3F484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" name="Bild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38" y="216001"/>
            <a:ext cx="720000" cy="6462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ransition spd="med">
    <p:pull/>
  </p:transition>
  <p:hf sldNum="0" hdr="0" ftr="0"/>
  <p:txStyles>
    <p:titleStyle>
      <a:lvl1pPr algn="l" defTabSz="457200" rtl="0" eaLnBrk="0" fontAlgn="b" hangingPunct="0">
        <a:lnSpc>
          <a:spcPts val="3000"/>
        </a:lnSpc>
        <a:spcBef>
          <a:spcPct val="0"/>
        </a:spcBef>
        <a:spcAft>
          <a:spcPct val="0"/>
        </a:spcAft>
        <a:defRPr sz="2800" b="1" kern="1200" cap="none" baseline="0">
          <a:solidFill>
            <a:schemeClr val="tx2"/>
          </a:solidFill>
          <a:latin typeface="HdM Frutiger Next Pro Light" panose="020B0303040204020203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charset="0"/>
          <a:ea typeface="MS PGothic" pitchFamily="34" charset="-128"/>
          <a:cs typeface="Verdan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charset="0"/>
          <a:ea typeface="MS PGothic" pitchFamily="34" charset="-128"/>
          <a:cs typeface="Verdan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charset="0"/>
          <a:ea typeface="MS PGothic" pitchFamily="34" charset="-128"/>
          <a:cs typeface="Verdan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charset="0"/>
          <a:ea typeface="MS PGothic" pitchFamily="34" charset="-128"/>
          <a:cs typeface="Verdan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charset="0"/>
          <a:ea typeface="ＭＳ Ｐゴシック" charset="-128"/>
        </a:defRPr>
      </a:lvl9pPr>
    </p:titleStyle>
    <p:bodyStyle>
      <a:lvl1pPr marL="306000" indent="-3060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›"/>
        <a:defRPr sz="2800" kern="1200" baseline="0">
          <a:solidFill>
            <a:schemeClr val="tx2"/>
          </a:solidFill>
          <a:latin typeface="HdM Frutiger Next Pro Light" panose="020B0303040204020203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›"/>
        <a:defRPr sz="2800" kern="1200" baseline="0">
          <a:solidFill>
            <a:schemeClr val="tx2"/>
          </a:solidFill>
          <a:latin typeface="HdM Frutiger Next Pro Light" panose="020B0303040204020203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›"/>
        <a:defRPr sz="2400" kern="1200" baseline="0">
          <a:solidFill>
            <a:schemeClr val="tx2"/>
          </a:solidFill>
          <a:latin typeface="HdM Frutiger Next Pro Light" panose="020B0303040204020203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›"/>
        <a:defRPr sz="2000" kern="1200" baseline="0">
          <a:solidFill>
            <a:schemeClr val="tx2"/>
          </a:solidFill>
          <a:latin typeface="HdM Frutiger Next Pro Light" panose="020B0303040204020203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›"/>
        <a:defRPr sz="2000" kern="1200" baseline="0">
          <a:solidFill>
            <a:schemeClr val="tx2"/>
          </a:solidFill>
          <a:latin typeface="HdM Frutiger Next Pro Light" panose="020B0303040204020203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138">
          <p15:clr>
            <a:srgbClr val="F26B43"/>
          </p15:clr>
        </p15:guide>
        <p15:guide id="4" pos="5485">
          <p15:clr>
            <a:srgbClr val="F26B43"/>
          </p15:clr>
        </p15:guide>
        <p15:guide id="5" orient="horz" pos="542">
          <p15:clr>
            <a:srgbClr val="F26B43"/>
          </p15:clr>
        </p15:guide>
        <p15:guide id="7" orient="horz" pos="4183">
          <p15:clr>
            <a:srgbClr val="F26B43"/>
          </p15:clr>
        </p15:guide>
        <p15:guide id="8" orient="horz" pos="4049">
          <p15:clr>
            <a:srgbClr val="F26B43"/>
          </p15:clr>
        </p15:guide>
        <p15:guide id="9" pos="271">
          <p15:clr>
            <a:srgbClr val="F26B43"/>
          </p15:clr>
        </p15:guide>
        <p15:guide id="10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sz="1400" dirty="0">
                <a:latin typeface="HdM Frutiger Next Pro Light"/>
                <a:ea typeface="Verdana"/>
              </a:rPr>
              <a:t>Gruppe 03 – Björn Till, Elias </a:t>
            </a:r>
            <a:r>
              <a:rPr lang="de-DE" sz="1400" dirty="0" err="1">
                <a:latin typeface="HdM Frutiger Next Pro Light"/>
                <a:ea typeface="Verdana"/>
              </a:rPr>
              <a:t>Konson</a:t>
            </a:r>
            <a:r>
              <a:rPr lang="de-DE" sz="1400" dirty="0">
                <a:latin typeface="HdM Frutiger Next Pro Light"/>
                <a:ea typeface="Verdana"/>
              </a:rPr>
              <a:t>, Jannik Haug, Michael Bergdolt, Robin Hauser, Theo Klautke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33400" y="5302363"/>
            <a:ext cx="8178800" cy="647700"/>
          </a:xfrm>
        </p:spPr>
        <p:txBody>
          <a:bodyPr/>
          <a:lstStyle/>
          <a:p>
            <a:pPr algn="l"/>
            <a:r>
              <a:rPr lang="de-DE" sz="2400" dirty="0"/>
              <a:t>Meilenstein 3: klassen- / Er-Diagramm</a:t>
            </a:r>
            <a:endParaRPr lang="de-DE" sz="2400" dirty="0">
              <a:latin typeface="HdM Frutiger Next Pro Light" panose="020B0303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8579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 </a:t>
            </a:r>
            <a:br>
              <a:rPr lang="de-DE" dirty="0"/>
            </a:br>
            <a:r>
              <a:rPr lang="de-DE" dirty="0"/>
              <a:t>- Benutzer- Handling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EF1C818-AF9A-7D28-6D25-7DF1C684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46" y="1198828"/>
            <a:ext cx="5411107" cy="50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322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 </a:t>
            </a:r>
            <a:br>
              <a:rPr lang="de-DE" dirty="0"/>
            </a:br>
            <a:r>
              <a:rPr lang="de-DE" dirty="0"/>
              <a:t>- Profil- Handling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E65F7C4-A06E-ACD1-E131-62A840FC0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21" y="2024917"/>
            <a:ext cx="8752357" cy="280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2470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 </a:t>
            </a:r>
            <a:br>
              <a:rPr lang="de-DE" dirty="0"/>
            </a:br>
            <a:r>
              <a:rPr lang="de-DE" dirty="0"/>
              <a:t>- Bookmark- Handling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A9C428B-6A3D-7A02-AD20-C2B1D000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340" y="1222389"/>
            <a:ext cx="4228919" cy="48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979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 </a:t>
            </a:r>
            <a:br>
              <a:rPr lang="de-DE" dirty="0"/>
            </a:br>
            <a:r>
              <a:rPr lang="de-DE" dirty="0"/>
              <a:t>- Block- Handling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070FF64-F8FD-962D-0736-924FB6F26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986" y="1343089"/>
            <a:ext cx="4237627" cy="48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6632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ER- Diagramm </a:t>
            </a:r>
            <a:br>
              <a:rPr lang="de-DE" dirty="0"/>
            </a:br>
            <a:r>
              <a:rPr lang="de-DE" dirty="0"/>
              <a:t>- Overall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DFFA1B-5B78-D60E-8993-51D36B0CE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49" y="1045028"/>
            <a:ext cx="6901745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0254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ER- Diagramm </a:t>
            </a:r>
            <a:br>
              <a:rPr lang="de-DE" dirty="0"/>
            </a:br>
            <a:r>
              <a:rPr lang="de-DE" dirty="0"/>
              <a:t>- Information- Handling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94DAF-651C-A60F-731F-97F62DA4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90" y="2029369"/>
            <a:ext cx="7809220" cy="279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0651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ER- Diagramm </a:t>
            </a:r>
            <a:br>
              <a:rPr lang="de-DE" dirty="0"/>
            </a:br>
            <a:r>
              <a:rPr lang="de-DE" dirty="0"/>
              <a:t>- Profile- Handling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FAFDBA-7F49-6FA5-27F7-BB8E4EA49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35" y="1989727"/>
            <a:ext cx="8151130" cy="28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7586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ER- Diagramm </a:t>
            </a:r>
            <a:br>
              <a:rPr lang="de-DE" dirty="0"/>
            </a:br>
            <a:r>
              <a:rPr lang="de-DE" dirty="0"/>
              <a:t>- User-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40BDC-94CD-EC16-09F9-87D862B0A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3" y="2106567"/>
            <a:ext cx="8848034" cy="26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1876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ER- Diagramm </a:t>
            </a:r>
            <a:br>
              <a:rPr lang="de-DE" dirty="0"/>
            </a:br>
            <a:r>
              <a:rPr lang="de-DE" dirty="0"/>
              <a:t>- Chat- Handling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DFCF0E-31F5-CD99-8A43-DD83D667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28" y="2108925"/>
            <a:ext cx="7046344" cy="26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5396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ER- Diagramm </a:t>
            </a:r>
            <a:br>
              <a:rPr lang="de-DE" dirty="0"/>
            </a:br>
            <a:r>
              <a:rPr lang="de-DE" dirty="0"/>
              <a:t>- Viewer-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7F82C-FFBB-FB76-6C53-638A3556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24" y="1975031"/>
            <a:ext cx="8178576" cy="290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2096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Freigabe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19ACB-4488-1D4E-F095-CDAB5C5E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83" y="1512000"/>
            <a:ext cx="5535033" cy="48093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668FF5-03F3-3C94-F1C2-EC2412BBD1BE}"/>
              </a:ext>
            </a:extLst>
          </p:cNvPr>
          <p:cNvSpPr txBox="1"/>
          <p:nvPr/>
        </p:nvSpPr>
        <p:spPr>
          <a:xfrm>
            <a:off x="357052" y="1041233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Repo- Besitzer: Robin  Hauser</a:t>
            </a:r>
          </a:p>
        </p:txBody>
      </p:sp>
    </p:spTree>
    <p:extLst>
      <p:ext uri="{BB962C8B-B14F-4D97-AF65-F5344CB8AC3E}">
        <p14:creationId xmlns:p14="http://schemas.microsoft.com/office/powerpoint/2010/main" val="321883593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Verantwortlichkeiten</a:t>
            </a:r>
            <a:endParaRPr lang="de-DE" b="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FB28DDD-CE2A-7166-9E43-C5FC39599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23019"/>
              </p:ext>
            </p:extLst>
          </p:nvPr>
        </p:nvGraphicFramePr>
        <p:xfrm>
          <a:off x="457200" y="1954293"/>
          <a:ext cx="8229600" cy="326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28077976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592813556"/>
                    </a:ext>
                  </a:extLst>
                </a:gridCol>
              </a:tblGrid>
              <a:tr h="466020">
                <a:tc>
                  <a:txBody>
                    <a:bodyPr/>
                    <a:lstStyle/>
                    <a:p>
                      <a:r>
                        <a:rPr lang="de-DE" i="0" dirty="0"/>
                        <a:t>Mitglied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err="1"/>
                        <a:t>Verantwortlichkeit</a:t>
                      </a:r>
                      <a:endParaRPr lang="de-DE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49855"/>
                  </a:ext>
                </a:extLst>
              </a:tr>
              <a:tr h="466020">
                <a:tc>
                  <a:txBody>
                    <a:bodyPr/>
                    <a:lstStyle/>
                    <a:p>
                      <a:r>
                        <a:rPr lang="de-DE" i="0" dirty="0"/>
                        <a:t>Theo Klautke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Presentation</a:t>
                      </a:r>
                      <a:r>
                        <a:rPr lang="de-DE" dirty="0"/>
                        <a:t>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20498"/>
                  </a:ext>
                </a:extLst>
              </a:tr>
              <a:tr h="466020">
                <a:tc>
                  <a:txBody>
                    <a:bodyPr/>
                    <a:lstStyle/>
                    <a:p>
                      <a:r>
                        <a:rPr lang="de-DE" i="0" dirty="0"/>
                        <a:t>Robin Hauser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Database Layer, Business </a:t>
                      </a:r>
                      <a:r>
                        <a:rPr lang="de-DE" dirty="0" err="1"/>
                        <a:t>Logic</a:t>
                      </a:r>
                      <a:r>
                        <a:rPr lang="de-DE" dirty="0"/>
                        <a:t> Layer</a:t>
                      </a:r>
                      <a:endParaRPr lang="en-GB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882854"/>
                  </a:ext>
                </a:extLst>
              </a:tr>
              <a:tr h="466020">
                <a:tc>
                  <a:txBody>
                    <a:bodyPr/>
                    <a:lstStyle/>
                    <a:p>
                      <a:r>
                        <a:rPr lang="de-DE" i="0" dirty="0"/>
                        <a:t>Björn Till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Presentation</a:t>
                      </a:r>
                      <a:r>
                        <a:rPr lang="de-DE" dirty="0"/>
                        <a:t>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425170"/>
                  </a:ext>
                </a:extLst>
              </a:tr>
              <a:tr h="466020">
                <a:tc>
                  <a:txBody>
                    <a:bodyPr/>
                    <a:lstStyle/>
                    <a:p>
                      <a:r>
                        <a:rPr lang="de-DE" i="0" dirty="0"/>
                        <a:t>Michael Bergdolt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Presentation</a:t>
                      </a:r>
                      <a:r>
                        <a:rPr lang="de-DE" dirty="0"/>
                        <a:t>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86453"/>
                  </a:ext>
                </a:extLst>
              </a:tr>
              <a:tr h="466020">
                <a:tc>
                  <a:txBody>
                    <a:bodyPr/>
                    <a:lstStyle/>
                    <a:p>
                      <a:r>
                        <a:rPr lang="de-DE" i="0" dirty="0"/>
                        <a:t>Elias </a:t>
                      </a:r>
                      <a:r>
                        <a:rPr lang="de-DE" i="0" dirty="0" err="1"/>
                        <a:t>Konson</a:t>
                      </a:r>
                      <a:endParaRPr lang="de-DE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Business </a:t>
                      </a:r>
                      <a:r>
                        <a:rPr lang="de-DE" dirty="0" err="1"/>
                        <a:t>Logic</a:t>
                      </a:r>
                      <a:r>
                        <a:rPr lang="de-DE" dirty="0"/>
                        <a:t> Layer, Service Layer</a:t>
                      </a:r>
                      <a:endParaRPr lang="en-GB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320074"/>
                  </a:ext>
                </a:extLst>
              </a:tr>
              <a:tr h="466020">
                <a:tc>
                  <a:txBody>
                    <a:bodyPr/>
                    <a:lstStyle/>
                    <a:p>
                      <a:r>
                        <a:rPr lang="de-DE" i="0" dirty="0"/>
                        <a:t>Jannik Haug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Presentation</a:t>
                      </a:r>
                      <a:r>
                        <a:rPr lang="de-DE" dirty="0"/>
                        <a:t>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24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9086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 </a:t>
            </a:r>
            <a:br>
              <a:rPr lang="de-DE" dirty="0"/>
            </a:br>
            <a:r>
              <a:rPr lang="de-DE" dirty="0"/>
              <a:t>- Overall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BBFC2DD-56DC-920C-00F1-2A2B4D982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0" y="1088136"/>
            <a:ext cx="903463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2442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 </a:t>
            </a:r>
            <a:br>
              <a:rPr lang="de-DE" dirty="0"/>
            </a:br>
            <a:r>
              <a:rPr lang="de-DE" dirty="0"/>
              <a:t>- Erbbeziehungen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BD40E9-F67E-DF23-0407-57B7E9588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759" y="1769364"/>
            <a:ext cx="6418482" cy="33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0640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 </a:t>
            </a:r>
            <a:br>
              <a:rPr lang="de-DE" dirty="0"/>
            </a:br>
            <a:r>
              <a:rPr lang="de-DE" dirty="0"/>
              <a:t>- Mapper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0B831B1-518B-8F1C-0E31-DA1E64F0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80" y="1370584"/>
            <a:ext cx="4996639" cy="41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817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 </a:t>
            </a:r>
            <a:br>
              <a:rPr lang="de-DE" dirty="0"/>
            </a:br>
            <a:r>
              <a:rPr lang="de-DE" dirty="0"/>
              <a:t>- Administration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0A47FD3-B35B-30A1-F80F-3C04C02ED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92" y="1315593"/>
            <a:ext cx="7214616" cy="45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4716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 </a:t>
            </a:r>
            <a:br>
              <a:rPr lang="de-DE" dirty="0"/>
            </a:br>
            <a:r>
              <a:rPr lang="de-DE" dirty="0"/>
              <a:t>- Chat- Handling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EF8D354-6FBD-59E7-2837-BB377AB1D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30" y="2151253"/>
            <a:ext cx="8136140" cy="25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4708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0E4DA-49DE-864F-A891-D75BAA3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 </a:t>
            </a:r>
            <a:br>
              <a:rPr lang="de-DE" dirty="0"/>
            </a:br>
            <a:r>
              <a:rPr lang="de-DE" dirty="0"/>
              <a:t>- Informations- Handling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DF63302-37CF-50CA-F135-991BD5B96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59" y="1734538"/>
            <a:ext cx="6472682" cy="338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8866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-Design">
  <a:themeElements>
    <a:clrScheme name="HdM-1">
      <a:dk1>
        <a:srgbClr val="000000"/>
      </a:dk1>
      <a:lt1>
        <a:srgbClr val="FFFFFF"/>
      </a:lt1>
      <a:dk2>
        <a:srgbClr val="3F4847"/>
      </a:dk2>
      <a:lt2>
        <a:srgbClr val="EEECE1"/>
      </a:lt2>
      <a:accent1>
        <a:srgbClr val="E51433"/>
      </a:accent1>
      <a:accent2>
        <a:srgbClr val="3F484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Design">
  <a:themeElements>
    <a:clrScheme name="HdM-1">
      <a:dk1>
        <a:srgbClr val="000000"/>
      </a:dk1>
      <a:lt1>
        <a:srgbClr val="FFFFFF"/>
      </a:lt1>
      <a:dk2>
        <a:srgbClr val="3F4847"/>
      </a:dk2>
      <a:lt2>
        <a:srgbClr val="EEECE1"/>
      </a:lt2>
      <a:accent1>
        <a:srgbClr val="E51433"/>
      </a:accent1>
      <a:accent2>
        <a:srgbClr val="3F484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165</Words>
  <Application>Microsoft Macintosh PowerPoint</Application>
  <PresentationFormat>On-screen Show (4:3)</PresentationFormat>
  <Paragraphs>51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HdM Frutiger Next Pro Light</vt:lpstr>
      <vt:lpstr>Lucida Grande</vt:lpstr>
      <vt:lpstr>Verdana</vt:lpstr>
      <vt:lpstr>Office-Design</vt:lpstr>
      <vt:lpstr>1_Office-Design</vt:lpstr>
      <vt:lpstr>Meilenstein 3: klassen- / Er-Diagramm</vt:lpstr>
      <vt:lpstr>GitHub Freigabe</vt:lpstr>
      <vt:lpstr>Verantwortlichkeiten</vt:lpstr>
      <vt:lpstr>Klassendiagramm  - Overall</vt:lpstr>
      <vt:lpstr>Klassendiagramm  - Erbbeziehungen</vt:lpstr>
      <vt:lpstr>Klassendiagramm  - Mapper</vt:lpstr>
      <vt:lpstr>Klassendiagramm  - Administration</vt:lpstr>
      <vt:lpstr>Klassendiagramm  - Chat- Handling</vt:lpstr>
      <vt:lpstr>Klassendiagramm  - Informations- Handling</vt:lpstr>
      <vt:lpstr>Klassendiagramm  - Benutzer- Handling</vt:lpstr>
      <vt:lpstr>Klassendiagramm  - Profil- Handling</vt:lpstr>
      <vt:lpstr>Klassendiagramm  - Bookmark- Handling</vt:lpstr>
      <vt:lpstr>Klassendiagramm  - Block- Handling</vt:lpstr>
      <vt:lpstr>ER- Diagramm  - Overall</vt:lpstr>
      <vt:lpstr>ER- Diagramm  - Information- Handling</vt:lpstr>
      <vt:lpstr>ER- Diagramm  - Profile- Handling</vt:lpstr>
      <vt:lpstr>ER- Diagramm  - User- Handling</vt:lpstr>
      <vt:lpstr>ER- Diagramm  - Chat- Handling</vt:lpstr>
      <vt:lpstr>ER- Diagramm  - Viewer- Handling</vt:lpstr>
    </vt:vector>
  </TitlesOfParts>
  <Company>hdm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stroh</dc:creator>
  <cp:lastModifiedBy>Theo Klautke</cp:lastModifiedBy>
  <cp:revision>130</cp:revision>
  <cp:lastPrinted>2017-03-14T17:20:35Z</cp:lastPrinted>
  <dcterms:created xsi:type="dcterms:W3CDTF">2014-02-10T21:34:54Z</dcterms:created>
  <dcterms:modified xsi:type="dcterms:W3CDTF">2023-04-12T20:02:00Z</dcterms:modified>
</cp:coreProperties>
</file>