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A9F59-B09E-42E8-A081-ED2FCB903CE6}" v="11" dt="2023-02-03T07:12:01.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1" autoAdjust="0"/>
    <p:restoredTop sz="94660" autoAdjust="0"/>
  </p:normalViewPr>
  <p:slideViewPr>
    <p:cSldViewPr snapToGrid="0">
      <p:cViewPr varScale="1">
        <p:scale>
          <a:sx n="111" d="100"/>
          <a:sy n="111" d="100"/>
        </p:scale>
        <p:origin x="69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Botha" userId="c49457f63cb880db" providerId="LiveId" clId="{8F6A9F59-B09E-42E8-A081-ED2FCB903CE6}"/>
    <pc:docChg chg="undo custSel addSld modSld">
      <pc:chgData name="Michael Botha" userId="c49457f63cb880db" providerId="LiveId" clId="{8F6A9F59-B09E-42E8-A081-ED2FCB903CE6}" dt="2023-02-03T07:13:38.594" v="2288" actId="20577"/>
      <pc:docMkLst>
        <pc:docMk/>
      </pc:docMkLst>
      <pc:sldChg chg="addSp delSp modSp new mod modAnim">
        <pc:chgData name="Michael Botha" userId="c49457f63cb880db" providerId="LiveId" clId="{8F6A9F59-B09E-42E8-A081-ED2FCB903CE6}" dt="2023-02-03T07:12:01.018" v="2149"/>
        <pc:sldMkLst>
          <pc:docMk/>
          <pc:sldMk cId="1594142528" sldId="257"/>
        </pc:sldMkLst>
        <pc:spChg chg="mod">
          <ac:chgData name="Michael Botha" userId="c49457f63cb880db" providerId="LiveId" clId="{8F6A9F59-B09E-42E8-A081-ED2FCB903CE6}" dt="2023-02-03T02:15:20.068" v="30" actId="20577"/>
          <ac:spMkLst>
            <pc:docMk/>
            <pc:sldMk cId="1594142528" sldId="257"/>
            <ac:spMk id="2" creationId="{106FA748-3C64-7660-84C6-34F3526B91C5}"/>
          </ac:spMkLst>
        </pc:spChg>
        <pc:spChg chg="del">
          <ac:chgData name="Michael Botha" userId="c49457f63cb880db" providerId="LiveId" clId="{8F6A9F59-B09E-42E8-A081-ED2FCB903CE6}" dt="2023-02-03T02:16:10.141" v="31" actId="3680"/>
          <ac:spMkLst>
            <pc:docMk/>
            <pc:sldMk cId="1594142528" sldId="257"/>
            <ac:spMk id="3" creationId="{98696313-102C-A423-A516-1A9F3513651F}"/>
          </ac:spMkLst>
        </pc:spChg>
        <pc:graphicFrameChg chg="add mod ord modGraphic">
          <ac:chgData name="Michael Botha" userId="c49457f63cb880db" providerId="LiveId" clId="{8F6A9F59-B09E-42E8-A081-ED2FCB903CE6}" dt="2023-02-03T03:05:15.759" v="1167" actId="20577"/>
          <ac:graphicFrameMkLst>
            <pc:docMk/>
            <pc:sldMk cId="1594142528" sldId="257"/>
            <ac:graphicFrameMk id="4" creationId="{0061FE94-6526-F92E-9C68-DB9C2D20CC23}"/>
          </ac:graphicFrameMkLst>
        </pc:graphicFrameChg>
      </pc:sldChg>
      <pc:sldChg chg="addSp delSp modSp new mod">
        <pc:chgData name="Michael Botha" userId="c49457f63cb880db" providerId="LiveId" clId="{8F6A9F59-B09E-42E8-A081-ED2FCB903CE6}" dt="2023-02-03T07:12:26.415" v="2178" actId="20577"/>
        <pc:sldMkLst>
          <pc:docMk/>
          <pc:sldMk cId="385417418" sldId="258"/>
        </pc:sldMkLst>
        <pc:spChg chg="mod">
          <ac:chgData name="Michael Botha" userId="c49457f63cb880db" providerId="LiveId" clId="{8F6A9F59-B09E-42E8-A081-ED2FCB903CE6}" dt="2023-02-03T02:41:42.551" v="719" actId="20577"/>
          <ac:spMkLst>
            <pc:docMk/>
            <pc:sldMk cId="385417418" sldId="258"/>
            <ac:spMk id="2" creationId="{E0BB5B45-6645-9467-935D-91309E2A258B}"/>
          </ac:spMkLst>
        </pc:spChg>
        <pc:spChg chg="del">
          <ac:chgData name="Michael Botha" userId="c49457f63cb880db" providerId="LiveId" clId="{8F6A9F59-B09E-42E8-A081-ED2FCB903CE6}" dt="2023-02-03T02:42:31.023" v="720" actId="3680"/>
          <ac:spMkLst>
            <pc:docMk/>
            <pc:sldMk cId="385417418" sldId="258"/>
            <ac:spMk id="3" creationId="{58300E12-A95F-8BDA-BAAA-19BABA7EF8DB}"/>
          </ac:spMkLst>
        </pc:spChg>
        <pc:graphicFrameChg chg="add mod ord modGraphic">
          <ac:chgData name="Michael Botha" userId="c49457f63cb880db" providerId="LiveId" clId="{8F6A9F59-B09E-42E8-A081-ED2FCB903CE6}" dt="2023-02-03T07:12:26.415" v="2178" actId="20577"/>
          <ac:graphicFrameMkLst>
            <pc:docMk/>
            <pc:sldMk cId="385417418" sldId="258"/>
            <ac:graphicFrameMk id="4" creationId="{E902D37A-7A06-790B-7273-61FDF2C487E7}"/>
          </ac:graphicFrameMkLst>
        </pc:graphicFrameChg>
      </pc:sldChg>
      <pc:sldChg chg="modSp new mod">
        <pc:chgData name="Michael Botha" userId="c49457f63cb880db" providerId="LiveId" clId="{8F6A9F59-B09E-42E8-A081-ED2FCB903CE6}" dt="2023-02-03T07:13:38.594" v="2288" actId="20577"/>
        <pc:sldMkLst>
          <pc:docMk/>
          <pc:sldMk cId="2167981077" sldId="259"/>
        </pc:sldMkLst>
        <pc:spChg chg="mod">
          <ac:chgData name="Michael Botha" userId="c49457f63cb880db" providerId="LiveId" clId="{8F6A9F59-B09E-42E8-A081-ED2FCB903CE6}" dt="2023-02-03T03:16:29.280" v="1703" actId="20577"/>
          <ac:spMkLst>
            <pc:docMk/>
            <pc:sldMk cId="2167981077" sldId="259"/>
            <ac:spMk id="2" creationId="{745586DF-921B-BA42-6D1E-0B61EB25EC7F}"/>
          </ac:spMkLst>
        </pc:spChg>
        <pc:spChg chg="mod">
          <ac:chgData name="Michael Botha" userId="c49457f63cb880db" providerId="LiveId" clId="{8F6A9F59-B09E-42E8-A081-ED2FCB903CE6}" dt="2023-02-03T07:13:38.594" v="2288" actId="20577"/>
          <ac:spMkLst>
            <pc:docMk/>
            <pc:sldMk cId="2167981077" sldId="259"/>
            <ac:spMk id="3" creationId="{F767CF1F-CF61-BACE-7EA5-8E524B6E37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313D4-15FE-450E-BCF0-7995891E2DD5}" type="datetimeFigureOut">
              <a:rPr lang="en-ZA" smtClean="0"/>
              <a:t>2023/02/03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8E33-0090-4F2F-BDE4-6472735E835E}" type="slidenum">
              <a:rPr lang="en-ZA" smtClean="0"/>
              <a:t>‹#›</a:t>
            </a:fld>
            <a:endParaRPr lang="en-ZA"/>
          </a:p>
        </p:txBody>
      </p:sp>
    </p:spTree>
    <p:extLst>
      <p:ext uri="{BB962C8B-B14F-4D97-AF65-F5344CB8AC3E}">
        <p14:creationId xmlns:p14="http://schemas.microsoft.com/office/powerpoint/2010/main" val="401426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BB938E33-0090-4F2F-BDE4-6472735E835E}" type="slidenum">
              <a:rPr lang="en-ZA" smtClean="0"/>
              <a:t>2</a:t>
            </a:fld>
            <a:endParaRPr lang="en-ZA"/>
          </a:p>
        </p:txBody>
      </p:sp>
    </p:spTree>
    <p:extLst>
      <p:ext uri="{BB962C8B-B14F-4D97-AF65-F5344CB8AC3E}">
        <p14:creationId xmlns:p14="http://schemas.microsoft.com/office/powerpoint/2010/main" val="87096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163658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121169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2166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134555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9271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3807167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1857244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305397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203608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6F92-698D-4371-8844-E16D29A4A941}" type="datetimeFigureOut">
              <a:rPr lang="en-ZA" smtClean="0"/>
              <a:t>2023/02/03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335260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C6F92-698D-4371-8844-E16D29A4A941}" type="datetimeFigureOut">
              <a:rPr lang="en-ZA" smtClean="0"/>
              <a:t>2023/02/03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428196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C6F92-698D-4371-8844-E16D29A4A941}" type="datetimeFigureOut">
              <a:rPr lang="en-ZA" smtClean="0"/>
              <a:t>2023/02/03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269672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C6F92-698D-4371-8844-E16D29A4A941}" type="datetimeFigureOut">
              <a:rPr lang="en-ZA" smtClean="0"/>
              <a:t>2023/02/03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230367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C6F92-698D-4371-8844-E16D29A4A941}" type="datetimeFigureOut">
              <a:rPr lang="en-ZA" smtClean="0"/>
              <a:t>2023/02/03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63951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C6F92-698D-4371-8844-E16D29A4A941}" type="datetimeFigureOut">
              <a:rPr lang="en-ZA" smtClean="0"/>
              <a:t>2023/02/03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39662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C6F92-698D-4371-8844-E16D29A4A941}" type="datetimeFigureOut">
              <a:rPr lang="en-ZA" smtClean="0"/>
              <a:t>2023/02/03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56E9076-73ED-4A16-854C-8618C315E07D}" type="slidenum">
              <a:rPr lang="en-ZA" smtClean="0"/>
              <a:t>‹#›</a:t>
            </a:fld>
            <a:endParaRPr lang="en-ZA"/>
          </a:p>
        </p:txBody>
      </p:sp>
    </p:spTree>
    <p:extLst>
      <p:ext uri="{BB962C8B-B14F-4D97-AF65-F5344CB8AC3E}">
        <p14:creationId xmlns:p14="http://schemas.microsoft.com/office/powerpoint/2010/main" val="183755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C6F92-698D-4371-8844-E16D29A4A941}" type="datetimeFigureOut">
              <a:rPr lang="en-ZA" smtClean="0"/>
              <a:t>2023/02/03</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E9076-73ED-4A16-854C-8618C315E07D}" type="slidenum">
              <a:rPr lang="en-ZA" smtClean="0"/>
              <a:t>‹#›</a:t>
            </a:fld>
            <a:endParaRPr lang="en-ZA"/>
          </a:p>
        </p:txBody>
      </p:sp>
    </p:spTree>
    <p:extLst>
      <p:ext uri="{BB962C8B-B14F-4D97-AF65-F5344CB8AC3E}">
        <p14:creationId xmlns:p14="http://schemas.microsoft.com/office/powerpoint/2010/main" val="3491127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2643-9E53-54AB-FDF6-4E02EB646A75}"/>
              </a:ext>
            </a:extLst>
          </p:cNvPr>
          <p:cNvSpPr>
            <a:spLocks noGrp="1"/>
          </p:cNvSpPr>
          <p:nvPr>
            <p:ph type="ctrTitle"/>
          </p:nvPr>
        </p:nvSpPr>
        <p:spPr>
          <a:xfrm>
            <a:off x="1507067" y="418716"/>
            <a:ext cx="7766936" cy="1646302"/>
          </a:xfrm>
        </p:spPr>
        <p:txBody>
          <a:bodyPr/>
          <a:lstStyle/>
          <a:p>
            <a:pPr algn="ctr"/>
            <a:r>
              <a:rPr lang="en-GB" dirty="0"/>
              <a:t>Solar Winds Cyber Kill Chain Analysis </a:t>
            </a:r>
            <a:endParaRPr lang="en-ZA" dirty="0"/>
          </a:p>
        </p:txBody>
      </p:sp>
      <p:pic>
        <p:nvPicPr>
          <p:cNvPr id="1026" name="Picture 2" descr="What is a supply chain attack? Why to be wary of third-party providers |  CSO Online">
            <a:extLst>
              <a:ext uri="{FF2B5EF4-FFF2-40B4-BE49-F238E27FC236}">
                <a16:creationId xmlns:a16="http://schemas.microsoft.com/office/drawing/2014/main" id="{695F6C98-4BC9-FF04-B25D-9967CF7D7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377" y="2738149"/>
            <a:ext cx="5019337" cy="3348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2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A748-3C64-7660-84C6-34F3526B91C5}"/>
              </a:ext>
            </a:extLst>
          </p:cNvPr>
          <p:cNvSpPr>
            <a:spLocks noGrp="1"/>
          </p:cNvSpPr>
          <p:nvPr>
            <p:ph type="title"/>
          </p:nvPr>
        </p:nvSpPr>
        <p:spPr/>
        <p:txBody>
          <a:bodyPr/>
          <a:lstStyle/>
          <a:p>
            <a:r>
              <a:rPr lang="en-GB" dirty="0"/>
              <a:t>The Kill Chain</a:t>
            </a:r>
            <a:endParaRPr lang="en-ZA" dirty="0"/>
          </a:p>
        </p:txBody>
      </p:sp>
      <p:graphicFrame>
        <p:nvGraphicFramePr>
          <p:cNvPr id="4" name="Table 4">
            <a:extLst>
              <a:ext uri="{FF2B5EF4-FFF2-40B4-BE49-F238E27FC236}">
                <a16:creationId xmlns:a16="http://schemas.microsoft.com/office/drawing/2014/main" id="{0061FE94-6526-F92E-9C68-DB9C2D20CC23}"/>
              </a:ext>
            </a:extLst>
          </p:cNvPr>
          <p:cNvGraphicFramePr>
            <a:graphicFrameLocks noGrp="1"/>
          </p:cNvGraphicFramePr>
          <p:nvPr>
            <p:ph idx="1"/>
            <p:extLst>
              <p:ext uri="{D42A27DB-BD31-4B8C-83A1-F6EECF244321}">
                <p14:modId xmlns:p14="http://schemas.microsoft.com/office/powerpoint/2010/main" val="3440325431"/>
              </p:ext>
            </p:extLst>
          </p:nvPr>
        </p:nvGraphicFramePr>
        <p:xfrm>
          <a:off x="1363535" y="1801880"/>
          <a:ext cx="7224266" cy="3883552"/>
        </p:xfrm>
        <a:graphic>
          <a:graphicData uri="http://schemas.openxmlformats.org/drawingml/2006/table">
            <a:tbl>
              <a:tblPr firstRow="1" bandRow="1">
                <a:tableStyleId>{5C22544A-7EE6-4342-B048-85BDC9FD1C3A}</a:tableStyleId>
              </a:tblPr>
              <a:tblGrid>
                <a:gridCol w="3513512">
                  <a:extLst>
                    <a:ext uri="{9D8B030D-6E8A-4147-A177-3AD203B41FA5}">
                      <a16:colId xmlns:a16="http://schemas.microsoft.com/office/drawing/2014/main" val="3674852579"/>
                    </a:ext>
                  </a:extLst>
                </a:gridCol>
                <a:gridCol w="3710754">
                  <a:extLst>
                    <a:ext uri="{9D8B030D-6E8A-4147-A177-3AD203B41FA5}">
                      <a16:colId xmlns:a16="http://schemas.microsoft.com/office/drawing/2014/main" val="1536939162"/>
                    </a:ext>
                  </a:extLst>
                </a:gridCol>
              </a:tblGrid>
              <a:tr h="376528">
                <a:tc>
                  <a:txBody>
                    <a:bodyPr/>
                    <a:lstStyle/>
                    <a:p>
                      <a:pPr algn="ctr"/>
                      <a:r>
                        <a:rPr lang="en-GB" dirty="0"/>
                        <a:t>Phase </a:t>
                      </a:r>
                      <a:endParaRPr lang="en-ZA" dirty="0"/>
                    </a:p>
                  </a:txBody>
                  <a:tcPr/>
                </a:tc>
                <a:tc>
                  <a:txBody>
                    <a:bodyPr/>
                    <a:lstStyle/>
                    <a:p>
                      <a:pPr algn="ctr"/>
                      <a:r>
                        <a:rPr lang="en-GB" dirty="0"/>
                        <a:t>Attack</a:t>
                      </a:r>
                      <a:endParaRPr lang="en-ZA" dirty="0"/>
                    </a:p>
                  </a:txBody>
                  <a:tcPr/>
                </a:tc>
                <a:extLst>
                  <a:ext uri="{0D108BD9-81ED-4DB2-BD59-A6C34878D82A}">
                    <a16:rowId xmlns:a16="http://schemas.microsoft.com/office/drawing/2014/main" val="2855032617"/>
                  </a:ext>
                </a:extLst>
              </a:tr>
              <a:tr h="376528">
                <a:tc>
                  <a:txBody>
                    <a:bodyPr/>
                    <a:lstStyle/>
                    <a:p>
                      <a:pPr algn="l"/>
                      <a:r>
                        <a:rPr lang="en-GB" sz="1400" dirty="0"/>
                        <a:t>1.) Reconnaissance</a:t>
                      </a:r>
                      <a:endParaRPr lang="en-ZA"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dirty="0"/>
                        <a:t>- Possibly gather names of Solar Wind customers from their website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dirty="0"/>
                        <a:t>- Previous supply chain attack for feedback. Definitely more steps</a:t>
                      </a:r>
                      <a:endParaRPr lang="en-ZA" sz="1200" dirty="0"/>
                    </a:p>
                  </a:txBody>
                  <a:tcPr/>
                </a:tc>
                <a:extLst>
                  <a:ext uri="{0D108BD9-81ED-4DB2-BD59-A6C34878D82A}">
                    <a16:rowId xmlns:a16="http://schemas.microsoft.com/office/drawing/2014/main" val="1211498648"/>
                  </a:ext>
                </a:extLst>
              </a:tr>
              <a:tr h="376528">
                <a:tc>
                  <a:txBody>
                    <a:bodyPr/>
                    <a:lstStyle/>
                    <a:p>
                      <a:pPr algn="l"/>
                      <a:r>
                        <a:rPr lang="en-GB" sz="1400" dirty="0"/>
                        <a:t>2.) </a:t>
                      </a:r>
                      <a:r>
                        <a:rPr lang="en-GB" sz="1400" dirty="0" err="1"/>
                        <a:t>Weaponisation</a:t>
                      </a:r>
                      <a:endParaRPr lang="en-ZA" sz="1400" dirty="0"/>
                    </a:p>
                  </a:txBody>
                  <a:tcPr/>
                </a:tc>
                <a:tc>
                  <a:txBody>
                    <a:bodyPr/>
                    <a:lstStyle/>
                    <a:p>
                      <a:r>
                        <a:rPr lang="en-GB" sz="1200" dirty="0"/>
                        <a:t>Reuse previous Orion codebase with additional backdoor code</a:t>
                      </a:r>
                      <a:endParaRPr lang="en-ZA" sz="1200" dirty="0"/>
                    </a:p>
                  </a:txBody>
                  <a:tcPr/>
                </a:tc>
                <a:extLst>
                  <a:ext uri="{0D108BD9-81ED-4DB2-BD59-A6C34878D82A}">
                    <a16:rowId xmlns:a16="http://schemas.microsoft.com/office/drawing/2014/main" val="3647603768"/>
                  </a:ext>
                </a:extLst>
              </a:tr>
              <a:tr h="376528">
                <a:tc>
                  <a:txBody>
                    <a:bodyPr/>
                    <a:lstStyle/>
                    <a:p>
                      <a:pPr algn="l"/>
                      <a:r>
                        <a:rPr lang="en-GB" sz="1400" dirty="0"/>
                        <a:t>3.) Delivery</a:t>
                      </a:r>
                      <a:endParaRPr lang="en-ZA" sz="1400" dirty="0"/>
                    </a:p>
                  </a:txBody>
                  <a:tcPr/>
                </a:tc>
                <a:tc>
                  <a:txBody>
                    <a:bodyPr/>
                    <a:lstStyle/>
                    <a:p>
                      <a:r>
                        <a:rPr lang="en-GB" sz="1200" dirty="0"/>
                        <a:t>Directly – used build process of Solar Winds software</a:t>
                      </a:r>
                    </a:p>
                    <a:p>
                      <a:r>
                        <a:rPr lang="en-GB" sz="1200" dirty="0"/>
                        <a:t>Indirectly - Supply chain attack using updates </a:t>
                      </a:r>
                      <a:endParaRPr lang="en-ZA" sz="1200" dirty="0"/>
                    </a:p>
                  </a:txBody>
                  <a:tcPr/>
                </a:tc>
                <a:extLst>
                  <a:ext uri="{0D108BD9-81ED-4DB2-BD59-A6C34878D82A}">
                    <a16:rowId xmlns:a16="http://schemas.microsoft.com/office/drawing/2014/main" val="2866224672"/>
                  </a:ext>
                </a:extLst>
              </a:tr>
              <a:tr h="376528">
                <a:tc>
                  <a:txBody>
                    <a:bodyPr/>
                    <a:lstStyle/>
                    <a:p>
                      <a:pPr algn="l"/>
                      <a:r>
                        <a:rPr lang="en-GB" sz="1400" dirty="0"/>
                        <a:t>4.) Exploitation</a:t>
                      </a:r>
                      <a:endParaRPr lang="en-ZA" sz="1400" dirty="0"/>
                    </a:p>
                  </a:txBody>
                  <a:tcPr/>
                </a:tc>
                <a:tc>
                  <a:txBody>
                    <a:bodyPr/>
                    <a:lstStyle/>
                    <a:p>
                      <a:r>
                        <a:rPr lang="en-GB" sz="1200" dirty="0"/>
                        <a:t>Use of trust between 3</a:t>
                      </a:r>
                      <a:r>
                        <a:rPr lang="en-GB" sz="1200" baseline="30000" dirty="0"/>
                        <a:t>rd</a:t>
                      </a:r>
                      <a:r>
                        <a:rPr lang="en-GB" sz="1200" dirty="0"/>
                        <a:t> part and Solar Winds </a:t>
                      </a:r>
                      <a:endParaRPr lang="en-ZA" sz="1200" dirty="0"/>
                    </a:p>
                  </a:txBody>
                  <a:tcPr/>
                </a:tc>
                <a:extLst>
                  <a:ext uri="{0D108BD9-81ED-4DB2-BD59-A6C34878D82A}">
                    <a16:rowId xmlns:a16="http://schemas.microsoft.com/office/drawing/2014/main" val="727562327"/>
                  </a:ext>
                </a:extLst>
              </a:tr>
              <a:tr h="376528">
                <a:tc>
                  <a:txBody>
                    <a:bodyPr/>
                    <a:lstStyle/>
                    <a:p>
                      <a:pPr algn="l"/>
                      <a:r>
                        <a:rPr lang="en-GB" sz="1400" dirty="0"/>
                        <a:t>5.) Installation</a:t>
                      </a:r>
                      <a:endParaRPr lang="en-ZA" sz="1400" dirty="0"/>
                    </a:p>
                  </a:txBody>
                  <a:tcPr/>
                </a:tc>
                <a:tc>
                  <a:txBody>
                    <a:bodyPr/>
                    <a:lstStyle/>
                    <a:p>
                      <a:r>
                        <a:rPr lang="en-GB" sz="1200" dirty="0"/>
                        <a:t>Embedded in current Orion application, and using backdoor </a:t>
                      </a:r>
                      <a:endParaRPr lang="en-ZA" sz="1200" dirty="0"/>
                    </a:p>
                  </a:txBody>
                  <a:tcPr/>
                </a:tc>
                <a:extLst>
                  <a:ext uri="{0D108BD9-81ED-4DB2-BD59-A6C34878D82A}">
                    <a16:rowId xmlns:a16="http://schemas.microsoft.com/office/drawing/2014/main" val="3462993127"/>
                  </a:ext>
                </a:extLst>
              </a:tr>
              <a:tr h="376528">
                <a:tc>
                  <a:txBody>
                    <a:bodyPr/>
                    <a:lstStyle/>
                    <a:p>
                      <a:pPr algn="l"/>
                      <a:r>
                        <a:rPr lang="en-GB" sz="1400" dirty="0"/>
                        <a:t>6.) Command and Control</a:t>
                      </a:r>
                      <a:endParaRPr lang="en-ZA" sz="1400" dirty="0"/>
                    </a:p>
                  </a:txBody>
                  <a:tcPr/>
                </a:tc>
                <a:tc>
                  <a:txBody>
                    <a:bodyPr/>
                    <a:lstStyle/>
                    <a:p>
                      <a:r>
                        <a:rPr lang="en-GB" sz="1200" dirty="0"/>
                        <a:t>Mimic current Orion traffic patterns </a:t>
                      </a:r>
                      <a:endParaRPr lang="en-ZA" sz="1200" dirty="0"/>
                    </a:p>
                  </a:txBody>
                  <a:tcPr/>
                </a:tc>
                <a:extLst>
                  <a:ext uri="{0D108BD9-81ED-4DB2-BD59-A6C34878D82A}">
                    <a16:rowId xmlns:a16="http://schemas.microsoft.com/office/drawing/2014/main" val="4254074887"/>
                  </a:ext>
                </a:extLst>
              </a:tr>
              <a:tr h="376528">
                <a:tc>
                  <a:txBody>
                    <a:bodyPr/>
                    <a:lstStyle/>
                    <a:p>
                      <a:pPr algn="l"/>
                      <a:r>
                        <a:rPr lang="en-GB" sz="1400" dirty="0"/>
                        <a:t>7.) Actions on Objectives</a:t>
                      </a:r>
                      <a:endParaRPr lang="en-ZA" sz="1400" dirty="0"/>
                    </a:p>
                  </a:txBody>
                  <a:tcPr/>
                </a:tc>
                <a:tc>
                  <a:txBody>
                    <a:bodyPr/>
                    <a:lstStyle/>
                    <a:p>
                      <a:r>
                        <a:rPr lang="en-GB" sz="1200" dirty="0"/>
                        <a:t>Mostly data exfiltration </a:t>
                      </a:r>
                      <a:endParaRPr lang="en-ZA" sz="1200" dirty="0"/>
                    </a:p>
                  </a:txBody>
                  <a:tcPr/>
                </a:tc>
                <a:extLst>
                  <a:ext uri="{0D108BD9-81ED-4DB2-BD59-A6C34878D82A}">
                    <a16:rowId xmlns:a16="http://schemas.microsoft.com/office/drawing/2014/main" val="2927150874"/>
                  </a:ext>
                </a:extLst>
              </a:tr>
            </a:tbl>
          </a:graphicData>
        </a:graphic>
      </p:graphicFrame>
    </p:spTree>
    <p:extLst>
      <p:ext uri="{BB962C8B-B14F-4D97-AF65-F5344CB8AC3E}">
        <p14:creationId xmlns:p14="http://schemas.microsoft.com/office/powerpoint/2010/main" val="159414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5B45-6645-9467-935D-91309E2A258B}"/>
              </a:ext>
            </a:extLst>
          </p:cNvPr>
          <p:cNvSpPr>
            <a:spLocks noGrp="1"/>
          </p:cNvSpPr>
          <p:nvPr>
            <p:ph type="title"/>
          </p:nvPr>
        </p:nvSpPr>
        <p:spPr/>
        <p:txBody>
          <a:bodyPr/>
          <a:lstStyle/>
          <a:p>
            <a:r>
              <a:rPr lang="en-GB" dirty="0"/>
              <a:t>Mitigation</a:t>
            </a:r>
            <a:endParaRPr lang="en-ZA" dirty="0"/>
          </a:p>
        </p:txBody>
      </p:sp>
      <p:graphicFrame>
        <p:nvGraphicFramePr>
          <p:cNvPr id="4" name="Table 4">
            <a:extLst>
              <a:ext uri="{FF2B5EF4-FFF2-40B4-BE49-F238E27FC236}">
                <a16:creationId xmlns:a16="http://schemas.microsoft.com/office/drawing/2014/main" id="{E902D37A-7A06-790B-7273-61FDF2C487E7}"/>
              </a:ext>
            </a:extLst>
          </p:cNvPr>
          <p:cNvGraphicFramePr>
            <a:graphicFrameLocks noGrp="1"/>
          </p:cNvGraphicFramePr>
          <p:nvPr>
            <p:ph idx="1"/>
            <p:extLst>
              <p:ext uri="{D42A27DB-BD31-4B8C-83A1-F6EECF244321}">
                <p14:modId xmlns:p14="http://schemas.microsoft.com/office/powerpoint/2010/main" val="3483089343"/>
              </p:ext>
            </p:extLst>
          </p:nvPr>
        </p:nvGraphicFramePr>
        <p:xfrm>
          <a:off x="677691" y="1720641"/>
          <a:ext cx="8596311" cy="4130040"/>
        </p:xfrm>
        <a:graphic>
          <a:graphicData uri="http://schemas.openxmlformats.org/drawingml/2006/table">
            <a:tbl>
              <a:tblPr firstRow="1" bandRow="1">
                <a:tableStyleId>{5C22544A-7EE6-4342-B048-85BDC9FD1C3A}</a:tableStyleId>
              </a:tblPr>
              <a:tblGrid>
                <a:gridCol w="1187882">
                  <a:extLst>
                    <a:ext uri="{9D8B030D-6E8A-4147-A177-3AD203B41FA5}">
                      <a16:colId xmlns:a16="http://schemas.microsoft.com/office/drawing/2014/main" val="3416066289"/>
                    </a:ext>
                  </a:extLst>
                </a:gridCol>
                <a:gridCol w="3318730">
                  <a:extLst>
                    <a:ext uri="{9D8B030D-6E8A-4147-A177-3AD203B41FA5}">
                      <a16:colId xmlns:a16="http://schemas.microsoft.com/office/drawing/2014/main" val="1993809041"/>
                    </a:ext>
                  </a:extLst>
                </a:gridCol>
                <a:gridCol w="4089699">
                  <a:extLst>
                    <a:ext uri="{9D8B030D-6E8A-4147-A177-3AD203B41FA5}">
                      <a16:colId xmlns:a16="http://schemas.microsoft.com/office/drawing/2014/main" val="1583849394"/>
                    </a:ext>
                  </a:extLst>
                </a:gridCol>
              </a:tblGrid>
              <a:tr h="370840">
                <a:tc>
                  <a:txBody>
                    <a:bodyPr/>
                    <a:lstStyle/>
                    <a:p>
                      <a:pPr algn="ctr"/>
                      <a:r>
                        <a:rPr lang="en-GB" dirty="0"/>
                        <a:t>Phase</a:t>
                      </a:r>
                      <a:endParaRPr lang="en-ZA" dirty="0"/>
                    </a:p>
                  </a:txBody>
                  <a:tcPr/>
                </a:tc>
                <a:tc>
                  <a:txBody>
                    <a:bodyPr/>
                    <a:lstStyle/>
                    <a:p>
                      <a:pPr algn="ctr"/>
                      <a:r>
                        <a:rPr lang="en-GB" dirty="0"/>
                        <a:t>Mitigation Tool(s)</a:t>
                      </a:r>
                      <a:endParaRPr lang="en-ZA" dirty="0"/>
                    </a:p>
                  </a:txBody>
                  <a:tcPr/>
                </a:tc>
                <a:tc>
                  <a:txBody>
                    <a:bodyPr/>
                    <a:lstStyle/>
                    <a:p>
                      <a:pPr algn="ctr"/>
                      <a:r>
                        <a:rPr lang="en-GB" dirty="0"/>
                        <a:t>Goal</a:t>
                      </a:r>
                      <a:endParaRPr lang="en-ZA" dirty="0"/>
                    </a:p>
                  </a:txBody>
                  <a:tcPr/>
                </a:tc>
                <a:extLst>
                  <a:ext uri="{0D108BD9-81ED-4DB2-BD59-A6C34878D82A}">
                    <a16:rowId xmlns:a16="http://schemas.microsoft.com/office/drawing/2014/main" val="3544434616"/>
                  </a:ext>
                </a:extLst>
              </a:tr>
              <a:tr h="370840">
                <a:tc>
                  <a:txBody>
                    <a:bodyPr/>
                    <a:lstStyle/>
                    <a:p>
                      <a:pPr algn="ctr"/>
                      <a:r>
                        <a:rPr lang="en-GB" dirty="0"/>
                        <a:t>1</a:t>
                      </a:r>
                      <a:endParaRPr lang="en-ZA" dirty="0"/>
                    </a:p>
                  </a:txBody>
                  <a:tcPr/>
                </a:tc>
                <a:tc>
                  <a:txBody>
                    <a:bodyPr/>
                    <a:lstStyle/>
                    <a:p>
                      <a:pPr algn="ctr"/>
                      <a:r>
                        <a:rPr lang="en-GB" sz="1200" dirty="0"/>
                        <a:t>- Website scrapper</a:t>
                      </a:r>
                    </a:p>
                    <a:p>
                      <a:pPr algn="ctr"/>
                      <a:r>
                        <a:rPr lang="en-GB" sz="1200" dirty="0"/>
                        <a:t>- Vulnerability assessment recon</a:t>
                      </a:r>
                      <a:endParaRPr lang="en-ZA" sz="1200" dirty="0"/>
                    </a:p>
                  </a:txBody>
                  <a:tcPr/>
                </a:tc>
                <a:tc>
                  <a:txBody>
                    <a:bodyPr/>
                    <a:lstStyle/>
                    <a:p>
                      <a:pPr algn="ctr"/>
                      <a:r>
                        <a:rPr lang="en-GB" sz="1200" dirty="0"/>
                        <a:t>Prevent sharing information </a:t>
                      </a:r>
                      <a:endParaRPr lang="en-ZA" sz="1200" dirty="0"/>
                    </a:p>
                  </a:txBody>
                  <a:tcPr/>
                </a:tc>
                <a:extLst>
                  <a:ext uri="{0D108BD9-81ED-4DB2-BD59-A6C34878D82A}">
                    <a16:rowId xmlns:a16="http://schemas.microsoft.com/office/drawing/2014/main" val="3087466247"/>
                  </a:ext>
                </a:extLst>
              </a:tr>
              <a:tr h="370840">
                <a:tc>
                  <a:txBody>
                    <a:bodyPr/>
                    <a:lstStyle/>
                    <a:p>
                      <a:pPr algn="ctr"/>
                      <a:r>
                        <a:rPr lang="en-GB" dirty="0"/>
                        <a:t>2</a:t>
                      </a:r>
                      <a:endParaRPr lang="en-ZA" dirty="0"/>
                    </a:p>
                  </a:txBody>
                  <a:tcPr/>
                </a:tc>
                <a:tc>
                  <a:txBody>
                    <a:bodyPr/>
                    <a:lstStyle/>
                    <a:p>
                      <a:pPr marL="171450" indent="-171450" algn="ctr">
                        <a:buFontTx/>
                        <a:buChar char="-"/>
                      </a:pPr>
                      <a:r>
                        <a:rPr lang="en-GB" sz="1200" dirty="0"/>
                        <a:t>(Technical) various techniques (possible tools) </a:t>
                      </a:r>
                    </a:p>
                    <a:p>
                      <a:pPr marL="171450" indent="-171450" algn="ctr">
                        <a:buFontTx/>
                        <a:buChar char="-"/>
                      </a:pPr>
                      <a:r>
                        <a:rPr lang="en-ZA" sz="1200" dirty="0"/>
                        <a:t>(Administrative) Secure SDLC platforms</a:t>
                      </a:r>
                    </a:p>
                  </a:txBody>
                  <a:tcPr/>
                </a:tc>
                <a:tc>
                  <a:txBody>
                    <a:bodyPr/>
                    <a:lstStyle/>
                    <a:p>
                      <a:pPr marL="171450" indent="-171450" algn="ctr">
                        <a:buFontTx/>
                        <a:buChar char="-"/>
                      </a:pPr>
                      <a:r>
                        <a:rPr lang="en-GB" sz="1200" dirty="0"/>
                        <a:t>(Deter) Obfuscate codebase </a:t>
                      </a:r>
                    </a:p>
                    <a:p>
                      <a:pPr marL="171450" indent="-171450" algn="ctr">
                        <a:buFontTx/>
                        <a:buChar char="-"/>
                      </a:pPr>
                      <a:r>
                        <a:rPr lang="en-ZA" sz="1200" dirty="0"/>
                        <a:t>(Prevent/ Detect)Improve SDLC</a:t>
                      </a:r>
                    </a:p>
                  </a:txBody>
                  <a:tcPr/>
                </a:tc>
                <a:extLst>
                  <a:ext uri="{0D108BD9-81ED-4DB2-BD59-A6C34878D82A}">
                    <a16:rowId xmlns:a16="http://schemas.microsoft.com/office/drawing/2014/main" val="2179082767"/>
                  </a:ext>
                </a:extLst>
              </a:tr>
              <a:tr h="370840">
                <a:tc>
                  <a:txBody>
                    <a:bodyPr/>
                    <a:lstStyle/>
                    <a:p>
                      <a:pPr algn="ctr"/>
                      <a:r>
                        <a:rPr lang="en-GB" dirty="0"/>
                        <a:t>3</a:t>
                      </a:r>
                      <a:endParaRPr lang="en-ZA" dirty="0"/>
                    </a:p>
                  </a:txBody>
                  <a:tcPr/>
                </a:tc>
                <a:tc>
                  <a:txBody>
                    <a:bodyPr/>
                    <a:lstStyle/>
                    <a:p>
                      <a:pPr algn="ctr"/>
                      <a:r>
                        <a:rPr lang="en-GB" sz="1200" dirty="0"/>
                        <a:t>- (Technical) Hashes </a:t>
                      </a:r>
                      <a:endParaRPr lang="en-ZA" sz="1200" dirty="0"/>
                    </a:p>
                  </a:txBody>
                  <a:tcPr/>
                </a:tc>
                <a:tc>
                  <a:txBody>
                    <a:bodyPr/>
                    <a:lstStyle/>
                    <a:p>
                      <a:pPr algn="ctr"/>
                      <a:r>
                        <a:rPr lang="en-GB" sz="1200" dirty="0"/>
                        <a:t>- (Detect) Better comparison of built and delivered code </a:t>
                      </a:r>
                      <a:endParaRPr lang="en-ZA" sz="1200" dirty="0"/>
                    </a:p>
                  </a:txBody>
                  <a:tcPr/>
                </a:tc>
                <a:extLst>
                  <a:ext uri="{0D108BD9-81ED-4DB2-BD59-A6C34878D82A}">
                    <a16:rowId xmlns:a16="http://schemas.microsoft.com/office/drawing/2014/main" val="323878924"/>
                  </a:ext>
                </a:extLst>
              </a:tr>
              <a:tr h="370840">
                <a:tc>
                  <a:txBody>
                    <a:bodyPr/>
                    <a:lstStyle/>
                    <a:p>
                      <a:pPr algn="ctr"/>
                      <a:r>
                        <a:rPr lang="en-GB" dirty="0"/>
                        <a:t>4</a:t>
                      </a:r>
                      <a:endParaRPr lang="en-ZA" dirty="0"/>
                    </a:p>
                  </a:txBody>
                  <a:tcPr/>
                </a:tc>
                <a:tc>
                  <a:txBody>
                    <a:bodyPr/>
                    <a:lstStyle/>
                    <a:p>
                      <a:pPr algn="ctr"/>
                      <a:r>
                        <a:rPr lang="en-GB" sz="1200" dirty="0"/>
                        <a:t>- (Technical) Docker  </a:t>
                      </a:r>
                      <a:endParaRPr lang="en-ZA" sz="1200" dirty="0"/>
                    </a:p>
                  </a:txBody>
                  <a:tcPr/>
                </a:tc>
                <a:tc>
                  <a:txBody>
                    <a:bodyPr/>
                    <a:lstStyle/>
                    <a:p>
                      <a:pPr algn="ctr"/>
                      <a:r>
                        <a:rPr lang="en-GB" sz="1200" dirty="0"/>
                        <a:t>- (Prevent) Sandboxing and creation of better zero-trust systems</a:t>
                      </a:r>
                      <a:endParaRPr lang="en-ZA" sz="1200" dirty="0"/>
                    </a:p>
                  </a:txBody>
                  <a:tcPr/>
                </a:tc>
                <a:extLst>
                  <a:ext uri="{0D108BD9-81ED-4DB2-BD59-A6C34878D82A}">
                    <a16:rowId xmlns:a16="http://schemas.microsoft.com/office/drawing/2014/main" val="3549085065"/>
                  </a:ext>
                </a:extLst>
              </a:tr>
              <a:tr h="370840">
                <a:tc>
                  <a:txBody>
                    <a:bodyPr/>
                    <a:lstStyle/>
                    <a:p>
                      <a:pPr algn="ctr"/>
                      <a:r>
                        <a:rPr lang="en-GB" dirty="0"/>
                        <a:t>5</a:t>
                      </a:r>
                      <a:endParaRPr lang="en-ZA"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dirty="0"/>
                        <a:t>- (Technical) Docker  </a:t>
                      </a:r>
                      <a:endParaRPr lang="en-ZA" sz="1200" dirty="0"/>
                    </a:p>
                    <a:p>
                      <a:pPr algn="ctr"/>
                      <a:endParaRPr lang="en-ZA"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dirty="0"/>
                        <a:t>- (Prevent) Sandboxing and creation of better zero-trust systems</a:t>
                      </a:r>
                      <a:endParaRPr lang="en-ZA" sz="1200" dirty="0"/>
                    </a:p>
                    <a:p>
                      <a:pPr algn="ctr"/>
                      <a:endParaRPr lang="en-ZA" sz="1200" dirty="0"/>
                    </a:p>
                  </a:txBody>
                  <a:tcPr/>
                </a:tc>
                <a:extLst>
                  <a:ext uri="{0D108BD9-81ED-4DB2-BD59-A6C34878D82A}">
                    <a16:rowId xmlns:a16="http://schemas.microsoft.com/office/drawing/2014/main" val="2701615439"/>
                  </a:ext>
                </a:extLst>
              </a:tr>
              <a:tr h="370840">
                <a:tc>
                  <a:txBody>
                    <a:bodyPr/>
                    <a:lstStyle/>
                    <a:p>
                      <a:pPr algn="ctr"/>
                      <a:r>
                        <a:rPr lang="en-GB" dirty="0"/>
                        <a:t>6</a:t>
                      </a:r>
                      <a:endParaRPr lang="en-ZA" dirty="0"/>
                    </a:p>
                  </a:txBody>
                  <a:tcPr/>
                </a:tc>
                <a:tc>
                  <a:txBody>
                    <a:bodyPr/>
                    <a:lstStyle/>
                    <a:p>
                      <a:pPr algn="ctr"/>
                      <a:r>
                        <a:rPr lang="en-GB" sz="1200" dirty="0"/>
                        <a:t>- (Technical) Intelligent IDS </a:t>
                      </a:r>
                      <a:endParaRPr lang="en-ZA" sz="1200" dirty="0"/>
                    </a:p>
                  </a:txBody>
                  <a:tcPr/>
                </a:tc>
                <a:tc>
                  <a:txBody>
                    <a:bodyPr/>
                    <a:lstStyle/>
                    <a:p>
                      <a:pPr algn="ctr"/>
                      <a:r>
                        <a:rPr lang="en-GB" sz="1200" dirty="0"/>
                        <a:t>- Traffic pattern monitoring </a:t>
                      </a:r>
                      <a:endParaRPr lang="en-ZA" sz="1200" dirty="0"/>
                    </a:p>
                  </a:txBody>
                  <a:tcPr/>
                </a:tc>
                <a:extLst>
                  <a:ext uri="{0D108BD9-81ED-4DB2-BD59-A6C34878D82A}">
                    <a16:rowId xmlns:a16="http://schemas.microsoft.com/office/drawing/2014/main" val="2651571736"/>
                  </a:ext>
                </a:extLst>
              </a:tr>
              <a:tr h="370840">
                <a:tc>
                  <a:txBody>
                    <a:bodyPr/>
                    <a:lstStyle/>
                    <a:p>
                      <a:pPr algn="ctr"/>
                      <a:r>
                        <a:rPr lang="en-GB" dirty="0"/>
                        <a:t>7</a:t>
                      </a:r>
                      <a:endParaRPr lang="en-ZA" dirty="0"/>
                    </a:p>
                  </a:txBody>
                  <a:tcPr/>
                </a:tc>
                <a:tc>
                  <a:txBody>
                    <a:bodyPr/>
                    <a:lstStyle/>
                    <a:p>
                      <a:pPr algn="ctr"/>
                      <a:r>
                        <a:rPr lang="en-GB" sz="1200" dirty="0"/>
                        <a:t>- (Technical) File system access privileges, Docker</a:t>
                      </a:r>
                      <a:endParaRPr lang="en-ZA" sz="1200" dirty="0"/>
                    </a:p>
                  </a:txBody>
                  <a:tcPr/>
                </a:tc>
                <a:tc>
                  <a:txBody>
                    <a:bodyPr/>
                    <a:lstStyle/>
                    <a:p>
                      <a:pPr marL="171450" indent="-171450" algn="ctr">
                        <a:buFontTx/>
                        <a:buChar char="-"/>
                      </a:pPr>
                      <a:r>
                        <a:rPr lang="en-GB" sz="1200" dirty="0"/>
                        <a:t>(Detection) Monitor read records and sources</a:t>
                      </a:r>
                    </a:p>
                    <a:p>
                      <a:pPr marL="171450" indent="-171450" algn="ctr">
                        <a:buFontTx/>
                        <a:buChar char="-"/>
                      </a:pPr>
                      <a:r>
                        <a:rPr lang="en-GB" sz="1200" dirty="0"/>
                        <a:t>(Prevention/Detection) Possibly improve minimal privileges to files, for certain applications</a:t>
                      </a:r>
                    </a:p>
                    <a:p>
                      <a:pPr marL="171450" indent="-171450" algn="ctr">
                        <a:buFontTx/>
                        <a:buChar char="-"/>
                      </a:pPr>
                      <a:r>
                        <a:rPr lang="en-GB" sz="1200" dirty="0"/>
                        <a:t>(Prevention) Sandbox application</a:t>
                      </a:r>
                      <a:endParaRPr lang="en-ZA" sz="1200" dirty="0"/>
                    </a:p>
                  </a:txBody>
                  <a:tcPr/>
                </a:tc>
                <a:extLst>
                  <a:ext uri="{0D108BD9-81ED-4DB2-BD59-A6C34878D82A}">
                    <a16:rowId xmlns:a16="http://schemas.microsoft.com/office/drawing/2014/main" val="2125232542"/>
                  </a:ext>
                </a:extLst>
              </a:tr>
            </a:tbl>
          </a:graphicData>
        </a:graphic>
      </p:graphicFrame>
    </p:spTree>
    <p:extLst>
      <p:ext uri="{BB962C8B-B14F-4D97-AF65-F5344CB8AC3E}">
        <p14:creationId xmlns:p14="http://schemas.microsoft.com/office/powerpoint/2010/main" val="38541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86DF-921B-BA42-6D1E-0B61EB25EC7F}"/>
              </a:ext>
            </a:extLst>
          </p:cNvPr>
          <p:cNvSpPr>
            <a:spLocks noGrp="1"/>
          </p:cNvSpPr>
          <p:nvPr>
            <p:ph type="title"/>
          </p:nvPr>
        </p:nvSpPr>
        <p:spPr/>
        <p:txBody>
          <a:bodyPr/>
          <a:lstStyle/>
          <a:p>
            <a:r>
              <a:rPr lang="en-GB" dirty="0"/>
              <a:t>Summary</a:t>
            </a:r>
            <a:endParaRPr lang="en-ZA" dirty="0"/>
          </a:p>
        </p:txBody>
      </p:sp>
      <p:sp>
        <p:nvSpPr>
          <p:cNvPr id="3" name="Content Placeholder 2">
            <a:extLst>
              <a:ext uri="{FF2B5EF4-FFF2-40B4-BE49-F238E27FC236}">
                <a16:creationId xmlns:a16="http://schemas.microsoft.com/office/drawing/2014/main" id="{F767CF1F-CF61-BACE-7EA5-8E524B6E3785}"/>
              </a:ext>
            </a:extLst>
          </p:cNvPr>
          <p:cNvSpPr>
            <a:spLocks noGrp="1"/>
          </p:cNvSpPr>
          <p:nvPr>
            <p:ph idx="1"/>
          </p:nvPr>
        </p:nvSpPr>
        <p:spPr/>
        <p:txBody>
          <a:bodyPr/>
          <a:lstStyle/>
          <a:p>
            <a:r>
              <a:rPr lang="en-GB" dirty="0"/>
              <a:t>There is limited information to base process of attack and possibly mitigations on e.g. lack of current security controls in place, programming languages used, build process, file access requirements for Orion software etc.</a:t>
            </a:r>
          </a:p>
          <a:p>
            <a:r>
              <a:rPr lang="en-GB" dirty="0"/>
              <a:t>Core aspects include how hackers were able decompile source code, and insert a new compromised application into the supply chain  </a:t>
            </a:r>
          </a:p>
          <a:p>
            <a:r>
              <a:rPr lang="en-GB" dirty="0"/>
              <a:t>Why were there so many government organisations using the same software platform - redundancy</a:t>
            </a:r>
          </a:p>
          <a:p>
            <a:endParaRPr lang="en-ZA" dirty="0"/>
          </a:p>
        </p:txBody>
      </p:sp>
    </p:spTree>
    <p:extLst>
      <p:ext uri="{BB962C8B-B14F-4D97-AF65-F5344CB8AC3E}">
        <p14:creationId xmlns:p14="http://schemas.microsoft.com/office/powerpoint/2010/main" val="2167981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TotalTime>
  <Words>333</Words>
  <Application>Microsoft Office PowerPoint</Application>
  <PresentationFormat>Widescreen</PresentationFormat>
  <Paragraphs>55</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Solar Winds Cyber Kill Chain Analysis </vt:lpstr>
      <vt:lpstr>The Kill Chain</vt:lpstr>
      <vt:lpstr>Mitigation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Winds Cyber Kill Chain Analysis </dc:title>
  <dc:creator>Michael Botha</dc:creator>
  <cp:lastModifiedBy>Michael Botha</cp:lastModifiedBy>
  <cp:revision>1</cp:revision>
  <dcterms:created xsi:type="dcterms:W3CDTF">2023-02-03T02:07:20Z</dcterms:created>
  <dcterms:modified xsi:type="dcterms:W3CDTF">2023-02-03T07:13:44Z</dcterms:modified>
</cp:coreProperties>
</file>