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
  </p:notesMasterIdLst>
  <p:sldIdLst>
    <p:sldId id="257" r:id="rId2"/>
  </p:sldIdLst>
  <p:sldSz cx="43891200" cy="32918400"/>
  <p:notesSz cx="6858000" cy="88915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3" autoAdjust="0"/>
    <p:restoredTop sz="94660"/>
  </p:normalViewPr>
  <p:slideViewPr>
    <p:cSldViewPr snapToGrid="0">
      <p:cViewPr>
        <p:scale>
          <a:sx n="33" d="100"/>
          <a:sy n="33" d="100"/>
        </p:scale>
        <p:origin x="696"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4612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46124"/>
          </a:xfrm>
          <a:prstGeom prst="rect">
            <a:avLst/>
          </a:prstGeom>
        </p:spPr>
        <p:txBody>
          <a:bodyPr vert="horz" lIns="91440" tIns="45720" rIns="91440" bIns="45720" rtlCol="0"/>
          <a:lstStyle>
            <a:lvl1pPr algn="r">
              <a:defRPr sz="1200"/>
            </a:lvl1pPr>
          </a:lstStyle>
          <a:p>
            <a:fld id="{8D5F8B24-7F79-4E92-8BE4-B499A98ECF3F}" type="datetimeFigureOut">
              <a:rPr lang="en-US" smtClean="0"/>
              <a:t>5/25/2018</a:t>
            </a:fld>
            <a:endParaRPr lang="en-US" dirty="0"/>
          </a:p>
        </p:txBody>
      </p:sp>
      <p:sp>
        <p:nvSpPr>
          <p:cNvPr id="4" name="Slide Image Placeholder 3"/>
          <p:cNvSpPr>
            <a:spLocks noGrp="1" noRot="1" noChangeAspect="1"/>
          </p:cNvSpPr>
          <p:nvPr>
            <p:ph type="sldImg" idx="2"/>
          </p:nvPr>
        </p:nvSpPr>
        <p:spPr>
          <a:xfrm>
            <a:off x="1428750" y="1111250"/>
            <a:ext cx="4000500" cy="30003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279077"/>
            <a:ext cx="5486400" cy="350106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445466"/>
            <a:ext cx="2971800" cy="44612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445466"/>
            <a:ext cx="2971800" cy="446123"/>
          </a:xfrm>
          <a:prstGeom prst="rect">
            <a:avLst/>
          </a:prstGeom>
        </p:spPr>
        <p:txBody>
          <a:bodyPr vert="horz" lIns="91440" tIns="45720" rIns="91440" bIns="45720" rtlCol="0" anchor="b"/>
          <a:lstStyle>
            <a:lvl1pPr algn="r">
              <a:defRPr sz="1200"/>
            </a:lvl1pPr>
          </a:lstStyle>
          <a:p>
            <a:fld id="{7EA8A9DE-7787-4C25-8FA7-11DC9404F1AE}" type="slidenum">
              <a:rPr lang="en-US" smtClean="0"/>
              <a:t>‹#›</a:t>
            </a:fld>
            <a:endParaRPr lang="en-US" dirty="0"/>
          </a:p>
        </p:txBody>
      </p:sp>
    </p:spTree>
    <p:extLst>
      <p:ext uri="{BB962C8B-B14F-4D97-AF65-F5344CB8AC3E}">
        <p14:creationId xmlns:p14="http://schemas.microsoft.com/office/powerpoint/2010/main" val="1831928049"/>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11250"/>
            <a:ext cx="4000500" cy="3000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8A9DE-7787-4C25-8FA7-11DC9404F1AE}" type="slidenum">
              <a:rPr lang="en-US" smtClean="0"/>
              <a:t>1</a:t>
            </a:fld>
            <a:endParaRPr lang="en-US" dirty="0"/>
          </a:p>
        </p:txBody>
      </p:sp>
    </p:spTree>
    <p:extLst>
      <p:ext uri="{BB962C8B-B14F-4D97-AF65-F5344CB8AC3E}">
        <p14:creationId xmlns:p14="http://schemas.microsoft.com/office/powerpoint/2010/main" val="247879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14398614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20342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2300603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190548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10787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61719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87507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13853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7034994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18185693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BABF1B38-5A3D-4EF2-AC62-B035C900202F}" type="datetimeFigureOut">
              <a:rPr lang="en-US" smtClean="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97A477-5645-4FC3-92A8-31A71E31FD52}" type="slidenum">
              <a:rPr lang="en-US" smtClean="0"/>
              <a:t>‹#›</a:t>
            </a:fld>
            <a:endParaRPr lang="en-US" dirty="0"/>
          </a:p>
        </p:txBody>
      </p:sp>
    </p:spTree>
    <p:extLst>
      <p:ext uri="{BB962C8B-B14F-4D97-AF65-F5344CB8AC3E}">
        <p14:creationId xmlns:p14="http://schemas.microsoft.com/office/powerpoint/2010/main" val="170770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ABF1B38-5A3D-4EF2-AC62-B035C900202F}" type="datetimeFigureOut">
              <a:rPr lang="en-US" smtClean="0"/>
              <a:t>5/25/2018</a:t>
            </a:fld>
            <a:endParaRPr lang="en-US" dirty="0"/>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A97A477-5645-4FC3-92A8-31A71E31FD52}" type="slidenum">
              <a:rPr lang="en-US" smtClean="0"/>
              <a:t>‹#›</a:t>
            </a:fld>
            <a:endParaRPr lang="en-US" dirty="0"/>
          </a:p>
        </p:txBody>
      </p:sp>
    </p:spTree>
    <p:extLst>
      <p:ext uri="{BB962C8B-B14F-4D97-AF65-F5344CB8AC3E}">
        <p14:creationId xmlns:p14="http://schemas.microsoft.com/office/powerpoint/2010/main" val="27697012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ersp logo ucsd">
            <a:extLst>
              <a:ext uri="{FF2B5EF4-FFF2-40B4-BE49-F238E27FC236}">
                <a16:creationId xmlns:a16="http://schemas.microsoft.com/office/drawing/2014/main" id="{1F018853-DE84-4B58-B384-ADB1A144B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24" y="-1300296"/>
            <a:ext cx="9811186" cy="700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1DA2C5-E299-4D4A-BA18-E46CBBC811DB}"/>
              </a:ext>
            </a:extLst>
          </p:cNvPr>
          <p:cNvSpPr txBox="1"/>
          <p:nvPr/>
        </p:nvSpPr>
        <p:spPr>
          <a:xfrm>
            <a:off x="10832322" y="522134"/>
            <a:ext cx="23032722" cy="2800767"/>
          </a:xfrm>
          <a:prstGeom prst="rect">
            <a:avLst/>
          </a:prstGeom>
          <a:noFill/>
        </p:spPr>
        <p:txBody>
          <a:bodyPr wrap="square" rtlCol="0">
            <a:spAutoFit/>
          </a:bodyPr>
          <a:lstStyle/>
          <a:p>
            <a:pPr algn="ctr"/>
            <a:r>
              <a:rPr lang="en-US" sz="8800" b="1" dirty="0">
                <a:cs typeface="Simplified Arabic Fixed" panose="020B0604020202020204" pitchFamily="49" charset="-78"/>
              </a:rPr>
              <a:t>Answering Amazon product queries using relevant reviews</a:t>
            </a:r>
          </a:p>
        </p:txBody>
      </p:sp>
      <p:sp>
        <p:nvSpPr>
          <p:cNvPr id="13" name="TextBox 12">
            <a:extLst>
              <a:ext uri="{FF2B5EF4-FFF2-40B4-BE49-F238E27FC236}">
                <a16:creationId xmlns:a16="http://schemas.microsoft.com/office/drawing/2014/main" id="{D2E3F2F2-FD54-4593-B541-F4DE206D1C16}"/>
              </a:ext>
            </a:extLst>
          </p:cNvPr>
          <p:cNvSpPr txBox="1"/>
          <p:nvPr/>
        </p:nvSpPr>
        <p:spPr>
          <a:xfrm>
            <a:off x="9447766" y="3277815"/>
            <a:ext cx="24952291" cy="1569660"/>
          </a:xfrm>
          <a:prstGeom prst="rect">
            <a:avLst/>
          </a:prstGeom>
          <a:noFill/>
        </p:spPr>
        <p:txBody>
          <a:bodyPr wrap="square" rtlCol="0">
            <a:spAutoFit/>
          </a:bodyPr>
          <a:lstStyle/>
          <a:p>
            <a:pPr algn="ctr"/>
            <a:r>
              <a:rPr lang="en-US" sz="4800" dirty="0">
                <a:cs typeface="Simplified Arabic Fixed" panose="020B0604020202020204" pitchFamily="49" charset="-78"/>
              </a:rPr>
              <a:t>Mikhail Boulgakov, Silvia </a:t>
            </a:r>
            <a:r>
              <a:rPr lang="en-US" sz="4800" dirty="0" err="1">
                <a:cs typeface="Simplified Arabic Fixed" panose="020B0604020202020204" pitchFamily="49" charset="-78"/>
              </a:rPr>
              <a:t>Jinrong</a:t>
            </a:r>
            <a:r>
              <a:rPr lang="en-US" sz="4800" dirty="0">
                <a:cs typeface="Simplified Arabic Fixed" panose="020B0604020202020204" pitchFamily="49" charset="-78"/>
              </a:rPr>
              <a:t> Gong, </a:t>
            </a:r>
            <a:r>
              <a:rPr lang="en-US" sz="4800" dirty="0" err="1">
                <a:cs typeface="Simplified Arabic Fixed" panose="020B0604020202020204" pitchFamily="49" charset="-78"/>
              </a:rPr>
              <a:t>Lavanya</a:t>
            </a:r>
            <a:r>
              <a:rPr lang="en-US" sz="4800" dirty="0">
                <a:cs typeface="Simplified Arabic Fixed" panose="020B0604020202020204" pitchFamily="49" charset="-78"/>
              </a:rPr>
              <a:t> </a:t>
            </a:r>
            <a:r>
              <a:rPr lang="en-US" sz="4800" dirty="0" err="1">
                <a:cs typeface="Simplified Arabic Fixed" panose="020B0604020202020204" pitchFamily="49" charset="-78"/>
              </a:rPr>
              <a:t>Satyan</a:t>
            </a:r>
            <a:endParaRPr lang="en-US" sz="4800" dirty="0">
              <a:cs typeface="Simplified Arabic Fixed" panose="020B0604020202020204" pitchFamily="49" charset="-78"/>
            </a:endParaRPr>
          </a:p>
          <a:p>
            <a:pPr algn="ctr"/>
            <a:r>
              <a:rPr lang="en-US" sz="4800" dirty="0">
                <a:cs typeface="Simplified Arabic Fixed" panose="020B0604020202020204" pitchFamily="49" charset="-78"/>
              </a:rPr>
              <a:t>Advised by Prof. Julian </a:t>
            </a:r>
            <a:r>
              <a:rPr lang="en-US" sz="4800" dirty="0" err="1">
                <a:cs typeface="Simplified Arabic Fixed" panose="020B0604020202020204" pitchFamily="49" charset="-78"/>
              </a:rPr>
              <a:t>McAuley</a:t>
            </a:r>
            <a:endParaRPr lang="en-US" sz="4800" dirty="0">
              <a:cs typeface="Simplified Arabic Fixed" panose="020B0604020202020204" pitchFamily="49" charset="-78"/>
            </a:endParaRPr>
          </a:p>
        </p:txBody>
      </p:sp>
      <p:sp>
        <p:nvSpPr>
          <p:cNvPr id="21" name="Rectangle 20">
            <a:extLst>
              <a:ext uri="{FF2B5EF4-FFF2-40B4-BE49-F238E27FC236}">
                <a16:creationId xmlns:a16="http://schemas.microsoft.com/office/drawing/2014/main" id="{528040D9-716F-4B02-8166-8BAB8102BC7B}"/>
              </a:ext>
            </a:extLst>
          </p:cNvPr>
          <p:cNvSpPr/>
          <p:nvPr/>
        </p:nvSpPr>
        <p:spPr>
          <a:xfrm>
            <a:off x="31021327" y="22593413"/>
            <a:ext cx="1520780" cy="69625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sp>
        <p:nvSpPr>
          <p:cNvPr id="8" name="Rectangle 7">
            <a:extLst>
              <a:ext uri="{FF2B5EF4-FFF2-40B4-BE49-F238E27FC236}">
                <a16:creationId xmlns:a16="http://schemas.microsoft.com/office/drawing/2014/main" id="{87DE6094-A41E-44E6-A93D-1C211EADBE86}"/>
              </a:ext>
            </a:extLst>
          </p:cNvPr>
          <p:cNvSpPr/>
          <p:nvPr/>
        </p:nvSpPr>
        <p:spPr>
          <a:xfrm>
            <a:off x="672499" y="4149969"/>
            <a:ext cx="9654308" cy="26948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1140B6C-3868-4EBE-9DB2-D3A1F7355899}"/>
              </a:ext>
            </a:extLst>
          </p:cNvPr>
          <p:cNvSpPr txBox="1"/>
          <p:nvPr/>
        </p:nvSpPr>
        <p:spPr>
          <a:xfrm>
            <a:off x="797456" y="18368533"/>
            <a:ext cx="9376968" cy="10987623"/>
          </a:xfrm>
          <a:prstGeom prst="rect">
            <a:avLst/>
          </a:prstGeom>
          <a:noFill/>
        </p:spPr>
        <p:txBody>
          <a:bodyPr wrap="square" rtlCol="0">
            <a:spAutoFit/>
          </a:bodyPr>
          <a:lstStyle/>
          <a:p>
            <a:pPr algn="just"/>
            <a:r>
              <a:rPr lang="en-US" sz="4000" dirty="0"/>
              <a:t>We aim to improve the accuracy of the predicted answers by improving the measurement of the relevance of a review to the question. Improving the relevance helps us to determine which reviews contain the most useful and correct information, which allows us to answer the question as accurately as possible.</a:t>
            </a:r>
          </a:p>
          <a:p>
            <a:pPr algn="just"/>
            <a:endParaRPr lang="en-US" sz="4000" b="1" u="sng" dirty="0"/>
          </a:p>
          <a:p>
            <a:pPr algn="just"/>
            <a:endParaRPr lang="en-US" sz="2800" b="1" u="sng" dirty="0"/>
          </a:p>
          <a:p>
            <a:pPr marL="571500" indent="-571500" algn="just">
              <a:buFont typeface="Arial" charset="0"/>
              <a:buChar char="•"/>
            </a:pPr>
            <a:r>
              <a:rPr lang="en-US" sz="4000" dirty="0"/>
              <a:t>Our data came from the Tools and Home Improvement category of Amazon</a:t>
            </a:r>
            <a:r>
              <a:rPr lang="en-US" sz="4000" baseline="30000" dirty="0"/>
              <a:t>2</a:t>
            </a:r>
            <a:r>
              <a:rPr lang="en-US" sz="4000" dirty="0"/>
              <a:t>.</a:t>
            </a:r>
          </a:p>
          <a:p>
            <a:pPr marL="571500" indent="-571500" algn="just">
              <a:buFont typeface="Arial" charset="0"/>
              <a:buChar char="•"/>
            </a:pPr>
            <a:r>
              <a:rPr lang="en-US" sz="4000" dirty="0"/>
              <a:t>To train relevance, we created a dataset of 760 hand labelled question-review pairs labelled as relevant or irrelevant.</a:t>
            </a:r>
          </a:p>
          <a:p>
            <a:pPr marL="571500" indent="-571500" algn="just">
              <a:buFont typeface="Arial" charset="0"/>
              <a:buChar char="•"/>
            </a:pPr>
            <a:r>
              <a:rPr lang="en-US" sz="4000" dirty="0"/>
              <a:t>To train voting, we used a dataset with 8280 questions labeled with yes/no answers and 148540 reviews.</a:t>
            </a:r>
          </a:p>
        </p:txBody>
      </p:sp>
      <p:sp>
        <p:nvSpPr>
          <p:cNvPr id="62" name="Rectangle 61">
            <a:extLst>
              <a:ext uri="{FF2B5EF4-FFF2-40B4-BE49-F238E27FC236}">
                <a16:creationId xmlns:a16="http://schemas.microsoft.com/office/drawing/2014/main" id="{7026AD9B-0102-4A31-B3DA-27BB9E652F38}"/>
              </a:ext>
            </a:extLst>
          </p:cNvPr>
          <p:cNvSpPr/>
          <p:nvPr/>
        </p:nvSpPr>
        <p:spPr>
          <a:xfrm>
            <a:off x="33519313" y="4126500"/>
            <a:ext cx="9654308" cy="269035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6664E39F-B86E-4FB4-9AC5-01790D199B42}"/>
              </a:ext>
            </a:extLst>
          </p:cNvPr>
          <p:cNvSpPr txBox="1"/>
          <p:nvPr/>
        </p:nvSpPr>
        <p:spPr>
          <a:xfrm>
            <a:off x="33541297" y="4343841"/>
            <a:ext cx="9584480" cy="28961775"/>
          </a:xfrm>
          <a:prstGeom prst="rect">
            <a:avLst/>
          </a:prstGeom>
          <a:noFill/>
        </p:spPr>
        <p:txBody>
          <a:bodyPr wrap="square" rtlCol="0">
            <a:spAutoFit/>
          </a:bodyPr>
          <a:lstStyle/>
          <a:p>
            <a:pPr lvl="0"/>
            <a:endParaRPr lang="en-US" sz="5400" b="1" u="sng"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dirty="0">
              <a:solidFill>
                <a:prstClr val="black"/>
              </a:solidFill>
            </a:endParaRPr>
          </a:p>
          <a:p>
            <a:pPr lvl="0"/>
            <a:endParaRPr lang="en-US" sz="4400" dirty="0">
              <a:solidFill>
                <a:prstClr val="black"/>
              </a:solidFill>
            </a:endParaRPr>
          </a:p>
          <a:p>
            <a:pPr lvl="0"/>
            <a:endParaRPr lang="en-US" sz="1100" dirty="0">
              <a:solidFill>
                <a:prstClr val="black"/>
              </a:solidFill>
            </a:endParaRPr>
          </a:p>
          <a:p>
            <a:pPr lvl="0"/>
            <a:endParaRPr lang="en-US" sz="1100" dirty="0">
              <a:solidFill>
                <a:prstClr val="black"/>
              </a:solidFill>
            </a:endParaRPr>
          </a:p>
          <a:p>
            <a:pPr lvl="0"/>
            <a:endParaRPr lang="en-US" sz="1100" dirty="0">
              <a:solidFill>
                <a:prstClr val="black"/>
              </a:solidFill>
            </a:endParaRPr>
          </a:p>
          <a:p>
            <a:pPr lvl="0"/>
            <a:endParaRPr lang="en-US" sz="1100" dirty="0">
              <a:solidFill>
                <a:prstClr val="black"/>
              </a:solidFill>
            </a:endParaRPr>
          </a:p>
          <a:p>
            <a:pPr lvl="0"/>
            <a:endParaRPr lang="en-US" sz="1100" dirty="0">
              <a:solidFill>
                <a:prstClr val="black"/>
              </a:solidFill>
            </a:endParaRPr>
          </a:p>
          <a:p>
            <a:pPr lvl="0"/>
            <a:endParaRPr lang="en-US" sz="4400" dirty="0">
              <a:solidFill>
                <a:prstClr val="black"/>
              </a:solidFill>
            </a:endParaRPr>
          </a:p>
          <a:p>
            <a:pPr lvl="0"/>
            <a:endParaRPr lang="en-US" sz="4400" dirty="0">
              <a:solidFill>
                <a:prstClr val="black"/>
              </a:solidFill>
            </a:endParaRPr>
          </a:p>
          <a:p>
            <a:pPr lvl="0" algn="just"/>
            <a:r>
              <a:rPr lang="en-US" sz="4000" dirty="0">
                <a:solidFill>
                  <a:prstClr val="black"/>
                </a:solidFill>
              </a:rPr>
              <a:t>We tested 4 different relevance functions: our model, OkapiBM25 (used by search engines), cosine similarity between question and review, and number of common words between question and review. The respective areas under the curve (a measure of a relevance function’s performance) are .64, .20, .59, and .45. Our model outperformed all the other functions for this task.</a:t>
            </a:r>
          </a:p>
          <a:p>
            <a:pPr lvl="0"/>
            <a:endParaRPr lang="en-US" sz="1100" b="1" u="sng" dirty="0">
              <a:solidFill>
                <a:prstClr val="black"/>
              </a:solidFill>
            </a:endParaRPr>
          </a:p>
          <a:p>
            <a:pPr lvl="0"/>
            <a:endParaRPr lang="en-US" sz="1100" b="1" u="sng" dirty="0">
              <a:solidFill>
                <a:prstClr val="black"/>
              </a:solidFill>
            </a:endParaRPr>
          </a:p>
          <a:p>
            <a:pPr lvl="0"/>
            <a:endParaRPr lang="en-US" sz="1100" b="1" u="sng" dirty="0">
              <a:solidFill>
                <a:prstClr val="black"/>
              </a:solidFill>
            </a:endParaRPr>
          </a:p>
          <a:p>
            <a:pPr lvl="0"/>
            <a:endParaRPr lang="en-US" sz="1100" b="1" u="sng" dirty="0">
              <a:solidFill>
                <a:prstClr val="black"/>
              </a:solidFill>
            </a:endParaRPr>
          </a:p>
          <a:p>
            <a:pPr lvl="0"/>
            <a:endParaRPr lang="en-US" sz="1100" b="1" u="sng"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4400" b="1" dirty="0">
              <a:solidFill>
                <a:prstClr val="black"/>
              </a:solidFill>
            </a:endParaRPr>
          </a:p>
          <a:p>
            <a:pPr lvl="0"/>
            <a:endParaRPr lang="en-US" sz="5400" b="1" dirty="0">
              <a:solidFill>
                <a:prstClr val="black"/>
              </a:solidFill>
            </a:endParaRPr>
          </a:p>
          <a:p>
            <a:pPr lvl="0" algn="just"/>
            <a:r>
              <a:rPr lang="en-US" sz="4000" dirty="0">
                <a:solidFill>
                  <a:prstClr val="black"/>
                </a:solidFill>
              </a:rPr>
              <a:t>We tested 4 different models: our model trained on all reviews, our model trained only on relevant reviews, cosine similarity between review and question, and always predicting yes. For the 50% most confident predictions, we got 74.5% accuracy, which is better than Moqa performed for this category (73%).</a:t>
            </a:r>
            <a:endParaRPr lang="en-US" sz="4000" b="1" dirty="0">
              <a:solidFill>
                <a:prstClr val="black"/>
              </a:solidFill>
            </a:endParaRPr>
          </a:p>
          <a:p>
            <a:pPr lvl="0"/>
            <a:endParaRPr lang="en-US" sz="2000" b="1" u="sng" dirty="0">
              <a:solidFill>
                <a:prstClr val="black"/>
              </a:solidFill>
            </a:endParaRPr>
          </a:p>
          <a:p>
            <a:pPr lvl="0"/>
            <a:endParaRPr lang="en-US" sz="4000" dirty="0">
              <a:solidFill>
                <a:prstClr val="black"/>
              </a:solidFill>
            </a:endParaRPr>
          </a:p>
          <a:p>
            <a:pPr lvl="0" algn="just"/>
            <a:r>
              <a:rPr lang="en-US" sz="4000" dirty="0">
                <a:solidFill>
                  <a:prstClr val="black"/>
                </a:solidFill>
              </a:rPr>
              <a:t>Our model is currently only able to answer binary questions. In the future, we also want to be able to answer open ended questions.</a:t>
            </a:r>
          </a:p>
          <a:p>
            <a:pPr lvl="0"/>
            <a:endParaRPr lang="en-US" sz="4000" dirty="0">
              <a:solidFill>
                <a:prstClr val="black"/>
              </a:solidFill>
            </a:endParaRPr>
          </a:p>
          <a:p>
            <a:pPr lvl="0"/>
            <a:endParaRPr lang="en-US" sz="1400" b="1" u="sng" dirty="0">
              <a:solidFill>
                <a:prstClr val="black"/>
              </a:solidFill>
            </a:endParaRPr>
          </a:p>
          <a:p>
            <a:pPr lvl="0"/>
            <a:endParaRPr lang="en-US" sz="1400" b="1" u="sng" dirty="0">
              <a:solidFill>
                <a:prstClr val="black"/>
              </a:solidFill>
            </a:endParaRPr>
          </a:p>
          <a:p>
            <a:pPr lvl="0"/>
            <a:endParaRPr lang="en-US" sz="1400" b="1" u="sng" dirty="0">
              <a:solidFill>
                <a:prstClr val="black"/>
              </a:solidFill>
            </a:endParaRPr>
          </a:p>
          <a:p>
            <a:pPr lvl="0"/>
            <a:endParaRPr lang="en-US" sz="1600" b="1" u="sng" dirty="0">
              <a:solidFill>
                <a:prstClr val="black"/>
              </a:solidFill>
            </a:endParaRPr>
          </a:p>
        </p:txBody>
      </p:sp>
      <p:sp>
        <p:nvSpPr>
          <p:cNvPr id="51" name="Rectangle 50">
            <a:extLst>
              <a:ext uri="{FF2B5EF4-FFF2-40B4-BE49-F238E27FC236}">
                <a16:creationId xmlns:a16="http://schemas.microsoft.com/office/drawing/2014/main" id="{91E1FDFA-701E-4E74-A764-07923E729F7D}"/>
              </a:ext>
            </a:extLst>
          </p:cNvPr>
          <p:cNvSpPr/>
          <p:nvPr/>
        </p:nvSpPr>
        <p:spPr>
          <a:xfrm>
            <a:off x="10846242" y="4873278"/>
            <a:ext cx="22085071" cy="4395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498A70F3-CA96-413B-9633-1DAC97C76FC8}"/>
              </a:ext>
            </a:extLst>
          </p:cNvPr>
          <p:cNvSpPr txBox="1"/>
          <p:nvPr/>
        </p:nvSpPr>
        <p:spPr>
          <a:xfrm>
            <a:off x="10957423" y="9590424"/>
            <a:ext cx="20786662" cy="707886"/>
          </a:xfrm>
          <a:prstGeom prst="rect">
            <a:avLst/>
          </a:prstGeom>
          <a:noFill/>
        </p:spPr>
        <p:txBody>
          <a:bodyPr wrap="square" rtlCol="0">
            <a:spAutoFit/>
          </a:bodyPr>
          <a:lstStyle/>
          <a:p>
            <a:r>
              <a:rPr lang="en-US" sz="4000" b="1" dirty="0"/>
              <a:t>Example Question: </a:t>
            </a:r>
            <a:r>
              <a:rPr lang="en-US" sz="4000" dirty="0"/>
              <a:t>Does the router attachment work with the DeWalt Dw625 router?</a:t>
            </a:r>
          </a:p>
        </p:txBody>
      </p:sp>
      <p:sp>
        <p:nvSpPr>
          <p:cNvPr id="66" name="Rectangle 65">
            <a:extLst>
              <a:ext uri="{FF2B5EF4-FFF2-40B4-BE49-F238E27FC236}">
                <a16:creationId xmlns:a16="http://schemas.microsoft.com/office/drawing/2014/main" id="{4FECC580-5264-4C77-BE8C-84236548E781}"/>
              </a:ext>
            </a:extLst>
          </p:cNvPr>
          <p:cNvSpPr/>
          <p:nvPr/>
        </p:nvSpPr>
        <p:spPr>
          <a:xfrm>
            <a:off x="10846243" y="9557182"/>
            <a:ext cx="22085072" cy="757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95A352D-F84E-452F-9B13-3DFB8085B679}"/>
              </a:ext>
            </a:extLst>
          </p:cNvPr>
          <p:cNvSpPr/>
          <p:nvPr/>
        </p:nvSpPr>
        <p:spPr>
          <a:xfrm>
            <a:off x="10846243" y="10625612"/>
            <a:ext cx="10956638" cy="20427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865A5CD-F18D-4342-9AA4-1A2D28F0E1CC}"/>
              </a:ext>
            </a:extLst>
          </p:cNvPr>
          <p:cNvSpPr txBox="1"/>
          <p:nvPr/>
        </p:nvSpPr>
        <p:spPr>
          <a:xfrm>
            <a:off x="11059276" y="11150545"/>
            <a:ext cx="10842995" cy="6555641"/>
          </a:xfrm>
          <a:prstGeom prst="rect">
            <a:avLst/>
          </a:prstGeom>
          <a:noFill/>
        </p:spPr>
        <p:txBody>
          <a:bodyPr wrap="square" rtlCol="0">
            <a:spAutoFit/>
          </a:bodyPr>
          <a:lstStyle/>
          <a:p>
            <a:endParaRPr lang="en-US" sz="4000" dirty="0"/>
          </a:p>
          <a:p>
            <a:r>
              <a:rPr lang="en-US" sz="4000" dirty="0"/>
              <a:t>Break question and review into words and discard the stop words</a:t>
            </a:r>
          </a:p>
          <a:p>
            <a:endParaRPr lang="en-US" sz="3200" b="1" dirty="0"/>
          </a:p>
          <a:p>
            <a:r>
              <a:rPr lang="en-US" sz="4000" b="1" dirty="0"/>
              <a:t>Example:</a:t>
            </a:r>
          </a:p>
          <a:p>
            <a:r>
              <a:rPr lang="en-US" sz="4000" dirty="0"/>
              <a:t>Example relevant review: I used this attachment with the DeWalt Dw625 and it was great.</a:t>
            </a:r>
          </a:p>
          <a:p>
            <a:r>
              <a:rPr lang="en-US" sz="4000" dirty="0"/>
              <a:t>R = { used, attachment, dewalt, dw625, great }</a:t>
            </a:r>
          </a:p>
          <a:p>
            <a:r>
              <a:rPr lang="en-US" sz="4000" dirty="0"/>
              <a:t>Q = { router, attachment, work, dewalt, dw625 }</a:t>
            </a:r>
          </a:p>
          <a:p>
            <a:endParaRPr lang="en-US" sz="3200" b="1" dirty="0"/>
          </a:p>
          <a:p>
            <a:r>
              <a:rPr lang="en-US" sz="3600" b="1" dirty="0"/>
              <a:t>Featurization:</a:t>
            </a:r>
          </a:p>
        </p:txBody>
      </p:sp>
      <mc:AlternateContent xmlns:mc="http://schemas.openxmlformats.org/markup-compatibility/2006">
        <mc:Choice xmlns:a14="http://schemas.microsoft.com/office/drawing/2010/main" Requires="a14">
          <p:graphicFrame>
            <p:nvGraphicFramePr>
              <p:cNvPr id="88" name="Table 87">
                <a:extLst>
                  <a:ext uri="{FF2B5EF4-FFF2-40B4-BE49-F238E27FC236}">
                    <a16:creationId xmlns:a16="http://schemas.microsoft.com/office/drawing/2014/main" id="{CD5A7AB3-06ED-43F6-B0BA-E33557A2DED3}"/>
                  </a:ext>
                </a:extLst>
              </p:cNvPr>
              <p:cNvGraphicFramePr>
                <a:graphicFrameLocks noGrp="1"/>
              </p:cNvGraphicFramePr>
              <p:nvPr>
                <p:extLst>
                  <p:ext uri="{D42A27DB-BD31-4B8C-83A1-F6EECF244321}">
                    <p14:modId xmlns:p14="http://schemas.microsoft.com/office/powerpoint/2010/main" val="2092507880"/>
                  </p:ext>
                </p:extLst>
              </p:nvPr>
            </p:nvGraphicFramePr>
            <p:xfrm>
              <a:off x="11293954" y="17966168"/>
              <a:ext cx="10182087" cy="9254490"/>
            </p:xfrm>
            <a:graphic>
              <a:graphicData uri="http://schemas.openxmlformats.org/drawingml/2006/table">
                <a:tbl>
                  <a:tblPr>
                    <a:tableStyleId>{5C22544A-7EE6-4342-B048-85BDC9FD1C3A}</a:tableStyleId>
                  </a:tblPr>
                  <a:tblGrid>
                    <a:gridCol w="3041619">
                      <a:extLst>
                        <a:ext uri="{9D8B030D-6E8A-4147-A177-3AD203B41FA5}">
                          <a16:colId xmlns:a16="http://schemas.microsoft.com/office/drawing/2014/main" val="1502120345"/>
                        </a:ext>
                      </a:extLst>
                    </a:gridCol>
                    <a:gridCol w="1348270">
                      <a:extLst>
                        <a:ext uri="{9D8B030D-6E8A-4147-A177-3AD203B41FA5}">
                          <a16:colId xmlns:a16="http://schemas.microsoft.com/office/drawing/2014/main" val="3276113986"/>
                        </a:ext>
                      </a:extLst>
                    </a:gridCol>
                    <a:gridCol w="5792198">
                      <a:extLst>
                        <a:ext uri="{9D8B030D-6E8A-4147-A177-3AD203B41FA5}">
                          <a16:colId xmlns:a16="http://schemas.microsoft.com/office/drawing/2014/main" val="924934924"/>
                        </a:ext>
                      </a:extLst>
                    </a:gridCol>
                  </a:tblGrid>
                  <a:tr h="1542415">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3200" i="1">
                                        <a:effectLst/>
                                        <a:latin typeface="Cambria Math" panose="02040503050406030204" pitchFamily="18" charset="0"/>
                                      </a:rPr>
                                    </m:ctrlPr>
                                  </m:fPr>
                                  <m:num>
                                    <m:r>
                                      <a:rPr lang="en-US" sz="3200">
                                        <a:effectLst/>
                                        <a:latin typeface="Cambria Math" charset="0"/>
                                      </a:rPr>
                                      <m:t>𝑅</m:t>
                                    </m:r>
                                    <m:r>
                                      <a:rPr lang="en-US" sz="3200">
                                        <a:effectLst/>
                                        <a:latin typeface="Cambria Math" charset="0"/>
                                      </a:rPr>
                                      <m:t>∙</m:t>
                                    </m:r>
                                    <m:r>
                                      <a:rPr lang="en-US" sz="3200">
                                        <a:effectLst/>
                                        <a:latin typeface="Cambria Math" charset="0"/>
                                      </a:rPr>
                                      <m:t>𝑄</m:t>
                                    </m:r>
                                  </m:num>
                                  <m:den>
                                    <m:d>
                                      <m:dPr>
                                        <m:begChr m:val="|"/>
                                        <m:endChr m:val="|"/>
                                        <m:ctrlPr>
                                          <a:rPr lang="en-US" sz="3200" i="1">
                                            <a:effectLst/>
                                            <a:latin typeface="Cambria Math" panose="02040503050406030204" pitchFamily="18" charset="0"/>
                                          </a:rPr>
                                        </m:ctrlPr>
                                      </m:dPr>
                                      <m:e>
                                        <m:d>
                                          <m:dPr>
                                            <m:begChr m:val="|"/>
                                            <m:endChr m:val="|"/>
                                            <m:ctrlPr>
                                              <a:rPr lang="en-US" sz="3200" i="1">
                                                <a:effectLst/>
                                                <a:latin typeface="Cambria Math" panose="02040503050406030204" pitchFamily="18" charset="0"/>
                                              </a:rPr>
                                            </m:ctrlPr>
                                          </m:dPr>
                                          <m:e>
                                            <m:r>
                                              <a:rPr lang="en-US" sz="3200">
                                                <a:effectLst/>
                                                <a:latin typeface="Cambria Math" charset="0"/>
                                              </a:rPr>
                                              <m:t>𝑅</m:t>
                                            </m:r>
                                          </m:e>
                                        </m:d>
                                      </m:e>
                                    </m:d>
                                    <m:r>
                                      <a:rPr lang="en-US" sz="3200">
                                        <a:effectLst/>
                                        <a:latin typeface="Cambria Math" charset="0"/>
                                      </a:rPr>
                                      <m:t>∙</m:t>
                                    </m:r>
                                    <m:d>
                                      <m:dPr>
                                        <m:begChr m:val="|"/>
                                        <m:endChr m:val="|"/>
                                        <m:ctrlPr>
                                          <a:rPr lang="en-US" sz="3200" i="1">
                                            <a:effectLst/>
                                            <a:latin typeface="Cambria Math" panose="02040503050406030204" pitchFamily="18" charset="0"/>
                                          </a:rPr>
                                        </m:ctrlPr>
                                      </m:dPr>
                                      <m:e>
                                        <m:d>
                                          <m:dPr>
                                            <m:begChr m:val="|"/>
                                            <m:endChr m:val="|"/>
                                            <m:ctrlPr>
                                              <a:rPr lang="en-US" sz="3200" i="1">
                                                <a:effectLst/>
                                                <a:latin typeface="Cambria Math" panose="02040503050406030204" pitchFamily="18" charset="0"/>
                                              </a:rPr>
                                            </m:ctrlPr>
                                          </m:dPr>
                                          <m:e>
                                            <m:r>
                                              <a:rPr lang="en-US" sz="3200">
                                                <a:effectLst/>
                                                <a:latin typeface="Cambria Math" charset="0"/>
                                              </a:rPr>
                                              <m:t>𝑄</m:t>
                                            </m:r>
                                          </m:e>
                                        </m:d>
                                      </m:e>
                                    </m:d>
                                  </m:den>
                                </m:f>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rPr>
                            <a:t>0.403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Cosine similarity finds the distance between the question and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5147050"/>
                      </a:ext>
                    </a:extLst>
                  </a:tr>
                  <a:tr h="1542415">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sz="3200" i="1">
                                        <a:effectLst/>
                                        <a:latin typeface="Cambria Math" panose="02040503050406030204" pitchFamily="18" charset="0"/>
                                      </a:rPr>
                                    </m:ctrlPr>
                                  </m:dPr>
                                  <m:e>
                                    <m:d>
                                      <m:dPr>
                                        <m:begChr m:val="|"/>
                                        <m:endChr m:val="|"/>
                                        <m:ctrlPr>
                                          <a:rPr lang="en-US" sz="3200" i="1">
                                            <a:effectLst/>
                                            <a:latin typeface="Cambria Math" panose="02040503050406030204" pitchFamily="18" charset="0"/>
                                          </a:rPr>
                                        </m:ctrlPr>
                                      </m:dPr>
                                      <m:e>
                                        <m:r>
                                          <a:rPr lang="en-US" sz="3200">
                                            <a:effectLst/>
                                            <a:latin typeface="Cambria Math" charset="0"/>
                                          </a:rPr>
                                          <m:t>𝑅</m:t>
                                        </m:r>
                                        <m:r>
                                          <a:rPr lang="en-US" sz="3200">
                                            <a:effectLst/>
                                            <a:latin typeface="Cambria Math" charset="0"/>
                                          </a:rPr>
                                          <m:t> ∩</m:t>
                                        </m:r>
                                        <m:r>
                                          <a:rPr lang="en-US" sz="3200">
                                            <a:effectLst/>
                                            <a:latin typeface="Cambria Math" charset="0"/>
                                          </a:rPr>
                                          <m:t>𝑄</m:t>
                                        </m:r>
                                      </m:e>
                                    </m:d>
                                  </m:e>
                                </m:d>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rPr>
                            <a:t>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Number of common words between the question and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190251"/>
                      </a:ext>
                    </a:extLst>
                  </a:tr>
                  <a:tr h="1542415">
                    <a:tc>
                      <a:txBody>
                        <a:bodyPr/>
                        <a:lstStyle/>
                        <a:p>
                          <a:pPr marL="0" marR="0" algn="ctr">
                            <a:lnSpc>
                              <a:spcPct val="107000"/>
                            </a:lnSpc>
                            <a:spcBef>
                              <a:spcPts val="600"/>
                            </a:spcBef>
                            <a:spcAft>
                              <a:spcPts val="600"/>
                            </a:spcAft>
                          </a:pPr>
                          <a:r>
                            <a:rPr lang="en-US" sz="3200" dirty="0">
                              <a:effectLst/>
                            </a:rPr>
                            <a:t>OkapiBM25(R,Q)</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rPr>
                            <a:t>2.75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OkapiBM25 finds the relevance of a document to a search query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7807109"/>
                      </a:ext>
                    </a:extLst>
                  </a:tr>
                  <a:tr h="1542415">
                    <a:tc rowSpan="3">
                      <a:txBody>
                        <a:bodyPr/>
                        <a:lstStyle/>
                        <a:p>
                          <a:pPr marL="0" marR="0" algn="ctr">
                            <a:lnSpc>
                              <a:spcPct val="107000"/>
                            </a:lnSpc>
                            <a:spcBef>
                              <a:spcPts val="600"/>
                            </a:spcBef>
                            <a:spcAft>
                              <a:spcPts val="600"/>
                            </a:spcAft>
                          </a:pPr>
                          <a:r>
                            <a:rPr lang="en-US" sz="3200" dirty="0">
                              <a:effectLst/>
                            </a:rPr>
                            <a:t>Q[-3:] ∈ 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latin typeface="+mn-lt"/>
                              <a:ea typeface="+mn-ea"/>
                              <a:cs typeface="+mn-cs"/>
                            </a:rPr>
                            <a:t>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The 3</a:t>
                          </a:r>
                          <a:r>
                            <a:rPr lang="en-US" sz="3200" baseline="30000" dirty="0">
                              <a:effectLst/>
                            </a:rPr>
                            <a:t>rd</a:t>
                          </a:r>
                          <a:r>
                            <a:rPr lang="en-US" sz="3200" dirty="0">
                              <a:effectLst/>
                            </a:rPr>
                            <a:t> most uncommon word in the question is not in the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7715322"/>
                      </a:ext>
                    </a:extLst>
                  </a:tr>
                  <a:tr h="1542415">
                    <a:tc vMerge="1">
                      <a:txBody>
                        <a:bodyPr/>
                        <a:lstStyle/>
                        <a:p>
                          <a:endParaRPr lang="en-US"/>
                        </a:p>
                      </a:txBody>
                      <a:tcPr/>
                    </a:tc>
                    <a:tc>
                      <a:txBody>
                        <a:bodyPr/>
                        <a:lstStyle/>
                        <a:p>
                          <a:pPr marL="0" marR="0" algn="ctr">
                            <a:lnSpc>
                              <a:spcPct val="107000"/>
                            </a:lnSpc>
                            <a:spcBef>
                              <a:spcPts val="600"/>
                            </a:spcBef>
                            <a:spcAft>
                              <a:spcPts val="600"/>
                            </a:spcAft>
                          </a:pPr>
                          <a:r>
                            <a:rPr lang="en-US" sz="3200" dirty="0">
                              <a:effectLst/>
                              <a:latin typeface="+mn-lt"/>
                              <a:ea typeface="+mn-ea"/>
                              <a:cs typeface="+mn-cs"/>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The 2</a:t>
                          </a:r>
                          <a:r>
                            <a:rPr lang="en-US" sz="3200" baseline="30000" dirty="0">
                              <a:effectLst/>
                            </a:rPr>
                            <a:t>nd</a:t>
                          </a:r>
                          <a:r>
                            <a:rPr lang="en-US" sz="3200" dirty="0">
                              <a:effectLst/>
                            </a:rPr>
                            <a:t> most uncommon word in the question is in the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9950533"/>
                      </a:ext>
                    </a:extLst>
                  </a:tr>
                  <a:tr h="1542415">
                    <a:tc vMerge="1">
                      <a:txBody>
                        <a:bodyPr/>
                        <a:lstStyle/>
                        <a:p>
                          <a:endParaRPr lang="en-US"/>
                        </a:p>
                      </a:txBody>
                      <a:tcPr/>
                    </a:tc>
                    <a:tc>
                      <a:txBody>
                        <a:bodyPr/>
                        <a:lstStyle/>
                        <a:p>
                          <a:pPr marL="0" marR="0" algn="ctr">
                            <a:lnSpc>
                              <a:spcPct val="107000"/>
                            </a:lnSpc>
                            <a:spcBef>
                              <a:spcPts val="600"/>
                            </a:spcBef>
                            <a:spcAft>
                              <a:spcPts val="600"/>
                            </a:spcAft>
                          </a:pPr>
                          <a:r>
                            <a:rPr lang="en-US" sz="3200" dirty="0">
                              <a:effectLst/>
                              <a:latin typeface="+mn-lt"/>
                              <a:ea typeface="+mn-ea"/>
                              <a:cs typeface="+mn-cs"/>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rPr>
                            <a:t>The 1</a:t>
                          </a:r>
                          <a:r>
                            <a:rPr lang="en-US" sz="3200" baseline="30000" dirty="0">
                              <a:effectLst/>
                            </a:rPr>
                            <a:t>st</a:t>
                          </a:r>
                          <a:r>
                            <a:rPr lang="en-US" sz="3200" dirty="0">
                              <a:effectLst/>
                            </a:rPr>
                            <a:t> most uncommon word in the question is in the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7808721"/>
                      </a:ext>
                    </a:extLst>
                  </a:tr>
                </a:tbl>
              </a:graphicData>
            </a:graphic>
          </p:graphicFrame>
        </mc:Choice>
        <mc:Fallback>
          <p:graphicFrame>
            <p:nvGraphicFramePr>
              <p:cNvPr id="88" name="Table 87">
                <a:extLst>
                  <a:ext uri="{FF2B5EF4-FFF2-40B4-BE49-F238E27FC236}">
                    <a16:creationId xmlns:a16="http://schemas.microsoft.com/office/drawing/2014/main" id="{CD5A7AB3-06ED-43F6-B0BA-E33557A2DED3}"/>
                  </a:ext>
                </a:extLst>
              </p:cNvPr>
              <p:cNvGraphicFramePr>
                <a:graphicFrameLocks noGrp="1"/>
              </p:cNvGraphicFramePr>
              <p:nvPr>
                <p:extLst>
                  <p:ext uri="{D42A27DB-BD31-4B8C-83A1-F6EECF244321}">
                    <p14:modId xmlns:p14="http://schemas.microsoft.com/office/powerpoint/2010/main" val="2092507880"/>
                  </p:ext>
                </p:extLst>
              </p:nvPr>
            </p:nvGraphicFramePr>
            <p:xfrm>
              <a:off x="11293954" y="17966168"/>
              <a:ext cx="10182087" cy="9254490"/>
            </p:xfrm>
            <a:graphic>
              <a:graphicData uri="http://schemas.openxmlformats.org/drawingml/2006/table">
                <a:tbl>
                  <a:tblPr>
                    <a:tableStyleId>{5C22544A-7EE6-4342-B048-85BDC9FD1C3A}</a:tableStyleId>
                  </a:tblPr>
                  <a:tblGrid>
                    <a:gridCol w="3041619">
                      <a:extLst>
                        <a:ext uri="{9D8B030D-6E8A-4147-A177-3AD203B41FA5}">
                          <a16:colId xmlns:a16="http://schemas.microsoft.com/office/drawing/2014/main" val="1502120345"/>
                        </a:ext>
                      </a:extLst>
                    </a:gridCol>
                    <a:gridCol w="1348270">
                      <a:extLst>
                        <a:ext uri="{9D8B030D-6E8A-4147-A177-3AD203B41FA5}">
                          <a16:colId xmlns:a16="http://schemas.microsoft.com/office/drawing/2014/main" val="3276113986"/>
                        </a:ext>
                      </a:extLst>
                    </a:gridCol>
                    <a:gridCol w="5792198">
                      <a:extLst>
                        <a:ext uri="{9D8B030D-6E8A-4147-A177-3AD203B41FA5}">
                          <a16:colId xmlns:a16="http://schemas.microsoft.com/office/drawing/2014/main" val="924934924"/>
                        </a:ext>
                      </a:extLst>
                    </a:gridCol>
                  </a:tblGrid>
                  <a:tr h="1542415">
                    <a:tc>
                      <a:txBody>
                        <a:bodyPr/>
                        <a:lstStyle/>
                        <a:p>
                          <a:endParaRPr lang="en-US"/>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7115" r="-234870" b="-501186"/>
                          </a:stretch>
                        </a:blipFill>
                      </a:tcPr>
                    </a:tc>
                    <a:tc>
                      <a:txBody>
                        <a:bodyPr/>
                        <a:lstStyle/>
                        <a:p>
                          <a:pPr marL="0" marR="0" algn="ctr">
                            <a:lnSpc>
                              <a:spcPct val="107000"/>
                            </a:lnSpc>
                            <a:spcBef>
                              <a:spcPts val="600"/>
                            </a:spcBef>
                            <a:spcAft>
                              <a:spcPts val="600"/>
                            </a:spcAft>
                          </a:pPr>
                          <a:r>
                            <a:rPr lang="en-US" sz="3200" dirty="0">
                              <a:effectLst/>
                            </a:rPr>
                            <a:t>0.403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Cosine similarity finds the distance between the question and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5147050"/>
                      </a:ext>
                    </a:extLst>
                  </a:tr>
                  <a:tr h="1542415">
                    <a:tc>
                      <a:txBody>
                        <a:bodyPr/>
                        <a:lstStyle/>
                        <a:p>
                          <a:endParaRPr lang="en-US"/>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7115" r="-234870" b="-401186"/>
                          </a:stretch>
                        </a:blipFill>
                      </a:tcPr>
                    </a:tc>
                    <a:tc>
                      <a:txBody>
                        <a:bodyPr/>
                        <a:lstStyle/>
                        <a:p>
                          <a:pPr marL="0" marR="0" algn="ctr">
                            <a:lnSpc>
                              <a:spcPct val="107000"/>
                            </a:lnSpc>
                            <a:spcBef>
                              <a:spcPts val="600"/>
                            </a:spcBef>
                            <a:spcAft>
                              <a:spcPts val="600"/>
                            </a:spcAft>
                          </a:pPr>
                          <a:r>
                            <a:rPr lang="en-US" sz="3200" dirty="0">
                              <a:effectLst/>
                            </a:rPr>
                            <a:t>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Number of common words between the question and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190251"/>
                      </a:ext>
                    </a:extLst>
                  </a:tr>
                  <a:tr h="1542415">
                    <a:tc>
                      <a:txBody>
                        <a:bodyPr/>
                        <a:lstStyle/>
                        <a:p>
                          <a:pPr marL="0" marR="0" algn="ctr">
                            <a:lnSpc>
                              <a:spcPct val="107000"/>
                            </a:lnSpc>
                            <a:spcBef>
                              <a:spcPts val="600"/>
                            </a:spcBef>
                            <a:spcAft>
                              <a:spcPts val="600"/>
                            </a:spcAft>
                          </a:pPr>
                          <a:r>
                            <a:rPr lang="en-US" sz="3200" dirty="0">
                              <a:effectLst/>
                            </a:rPr>
                            <a:t>OkapiBM25(R,Q)</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rPr>
                            <a:t>2.75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OkapiBM25 finds the relevance of a document to a search query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7807109"/>
                      </a:ext>
                    </a:extLst>
                  </a:tr>
                  <a:tr h="1542415">
                    <a:tc rowSpan="3">
                      <a:txBody>
                        <a:bodyPr/>
                        <a:lstStyle/>
                        <a:p>
                          <a:pPr marL="0" marR="0" algn="ctr">
                            <a:lnSpc>
                              <a:spcPct val="107000"/>
                            </a:lnSpc>
                            <a:spcBef>
                              <a:spcPts val="600"/>
                            </a:spcBef>
                            <a:spcAft>
                              <a:spcPts val="600"/>
                            </a:spcAft>
                          </a:pPr>
                          <a:r>
                            <a:rPr lang="en-US" sz="3200" dirty="0">
                              <a:effectLst/>
                            </a:rPr>
                            <a:t>Q[-3:] ∈ 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latin typeface="+mn-lt"/>
                              <a:ea typeface="+mn-ea"/>
                              <a:cs typeface="+mn-cs"/>
                            </a:rPr>
                            <a:t>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The 3</a:t>
                          </a:r>
                          <a:r>
                            <a:rPr lang="en-US" sz="3200" baseline="30000" dirty="0">
                              <a:effectLst/>
                            </a:rPr>
                            <a:t>rd</a:t>
                          </a:r>
                          <a:r>
                            <a:rPr lang="en-US" sz="3200" dirty="0">
                              <a:effectLst/>
                            </a:rPr>
                            <a:t> most uncommon word in the question is not in the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7715322"/>
                      </a:ext>
                    </a:extLst>
                  </a:tr>
                  <a:tr h="1542415">
                    <a:tc vMerge="1">
                      <a:txBody>
                        <a:bodyPr/>
                        <a:lstStyle/>
                        <a:p>
                          <a:endParaRPr lang="en-US"/>
                        </a:p>
                      </a:txBody>
                      <a:tcPr/>
                    </a:tc>
                    <a:tc>
                      <a:txBody>
                        <a:bodyPr/>
                        <a:lstStyle/>
                        <a:p>
                          <a:pPr marL="0" marR="0" algn="ctr">
                            <a:lnSpc>
                              <a:spcPct val="107000"/>
                            </a:lnSpc>
                            <a:spcBef>
                              <a:spcPts val="600"/>
                            </a:spcBef>
                            <a:spcAft>
                              <a:spcPts val="600"/>
                            </a:spcAft>
                          </a:pPr>
                          <a:r>
                            <a:rPr lang="en-US" sz="3200" dirty="0">
                              <a:effectLst/>
                              <a:latin typeface="+mn-lt"/>
                              <a:ea typeface="+mn-ea"/>
                              <a:cs typeface="+mn-cs"/>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600"/>
                            </a:spcBef>
                            <a:spcAft>
                              <a:spcPts val="600"/>
                            </a:spcAft>
                          </a:pPr>
                          <a:r>
                            <a:rPr lang="en-US" sz="3200" dirty="0">
                              <a:effectLst/>
                            </a:rPr>
                            <a:t>The 2</a:t>
                          </a:r>
                          <a:r>
                            <a:rPr lang="en-US" sz="3200" baseline="30000" dirty="0">
                              <a:effectLst/>
                            </a:rPr>
                            <a:t>nd</a:t>
                          </a:r>
                          <a:r>
                            <a:rPr lang="en-US" sz="3200" dirty="0">
                              <a:effectLst/>
                            </a:rPr>
                            <a:t> most uncommon word in the question is in the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9950533"/>
                      </a:ext>
                    </a:extLst>
                  </a:tr>
                  <a:tr h="1542415">
                    <a:tc vMerge="1">
                      <a:txBody>
                        <a:bodyPr/>
                        <a:lstStyle/>
                        <a:p>
                          <a:endParaRPr lang="en-US"/>
                        </a:p>
                      </a:txBody>
                      <a:tcPr/>
                    </a:tc>
                    <a:tc>
                      <a:txBody>
                        <a:bodyPr/>
                        <a:lstStyle/>
                        <a:p>
                          <a:pPr marL="0" marR="0" algn="ctr">
                            <a:lnSpc>
                              <a:spcPct val="107000"/>
                            </a:lnSpc>
                            <a:spcBef>
                              <a:spcPts val="600"/>
                            </a:spcBef>
                            <a:spcAft>
                              <a:spcPts val="600"/>
                            </a:spcAft>
                          </a:pPr>
                          <a:r>
                            <a:rPr lang="en-US" sz="3200" dirty="0">
                              <a:effectLst/>
                              <a:latin typeface="+mn-lt"/>
                              <a:ea typeface="+mn-ea"/>
                              <a:cs typeface="+mn-cs"/>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600"/>
                            </a:spcBef>
                            <a:spcAft>
                              <a:spcPts val="600"/>
                            </a:spcAft>
                          </a:pPr>
                          <a:r>
                            <a:rPr lang="en-US" sz="3200" dirty="0">
                              <a:effectLst/>
                            </a:rPr>
                            <a:t>The 1</a:t>
                          </a:r>
                          <a:r>
                            <a:rPr lang="en-US" sz="3200" baseline="30000" dirty="0">
                              <a:effectLst/>
                            </a:rPr>
                            <a:t>st</a:t>
                          </a:r>
                          <a:r>
                            <a:rPr lang="en-US" sz="3200" dirty="0">
                              <a:effectLst/>
                            </a:rPr>
                            <a:t> most uncommon word in the question is in the review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7808721"/>
                      </a:ext>
                    </a:extLst>
                  </a:tr>
                </a:tbl>
              </a:graphicData>
            </a:graphic>
          </p:graphicFrame>
        </mc:Fallback>
      </mc:AlternateContent>
      <p:pic>
        <p:nvPicPr>
          <p:cNvPr id="93" name="Picture 8" descr="https://www.nsf.gov/images/logos/NSF_4-Color_bitmap_Logo.png">
            <a:extLst>
              <a:ext uri="{FF2B5EF4-FFF2-40B4-BE49-F238E27FC236}">
                <a16:creationId xmlns:a16="http://schemas.microsoft.com/office/drawing/2014/main" id="{EA0276B0-0739-4379-A746-3C2941CBDF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0158" y="346440"/>
            <a:ext cx="3411662" cy="342949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C931C83A-8AEC-4BA3-91EA-8DA09A8FDE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91328" y="535285"/>
            <a:ext cx="9654307" cy="3336828"/>
          </a:xfrm>
          <a:prstGeom prst="rect">
            <a:avLst/>
          </a:prstGeom>
        </p:spPr>
      </p:pic>
      <p:sp>
        <p:nvSpPr>
          <p:cNvPr id="97" name="TextBox 96">
            <a:extLst>
              <a:ext uri="{FF2B5EF4-FFF2-40B4-BE49-F238E27FC236}">
                <a16:creationId xmlns:a16="http://schemas.microsoft.com/office/drawing/2014/main" id="{9CEB9103-4026-4EB8-91D0-D95791A669C3}"/>
              </a:ext>
            </a:extLst>
          </p:cNvPr>
          <p:cNvSpPr txBox="1"/>
          <p:nvPr/>
        </p:nvSpPr>
        <p:spPr>
          <a:xfrm>
            <a:off x="11073374" y="27460717"/>
            <a:ext cx="10429057" cy="1138773"/>
          </a:xfrm>
          <a:prstGeom prst="rect">
            <a:avLst/>
          </a:prstGeom>
          <a:noFill/>
        </p:spPr>
        <p:txBody>
          <a:bodyPr wrap="square" rtlCol="0">
            <a:spAutoFit/>
          </a:bodyPr>
          <a:lstStyle/>
          <a:p>
            <a:r>
              <a:rPr lang="en-US" sz="3600" b="1" dirty="0"/>
              <a:t>Output:</a:t>
            </a:r>
          </a:p>
          <a:p>
            <a:endParaRPr lang="en-US" sz="3200" dirty="0"/>
          </a:p>
        </p:txBody>
      </p:sp>
      <p:graphicFrame>
        <p:nvGraphicFramePr>
          <p:cNvPr id="99" name="Table 98">
            <a:extLst>
              <a:ext uri="{FF2B5EF4-FFF2-40B4-BE49-F238E27FC236}">
                <a16:creationId xmlns:a16="http://schemas.microsoft.com/office/drawing/2014/main" id="{1F54CBB7-843D-4145-A38E-D84E615BCBCC}"/>
              </a:ext>
            </a:extLst>
          </p:cNvPr>
          <p:cNvGraphicFramePr>
            <a:graphicFrameLocks noGrp="1"/>
          </p:cNvGraphicFramePr>
          <p:nvPr>
            <p:extLst>
              <p:ext uri="{D42A27DB-BD31-4B8C-83A1-F6EECF244321}">
                <p14:modId xmlns:p14="http://schemas.microsoft.com/office/powerpoint/2010/main" val="116849350"/>
              </p:ext>
            </p:extLst>
          </p:nvPr>
        </p:nvGraphicFramePr>
        <p:xfrm>
          <a:off x="11486828" y="28330468"/>
          <a:ext cx="9602150" cy="2225040"/>
        </p:xfrm>
        <a:graphic>
          <a:graphicData uri="http://schemas.openxmlformats.org/drawingml/2006/table">
            <a:tbl>
              <a:tblPr firstRow="1" bandRow="1">
                <a:tableStyleId>{5C22544A-7EE6-4342-B048-85BDC9FD1C3A}</a:tableStyleId>
              </a:tblPr>
              <a:tblGrid>
                <a:gridCol w="8335501">
                  <a:extLst>
                    <a:ext uri="{9D8B030D-6E8A-4147-A177-3AD203B41FA5}">
                      <a16:colId xmlns:a16="http://schemas.microsoft.com/office/drawing/2014/main" val="3169575221"/>
                    </a:ext>
                  </a:extLst>
                </a:gridCol>
                <a:gridCol w="1266649">
                  <a:extLst>
                    <a:ext uri="{9D8B030D-6E8A-4147-A177-3AD203B41FA5}">
                      <a16:colId xmlns:a16="http://schemas.microsoft.com/office/drawing/2014/main" val="2430754016"/>
                    </a:ext>
                  </a:extLst>
                </a:gridCol>
              </a:tblGrid>
              <a:tr h="1053493">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I used this router attachment with the DeWalt Dw625 and it was great</a:t>
                      </a:r>
                      <a:endParaRPr lang="en-US"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3200" b="0" i="0" u="none" strike="noStrike" kern="1200" cap="none" spc="0" normalizeH="0" baseline="0" dirty="0">
                          <a:ln>
                            <a:noFill/>
                          </a:ln>
                          <a:solidFill>
                            <a:prstClr val="black"/>
                          </a:solidFill>
                          <a:effectLst/>
                          <a:uLnTx/>
                          <a:uFillTx/>
                          <a:latin typeface="+mn-lt"/>
                          <a:ea typeface="+mn-ea"/>
                          <a:cs typeface="+mn-cs"/>
                        </a:rPr>
                        <a:t>0.93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552735"/>
                  </a:ext>
                </a:extLst>
              </a:tr>
              <a:tr h="57118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I like how portable it 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3200" b="0" i="0" u="none" strike="noStrike" kern="1200" cap="none" spc="0" normalizeH="0" baseline="0" dirty="0">
                          <a:ln>
                            <a:noFill/>
                          </a:ln>
                          <a:solidFill>
                            <a:prstClr val="black"/>
                          </a:solidFill>
                          <a:effectLst/>
                          <a:uLnTx/>
                          <a:uFillTx/>
                          <a:latin typeface="+mn-lt"/>
                          <a:ea typeface="+mn-ea"/>
                          <a:cs typeface="+mn-cs"/>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14552"/>
                  </a:ext>
                </a:extLst>
              </a:tr>
              <a:tr h="57118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The router does indeed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3200" b="0" i="0" u="none" strike="noStrike" kern="1200" cap="none" spc="0" normalizeH="0" baseline="0" dirty="0">
                          <a:ln>
                            <a:noFill/>
                          </a:ln>
                          <a:solidFill>
                            <a:prstClr val="black"/>
                          </a:solidFill>
                          <a:effectLst/>
                          <a:uLnTx/>
                          <a:uFillTx/>
                          <a:latin typeface="+mn-lt"/>
                          <a:ea typeface="+mn-ea"/>
                          <a:cs typeface="+mn-cs"/>
                        </a:rPr>
                        <a:t>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89888"/>
                  </a:ext>
                </a:extLst>
              </a:tr>
            </a:tbl>
          </a:graphicData>
        </a:graphic>
      </p:graphicFrame>
      <p:sp>
        <p:nvSpPr>
          <p:cNvPr id="106" name="Rectangle 105">
            <a:extLst>
              <a:ext uri="{FF2B5EF4-FFF2-40B4-BE49-F238E27FC236}">
                <a16:creationId xmlns:a16="http://schemas.microsoft.com/office/drawing/2014/main" id="{0BCBD7F8-00BA-4E12-BC7B-EE3E08CC8550}"/>
              </a:ext>
            </a:extLst>
          </p:cNvPr>
          <p:cNvSpPr/>
          <p:nvPr/>
        </p:nvSpPr>
        <p:spPr>
          <a:xfrm>
            <a:off x="22088320" y="10625612"/>
            <a:ext cx="10842995" cy="20427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82A4AA42-C5B5-4087-A63C-3C3CC824AB1C}"/>
              </a:ext>
            </a:extLst>
          </p:cNvPr>
          <p:cNvSpPr txBox="1"/>
          <p:nvPr/>
        </p:nvSpPr>
        <p:spPr>
          <a:xfrm>
            <a:off x="22348684" y="10963597"/>
            <a:ext cx="10288698" cy="20744140"/>
          </a:xfrm>
          <a:prstGeom prst="rect">
            <a:avLst/>
          </a:prstGeom>
          <a:noFill/>
        </p:spPr>
        <p:txBody>
          <a:bodyPr wrap="square" rtlCol="0">
            <a:spAutoFit/>
          </a:bodyPr>
          <a:lstStyle/>
          <a:p>
            <a:pPr algn="ctr"/>
            <a:endParaRPr lang="en-US" sz="5400" b="1" u="sng" dirty="0"/>
          </a:p>
          <a:p>
            <a:pPr algn="just"/>
            <a:r>
              <a:rPr lang="en-US" sz="4000" dirty="0"/>
              <a:t>Take a dictionary of the 200 most common words, ignore stop words, and check how many times each word is contained in the question and in the reviews</a:t>
            </a:r>
          </a:p>
          <a:p>
            <a:endParaRPr lang="en-US" sz="3200" b="1" dirty="0"/>
          </a:p>
          <a:p>
            <a:r>
              <a:rPr lang="en-US" sz="4000" b="1" dirty="0"/>
              <a:t>Example:</a:t>
            </a:r>
          </a:p>
          <a:p>
            <a:r>
              <a:rPr lang="en-US" sz="3200" b="1" dirty="0"/>
              <a:t>Bag of words representation</a:t>
            </a:r>
          </a:p>
          <a:p>
            <a:pPr algn="just"/>
            <a:r>
              <a:rPr lang="en-US" sz="3200" dirty="0"/>
              <a:t>   does      	–     </a:t>
            </a:r>
            <a:r>
              <a:rPr lang="en-US" sz="3200" b="1" dirty="0">
                <a:solidFill>
                  <a:schemeClr val="accent4">
                    <a:lumMod val="50000"/>
                  </a:schemeClr>
                </a:solidFill>
              </a:rPr>
              <a:t>stopword</a:t>
            </a:r>
          </a:p>
          <a:p>
            <a:pPr algn="just"/>
            <a:r>
              <a:rPr lang="en-US" sz="3200" dirty="0"/>
              <a:t>   the         	–     </a:t>
            </a:r>
            <a:r>
              <a:rPr lang="en-US" sz="3200" b="1" dirty="0">
                <a:solidFill>
                  <a:schemeClr val="accent4">
                    <a:lumMod val="50000"/>
                  </a:schemeClr>
                </a:solidFill>
              </a:rPr>
              <a:t>stopword</a:t>
            </a:r>
          </a:p>
          <a:p>
            <a:pPr algn="just"/>
            <a:r>
              <a:rPr lang="en-US" sz="3200" dirty="0"/>
              <a:t>   router		–     </a:t>
            </a:r>
            <a:r>
              <a:rPr lang="en-US" sz="3200" b="1" dirty="0"/>
              <a:t>word</a:t>
            </a:r>
            <a:endParaRPr lang="en-US" sz="3200" dirty="0"/>
          </a:p>
          <a:p>
            <a:pPr algn="just"/>
            <a:r>
              <a:rPr lang="en-US" sz="3200" dirty="0"/>
              <a:t>   attachment	  </a:t>
            </a:r>
            <a:r>
              <a:rPr lang="en-US" sz="3200" b="1" dirty="0"/>
              <a:t>word</a:t>
            </a:r>
            <a:endParaRPr lang="en-US" sz="3200" dirty="0"/>
          </a:p>
          <a:p>
            <a:pPr algn="just"/>
            <a:r>
              <a:rPr lang="en-US" sz="3200" dirty="0"/>
              <a:t>   work		–     </a:t>
            </a:r>
            <a:r>
              <a:rPr lang="en-US" sz="3200" b="1" dirty="0"/>
              <a:t>word</a:t>
            </a:r>
            <a:endParaRPr lang="en-US" sz="3200" dirty="0"/>
          </a:p>
          <a:p>
            <a:pPr algn="just"/>
            <a:r>
              <a:rPr lang="en-US" sz="3200" dirty="0"/>
              <a:t>   with       	–    </a:t>
            </a:r>
            <a:r>
              <a:rPr lang="en-US" sz="3200" b="1" dirty="0">
                <a:solidFill>
                  <a:schemeClr val="accent4">
                    <a:lumMod val="50000"/>
                  </a:schemeClr>
                </a:solidFill>
              </a:rPr>
              <a:t>stopword</a:t>
            </a:r>
          </a:p>
          <a:p>
            <a:pPr algn="just"/>
            <a:r>
              <a:rPr lang="en-US" sz="3200" dirty="0">
                <a:solidFill>
                  <a:schemeClr val="accent4">
                    <a:lumMod val="50000"/>
                  </a:schemeClr>
                </a:solidFill>
              </a:rPr>
              <a:t>   </a:t>
            </a:r>
            <a:r>
              <a:rPr lang="en-US" sz="3200" dirty="0"/>
              <a:t>the			–    </a:t>
            </a:r>
            <a:r>
              <a:rPr lang="en-US" sz="3200" b="1" dirty="0">
                <a:solidFill>
                  <a:schemeClr val="accent4">
                    <a:lumMod val="50000"/>
                  </a:schemeClr>
                </a:solidFill>
              </a:rPr>
              <a:t>stopword</a:t>
            </a:r>
            <a:endParaRPr lang="en-US" sz="3200" b="1" dirty="0"/>
          </a:p>
          <a:p>
            <a:pPr algn="just"/>
            <a:r>
              <a:rPr lang="en-US" sz="3200" dirty="0"/>
              <a:t>   DeWalt  	–    </a:t>
            </a:r>
            <a:r>
              <a:rPr lang="en-US" sz="3200" b="1" dirty="0">
                <a:solidFill>
                  <a:schemeClr val="accent5">
                    <a:lumMod val="50000"/>
                  </a:schemeClr>
                </a:solidFill>
              </a:rPr>
              <a:t>not common</a:t>
            </a:r>
          </a:p>
          <a:p>
            <a:pPr lvl="0" algn="just" defTabSz="914400">
              <a:defRPr/>
            </a:pPr>
            <a:r>
              <a:rPr lang="en-US" sz="3200" dirty="0"/>
              <a:t>   Dw625    	–    </a:t>
            </a:r>
            <a:r>
              <a:rPr lang="en-US" sz="3200" b="1" dirty="0">
                <a:solidFill>
                  <a:schemeClr val="accent5">
                    <a:lumMod val="50000"/>
                  </a:schemeClr>
                </a:solidFill>
              </a:rPr>
              <a:t>not common</a:t>
            </a:r>
          </a:p>
          <a:p>
            <a:pPr algn="just" defTabSz="914400">
              <a:defRPr/>
            </a:pPr>
            <a:r>
              <a:rPr lang="en-US" sz="3200" b="1" dirty="0">
                <a:solidFill>
                  <a:schemeClr val="accent5">
                    <a:lumMod val="50000"/>
                  </a:schemeClr>
                </a:solidFill>
              </a:rPr>
              <a:t>   </a:t>
            </a:r>
            <a:r>
              <a:rPr lang="en-US" sz="3200" dirty="0"/>
              <a:t>router	–    </a:t>
            </a:r>
            <a:r>
              <a:rPr lang="en-US" sz="3200" b="1" dirty="0">
                <a:solidFill>
                  <a:schemeClr val="accent6">
                    <a:lumMod val="50000"/>
                  </a:schemeClr>
                </a:solidFill>
              </a:rPr>
              <a:t>second time</a:t>
            </a:r>
          </a:p>
          <a:p>
            <a:pPr algn="just" defTabSz="914400">
              <a:defRPr/>
            </a:pPr>
            <a:endParaRPr lang="en-US" sz="3200" b="1" dirty="0">
              <a:solidFill>
                <a:schemeClr val="accent6">
                  <a:lumMod val="50000"/>
                </a:schemeClr>
              </a:solidFill>
            </a:endParaRPr>
          </a:p>
          <a:p>
            <a:pPr algn="just" defTabSz="914400">
              <a:defRPr/>
            </a:pPr>
            <a:endParaRPr lang="en-US" sz="3200" b="1" dirty="0">
              <a:solidFill>
                <a:schemeClr val="accent6">
                  <a:lumMod val="50000"/>
                </a:schemeClr>
              </a:solidFill>
            </a:endParaRPr>
          </a:p>
          <a:p>
            <a:pPr algn="just" defTabSz="914400">
              <a:defRPr/>
            </a:pPr>
            <a:endParaRPr lang="en-US" sz="3200" b="1" dirty="0">
              <a:solidFill>
                <a:schemeClr val="accent6">
                  <a:lumMod val="50000"/>
                </a:schemeClr>
              </a:solidFill>
            </a:endParaRPr>
          </a:p>
          <a:p>
            <a:pPr algn="just" defTabSz="914400">
              <a:defRPr/>
            </a:pPr>
            <a:endParaRPr lang="en-US" sz="3200" b="1" dirty="0"/>
          </a:p>
          <a:p>
            <a:pPr algn="just" defTabSz="914400">
              <a:defRPr/>
            </a:pPr>
            <a:r>
              <a:rPr lang="en-US" sz="3200" b="1" dirty="0"/>
              <a:t>Weighted average of reviews</a:t>
            </a:r>
          </a:p>
          <a:p>
            <a:pPr algn="just" defTabSz="914400">
              <a:defRPr/>
            </a:pPr>
            <a:r>
              <a:rPr lang="en-US" sz="3200" dirty="0"/>
              <a:t>We use the relevance scores as the weights</a:t>
            </a:r>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sz="3200" b="1" dirty="0"/>
          </a:p>
          <a:p>
            <a:pPr algn="just" defTabSz="914400">
              <a:defRPr/>
            </a:pPr>
            <a:endParaRPr lang="en-US" b="1" dirty="0"/>
          </a:p>
          <a:p>
            <a:pPr algn="just" defTabSz="914400">
              <a:defRPr/>
            </a:pPr>
            <a:endParaRPr lang="en-US" b="1" dirty="0"/>
          </a:p>
          <a:p>
            <a:pPr algn="just" defTabSz="914400">
              <a:defRPr/>
            </a:pPr>
            <a:r>
              <a:rPr lang="en-US" sz="3200" b="1" dirty="0"/>
              <a:t>Cosine similarity between question (Q) and </a:t>
            </a:r>
          </a:p>
          <a:p>
            <a:pPr algn="just" defTabSz="914400">
              <a:defRPr/>
            </a:pPr>
            <a:r>
              <a:rPr lang="en-US" sz="3200" b="1" dirty="0"/>
              <a:t>weighted reviews (R</a:t>
            </a:r>
            <a:r>
              <a:rPr lang="en-US" sz="3200" b="1" baseline="-25000" dirty="0"/>
              <a:t>W</a:t>
            </a:r>
            <a:r>
              <a:rPr lang="en-US" sz="3200" b="1" dirty="0"/>
              <a:t>)</a:t>
            </a:r>
          </a:p>
          <a:p>
            <a:pPr algn="just" defTabSz="914400">
              <a:defRPr/>
            </a:pPr>
            <a:endParaRPr lang="en-US" sz="3200" b="1" dirty="0"/>
          </a:p>
        </p:txBody>
      </p:sp>
      <p:graphicFrame>
        <p:nvGraphicFramePr>
          <p:cNvPr id="100" name="Table 99">
            <a:extLst>
              <a:ext uri="{FF2B5EF4-FFF2-40B4-BE49-F238E27FC236}">
                <a16:creationId xmlns:a16="http://schemas.microsoft.com/office/drawing/2014/main" id="{DC6159B8-F449-4143-93F5-2AC3CEBD847F}"/>
              </a:ext>
            </a:extLst>
          </p:cNvPr>
          <p:cNvGraphicFramePr>
            <a:graphicFrameLocks noGrp="1"/>
          </p:cNvGraphicFramePr>
          <p:nvPr>
            <p:extLst>
              <p:ext uri="{D42A27DB-BD31-4B8C-83A1-F6EECF244321}">
                <p14:modId xmlns:p14="http://schemas.microsoft.com/office/powerpoint/2010/main" val="3842497541"/>
              </p:ext>
            </p:extLst>
          </p:nvPr>
        </p:nvGraphicFramePr>
        <p:xfrm>
          <a:off x="27539329" y="15292539"/>
          <a:ext cx="2820837" cy="6483477"/>
        </p:xfrm>
        <a:graphic>
          <a:graphicData uri="http://schemas.openxmlformats.org/drawingml/2006/table">
            <a:tbl>
              <a:tblPr>
                <a:tableStyleId>{5C22544A-7EE6-4342-B048-85BDC9FD1C3A}</a:tableStyleId>
              </a:tblPr>
              <a:tblGrid>
                <a:gridCol w="2226976">
                  <a:extLst>
                    <a:ext uri="{9D8B030D-6E8A-4147-A177-3AD203B41FA5}">
                      <a16:colId xmlns:a16="http://schemas.microsoft.com/office/drawing/2014/main" val="780911891"/>
                    </a:ext>
                  </a:extLst>
                </a:gridCol>
                <a:gridCol w="593861">
                  <a:extLst>
                    <a:ext uri="{9D8B030D-6E8A-4147-A177-3AD203B41FA5}">
                      <a16:colId xmlns:a16="http://schemas.microsoft.com/office/drawing/2014/main" val="3492487891"/>
                    </a:ext>
                  </a:extLst>
                </a:gridCol>
              </a:tblGrid>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 ∙ ∙</a:t>
                      </a:r>
                    </a:p>
                  </a:txBody>
                  <a:tcPr marL="147465" marR="147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47465" marR="147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8700861"/>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item</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0</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4100416"/>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work</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1</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44235"/>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broom</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0</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9327644"/>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 ∙ ∙</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 </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394634"/>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clean</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0</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3237653"/>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attachment</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1</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7099301"/>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play</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0</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8133255"/>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 ∙ ∙</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 </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567387"/>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red</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0</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3367850"/>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router</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2</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788742"/>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never</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0</a:t>
                      </a:r>
                    </a:p>
                  </a:txBody>
                  <a:tcPr marL="147465" marR="1474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867944"/>
                  </a:ext>
                </a:extLst>
              </a:tr>
              <a:tr h="368662">
                <a:tc>
                  <a:txBody>
                    <a:bodyPr/>
                    <a:lstStyle/>
                    <a:p>
                      <a:pPr marL="0" marR="0" algn="ctr">
                        <a:lnSpc>
                          <a:spcPct val="107000"/>
                        </a:lnSpc>
                        <a:spcBef>
                          <a:spcPts val="0"/>
                        </a:spcBef>
                        <a:spcAft>
                          <a:spcPts val="0"/>
                        </a:spcAft>
                      </a:pPr>
                      <a:r>
                        <a:rPr lang="en-US" sz="3200" kern="1200" dirty="0">
                          <a:solidFill>
                            <a:schemeClr val="tx1"/>
                          </a:solidFill>
                          <a:latin typeface="+mn-lt"/>
                          <a:ea typeface="+mn-ea"/>
                          <a:cs typeface="+mn-cs"/>
                        </a:rPr>
                        <a:t>∙ ∙ ∙ </a:t>
                      </a:r>
                    </a:p>
                  </a:txBody>
                  <a:tcPr marL="147465" marR="147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3200" kern="1200" dirty="0">
                          <a:solidFill>
                            <a:schemeClr val="tx1"/>
                          </a:solidFill>
                          <a:latin typeface="+mn-lt"/>
                          <a:ea typeface="+mn-ea"/>
                          <a:cs typeface="+mn-cs"/>
                        </a:rPr>
                        <a:t> </a:t>
                      </a:r>
                    </a:p>
                  </a:txBody>
                  <a:tcPr marL="147465" marR="147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5385458"/>
                  </a:ext>
                </a:extLst>
              </a:tr>
            </a:tbl>
          </a:graphicData>
        </a:graphic>
      </p:graphicFrame>
      <p:sp>
        <p:nvSpPr>
          <p:cNvPr id="4" name="Rectangle 3">
            <a:extLst>
              <a:ext uri="{FF2B5EF4-FFF2-40B4-BE49-F238E27FC236}">
                <a16:creationId xmlns:a16="http://schemas.microsoft.com/office/drawing/2014/main" id="{B3CB8802-B52B-4481-999D-158F1908CBF7}"/>
              </a:ext>
            </a:extLst>
          </p:cNvPr>
          <p:cNvSpPr/>
          <p:nvPr/>
        </p:nvSpPr>
        <p:spPr>
          <a:xfrm>
            <a:off x="31022694" y="14993721"/>
            <a:ext cx="1520781" cy="759969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ln w="12700">
                <a:solidFill>
                  <a:schemeClr val="tx1"/>
                </a:solidFill>
              </a:ln>
            </a:endParaRPr>
          </a:p>
        </p:txBody>
      </p:sp>
      <p:sp>
        <p:nvSpPr>
          <p:cNvPr id="109" name="TextBox 108">
            <a:extLst>
              <a:ext uri="{FF2B5EF4-FFF2-40B4-BE49-F238E27FC236}">
                <a16:creationId xmlns:a16="http://schemas.microsoft.com/office/drawing/2014/main" id="{28C84698-7945-4669-9047-AE5D9121E39D}"/>
              </a:ext>
            </a:extLst>
          </p:cNvPr>
          <p:cNvSpPr txBox="1"/>
          <p:nvPr/>
        </p:nvSpPr>
        <p:spPr>
          <a:xfrm>
            <a:off x="31107471" y="18386372"/>
            <a:ext cx="1326499" cy="978729"/>
          </a:xfrm>
          <a:prstGeom prst="rect">
            <a:avLst/>
          </a:prstGeom>
          <a:noFill/>
        </p:spPr>
        <p:txBody>
          <a:bodyPr wrap="square" rtlCol="0">
            <a:spAutoFit/>
          </a:bodyPr>
          <a:lstStyle/>
          <a:p>
            <a:pPr algn="ctr"/>
            <a:r>
              <a:rPr lang="en-US" sz="5760" dirty="0"/>
              <a:t>Q</a:t>
            </a:r>
          </a:p>
        </p:txBody>
      </p:sp>
      <p:sp>
        <p:nvSpPr>
          <p:cNvPr id="10" name="TextBox 9">
            <a:extLst>
              <a:ext uri="{FF2B5EF4-FFF2-40B4-BE49-F238E27FC236}">
                <a16:creationId xmlns:a16="http://schemas.microsoft.com/office/drawing/2014/main" id="{829F5971-C178-4884-8E2F-7440BBD22773}"/>
              </a:ext>
            </a:extLst>
          </p:cNvPr>
          <p:cNvSpPr txBox="1"/>
          <p:nvPr/>
        </p:nvSpPr>
        <p:spPr>
          <a:xfrm>
            <a:off x="31119833" y="26309497"/>
            <a:ext cx="1326499" cy="978729"/>
          </a:xfrm>
          <a:prstGeom prst="rect">
            <a:avLst/>
          </a:prstGeom>
          <a:noFill/>
        </p:spPr>
        <p:txBody>
          <a:bodyPr wrap="square" rtlCol="0">
            <a:spAutoFit/>
          </a:bodyPr>
          <a:lstStyle/>
          <a:p>
            <a:pPr algn="ctr"/>
            <a:r>
              <a:rPr lang="en-US" sz="5760" dirty="0" err="1"/>
              <a:t>R</a:t>
            </a:r>
            <a:r>
              <a:rPr lang="en-US" sz="5400" baseline="-25000" dirty="0" err="1"/>
              <a:t>w</a:t>
            </a:r>
            <a:endParaRPr lang="en-US" sz="5760" baseline="-250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B8E7CF6-646F-4879-8914-FE58E8FCFDDC}"/>
                  </a:ext>
                </a:extLst>
              </p:cNvPr>
              <p:cNvSpPr txBox="1"/>
              <p:nvPr/>
            </p:nvSpPr>
            <p:spPr>
              <a:xfrm>
                <a:off x="31021326" y="29555165"/>
                <a:ext cx="1520781" cy="999569"/>
              </a:xfrm>
              <a:prstGeom prst="rect">
                <a:avLst/>
              </a:prstGeom>
              <a:noFill/>
              <a:ln w="12700">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2880" i="1" smtClean="0">
                              <a:latin typeface="Cambria Math" panose="02040503050406030204" pitchFamily="18" charset="0"/>
                            </a:rPr>
                          </m:ctrlPr>
                        </m:fPr>
                        <m:num>
                          <m:r>
                            <a:rPr lang="en-US" sz="2880" i="1">
                              <a:latin typeface="Cambria Math" panose="02040503050406030204" pitchFamily="18" charset="0"/>
                            </a:rPr>
                            <m:t>𝑅</m:t>
                          </m:r>
                          <m:r>
                            <a:rPr lang="en-US" sz="2880" b="0" i="1" baseline="-25000" smtClean="0">
                              <a:latin typeface="Cambria Math" charset="0"/>
                            </a:rPr>
                            <m:t>𝑊</m:t>
                          </m:r>
                          <m:r>
                            <a:rPr lang="en-US" sz="2880" i="1">
                              <a:latin typeface="Cambria Math" panose="02040503050406030204" pitchFamily="18" charset="0"/>
                            </a:rPr>
                            <m:t>∙</m:t>
                          </m:r>
                          <m:r>
                            <a:rPr lang="en-US" sz="2880" i="1">
                              <a:latin typeface="Cambria Math" panose="02040503050406030204" pitchFamily="18" charset="0"/>
                            </a:rPr>
                            <m:t>𝑄</m:t>
                          </m:r>
                        </m:num>
                        <m:den>
                          <m:r>
                            <a:rPr lang="en-US" sz="2880" b="0" i="1" smtClean="0">
                              <a:latin typeface="Cambria Math" charset="0"/>
                            </a:rPr>
                            <m:t> </m:t>
                          </m:r>
                          <m:r>
                            <a:rPr lang="en-US" sz="2880" i="1">
                              <a:latin typeface="Cambria Math" panose="02040503050406030204" pitchFamily="18" charset="0"/>
                            </a:rPr>
                            <m:t>|</m:t>
                          </m:r>
                          <m:d>
                            <m:dPr>
                              <m:begChr m:val="|"/>
                              <m:endChr m:val="|"/>
                              <m:ctrlPr>
                                <a:rPr lang="en-US" sz="2880" i="1">
                                  <a:latin typeface="Cambria Math" panose="02040503050406030204" pitchFamily="18" charset="0"/>
                                </a:rPr>
                              </m:ctrlPr>
                            </m:dPr>
                            <m:e>
                              <m:r>
                                <a:rPr lang="en-US" sz="2880" i="1">
                                  <a:latin typeface="Cambria Math" panose="02040503050406030204" pitchFamily="18" charset="0"/>
                                </a:rPr>
                                <m:t>𝑅</m:t>
                              </m:r>
                              <m:r>
                                <a:rPr lang="en-US" sz="2880" b="0" i="1" baseline="-25000" smtClean="0">
                                  <a:latin typeface="Cambria Math" charset="0"/>
                                </a:rPr>
                                <m:t>𝑊</m:t>
                              </m:r>
                              <m:r>
                                <a:rPr lang="en-US" sz="2880" i="1">
                                  <a:latin typeface="Cambria Math" panose="02040503050406030204" pitchFamily="18" charset="0"/>
                                </a:rPr>
                                <m:t>∙</m:t>
                              </m:r>
                              <m:r>
                                <a:rPr lang="en-US" sz="2880" i="1">
                                  <a:latin typeface="Cambria Math" panose="02040503050406030204" pitchFamily="18" charset="0"/>
                                </a:rPr>
                                <m:t>𝑄</m:t>
                              </m:r>
                            </m:e>
                          </m:d>
                          <m:r>
                            <a:rPr lang="en-US" sz="2880" i="1">
                              <a:latin typeface="Cambria Math" panose="02040503050406030204" pitchFamily="18" charset="0"/>
                            </a:rPr>
                            <m:t>|</m:t>
                          </m:r>
                        </m:den>
                      </m:f>
                    </m:oMath>
                  </m:oMathPara>
                </a14:m>
                <a:endParaRPr lang="en-US" sz="2880" dirty="0"/>
              </a:p>
            </p:txBody>
          </p:sp>
        </mc:Choice>
        <mc:Fallback xmlns="">
          <p:sp>
            <p:nvSpPr>
              <p:cNvPr id="26" name="TextBox 25">
                <a:extLst>
                  <a:ext uri="{FF2B5EF4-FFF2-40B4-BE49-F238E27FC236}">
                    <a16:creationId xmlns:a16="http://schemas.microsoft.com/office/drawing/2014/main" id="{FB8E7CF6-646F-4879-8914-FE58E8FCFDDC}"/>
                  </a:ext>
                </a:extLst>
              </p:cNvPr>
              <p:cNvSpPr txBox="1">
                <a:spLocks noRot="1" noChangeAspect="1" noMove="1" noResize="1" noEditPoints="1" noAdjustHandles="1" noChangeArrowheads="1" noChangeShapeType="1" noTextEdit="1"/>
              </p:cNvSpPr>
              <p:nvPr/>
            </p:nvSpPr>
            <p:spPr>
              <a:xfrm>
                <a:off x="31021326" y="29555165"/>
                <a:ext cx="1520781" cy="999569"/>
              </a:xfrm>
              <a:prstGeom prst="rect">
                <a:avLst/>
              </a:prstGeom>
              <a:blipFill>
                <a:blip r:embed="rId7"/>
                <a:stretch>
                  <a:fillRect l="-3586"/>
                </a:stretch>
              </a:blipFill>
              <a:ln w="12700">
                <a:solidFill>
                  <a:schemeClr val="tx1"/>
                </a:solidFill>
              </a:ln>
            </p:spPr>
            <p:txBody>
              <a:bodyPr/>
              <a:lstStyle/>
              <a:p>
                <a:r>
                  <a:rPr lang="en-US">
                    <a:noFill/>
                  </a:rPr>
                  <a:t> </a:t>
                </a:r>
              </a:p>
            </p:txBody>
          </p:sp>
        </mc:Fallback>
      </mc:AlternateContent>
      <p:sp>
        <p:nvSpPr>
          <p:cNvPr id="111" name="Arrow: Right 110">
            <a:extLst>
              <a:ext uri="{FF2B5EF4-FFF2-40B4-BE49-F238E27FC236}">
                <a16:creationId xmlns:a16="http://schemas.microsoft.com/office/drawing/2014/main" id="{5329A80F-52C1-4A3B-B8B2-9278D518A32B}"/>
              </a:ext>
            </a:extLst>
          </p:cNvPr>
          <p:cNvSpPr/>
          <p:nvPr/>
        </p:nvSpPr>
        <p:spPr>
          <a:xfrm>
            <a:off x="28419043" y="26551721"/>
            <a:ext cx="1785884" cy="494280"/>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pic>
        <p:nvPicPr>
          <p:cNvPr id="105" name="Picture 104">
            <a:extLst>
              <a:ext uri="{FF2B5EF4-FFF2-40B4-BE49-F238E27FC236}">
                <a16:creationId xmlns:a16="http://schemas.microsoft.com/office/drawing/2014/main" id="{F85440D6-2B3E-4852-AE49-49C688A1E96F}"/>
              </a:ext>
            </a:extLst>
          </p:cNvPr>
          <p:cNvPicPr>
            <a:picLocks noChangeAspect="1"/>
          </p:cNvPicPr>
          <p:nvPr/>
        </p:nvPicPr>
        <p:blipFill rotWithShape="1">
          <a:blip r:embed="rId8"/>
          <a:srcRect l="4629"/>
          <a:stretch/>
        </p:blipFill>
        <p:spPr>
          <a:xfrm>
            <a:off x="22138569" y="23749965"/>
            <a:ext cx="5641212" cy="5915025"/>
          </a:xfrm>
          <a:prstGeom prst="rect">
            <a:avLst/>
          </a:prstGeom>
        </p:spPr>
      </p:pic>
      <p:pic>
        <p:nvPicPr>
          <p:cNvPr id="104" name="Picture 103">
            <a:extLst>
              <a:ext uri="{FF2B5EF4-FFF2-40B4-BE49-F238E27FC236}">
                <a16:creationId xmlns:a16="http://schemas.microsoft.com/office/drawing/2014/main" id="{DB83C8B5-2656-48A7-B1B4-1B1A5CCEFBC3}"/>
              </a:ext>
            </a:extLst>
          </p:cNvPr>
          <p:cNvPicPr>
            <a:picLocks noChangeAspect="1"/>
          </p:cNvPicPr>
          <p:nvPr/>
        </p:nvPicPr>
        <p:blipFill>
          <a:blip r:embed="rId9"/>
          <a:stretch>
            <a:fillRect/>
          </a:stretch>
        </p:blipFill>
        <p:spPr>
          <a:xfrm>
            <a:off x="27665384" y="25666506"/>
            <a:ext cx="3246213" cy="746999"/>
          </a:xfrm>
          <a:prstGeom prst="rect">
            <a:avLst/>
          </a:prstGeom>
        </p:spPr>
      </p:pic>
      <p:pic>
        <p:nvPicPr>
          <p:cNvPr id="112" name="Picture 111">
            <a:extLst>
              <a:ext uri="{FF2B5EF4-FFF2-40B4-BE49-F238E27FC236}">
                <a16:creationId xmlns:a16="http://schemas.microsoft.com/office/drawing/2014/main" id="{4621F5A1-4E43-4BAD-86F4-7EF4119477FB}"/>
              </a:ext>
            </a:extLst>
          </p:cNvPr>
          <p:cNvPicPr>
            <a:picLocks noChangeAspect="1"/>
          </p:cNvPicPr>
          <p:nvPr/>
        </p:nvPicPr>
        <p:blipFill rotWithShape="1">
          <a:blip r:embed="rId10"/>
          <a:srcRect r="1262"/>
          <a:stretch/>
        </p:blipFill>
        <p:spPr>
          <a:xfrm>
            <a:off x="33637133" y="16644244"/>
            <a:ext cx="9477733" cy="6748401"/>
          </a:xfrm>
          <a:prstGeom prst="rect">
            <a:avLst/>
          </a:prstGeom>
        </p:spPr>
      </p:pic>
      <p:sp>
        <p:nvSpPr>
          <p:cNvPr id="3" name="Rectangle 2"/>
          <p:cNvSpPr/>
          <p:nvPr/>
        </p:nvSpPr>
        <p:spPr>
          <a:xfrm>
            <a:off x="931573" y="4351656"/>
            <a:ext cx="9108734" cy="839794"/>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bg1"/>
                </a:solidFill>
                <a:effectLst>
                  <a:outerShdw blurRad="38100" dist="19050" dir="2700000" algn="tl" rotWithShape="0">
                    <a:schemeClr val="dk1">
                      <a:alpha val="40000"/>
                    </a:schemeClr>
                  </a:outerShdw>
                </a:effectLst>
              </a:rPr>
              <a:t>Motivation &amp; Background</a:t>
            </a:r>
          </a:p>
        </p:txBody>
      </p:sp>
      <p:sp>
        <p:nvSpPr>
          <p:cNvPr id="50" name="Rectangle 49"/>
          <p:cNvSpPr/>
          <p:nvPr/>
        </p:nvSpPr>
        <p:spPr>
          <a:xfrm>
            <a:off x="931573" y="17519821"/>
            <a:ext cx="9108734" cy="839794"/>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bg1"/>
                </a:solidFill>
                <a:effectLst>
                  <a:outerShdw blurRad="38100" dist="19050" dir="2700000" algn="tl" rotWithShape="0">
                    <a:schemeClr val="dk1">
                      <a:alpha val="40000"/>
                    </a:schemeClr>
                  </a:outerShdw>
                </a:effectLst>
              </a:rPr>
              <a:t>Problem Statement</a:t>
            </a:r>
          </a:p>
        </p:txBody>
      </p:sp>
      <p:sp>
        <p:nvSpPr>
          <p:cNvPr id="54" name="Rectangle 53"/>
          <p:cNvSpPr/>
          <p:nvPr/>
        </p:nvSpPr>
        <p:spPr>
          <a:xfrm>
            <a:off x="918408" y="23423363"/>
            <a:ext cx="9108734" cy="839794"/>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bg1"/>
                </a:solidFill>
                <a:effectLst>
                  <a:outerShdw blurRad="38100" dist="19050" dir="2700000" algn="tl" rotWithShape="0">
                    <a:schemeClr val="dk1">
                      <a:alpha val="40000"/>
                    </a:schemeClr>
                  </a:outerShdw>
                </a:effectLst>
              </a:rPr>
              <a:t>Dataset/Input</a:t>
            </a:r>
          </a:p>
        </p:txBody>
      </p:sp>
      <p:sp>
        <p:nvSpPr>
          <p:cNvPr id="6" name="Rectangle 5"/>
          <p:cNvSpPr/>
          <p:nvPr/>
        </p:nvSpPr>
        <p:spPr>
          <a:xfrm>
            <a:off x="11101164" y="10840857"/>
            <a:ext cx="10431481" cy="7889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Relevance</a:t>
            </a:r>
          </a:p>
        </p:txBody>
      </p:sp>
      <p:sp>
        <p:nvSpPr>
          <p:cNvPr id="56" name="Rectangle 55"/>
          <p:cNvSpPr/>
          <p:nvPr/>
        </p:nvSpPr>
        <p:spPr>
          <a:xfrm>
            <a:off x="22348683" y="10854331"/>
            <a:ext cx="10288699" cy="77588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Voting</a:t>
            </a:r>
          </a:p>
        </p:txBody>
      </p:sp>
      <p:sp>
        <p:nvSpPr>
          <p:cNvPr id="60" name="Rectangle 59"/>
          <p:cNvSpPr/>
          <p:nvPr/>
        </p:nvSpPr>
        <p:spPr>
          <a:xfrm>
            <a:off x="33697879" y="4308672"/>
            <a:ext cx="9340787" cy="647253"/>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bg1"/>
                </a:solidFill>
                <a:effectLst>
                  <a:outerShdw blurRad="38100" dist="19050" dir="2700000" algn="tl" rotWithShape="0">
                    <a:schemeClr val="dk1">
                      <a:alpha val="40000"/>
                    </a:schemeClr>
                  </a:outerShdw>
                </a:effectLst>
              </a:rPr>
              <a:t>Results - Relevance</a:t>
            </a:r>
          </a:p>
        </p:txBody>
      </p:sp>
      <p:sp>
        <p:nvSpPr>
          <p:cNvPr id="64" name="Rectangle 63"/>
          <p:cNvSpPr/>
          <p:nvPr/>
        </p:nvSpPr>
        <p:spPr>
          <a:xfrm>
            <a:off x="33690008" y="16250280"/>
            <a:ext cx="9340787" cy="647253"/>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bg1"/>
                </a:solidFill>
                <a:effectLst>
                  <a:outerShdw blurRad="38100" dist="19050" dir="2700000" algn="tl" rotWithShape="0">
                    <a:schemeClr val="dk1">
                      <a:alpha val="40000"/>
                    </a:schemeClr>
                  </a:outerShdw>
                </a:effectLst>
              </a:rPr>
              <a:t>Results - Voting</a:t>
            </a:r>
          </a:p>
        </p:txBody>
      </p:sp>
      <p:sp>
        <p:nvSpPr>
          <p:cNvPr id="68" name="Rectangle 67"/>
          <p:cNvSpPr/>
          <p:nvPr/>
        </p:nvSpPr>
        <p:spPr>
          <a:xfrm>
            <a:off x="33659356" y="28297406"/>
            <a:ext cx="9371439" cy="647253"/>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bg1"/>
                </a:solidFill>
                <a:effectLst>
                  <a:outerShdw blurRad="38100" dist="19050" dir="2700000" algn="tl" rotWithShape="0">
                    <a:schemeClr val="dk1">
                      <a:alpha val="40000"/>
                    </a:schemeClr>
                  </a:outerShdw>
                </a:effectLst>
              </a:rPr>
              <a:t>Future Work</a:t>
            </a:r>
          </a:p>
        </p:txBody>
      </p:sp>
      <p:sp>
        <p:nvSpPr>
          <p:cNvPr id="58" name="TextBox 57">
            <a:extLst>
              <a:ext uri="{FF2B5EF4-FFF2-40B4-BE49-F238E27FC236}">
                <a16:creationId xmlns:a16="http://schemas.microsoft.com/office/drawing/2014/main" id="{498A70F3-CA96-413B-9633-1DAC97C76FC8}"/>
              </a:ext>
            </a:extLst>
          </p:cNvPr>
          <p:cNvSpPr txBox="1"/>
          <p:nvPr/>
        </p:nvSpPr>
        <p:spPr>
          <a:xfrm>
            <a:off x="941460" y="31518038"/>
            <a:ext cx="41627659" cy="707886"/>
          </a:xfrm>
          <a:prstGeom prst="rect">
            <a:avLst/>
          </a:prstGeom>
          <a:noFill/>
        </p:spPr>
        <p:txBody>
          <a:bodyPr wrap="square" rtlCol="0">
            <a:spAutoFit/>
          </a:bodyPr>
          <a:lstStyle/>
          <a:p>
            <a:pPr lvl="0"/>
            <a:r>
              <a:rPr lang="en-US" sz="4000" dirty="0"/>
              <a:t>We would like to acknowledge </a:t>
            </a:r>
            <a:r>
              <a:rPr lang="en-US" sz="4000" dirty="0" err="1">
                <a:solidFill>
                  <a:prstClr val="black"/>
                </a:solidFill>
              </a:rPr>
              <a:t>Aditi</a:t>
            </a:r>
            <a:r>
              <a:rPr lang="en-US" sz="4000" dirty="0">
                <a:solidFill>
                  <a:prstClr val="black"/>
                </a:solidFill>
              </a:rPr>
              <a:t> </a:t>
            </a:r>
            <a:r>
              <a:rPr lang="en-US" sz="4000" dirty="0" err="1">
                <a:solidFill>
                  <a:prstClr val="black"/>
                </a:solidFill>
              </a:rPr>
              <a:t>Mavalankar</a:t>
            </a:r>
            <a:r>
              <a:rPr lang="en-US" sz="4000" dirty="0">
                <a:solidFill>
                  <a:prstClr val="black"/>
                </a:solidFill>
              </a:rPr>
              <a:t>, </a:t>
            </a:r>
            <a:r>
              <a:rPr lang="en-US" sz="4000" dirty="0" err="1">
                <a:solidFill>
                  <a:prstClr val="black"/>
                </a:solidFill>
              </a:rPr>
              <a:t>Mengting</a:t>
            </a:r>
            <a:r>
              <a:rPr lang="en-US" sz="4000" dirty="0">
                <a:solidFill>
                  <a:prstClr val="black"/>
                </a:solidFill>
              </a:rPr>
              <a:t> Wan, and Prof. Alvarado. This material is based upon work supported by the National Science Foundation under Grant No. CNS-1339335.</a:t>
            </a:r>
          </a:p>
        </p:txBody>
      </p:sp>
      <p:sp>
        <p:nvSpPr>
          <p:cNvPr id="59" name="Rectangle 58">
            <a:extLst>
              <a:ext uri="{FF2B5EF4-FFF2-40B4-BE49-F238E27FC236}">
                <a16:creationId xmlns:a16="http://schemas.microsoft.com/office/drawing/2014/main" id="{4FECC580-5264-4C77-BE8C-84236548E781}"/>
              </a:ext>
            </a:extLst>
          </p:cNvPr>
          <p:cNvSpPr/>
          <p:nvPr/>
        </p:nvSpPr>
        <p:spPr>
          <a:xfrm>
            <a:off x="672499" y="31445781"/>
            <a:ext cx="42501122" cy="851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12A79EBE-82F1-4248-BEFE-09FDD58484EC}"/>
              </a:ext>
            </a:extLst>
          </p:cNvPr>
          <p:cNvPicPr>
            <a:picLocks noChangeAspect="1"/>
          </p:cNvPicPr>
          <p:nvPr/>
        </p:nvPicPr>
        <p:blipFill rotWithShape="1">
          <a:blip r:embed="rId11"/>
          <a:srcRect r="8549"/>
          <a:stretch/>
        </p:blipFill>
        <p:spPr>
          <a:xfrm>
            <a:off x="33702728" y="5095990"/>
            <a:ext cx="9059117" cy="5524500"/>
          </a:xfrm>
          <a:prstGeom prst="rect">
            <a:avLst/>
          </a:prstGeom>
        </p:spPr>
      </p:pic>
      <p:sp>
        <p:nvSpPr>
          <p:cNvPr id="11" name="TextBox 10">
            <a:extLst>
              <a:ext uri="{FF2B5EF4-FFF2-40B4-BE49-F238E27FC236}">
                <a16:creationId xmlns:a16="http://schemas.microsoft.com/office/drawing/2014/main" id="{5F2E052F-97AE-4842-82DD-EFBF250C9338}"/>
              </a:ext>
            </a:extLst>
          </p:cNvPr>
          <p:cNvSpPr txBox="1"/>
          <p:nvPr/>
        </p:nvSpPr>
        <p:spPr>
          <a:xfrm>
            <a:off x="813950" y="29564000"/>
            <a:ext cx="9492822" cy="1384995"/>
          </a:xfrm>
          <a:prstGeom prst="rect">
            <a:avLst/>
          </a:prstGeom>
          <a:noFill/>
        </p:spPr>
        <p:txBody>
          <a:bodyPr wrap="square" rtlCol="0">
            <a:spAutoFit/>
          </a:bodyPr>
          <a:lstStyle/>
          <a:p>
            <a:pPr marL="342900" indent="-342900">
              <a:buFontTx/>
              <a:buAutoNum type="arabicPeriod"/>
            </a:pPr>
            <a:r>
              <a:rPr lang="en-US" sz="2800" dirty="0"/>
              <a:t>Julian McAuley and Alex Yang. 2016. Addressing Complex and Subjective Product-Related Queries with Customer Reviews.</a:t>
            </a:r>
          </a:p>
          <a:p>
            <a:pPr marL="342900" indent="-342900">
              <a:buAutoNum type="arabicPeriod"/>
            </a:pPr>
            <a:r>
              <a:rPr lang="en-US" sz="2800" dirty="0"/>
              <a:t>http://jmcauley.ucsd.edu/data/amazon/qa/</a:t>
            </a:r>
          </a:p>
        </p:txBody>
      </p:sp>
      <p:sp>
        <p:nvSpPr>
          <p:cNvPr id="15" name="TextBox 14">
            <a:extLst>
              <a:ext uri="{FF2B5EF4-FFF2-40B4-BE49-F238E27FC236}">
                <a16:creationId xmlns:a16="http://schemas.microsoft.com/office/drawing/2014/main" id="{506989FF-D761-410B-8378-2A661DB31F1C}"/>
              </a:ext>
            </a:extLst>
          </p:cNvPr>
          <p:cNvSpPr txBox="1"/>
          <p:nvPr/>
        </p:nvSpPr>
        <p:spPr>
          <a:xfrm>
            <a:off x="860405" y="5391099"/>
            <a:ext cx="9166737" cy="12464951"/>
          </a:xfrm>
          <a:prstGeom prst="rect">
            <a:avLst/>
          </a:prstGeom>
          <a:noFill/>
        </p:spPr>
        <p:txBody>
          <a:bodyPr wrap="square" rtlCol="0">
            <a:spAutoFit/>
          </a:bodyPr>
          <a:lstStyle/>
          <a:p>
            <a:pPr algn="just"/>
            <a:r>
              <a:rPr lang="en-US" sz="4000" dirty="0"/>
              <a:t>It is important for sellers on Amazon to quickly answer users’ questions. Our goal is to automatically answer a user’s yes/no question about an Amazon product using the information contained in the reviews for that product. </a:t>
            </a:r>
          </a:p>
          <a:p>
            <a:pPr algn="just"/>
            <a:endParaRPr lang="en-US" sz="4800" dirty="0"/>
          </a:p>
          <a:p>
            <a:pPr algn="just"/>
            <a:endParaRPr lang="en-US" sz="4000" dirty="0"/>
          </a:p>
          <a:p>
            <a:pPr algn="just"/>
            <a:endParaRPr lang="en-US" sz="4000" dirty="0"/>
          </a:p>
          <a:p>
            <a:pPr algn="just"/>
            <a:endParaRPr lang="en-US" sz="4000" dirty="0"/>
          </a:p>
          <a:p>
            <a:pPr algn="just"/>
            <a:endParaRPr lang="en-US" sz="4000" dirty="0"/>
          </a:p>
          <a:p>
            <a:pPr algn="just"/>
            <a:endParaRPr lang="en-US" sz="4000" dirty="0"/>
          </a:p>
          <a:p>
            <a:pPr algn="just"/>
            <a:endParaRPr lang="en-US" dirty="0"/>
          </a:p>
          <a:p>
            <a:pPr algn="ctr"/>
            <a:r>
              <a:rPr lang="en-US" sz="2800" dirty="0"/>
              <a:t>The longer a user waits to get a question answered, the less likely they are to purchase a particular product.</a:t>
            </a:r>
          </a:p>
          <a:p>
            <a:pPr algn="just"/>
            <a:endParaRPr lang="en-US" sz="2000" dirty="0"/>
          </a:p>
          <a:p>
            <a:pPr algn="just"/>
            <a:r>
              <a:rPr lang="en-US" sz="4000" dirty="0"/>
              <a:t>We aim to build upon Moqa</a:t>
            </a:r>
            <a:r>
              <a:rPr lang="en-US" sz="4000" baseline="30000" dirty="0"/>
              <a:t>1</a:t>
            </a:r>
            <a:r>
              <a:rPr lang="en-US" sz="4000" dirty="0"/>
              <a:t>, a framework that predicts the answer to a question using a bilinear regression between a bag of words representation of a review and a question.</a:t>
            </a:r>
          </a:p>
        </p:txBody>
      </p:sp>
      <p:grpSp>
        <p:nvGrpSpPr>
          <p:cNvPr id="44" name="Group 43">
            <a:extLst>
              <a:ext uri="{FF2B5EF4-FFF2-40B4-BE49-F238E27FC236}">
                <a16:creationId xmlns:a16="http://schemas.microsoft.com/office/drawing/2014/main" id="{4E77293A-31CE-4CEF-B6BD-B2B077AF1E6B}"/>
              </a:ext>
            </a:extLst>
          </p:cNvPr>
          <p:cNvGrpSpPr/>
          <p:nvPr/>
        </p:nvGrpSpPr>
        <p:grpSpPr>
          <a:xfrm>
            <a:off x="590169" y="9315086"/>
            <a:ext cx="9144239" cy="3638907"/>
            <a:chOff x="776334" y="13704486"/>
            <a:chExt cx="9144239" cy="3638907"/>
          </a:xfrm>
        </p:grpSpPr>
        <p:sp>
          <p:nvSpPr>
            <p:cNvPr id="27" name="TextBox 26">
              <a:extLst>
                <a:ext uri="{FF2B5EF4-FFF2-40B4-BE49-F238E27FC236}">
                  <a16:creationId xmlns:a16="http://schemas.microsoft.com/office/drawing/2014/main" id="{F607DF8C-7D48-4F64-8FB5-BE4F0EEB702D}"/>
                </a:ext>
              </a:extLst>
            </p:cNvPr>
            <p:cNvSpPr txBox="1"/>
            <p:nvPr/>
          </p:nvSpPr>
          <p:spPr>
            <a:xfrm>
              <a:off x="2356547" y="13773263"/>
              <a:ext cx="3746763" cy="707886"/>
            </a:xfrm>
            <a:prstGeom prst="rect">
              <a:avLst/>
            </a:prstGeom>
            <a:noFill/>
          </p:spPr>
          <p:txBody>
            <a:bodyPr wrap="square" rtlCol="0">
              <a:spAutoFit/>
            </a:bodyPr>
            <a:lstStyle/>
            <a:p>
              <a:r>
                <a:rPr lang="en-US" sz="4000" dirty="0"/>
                <a:t>Asks a question</a:t>
              </a:r>
            </a:p>
          </p:txBody>
        </p:sp>
        <p:grpSp>
          <p:nvGrpSpPr>
            <p:cNvPr id="43" name="Group 42">
              <a:extLst>
                <a:ext uri="{FF2B5EF4-FFF2-40B4-BE49-F238E27FC236}">
                  <a16:creationId xmlns:a16="http://schemas.microsoft.com/office/drawing/2014/main" id="{02F8B5F0-870F-4805-A23F-B7261CC8B8C5}"/>
                </a:ext>
              </a:extLst>
            </p:cNvPr>
            <p:cNvGrpSpPr/>
            <p:nvPr/>
          </p:nvGrpSpPr>
          <p:grpSpPr>
            <a:xfrm>
              <a:off x="776334" y="13704486"/>
              <a:ext cx="9144239" cy="3638907"/>
              <a:chOff x="776334" y="13704486"/>
              <a:chExt cx="9144239" cy="3638907"/>
            </a:xfrm>
          </p:grpSpPr>
          <p:grpSp>
            <p:nvGrpSpPr>
              <p:cNvPr id="41" name="Group 40">
                <a:extLst>
                  <a:ext uri="{FF2B5EF4-FFF2-40B4-BE49-F238E27FC236}">
                    <a16:creationId xmlns:a16="http://schemas.microsoft.com/office/drawing/2014/main" id="{475B6139-AB4C-4574-91C8-F3D18280A572}"/>
                  </a:ext>
                </a:extLst>
              </p:cNvPr>
              <p:cNvGrpSpPr/>
              <p:nvPr/>
            </p:nvGrpSpPr>
            <p:grpSpPr>
              <a:xfrm>
                <a:off x="776334" y="13704486"/>
                <a:ext cx="6649998" cy="3454571"/>
                <a:chOff x="776334" y="13704486"/>
                <a:chExt cx="6649998" cy="3454571"/>
              </a:xfrm>
            </p:grpSpPr>
            <p:pic>
              <p:nvPicPr>
                <p:cNvPr id="19" name="Graphic 18" descr="Woman">
                  <a:extLst>
                    <a:ext uri="{FF2B5EF4-FFF2-40B4-BE49-F238E27FC236}">
                      <a16:creationId xmlns:a16="http://schemas.microsoft.com/office/drawing/2014/main" id="{FA555F97-FAAB-444D-A3A0-1D65471DD1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6334" y="14783597"/>
                  <a:ext cx="2375460" cy="2375460"/>
                </a:xfrm>
                <a:prstGeom prst="rect">
                  <a:avLst/>
                </a:prstGeom>
              </p:spPr>
            </p:pic>
            <p:sp>
              <p:nvSpPr>
                <p:cNvPr id="25" name="Speech Bubble: Rectangle with Corners Rounded 24">
                  <a:extLst>
                    <a:ext uri="{FF2B5EF4-FFF2-40B4-BE49-F238E27FC236}">
                      <a16:creationId xmlns:a16="http://schemas.microsoft.com/office/drawing/2014/main" id="{4CADC925-50DE-440B-BA39-E54A3715C7DA}"/>
                    </a:ext>
                  </a:extLst>
                </p:cNvPr>
                <p:cNvSpPr/>
                <p:nvPr/>
              </p:nvSpPr>
              <p:spPr>
                <a:xfrm>
                  <a:off x="2096183" y="13704486"/>
                  <a:ext cx="3746763" cy="865384"/>
                </a:xfrm>
                <a:prstGeom prst="wedgeRoundRectCallout">
                  <a:avLst>
                    <a:gd name="adj1" fmla="val -35289"/>
                    <a:gd name="adj2" fmla="val 825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Clock">
                  <a:extLst>
                    <a:ext uri="{FF2B5EF4-FFF2-40B4-BE49-F238E27FC236}">
                      <a16:creationId xmlns:a16="http://schemas.microsoft.com/office/drawing/2014/main" id="{C5A66526-4F2C-4A09-82DB-030FA4727E7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40043" y="15239688"/>
                  <a:ext cx="1460550" cy="1460550"/>
                </a:xfrm>
                <a:prstGeom prst="rect">
                  <a:avLst/>
                </a:prstGeom>
              </p:spPr>
            </p:pic>
            <p:sp>
              <p:nvSpPr>
                <p:cNvPr id="38" name="Arrow: Right 37">
                  <a:extLst>
                    <a:ext uri="{FF2B5EF4-FFF2-40B4-BE49-F238E27FC236}">
                      <a16:creationId xmlns:a16="http://schemas.microsoft.com/office/drawing/2014/main" id="{ED556CA4-9C01-4CC9-9B07-CF00B0B72A12}"/>
                    </a:ext>
                  </a:extLst>
                </p:cNvPr>
                <p:cNvSpPr/>
                <p:nvPr/>
              </p:nvSpPr>
              <p:spPr>
                <a:xfrm>
                  <a:off x="2932643" y="15859980"/>
                  <a:ext cx="1297285" cy="2199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Right 84">
                  <a:extLst>
                    <a:ext uri="{FF2B5EF4-FFF2-40B4-BE49-F238E27FC236}">
                      <a16:creationId xmlns:a16="http://schemas.microsoft.com/office/drawing/2014/main" id="{802A7A40-87B0-48D7-9F1C-A14ADB69601D}"/>
                    </a:ext>
                  </a:extLst>
                </p:cNvPr>
                <p:cNvSpPr/>
                <p:nvPr/>
              </p:nvSpPr>
              <p:spPr>
                <a:xfrm rot="19800000">
                  <a:off x="6129047" y="15317938"/>
                  <a:ext cx="1297285" cy="2199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Right 86">
                  <a:extLst>
                    <a:ext uri="{FF2B5EF4-FFF2-40B4-BE49-F238E27FC236}">
                      <a16:creationId xmlns:a16="http://schemas.microsoft.com/office/drawing/2014/main" id="{89E0F7BA-8FF5-4323-982F-CD1FB6131905}"/>
                    </a:ext>
                  </a:extLst>
                </p:cNvPr>
                <p:cNvSpPr/>
                <p:nvPr/>
              </p:nvSpPr>
              <p:spPr>
                <a:xfrm rot="1800000">
                  <a:off x="6129047" y="16415787"/>
                  <a:ext cx="1297285" cy="2199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14C153B4-4B55-45E2-8DBB-6F6A5BB382EE}"/>
                  </a:ext>
                </a:extLst>
              </p:cNvPr>
              <p:cNvSpPr txBox="1"/>
              <p:nvPr/>
            </p:nvSpPr>
            <p:spPr>
              <a:xfrm>
                <a:off x="7580471" y="14569870"/>
                <a:ext cx="2335491" cy="707886"/>
              </a:xfrm>
              <a:prstGeom prst="rect">
                <a:avLst/>
              </a:prstGeom>
              <a:noFill/>
              <a:ln>
                <a:solidFill>
                  <a:schemeClr val="tx1"/>
                </a:solidFill>
              </a:ln>
            </p:spPr>
            <p:txBody>
              <a:bodyPr wrap="square" rtlCol="0">
                <a:spAutoFit/>
              </a:bodyPr>
              <a:lstStyle/>
              <a:p>
                <a:pPr algn="ctr"/>
                <a:r>
                  <a:rPr lang="en-US" sz="4000" dirty="0"/>
                  <a:t>Purchased</a:t>
                </a:r>
              </a:p>
            </p:txBody>
          </p:sp>
          <p:sp>
            <p:nvSpPr>
              <p:cNvPr id="89" name="TextBox 88">
                <a:extLst>
                  <a:ext uri="{FF2B5EF4-FFF2-40B4-BE49-F238E27FC236}">
                    <a16:creationId xmlns:a16="http://schemas.microsoft.com/office/drawing/2014/main" id="{146A14EC-805F-4746-B76B-0C6F6A357B99}"/>
                  </a:ext>
                </a:extLst>
              </p:cNvPr>
              <p:cNvSpPr txBox="1"/>
              <p:nvPr/>
            </p:nvSpPr>
            <p:spPr>
              <a:xfrm>
                <a:off x="7585082" y="16019954"/>
                <a:ext cx="2335491" cy="1323439"/>
              </a:xfrm>
              <a:prstGeom prst="rect">
                <a:avLst/>
              </a:prstGeom>
              <a:noFill/>
              <a:ln>
                <a:solidFill>
                  <a:schemeClr val="tx1"/>
                </a:solidFill>
              </a:ln>
            </p:spPr>
            <p:txBody>
              <a:bodyPr wrap="square" rtlCol="0">
                <a:spAutoFit/>
              </a:bodyPr>
              <a:lstStyle/>
              <a:p>
                <a:pPr algn="ctr"/>
                <a:r>
                  <a:rPr lang="en-US" sz="4000" dirty="0"/>
                  <a:t>Not Purchased</a:t>
                </a:r>
              </a:p>
            </p:txBody>
          </p:sp>
        </p:grpSp>
      </p:grpSp>
      <p:sp>
        <p:nvSpPr>
          <p:cNvPr id="113" name="TextBox 112">
            <a:extLst>
              <a:ext uri="{FF2B5EF4-FFF2-40B4-BE49-F238E27FC236}">
                <a16:creationId xmlns:a16="http://schemas.microsoft.com/office/drawing/2014/main" id="{14021769-1952-4817-9E4C-6E58A7B964FF}"/>
              </a:ext>
            </a:extLst>
          </p:cNvPr>
          <p:cNvSpPr txBox="1"/>
          <p:nvPr/>
        </p:nvSpPr>
        <p:spPr>
          <a:xfrm>
            <a:off x="11101164" y="6355310"/>
            <a:ext cx="2468880" cy="590931"/>
          </a:xfrm>
          <a:prstGeom prst="rect">
            <a:avLst/>
          </a:prstGeom>
          <a:noFill/>
          <a:ln w="6350">
            <a:solidFill>
              <a:schemeClr val="tx1"/>
            </a:solidFill>
          </a:ln>
        </p:spPr>
        <p:txBody>
          <a:bodyPr wrap="square" rtlCol="0">
            <a:spAutoFit/>
          </a:bodyPr>
          <a:lstStyle/>
          <a:p>
            <a:pPr algn="ctr"/>
            <a:r>
              <a:rPr lang="en-US" sz="3200" dirty="0"/>
              <a:t>Y/N Question</a:t>
            </a:r>
          </a:p>
        </p:txBody>
      </p:sp>
      <p:graphicFrame>
        <p:nvGraphicFramePr>
          <p:cNvPr id="116" name="Table 115">
            <a:extLst>
              <a:ext uri="{FF2B5EF4-FFF2-40B4-BE49-F238E27FC236}">
                <a16:creationId xmlns:a16="http://schemas.microsoft.com/office/drawing/2014/main" id="{2A3D87D3-00DB-4E2C-B2FC-BBAE629675BE}"/>
              </a:ext>
            </a:extLst>
          </p:cNvPr>
          <p:cNvGraphicFramePr>
            <a:graphicFrameLocks noGrp="1"/>
          </p:cNvGraphicFramePr>
          <p:nvPr>
            <p:extLst>
              <p:ext uri="{D42A27DB-BD31-4B8C-83A1-F6EECF244321}">
                <p14:modId xmlns:p14="http://schemas.microsoft.com/office/powerpoint/2010/main" val="1463327166"/>
              </p:ext>
            </p:extLst>
          </p:nvPr>
        </p:nvGraphicFramePr>
        <p:xfrm>
          <a:off x="14932284" y="6249598"/>
          <a:ext cx="4281613" cy="2464185"/>
        </p:xfrm>
        <a:graphic>
          <a:graphicData uri="http://schemas.openxmlformats.org/drawingml/2006/table">
            <a:tbl>
              <a:tblPr>
                <a:tableStyleId>{7DF18680-E054-41AD-8BC1-D1AEF772440D}</a:tableStyleId>
              </a:tblPr>
              <a:tblGrid>
                <a:gridCol w="4281613">
                  <a:extLst>
                    <a:ext uri="{9D8B030D-6E8A-4147-A177-3AD203B41FA5}">
                      <a16:colId xmlns:a16="http://schemas.microsoft.com/office/drawing/2014/main" val="1521481319"/>
                    </a:ext>
                  </a:extLst>
                </a:gridCol>
              </a:tblGrid>
              <a:tr h="2464185">
                <a:tc>
                  <a:txBody>
                    <a:bodyPr/>
                    <a:lstStyle/>
                    <a:p>
                      <a:pPr algn="ctr"/>
                      <a:r>
                        <a:rPr lang="en-US" sz="5400" b="0" dirty="0"/>
                        <a:t>Relevance</a:t>
                      </a:r>
                      <a:endParaRPr kumimoji="0" lang="en-US" sz="3200" b="0" i="0" u="sng" strike="noStrike" kern="1200" cap="none" spc="0" normalizeH="0" baseline="0" noProof="0" dirty="0">
                        <a:ln>
                          <a:noFill/>
                        </a:ln>
                        <a:solidFill>
                          <a:prstClr val="black"/>
                        </a:solidFill>
                        <a:effectLst/>
                        <a:uLnTx/>
                        <a:uFillTx/>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Predicts how relevant a review is to a question using 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1033971"/>
                  </a:ext>
                </a:extLst>
              </a:tr>
            </a:tbl>
          </a:graphicData>
        </a:graphic>
      </p:graphicFrame>
      <p:sp>
        <p:nvSpPr>
          <p:cNvPr id="117" name="TextBox 116">
            <a:extLst>
              <a:ext uri="{FF2B5EF4-FFF2-40B4-BE49-F238E27FC236}">
                <a16:creationId xmlns:a16="http://schemas.microsoft.com/office/drawing/2014/main" id="{9BF97BF0-6140-4122-AAA8-640973167268}"/>
              </a:ext>
            </a:extLst>
          </p:cNvPr>
          <p:cNvSpPr txBox="1"/>
          <p:nvPr/>
        </p:nvSpPr>
        <p:spPr>
          <a:xfrm>
            <a:off x="11115860" y="7126799"/>
            <a:ext cx="2468880" cy="590933"/>
          </a:xfrm>
          <a:prstGeom prst="rect">
            <a:avLst/>
          </a:prstGeom>
          <a:noFill/>
          <a:ln w="6350">
            <a:solidFill>
              <a:schemeClr val="tx1"/>
            </a:solidFill>
          </a:ln>
        </p:spPr>
        <p:txBody>
          <a:bodyPr wrap="square" rtlCol="0">
            <a:spAutoFit/>
          </a:bodyPr>
          <a:lstStyle/>
          <a:p>
            <a:pPr algn="ctr"/>
            <a:r>
              <a:rPr lang="en-US" sz="3200" dirty="0"/>
              <a:t>Review 1</a:t>
            </a:r>
          </a:p>
        </p:txBody>
      </p:sp>
      <p:sp>
        <p:nvSpPr>
          <p:cNvPr id="118" name="TextBox 117">
            <a:extLst>
              <a:ext uri="{FF2B5EF4-FFF2-40B4-BE49-F238E27FC236}">
                <a16:creationId xmlns:a16="http://schemas.microsoft.com/office/drawing/2014/main" id="{7019DBB2-45B7-40EC-A1B5-DADC1B6E0DA8}"/>
              </a:ext>
            </a:extLst>
          </p:cNvPr>
          <p:cNvSpPr txBox="1"/>
          <p:nvPr/>
        </p:nvSpPr>
        <p:spPr>
          <a:xfrm>
            <a:off x="11107523" y="7913842"/>
            <a:ext cx="2468880" cy="590933"/>
          </a:xfrm>
          <a:prstGeom prst="rect">
            <a:avLst/>
          </a:prstGeom>
          <a:noFill/>
          <a:ln w="6350">
            <a:solidFill>
              <a:schemeClr val="tx1"/>
            </a:solidFill>
          </a:ln>
        </p:spPr>
        <p:txBody>
          <a:bodyPr wrap="square" rtlCol="0">
            <a:spAutoFit/>
          </a:bodyPr>
          <a:lstStyle/>
          <a:p>
            <a:pPr algn="ctr"/>
            <a:r>
              <a:rPr lang="en-US" sz="3200" dirty="0"/>
              <a:t>Review n</a:t>
            </a:r>
          </a:p>
        </p:txBody>
      </p:sp>
      <p:sp>
        <p:nvSpPr>
          <p:cNvPr id="119" name="TextBox 118">
            <a:extLst>
              <a:ext uri="{FF2B5EF4-FFF2-40B4-BE49-F238E27FC236}">
                <a16:creationId xmlns:a16="http://schemas.microsoft.com/office/drawing/2014/main" id="{044A5131-66C8-4066-8923-FB525FD1E381}"/>
              </a:ext>
            </a:extLst>
          </p:cNvPr>
          <p:cNvSpPr txBox="1"/>
          <p:nvPr/>
        </p:nvSpPr>
        <p:spPr>
          <a:xfrm>
            <a:off x="31932390" y="7038985"/>
            <a:ext cx="804002" cy="584773"/>
          </a:xfrm>
          <a:prstGeom prst="rect">
            <a:avLst/>
          </a:prstGeom>
          <a:noFill/>
          <a:ln w="6350">
            <a:solidFill>
              <a:schemeClr val="tx1"/>
            </a:solidFill>
          </a:ln>
        </p:spPr>
        <p:txBody>
          <a:bodyPr wrap="square" rtlCol="0">
            <a:spAutoFit/>
          </a:bodyPr>
          <a:lstStyle/>
          <a:p>
            <a:pPr algn="ctr"/>
            <a:r>
              <a:rPr lang="en-US" sz="3200" dirty="0"/>
              <a:t>Y/N</a:t>
            </a:r>
          </a:p>
        </p:txBody>
      </p:sp>
      <p:sp>
        <p:nvSpPr>
          <p:cNvPr id="120" name="TextBox 119">
            <a:extLst>
              <a:ext uri="{FF2B5EF4-FFF2-40B4-BE49-F238E27FC236}">
                <a16:creationId xmlns:a16="http://schemas.microsoft.com/office/drawing/2014/main" id="{3C43B6EF-8D3D-454C-8449-296E145F49B3}"/>
              </a:ext>
            </a:extLst>
          </p:cNvPr>
          <p:cNvSpPr txBox="1"/>
          <p:nvPr/>
        </p:nvSpPr>
        <p:spPr>
          <a:xfrm>
            <a:off x="20366296" y="7130242"/>
            <a:ext cx="5002068" cy="584775"/>
          </a:xfrm>
          <a:prstGeom prst="rect">
            <a:avLst/>
          </a:prstGeom>
          <a:noFill/>
          <a:ln w="6350">
            <a:solidFill>
              <a:schemeClr val="tx1"/>
            </a:solidFill>
          </a:ln>
        </p:spPr>
        <p:txBody>
          <a:bodyPr wrap="square" rtlCol="0">
            <a:spAutoFit/>
          </a:bodyPr>
          <a:lstStyle/>
          <a:p>
            <a:pPr algn="ctr"/>
            <a:r>
              <a:rPr lang="en-US" sz="3200" dirty="0"/>
              <a:t>Review &amp; Relevance Score 1</a:t>
            </a:r>
          </a:p>
        </p:txBody>
      </p:sp>
      <p:sp>
        <p:nvSpPr>
          <p:cNvPr id="122" name="Arrow: Right 121">
            <a:extLst>
              <a:ext uri="{FF2B5EF4-FFF2-40B4-BE49-F238E27FC236}">
                <a16:creationId xmlns:a16="http://schemas.microsoft.com/office/drawing/2014/main" id="{F8F02ABD-C59A-4C15-A89A-BB610C7C7D26}"/>
              </a:ext>
            </a:extLst>
          </p:cNvPr>
          <p:cNvSpPr/>
          <p:nvPr/>
        </p:nvSpPr>
        <p:spPr>
          <a:xfrm>
            <a:off x="25560887" y="7559535"/>
            <a:ext cx="850930" cy="494280"/>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graphicFrame>
        <p:nvGraphicFramePr>
          <p:cNvPr id="125" name="Table 124">
            <a:extLst>
              <a:ext uri="{FF2B5EF4-FFF2-40B4-BE49-F238E27FC236}">
                <a16:creationId xmlns:a16="http://schemas.microsoft.com/office/drawing/2014/main" id="{83BE36BB-F6EC-4E6E-97E7-2EBC5F8C5B35}"/>
              </a:ext>
            </a:extLst>
          </p:cNvPr>
          <p:cNvGraphicFramePr>
            <a:graphicFrameLocks noGrp="1"/>
          </p:cNvGraphicFramePr>
          <p:nvPr>
            <p:extLst>
              <p:ext uri="{D42A27DB-BD31-4B8C-83A1-F6EECF244321}">
                <p14:modId xmlns:p14="http://schemas.microsoft.com/office/powerpoint/2010/main" val="4047894591"/>
              </p:ext>
            </p:extLst>
          </p:nvPr>
        </p:nvGraphicFramePr>
        <p:xfrm>
          <a:off x="26489520" y="6167181"/>
          <a:ext cx="4281613" cy="2466784"/>
        </p:xfrm>
        <a:graphic>
          <a:graphicData uri="http://schemas.openxmlformats.org/drawingml/2006/table">
            <a:tbl>
              <a:tblPr>
                <a:tableStyleId>{7DF18680-E054-41AD-8BC1-D1AEF772440D}</a:tableStyleId>
              </a:tblPr>
              <a:tblGrid>
                <a:gridCol w="4281613">
                  <a:extLst>
                    <a:ext uri="{9D8B030D-6E8A-4147-A177-3AD203B41FA5}">
                      <a16:colId xmlns:a16="http://schemas.microsoft.com/office/drawing/2014/main" val="1521481319"/>
                    </a:ext>
                  </a:extLst>
                </a:gridCol>
              </a:tblGrid>
              <a:tr h="2466784">
                <a:tc>
                  <a:txBody>
                    <a:bodyPr/>
                    <a:lstStyle/>
                    <a:p>
                      <a:pPr algn="ctr"/>
                      <a:r>
                        <a:rPr lang="en-US" sz="5400" b="0" dirty="0"/>
                        <a:t>Voting</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3200" dirty="0"/>
                        <a:t>Predicts the answer to the Yes / No</a:t>
                      </a:r>
                      <a:r>
                        <a:rPr lang="en-US" sz="3200" baseline="0" dirty="0"/>
                        <a:t> </a:t>
                      </a:r>
                      <a:r>
                        <a:rPr lang="en-US" sz="3200" dirty="0"/>
                        <a:t>question using logistic regression</a:t>
                      </a:r>
                      <a:r>
                        <a:rPr kumimoji="0" lang="en-US" sz="3200" b="0" i="0" u="none" strike="noStrike" kern="1200" cap="none" spc="0" normalizeH="0" baseline="0" noProof="0" dirty="0">
                          <a:ln>
                            <a:noFill/>
                          </a:ln>
                          <a:solidFill>
                            <a:prstClr val="black"/>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1033971"/>
                  </a:ext>
                </a:extLst>
              </a:tr>
            </a:tbl>
          </a:graphicData>
        </a:graphic>
      </p:graphicFrame>
      <p:sp>
        <p:nvSpPr>
          <p:cNvPr id="127" name="Arrow: Right 126">
            <a:extLst>
              <a:ext uri="{FF2B5EF4-FFF2-40B4-BE49-F238E27FC236}">
                <a16:creationId xmlns:a16="http://schemas.microsoft.com/office/drawing/2014/main" id="{8ABDFF61-3B0E-48D0-85EF-39CA85D89F0F}"/>
              </a:ext>
            </a:extLst>
          </p:cNvPr>
          <p:cNvSpPr/>
          <p:nvPr/>
        </p:nvSpPr>
        <p:spPr>
          <a:xfrm>
            <a:off x="19381868" y="7583138"/>
            <a:ext cx="850930" cy="494280"/>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sp>
        <p:nvSpPr>
          <p:cNvPr id="128" name="Arrow: Right 127">
            <a:extLst>
              <a:ext uri="{FF2B5EF4-FFF2-40B4-BE49-F238E27FC236}">
                <a16:creationId xmlns:a16="http://schemas.microsoft.com/office/drawing/2014/main" id="{14066640-49F1-435F-9A00-6F967BC040CC}"/>
              </a:ext>
            </a:extLst>
          </p:cNvPr>
          <p:cNvSpPr/>
          <p:nvPr/>
        </p:nvSpPr>
        <p:spPr>
          <a:xfrm>
            <a:off x="13855146" y="7611100"/>
            <a:ext cx="850930" cy="494280"/>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sp>
        <p:nvSpPr>
          <p:cNvPr id="129" name="Arrow: Right 128">
            <a:extLst>
              <a:ext uri="{FF2B5EF4-FFF2-40B4-BE49-F238E27FC236}">
                <a16:creationId xmlns:a16="http://schemas.microsoft.com/office/drawing/2014/main" id="{EF4C4F4F-1603-41C3-9D8C-420AFBF18626}"/>
              </a:ext>
            </a:extLst>
          </p:cNvPr>
          <p:cNvSpPr/>
          <p:nvPr/>
        </p:nvSpPr>
        <p:spPr>
          <a:xfrm>
            <a:off x="13855146" y="6405162"/>
            <a:ext cx="850930" cy="494280"/>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sp>
        <p:nvSpPr>
          <p:cNvPr id="130" name="Rectangle 129">
            <a:extLst>
              <a:ext uri="{FF2B5EF4-FFF2-40B4-BE49-F238E27FC236}">
                <a16:creationId xmlns:a16="http://schemas.microsoft.com/office/drawing/2014/main" id="{42B0482D-EE96-4122-B9EE-C90B9A6B9608}"/>
              </a:ext>
            </a:extLst>
          </p:cNvPr>
          <p:cNvSpPr/>
          <p:nvPr/>
        </p:nvSpPr>
        <p:spPr>
          <a:xfrm>
            <a:off x="19995038" y="5093682"/>
            <a:ext cx="4186564" cy="6232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Model</a:t>
            </a:r>
          </a:p>
        </p:txBody>
      </p:sp>
      <p:sp>
        <p:nvSpPr>
          <p:cNvPr id="131" name="TextBox 130">
            <a:extLst>
              <a:ext uri="{FF2B5EF4-FFF2-40B4-BE49-F238E27FC236}">
                <a16:creationId xmlns:a16="http://schemas.microsoft.com/office/drawing/2014/main" id="{ED89AD20-627A-4D57-99AB-E8D3FCA0B80A}"/>
              </a:ext>
            </a:extLst>
          </p:cNvPr>
          <p:cNvSpPr txBox="1"/>
          <p:nvPr/>
        </p:nvSpPr>
        <p:spPr>
          <a:xfrm>
            <a:off x="21902271" y="6355310"/>
            <a:ext cx="3460846" cy="584775"/>
          </a:xfrm>
          <a:prstGeom prst="rect">
            <a:avLst/>
          </a:prstGeom>
          <a:noFill/>
          <a:ln w="6350">
            <a:solidFill>
              <a:schemeClr val="tx1"/>
            </a:solidFill>
          </a:ln>
        </p:spPr>
        <p:txBody>
          <a:bodyPr wrap="square" rtlCol="0">
            <a:spAutoFit/>
          </a:bodyPr>
          <a:lstStyle/>
          <a:p>
            <a:pPr algn="ctr"/>
            <a:r>
              <a:rPr lang="en-US" sz="3200" dirty="0"/>
              <a:t>Y/N Question</a:t>
            </a:r>
          </a:p>
        </p:txBody>
      </p:sp>
      <p:sp>
        <p:nvSpPr>
          <p:cNvPr id="132" name="Arrow: Right 102">
            <a:extLst>
              <a:ext uri="{FF2B5EF4-FFF2-40B4-BE49-F238E27FC236}">
                <a16:creationId xmlns:a16="http://schemas.microsoft.com/office/drawing/2014/main" id="{9DA24F9B-AA0A-4555-B5D1-748DFC72497D}"/>
              </a:ext>
            </a:extLst>
          </p:cNvPr>
          <p:cNvSpPr/>
          <p:nvPr/>
        </p:nvSpPr>
        <p:spPr>
          <a:xfrm>
            <a:off x="30941299" y="7095725"/>
            <a:ext cx="850930" cy="494280"/>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sp>
        <p:nvSpPr>
          <p:cNvPr id="133" name="Arrow: Right 102">
            <a:extLst>
              <a:ext uri="{FF2B5EF4-FFF2-40B4-BE49-F238E27FC236}">
                <a16:creationId xmlns:a16="http://schemas.microsoft.com/office/drawing/2014/main" id="{15DCD2CC-69B2-4EF3-B1EC-518364E47363}"/>
              </a:ext>
            </a:extLst>
          </p:cNvPr>
          <p:cNvSpPr/>
          <p:nvPr/>
        </p:nvSpPr>
        <p:spPr>
          <a:xfrm>
            <a:off x="25557875" y="6400557"/>
            <a:ext cx="850930" cy="494280"/>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sp>
        <p:nvSpPr>
          <p:cNvPr id="134" name="TextBox 133">
            <a:extLst>
              <a:ext uri="{FF2B5EF4-FFF2-40B4-BE49-F238E27FC236}">
                <a16:creationId xmlns:a16="http://schemas.microsoft.com/office/drawing/2014/main" id="{79C621BE-853B-4C61-A995-484CC92A9EB4}"/>
              </a:ext>
            </a:extLst>
          </p:cNvPr>
          <p:cNvSpPr txBox="1"/>
          <p:nvPr/>
        </p:nvSpPr>
        <p:spPr>
          <a:xfrm>
            <a:off x="20369525" y="7905174"/>
            <a:ext cx="5002068" cy="584775"/>
          </a:xfrm>
          <a:prstGeom prst="rect">
            <a:avLst/>
          </a:prstGeom>
          <a:noFill/>
          <a:ln w="6350">
            <a:solidFill>
              <a:schemeClr val="tx1"/>
            </a:solidFill>
          </a:ln>
        </p:spPr>
        <p:txBody>
          <a:bodyPr wrap="square" rtlCol="0">
            <a:spAutoFit/>
          </a:bodyPr>
          <a:lstStyle/>
          <a:p>
            <a:pPr algn="ctr"/>
            <a:r>
              <a:rPr lang="en-US" sz="3200" dirty="0"/>
              <a:t>Review &amp; Relevance Score n</a:t>
            </a:r>
          </a:p>
        </p:txBody>
      </p:sp>
      <p:sp>
        <p:nvSpPr>
          <p:cNvPr id="47" name="TextBox 46">
            <a:extLst>
              <a:ext uri="{FF2B5EF4-FFF2-40B4-BE49-F238E27FC236}">
                <a16:creationId xmlns:a16="http://schemas.microsoft.com/office/drawing/2014/main" id="{CB31050B-8727-4775-9852-A09DD9A770D7}"/>
              </a:ext>
            </a:extLst>
          </p:cNvPr>
          <p:cNvSpPr txBox="1"/>
          <p:nvPr/>
        </p:nvSpPr>
        <p:spPr>
          <a:xfrm>
            <a:off x="12063596" y="7284374"/>
            <a:ext cx="574196" cy="769441"/>
          </a:xfrm>
          <a:prstGeom prst="rect">
            <a:avLst/>
          </a:prstGeom>
          <a:noFill/>
        </p:spPr>
        <p:txBody>
          <a:bodyPr wrap="none" rtlCol="0">
            <a:spAutoFit/>
          </a:bodyPr>
          <a:lstStyle/>
          <a:p>
            <a:r>
              <a:rPr lang="en-US" sz="4400" dirty="0"/>
              <a:t>…</a:t>
            </a:r>
          </a:p>
        </p:txBody>
      </p:sp>
      <p:sp>
        <p:nvSpPr>
          <p:cNvPr id="135" name="TextBox 134">
            <a:extLst>
              <a:ext uri="{FF2B5EF4-FFF2-40B4-BE49-F238E27FC236}">
                <a16:creationId xmlns:a16="http://schemas.microsoft.com/office/drawing/2014/main" id="{2D616BD5-2AD0-4610-9055-AA19C9236561}"/>
              </a:ext>
            </a:extLst>
          </p:cNvPr>
          <p:cNvSpPr txBox="1"/>
          <p:nvPr/>
        </p:nvSpPr>
        <p:spPr>
          <a:xfrm>
            <a:off x="22580232" y="7284127"/>
            <a:ext cx="574196" cy="769441"/>
          </a:xfrm>
          <a:prstGeom prst="rect">
            <a:avLst/>
          </a:prstGeom>
          <a:noFill/>
        </p:spPr>
        <p:txBody>
          <a:bodyPr wrap="none" rtlCol="0">
            <a:spAutoFit/>
          </a:bodyPr>
          <a:lstStyle/>
          <a:p>
            <a:r>
              <a:rPr lang="en-US" sz="4400" dirty="0"/>
              <a:t>…</a:t>
            </a:r>
          </a:p>
        </p:txBody>
      </p:sp>
    </p:spTree>
    <p:extLst>
      <p:ext uri="{BB962C8B-B14F-4D97-AF65-F5344CB8AC3E}">
        <p14:creationId xmlns:p14="http://schemas.microsoft.com/office/powerpoint/2010/main" val="3510845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3404</TotalTime>
  <Words>791</Words>
  <Application>Microsoft Office PowerPoint</Application>
  <PresentationFormat>Custom</PresentationFormat>
  <Paragraphs>182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Simplified Arabic Fixed</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Moi</dc:creator>
  <cp:lastModifiedBy>Moi</cp:lastModifiedBy>
  <cp:revision>133</cp:revision>
  <cp:lastPrinted>2018-05-26T02:12:58Z</cp:lastPrinted>
  <dcterms:created xsi:type="dcterms:W3CDTF">2018-04-16T00:47:34Z</dcterms:created>
  <dcterms:modified xsi:type="dcterms:W3CDTF">2018-05-26T02:14:52Z</dcterms:modified>
</cp:coreProperties>
</file>