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260" r:id="rId6"/>
    <p:sldId id="266" r:id="rId7"/>
    <p:sldId id="264" r:id="rId8"/>
    <p:sldId id="278" r:id="rId9"/>
    <p:sldId id="274" r:id="rId10"/>
    <p:sldId id="273" r:id="rId11"/>
    <p:sldId id="286" r:id="rId12"/>
    <p:sldId id="285" r:id="rId13"/>
    <p:sldId id="283" r:id="rId14"/>
    <p:sldId id="276" r:id="rId15"/>
    <p:sldId id="262" r:id="rId16"/>
    <p:sldId id="267" r:id="rId17"/>
    <p:sldId id="268" r:id="rId18"/>
    <p:sldId id="269" r:id="rId19"/>
    <p:sldId id="277" r:id="rId20"/>
    <p:sldId id="271" r:id="rId21"/>
    <p:sldId id="270" r:id="rId22"/>
    <p:sldId id="272" r:id="rId23"/>
    <p:sldId id="265" r:id="rId24"/>
    <p:sldId id="279" r:id="rId25"/>
    <p:sldId id="280" r:id="rId26"/>
    <p:sldId id="281" r:id="rId27"/>
    <p:sldId id="261" r:id="rId28"/>
    <p:sldId id="259" r:id="rId29"/>
    <p:sldId id="258" r:id="rId30"/>
    <p:sldId id="257" r:id="rId31"/>
    <p:sldId id="263"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2E114-28C1-5527-9B83-FEE0BF386183}" v="78" dt="2023-12-04T07:14:14.028"/>
    <p1510:client id="{5D098760-9AEB-AD6B-0612-284F3E53E347}" v="110" dt="2023-12-04T04:23:36.398"/>
    <p1510:client id="{7CCD43E2-80F3-44F0-8037-B2CDBA235152}" v="987" dt="2023-12-04T07:23:52.716"/>
    <p1510:client id="{C857EEBC-6449-6D4D-3EC3-37123C5FECE3}" v="690" dt="2023-12-04T07:19:41.315"/>
    <p1510:client id="{C8738025-3AA6-46E4-A198-5E47F570E911}" v="429" dt="2023-12-04T07:24:27.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snapToGrid="0">
      <p:cViewPr>
        <p:scale>
          <a:sx n="75" d="100"/>
          <a:sy n="75" d="100"/>
        </p:scale>
        <p:origin x="132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661F4-EAF4-4B3C-8ECB-10620F6EC22E}"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B861-7722-4EF5-956E-3B443ACBCD71}" type="slidenum">
              <a:rPr lang="en-US" smtClean="0"/>
              <a:t>‹#›</a:t>
            </a:fld>
            <a:endParaRPr lang="en-US"/>
          </a:p>
        </p:txBody>
      </p:sp>
    </p:spTree>
    <p:extLst>
      <p:ext uri="{BB962C8B-B14F-4D97-AF65-F5344CB8AC3E}">
        <p14:creationId xmlns:p14="http://schemas.microsoft.com/office/powerpoint/2010/main" val="299700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B861-7722-4EF5-956E-3B443ACBCD71}" type="slidenum">
              <a:rPr lang="en-US" smtClean="0"/>
              <a:t>7</a:t>
            </a:fld>
            <a:endParaRPr lang="en-US"/>
          </a:p>
        </p:txBody>
      </p:sp>
    </p:spTree>
    <p:extLst>
      <p:ext uri="{BB962C8B-B14F-4D97-AF65-F5344CB8AC3E}">
        <p14:creationId xmlns:p14="http://schemas.microsoft.com/office/powerpoint/2010/main" val="236579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7294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8044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269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21962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6684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49144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46483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1523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0267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2450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61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8398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1559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9200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873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9838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9367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811581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cei.noaa.gov/pub/data/swdi/stormevents/csvfi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2.jpeg"/><Relationship Id="rId5" Type="http://schemas.openxmlformats.org/officeDocument/2006/relationships/image" Target="../media/image5.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MichaelCIS/3200_Stormevent.git" TargetMode="External"/><Relationship Id="rId3" Type="http://schemas.openxmlformats.org/officeDocument/2006/relationships/hyperlink" Target="https://www.ncei.noaa.gov/pub/data/swdi/stormevents/csvfiles/StormEvents_details-ftp_v1.0_d2011_c20230417.csv.gz" TargetMode="External"/><Relationship Id="rId7" Type="http://schemas.openxmlformats.org/officeDocument/2006/relationships/hyperlink" Target="https://www.ncei.noaa.gov/pub/data/swdi/stormevents/csvfiles/StormEvents_locations-ftp_v1.0_d2011_c20230417.csv.gz" TargetMode="External"/><Relationship Id="rId2" Type="http://schemas.openxmlformats.org/officeDocument/2006/relationships/hyperlink" Target="https://www.ncei.noaa.gov/pub/data/swdi/stormevents/csvfiles/StormEvents_details-ftp_v1.0_d2010_c20220425.csv.gz" TargetMode="External"/><Relationship Id="rId1" Type="http://schemas.openxmlformats.org/officeDocument/2006/relationships/slideLayout" Target="../slideLayouts/slideLayout2.xml"/><Relationship Id="rId6" Type="http://schemas.openxmlformats.org/officeDocument/2006/relationships/hyperlink" Target="https://www.ncei.noaa.gov/pub/data/swdi/stormevents/csvfiles/StormEvents_locations-ftp_v1.0_d2010_c20220425.csv.gz" TargetMode="External"/><Relationship Id="rId5" Type="http://schemas.openxmlformats.org/officeDocument/2006/relationships/hyperlink" Target="https://www.ncei.noaa.gov/pub/data/swdi/stormevents/csvfiles/StormEvents_fatalities-ftp_v1.0_d2011_c20230417.csv.gz" TargetMode="External"/><Relationship Id="rId4" Type="http://schemas.openxmlformats.org/officeDocument/2006/relationships/hyperlink" Target="https://www.ncei.noaa.gov/pub/data/swdi/stormevents/csvfiles/StormEvents_fatalities-ftp_v1.0_d2010_c20220425.csv.g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4E98-8AAA-2467-7743-05F26A7B6F15}"/>
              </a:ext>
            </a:extLst>
          </p:cNvPr>
          <p:cNvSpPr>
            <a:spLocks noGrp="1"/>
          </p:cNvSpPr>
          <p:nvPr>
            <p:ph type="ctrTitle"/>
          </p:nvPr>
        </p:nvSpPr>
        <p:spPr>
          <a:xfrm>
            <a:off x="1154955" y="1447800"/>
            <a:ext cx="9555460" cy="3329581"/>
          </a:xfrm>
        </p:spPr>
        <p:txBody>
          <a:bodyPr/>
          <a:lstStyle/>
          <a:p>
            <a:pPr algn="ctr"/>
            <a:r>
              <a:rPr lang="en-US"/>
              <a:t>Storm Weather Data</a:t>
            </a:r>
          </a:p>
        </p:txBody>
      </p:sp>
      <p:sp>
        <p:nvSpPr>
          <p:cNvPr id="3" name="Subtitle 2">
            <a:extLst>
              <a:ext uri="{FF2B5EF4-FFF2-40B4-BE49-F238E27FC236}">
                <a16:creationId xmlns:a16="http://schemas.microsoft.com/office/drawing/2014/main" id="{1EA65F8C-20A8-7D1B-F3A2-98FB959BDC5C}"/>
              </a:ext>
            </a:extLst>
          </p:cNvPr>
          <p:cNvSpPr>
            <a:spLocks noGrp="1"/>
          </p:cNvSpPr>
          <p:nvPr>
            <p:ph type="subTitle" idx="1"/>
          </p:nvPr>
        </p:nvSpPr>
        <p:spPr/>
        <p:txBody>
          <a:bodyPr>
            <a:normAutofit/>
          </a:bodyPr>
          <a:lstStyle/>
          <a:p>
            <a:pPr algn="ctr"/>
            <a:r>
              <a:rPr lang="en-US" sz="2400"/>
              <a:t>Group 1: Arne Muller, Erik Pacheco, Michael Do, Shadman Sayef, &amp; Steven Vi</a:t>
            </a:r>
            <a:endParaRPr lang="en-US"/>
          </a:p>
        </p:txBody>
      </p:sp>
      <p:pic>
        <p:nvPicPr>
          <p:cNvPr id="5" name="Picture 4" descr="Storm Icon&quot; Images – Browse 1,356 Stock Photos, Vectors, and Video | Adobe  Stock">
            <a:extLst>
              <a:ext uri="{FF2B5EF4-FFF2-40B4-BE49-F238E27FC236}">
                <a16:creationId xmlns:a16="http://schemas.microsoft.com/office/drawing/2014/main" id="{2AE0A5EA-63EE-98B7-46E1-8F3523565169}"/>
              </a:ext>
            </a:extLst>
          </p:cNvPr>
          <p:cNvPicPr>
            <a:picLocks noChangeAspect="1"/>
          </p:cNvPicPr>
          <p:nvPr/>
        </p:nvPicPr>
        <p:blipFill>
          <a:blip r:embed="rId2"/>
          <a:stretch>
            <a:fillRect/>
          </a:stretch>
        </p:blipFill>
        <p:spPr>
          <a:xfrm>
            <a:off x="3830177" y="551430"/>
            <a:ext cx="4198941" cy="2492491"/>
          </a:xfrm>
          <a:prstGeom prst="rect">
            <a:avLst/>
          </a:prstGeom>
        </p:spPr>
      </p:pic>
    </p:spTree>
    <p:extLst>
      <p:ext uri="{BB962C8B-B14F-4D97-AF65-F5344CB8AC3E}">
        <p14:creationId xmlns:p14="http://schemas.microsoft.com/office/powerpoint/2010/main" val="45928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CF3512E-832D-DDB6-ECAD-37C88A62E7DE}"/>
              </a:ext>
            </a:extLst>
          </p:cNvPr>
          <p:cNvSpPr txBox="1">
            <a:spLocks/>
          </p:cNvSpPr>
          <p:nvPr/>
        </p:nvSpPr>
        <p:spPr>
          <a:xfrm>
            <a:off x="1933273" y="31885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Storm Events Fatalities 2011</a:t>
            </a:r>
          </a:p>
        </p:txBody>
      </p:sp>
      <p:pic>
        <p:nvPicPr>
          <p:cNvPr id="8" name="Picture 7" descr="A screenshot of a graph&#10;&#10;Description automatically generated">
            <a:extLst>
              <a:ext uri="{FF2B5EF4-FFF2-40B4-BE49-F238E27FC236}">
                <a16:creationId xmlns:a16="http://schemas.microsoft.com/office/drawing/2014/main" id="{CC7A335E-140E-0CA2-0D85-B4672477A4AF}"/>
              </a:ext>
            </a:extLst>
          </p:cNvPr>
          <p:cNvPicPr>
            <a:picLocks noChangeAspect="1"/>
          </p:cNvPicPr>
          <p:nvPr/>
        </p:nvPicPr>
        <p:blipFill>
          <a:blip r:embed="rId2"/>
          <a:stretch>
            <a:fillRect/>
          </a:stretch>
        </p:blipFill>
        <p:spPr>
          <a:xfrm>
            <a:off x="2847975" y="1237663"/>
            <a:ext cx="9058275" cy="1820449"/>
          </a:xfrm>
          <a:prstGeom prst="rect">
            <a:avLst/>
          </a:prstGeom>
        </p:spPr>
      </p:pic>
      <p:pic>
        <p:nvPicPr>
          <p:cNvPr id="9" name="Picture 8" descr="A screenshot of a graph&#10;&#10;Description automatically generated">
            <a:extLst>
              <a:ext uri="{FF2B5EF4-FFF2-40B4-BE49-F238E27FC236}">
                <a16:creationId xmlns:a16="http://schemas.microsoft.com/office/drawing/2014/main" id="{A716B179-81F8-4DDA-A3C1-2343850D0866}"/>
              </a:ext>
            </a:extLst>
          </p:cNvPr>
          <p:cNvPicPr>
            <a:picLocks noChangeAspect="1"/>
          </p:cNvPicPr>
          <p:nvPr/>
        </p:nvPicPr>
        <p:blipFill>
          <a:blip r:embed="rId3"/>
          <a:stretch>
            <a:fillRect/>
          </a:stretch>
        </p:blipFill>
        <p:spPr>
          <a:xfrm>
            <a:off x="2847975" y="3151108"/>
            <a:ext cx="9058275" cy="3537109"/>
          </a:xfrm>
          <a:prstGeom prst="rect">
            <a:avLst/>
          </a:prstGeom>
        </p:spPr>
      </p:pic>
      <p:sp>
        <p:nvSpPr>
          <p:cNvPr id="13" name="TextBox 12">
            <a:extLst>
              <a:ext uri="{FF2B5EF4-FFF2-40B4-BE49-F238E27FC236}">
                <a16:creationId xmlns:a16="http://schemas.microsoft.com/office/drawing/2014/main" id="{7250DFB0-0C77-94DC-403E-45B7600CD9CB}"/>
              </a:ext>
            </a:extLst>
          </p:cNvPr>
          <p:cNvSpPr txBox="1"/>
          <p:nvPr/>
        </p:nvSpPr>
        <p:spPr>
          <a:xfrm>
            <a:off x="193488" y="1359022"/>
            <a:ext cx="250200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t>Time Period:</a:t>
            </a:r>
            <a:br>
              <a:rPr lang="en-US" sz="2400"/>
            </a:br>
            <a:r>
              <a:rPr lang="en-US" sz="2400"/>
              <a:t>Most deaths occurred around late spring / early summer</a:t>
            </a:r>
            <a:endParaRPr lang="en-US"/>
          </a:p>
          <a:p>
            <a:pPr marL="342900" indent="-342900">
              <a:buFont typeface="Wingdings"/>
              <a:buChar char="Ø"/>
            </a:pPr>
            <a:endParaRPr lang="en-US" sz="2400"/>
          </a:p>
          <a:p>
            <a:pPr marL="342900" indent="-342900">
              <a:buFont typeface="Wingdings"/>
              <a:buChar char="Ø"/>
            </a:pPr>
            <a:r>
              <a:rPr lang="en-US" sz="2400"/>
              <a:t>Locations: </a:t>
            </a:r>
            <a:br>
              <a:rPr lang="en-US" sz="2400"/>
            </a:br>
            <a:r>
              <a:rPr lang="en-US" sz="2400"/>
              <a:t>Most deaths occurred in permanent homes</a:t>
            </a:r>
          </a:p>
          <a:p>
            <a:pPr marL="285750" indent="-285750">
              <a:buFont typeface="Wingdings"/>
              <a:buChar char="Ø"/>
            </a:pPr>
            <a:endParaRPr lang="en-US" sz="2400"/>
          </a:p>
        </p:txBody>
      </p:sp>
    </p:spTree>
    <p:extLst>
      <p:ext uri="{BB962C8B-B14F-4D97-AF65-F5344CB8AC3E}">
        <p14:creationId xmlns:p14="http://schemas.microsoft.com/office/powerpoint/2010/main" val="133192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99B6-1EA2-BA30-AABF-D40BCD7BD0B3}"/>
              </a:ext>
            </a:extLst>
          </p:cNvPr>
          <p:cNvSpPr>
            <a:spLocks noGrp="1"/>
          </p:cNvSpPr>
          <p:nvPr>
            <p:ph type="title"/>
          </p:nvPr>
        </p:nvSpPr>
        <p:spPr>
          <a:xfrm>
            <a:off x="1505910" y="2727986"/>
            <a:ext cx="9404723" cy="1400530"/>
          </a:xfrm>
        </p:spPr>
        <p:txBody>
          <a:bodyPr/>
          <a:lstStyle/>
          <a:p>
            <a:pPr algn="ctr"/>
            <a:r>
              <a:rPr lang="en-US" sz="6000" b="1"/>
              <a:t>Visual Chart of 2010 Storm Events</a:t>
            </a:r>
          </a:p>
        </p:txBody>
      </p:sp>
    </p:spTree>
    <p:extLst>
      <p:ext uri="{BB962C8B-B14F-4D97-AF65-F5344CB8AC3E}">
        <p14:creationId xmlns:p14="http://schemas.microsoft.com/office/powerpoint/2010/main" val="310189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0B28-CE1A-202D-6492-8FF31490C036}"/>
              </a:ext>
            </a:extLst>
          </p:cNvPr>
          <p:cNvSpPr>
            <a:spLocks noGrp="1"/>
          </p:cNvSpPr>
          <p:nvPr>
            <p:ph type="title"/>
          </p:nvPr>
        </p:nvSpPr>
        <p:spPr>
          <a:xfrm>
            <a:off x="598486" y="224118"/>
            <a:ext cx="11745807" cy="1400530"/>
          </a:xfrm>
        </p:spPr>
        <p:txBody>
          <a:bodyPr/>
          <a:lstStyle/>
          <a:p>
            <a:r>
              <a:rPr lang="en-US" b="1"/>
              <a:t>Months of the Year w/ </a:t>
            </a:r>
            <a:br>
              <a:rPr lang="en-US" b="1"/>
            </a:br>
            <a:r>
              <a:rPr lang="en-US" b="1"/>
              <a:t>Most Weather Events</a:t>
            </a:r>
          </a:p>
        </p:txBody>
      </p:sp>
      <p:pic>
        <p:nvPicPr>
          <p:cNvPr id="4" name="Content Placeholder 3" descr="A screenshot of a graph&#10;&#10;Description automatically generated">
            <a:extLst>
              <a:ext uri="{FF2B5EF4-FFF2-40B4-BE49-F238E27FC236}">
                <a16:creationId xmlns:a16="http://schemas.microsoft.com/office/drawing/2014/main" id="{E526F0B2-4B93-19B0-35AD-34C508DF9912}"/>
              </a:ext>
            </a:extLst>
          </p:cNvPr>
          <p:cNvPicPr>
            <a:picLocks noGrp="1" noChangeAspect="1"/>
          </p:cNvPicPr>
          <p:nvPr>
            <p:ph idx="1"/>
          </p:nvPr>
        </p:nvPicPr>
        <p:blipFill rotWithShape="1">
          <a:blip r:embed="rId2"/>
          <a:srcRect l="18480" t="27768" r="23921" b="17400"/>
          <a:stretch/>
        </p:blipFill>
        <p:spPr>
          <a:xfrm>
            <a:off x="184386" y="1998956"/>
            <a:ext cx="8876110" cy="4155408"/>
          </a:xfrm>
        </p:spPr>
      </p:pic>
      <p:sp>
        <p:nvSpPr>
          <p:cNvPr id="5" name="TextBox 4">
            <a:extLst>
              <a:ext uri="{FF2B5EF4-FFF2-40B4-BE49-F238E27FC236}">
                <a16:creationId xmlns:a16="http://schemas.microsoft.com/office/drawing/2014/main" id="{9E045FD2-957F-2A94-709A-457F733D0557}"/>
              </a:ext>
            </a:extLst>
          </p:cNvPr>
          <p:cNvSpPr txBox="1"/>
          <p:nvPr/>
        </p:nvSpPr>
        <p:spPr>
          <a:xfrm>
            <a:off x="9153760" y="2039878"/>
            <a:ext cx="288807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This visualization </a:t>
            </a:r>
            <a:r>
              <a:rPr lang="en-US" sz="2400" dirty="0"/>
              <a:t>shows </a:t>
            </a:r>
            <a:r>
              <a:rPr lang="en-US" sz="2400"/>
              <a:t>the </a:t>
            </a:r>
            <a:r>
              <a:rPr lang="en-US" sz="2400" dirty="0"/>
              <a:t>amount of </a:t>
            </a:r>
            <a:r>
              <a:rPr lang="en-US" sz="2400"/>
              <a:t>storm </a:t>
            </a:r>
            <a:r>
              <a:rPr lang="en-US" sz="2400" dirty="0"/>
              <a:t>events throughout the year</a:t>
            </a:r>
            <a:r>
              <a:rPr lang="en-US" sz="2400"/>
              <a:t>.</a:t>
            </a:r>
          </a:p>
          <a:p>
            <a:endParaRPr lang="en-US" sz="2400"/>
          </a:p>
          <a:p>
            <a:r>
              <a:rPr lang="en-US" sz="2400"/>
              <a:t>This shows that June is the month with the most storm events overall.</a:t>
            </a:r>
          </a:p>
        </p:txBody>
      </p:sp>
    </p:spTree>
    <p:extLst>
      <p:ext uri="{BB962C8B-B14F-4D97-AF65-F5344CB8AC3E}">
        <p14:creationId xmlns:p14="http://schemas.microsoft.com/office/powerpoint/2010/main" val="180221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0B28-CE1A-202D-6492-8FF31490C036}"/>
              </a:ext>
            </a:extLst>
          </p:cNvPr>
          <p:cNvSpPr>
            <a:spLocks noGrp="1"/>
          </p:cNvSpPr>
          <p:nvPr>
            <p:ph type="title"/>
          </p:nvPr>
        </p:nvSpPr>
        <p:spPr>
          <a:xfrm>
            <a:off x="617536" y="309843"/>
            <a:ext cx="9404723" cy="1400530"/>
          </a:xfrm>
        </p:spPr>
        <p:txBody>
          <a:bodyPr/>
          <a:lstStyle/>
          <a:p>
            <a:r>
              <a:rPr lang="en-US" b="1"/>
              <a:t>Types of Weather Events</a:t>
            </a:r>
          </a:p>
        </p:txBody>
      </p:sp>
      <p:sp>
        <p:nvSpPr>
          <p:cNvPr id="5" name="TextBox 4">
            <a:extLst>
              <a:ext uri="{FF2B5EF4-FFF2-40B4-BE49-F238E27FC236}">
                <a16:creationId xmlns:a16="http://schemas.microsoft.com/office/drawing/2014/main" id="{9E045FD2-957F-2A94-709A-457F733D0557}"/>
              </a:ext>
            </a:extLst>
          </p:cNvPr>
          <p:cNvSpPr txBox="1"/>
          <p:nvPr/>
        </p:nvSpPr>
        <p:spPr>
          <a:xfrm>
            <a:off x="6829778" y="1401703"/>
            <a:ext cx="518348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This visualization describes top </a:t>
            </a:r>
            <a:r>
              <a:rPr lang="en-US" sz="2400" dirty="0"/>
              <a:t>10</a:t>
            </a:r>
            <a:r>
              <a:rPr lang="en-US" sz="2400"/>
              <a:t> causes/types of natural storm events.</a:t>
            </a:r>
            <a:endParaRPr lang="en-US"/>
          </a:p>
          <a:p>
            <a:endParaRPr lang="en-US" sz="2400"/>
          </a:p>
          <a:p>
            <a:r>
              <a:rPr lang="en-US" sz="2400"/>
              <a:t>As we can see, most storm events as part of the dataset are thunderstorm wind events.</a:t>
            </a:r>
          </a:p>
        </p:txBody>
      </p:sp>
      <p:pic>
        <p:nvPicPr>
          <p:cNvPr id="4" name="Picture 3" descr="A screenshot of a computer&#10;&#10;Description automatically generated">
            <a:extLst>
              <a:ext uri="{FF2B5EF4-FFF2-40B4-BE49-F238E27FC236}">
                <a16:creationId xmlns:a16="http://schemas.microsoft.com/office/drawing/2014/main" id="{BD094CF9-06DB-FDB3-E667-D8A030C8D2C5}"/>
              </a:ext>
            </a:extLst>
          </p:cNvPr>
          <p:cNvPicPr>
            <a:picLocks noChangeAspect="1"/>
          </p:cNvPicPr>
          <p:nvPr/>
        </p:nvPicPr>
        <p:blipFill rotWithShape="1">
          <a:blip r:embed="rId2"/>
          <a:srcRect l="33554" t="26886" r="37807" b="17988"/>
          <a:stretch/>
        </p:blipFill>
        <p:spPr>
          <a:xfrm>
            <a:off x="366890" y="1152821"/>
            <a:ext cx="5945497" cy="5587554"/>
          </a:xfrm>
          <a:prstGeom prst="rect">
            <a:avLst/>
          </a:prstGeom>
        </p:spPr>
      </p:pic>
    </p:spTree>
    <p:extLst>
      <p:ext uri="{BB962C8B-B14F-4D97-AF65-F5344CB8AC3E}">
        <p14:creationId xmlns:p14="http://schemas.microsoft.com/office/powerpoint/2010/main" val="346206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0B28-CE1A-202D-6492-8FF31490C036}"/>
              </a:ext>
            </a:extLst>
          </p:cNvPr>
          <p:cNvSpPr>
            <a:spLocks noGrp="1"/>
          </p:cNvSpPr>
          <p:nvPr>
            <p:ph type="title"/>
          </p:nvPr>
        </p:nvSpPr>
        <p:spPr/>
        <p:txBody>
          <a:bodyPr/>
          <a:lstStyle/>
          <a:p>
            <a:r>
              <a:rPr lang="en-US" b="1"/>
              <a:t>Top 10 States with Weather Events</a:t>
            </a:r>
          </a:p>
        </p:txBody>
      </p:sp>
      <p:sp>
        <p:nvSpPr>
          <p:cNvPr id="5" name="TextBox 4">
            <a:extLst>
              <a:ext uri="{FF2B5EF4-FFF2-40B4-BE49-F238E27FC236}">
                <a16:creationId xmlns:a16="http://schemas.microsoft.com/office/drawing/2014/main" id="{9E045FD2-957F-2A94-709A-457F733D0557}"/>
              </a:ext>
            </a:extLst>
          </p:cNvPr>
          <p:cNvSpPr txBox="1"/>
          <p:nvPr/>
        </p:nvSpPr>
        <p:spPr>
          <a:xfrm>
            <a:off x="9266296" y="1401703"/>
            <a:ext cx="27469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This visualization describes the top 10 states that experience weather or storm events.</a:t>
            </a:r>
            <a:endParaRPr lang="en-US"/>
          </a:p>
          <a:p>
            <a:endParaRPr lang="en-US" sz="2400"/>
          </a:p>
          <a:p>
            <a:r>
              <a:rPr lang="en-US" sz="2400" dirty="0"/>
              <a:t>South Dakota</a:t>
            </a:r>
            <a:r>
              <a:rPr lang="en-US" sz="2400"/>
              <a:t> has the most.</a:t>
            </a:r>
          </a:p>
        </p:txBody>
      </p:sp>
      <p:pic>
        <p:nvPicPr>
          <p:cNvPr id="4" name="Picture 3" descr="A screenshot of a computer&#10;&#10;Description automatically generated">
            <a:extLst>
              <a:ext uri="{FF2B5EF4-FFF2-40B4-BE49-F238E27FC236}">
                <a16:creationId xmlns:a16="http://schemas.microsoft.com/office/drawing/2014/main" id="{6C1372A6-0828-19A0-9F9D-63FE9F5CB3DE}"/>
              </a:ext>
            </a:extLst>
          </p:cNvPr>
          <p:cNvPicPr>
            <a:picLocks noChangeAspect="1"/>
          </p:cNvPicPr>
          <p:nvPr/>
        </p:nvPicPr>
        <p:blipFill rotWithShape="1">
          <a:blip r:embed="rId2"/>
          <a:srcRect l="18691" t="26372" r="23773" b="17782"/>
          <a:stretch/>
        </p:blipFill>
        <p:spPr>
          <a:xfrm>
            <a:off x="65852" y="1467555"/>
            <a:ext cx="9172232" cy="4360662"/>
          </a:xfrm>
          <a:prstGeom prst="rect">
            <a:avLst/>
          </a:prstGeom>
        </p:spPr>
      </p:pic>
    </p:spTree>
    <p:extLst>
      <p:ext uri="{BB962C8B-B14F-4D97-AF65-F5344CB8AC3E}">
        <p14:creationId xmlns:p14="http://schemas.microsoft.com/office/powerpoint/2010/main" val="364447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0B28-CE1A-202D-6492-8FF31490C036}"/>
              </a:ext>
            </a:extLst>
          </p:cNvPr>
          <p:cNvSpPr>
            <a:spLocks noGrp="1"/>
          </p:cNvSpPr>
          <p:nvPr>
            <p:ph type="title"/>
          </p:nvPr>
        </p:nvSpPr>
        <p:spPr/>
        <p:txBody>
          <a:bodyPr/>
          <a:lstStyle/>
          <a:p>
            <a:r>
              <a:rPr lang="en-US" b="1"/>
              <a:t>Top 5 States with Property Damage</a:t>
            </a:r>
          </a:p>
        </p:txBody>
      </p:sp>
      <p:sp>
        <p:nvSpPr>
          <p:cNvPr id="5" name="TextBox 4">
            <a:extLst>
              <a:ext uri="{FF2B5EF4-FFF2-40B4-BE49-F238E27FC236}">
                <a16:creationId xmlns:a16="http://schemas.microsoft.com/office/drawing/2014/main" id="{9E045FD2-957F-2A94-709A-457F733D0557}"/>
              </a:ext>
            </a:extLst>
          </p:cNvPr>
          <p:cNvSpPr txBox="1"/>
          <p:nvPr/>
        </p:nvSpPr>
        <p:spPr>
          <a:xfrm>
            <a:off x="8833556" y="1401703"/>
            <a:ext cx="317970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This visualization describes the top 5 states that experience the most property damage.</a:t>
            </a:r>
            <a:endParaRPr lang="en-US"/>
          </a:p>
          <a:p>
            <a:endParaRPr lang="en-US" sz="2400"/>
          </a:p>
          <a:p>
            <a:r>
              <a:rPr lang="en-US" sz="2400"/>
              <a:t>Wisconsin experienced the most property damage due to storm events.</a:t>
            </a:r>
          </a:p>
        </p:txBody>
      </p:sp>
      <p:pic>
        <p:nvPicPr>
          <p:cNvPr id="3" name="Picture 2" descr="A screenshot of a computer&#10;&#10;Description automatically generated">
            <a:extLst>
              <a:ext uri="{FF2B5EF4-FFF2-40B4-BE49-F238E27FC236}">
                <a16:creationId xmlns:a16="http://schemas.microsoft.com/office/drawing/2014/main" id="{1B8FF169-4A18-0F73-0AF0-3832B0A33A7D}"/>
              </a:ext>
            </a:extLst>
          </p:cNvPr>
          <p:cNvPicPr>
            <a:picLocks noChangeAspect="1"/>
          </p:cNvPicPr>
          <p:nvPr/>
        </p:nvPicPr>
        <p:blipFill rotWithShape="1">
          <a:blip r:embed="rId2"/>
          <a:srcRect l="18755" t="26797" r="23623" b="17647"/>
          <a:stretch/>
        </p:blipFill>
        <p:spPr>
          <a:xfrm>
            <a:off x="141112" y="1642005"/>
            <a:ext cx="8617197" cy="4054144"/>
          </a:xfrm>
          <a:prstGeom prst="rect">
            <a:avLst/>
          </a:prstGeom>
        </p:spPr>
      </p:pic>
    </p:spTree>
    <p:extLst>
      <p:ext uri="{BB962C8B-B14F-4D97-AF65-F5344CB8AC3E}">
        <p14:creationId xmlns:p14="http://schemas.microsoft.com/office/powerpoint/2010/main" val="55882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99B6-1EA2-BA30-AABF-D40BCD7BD0B3}"/>
              </a:ext>
            </a:extLst>
          </p:cNvPr>
          <p:cNvSpPr>
            <a:spLocks noGrp="1"/>
          </p:cNvSpPr>
          <p:nvPr>
            <p:ph type="title"/>
          </p:nvPr>
        </p:nvSpPr>
        <p:spPr>
          <a:xfrm>
            <a:off x="1448760" y="2451761"/>
            <a:ext cx="9404723" cy="1946286"/>
          </a:xfrm>
        </p:spPr>
        <p:txBody>
          <a:bodyPr/>
          <a:lstStyle/>
          <a:p>
            <a:pPr algn="ctr"/>
            <a:r>
              <a:rPr lang="en-US" sz="6000" b="1"/>
              <a:t>Visual Chart of 2011 Storm Events</a:t>
            </a:r>
          </a:p>
        </p:txBody>
      </p:sp>
    </p:spTree>
    <p:extLst>
      <p:ext uri="{BB962C8B-B14F-4D97-AF65-F5344CB8AC3E}">
        <p14:creationId xmlns:p14="http://schemas.microsoft.com/office/powerpoint/2010/main" val="305615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62481620-6D7A-BE92-0429-35640337550D}"/>
              </a:ext>
            </a:extLst>
          </p:cNvPr>
          <p:cNvSpPr>
            <a:spLocks noGrp="1"/>
          </p:cNvSpPr>
          <p:nvPr>
            <p:ph type="title"/>
          </p:nvPr>
        </p:nvSpPr>
        <p:spPr>
          <a:xfrm>
            <a:off x="556877" y="183934"/>
            <a:ext cx="9252154" cy="1223983"/>
          </a:xfrm>
        </p:spPr>
        <p:txBody>
          <a:bodyPr>
            <a:normAutofit/>
          </a:bodyPr>
          <a:lstStyle/>
          <a:p>
            <a:pPr algn="ctr"/>
            <a:r>
              <a:rPr lang="en-US" sz="3600" b="1" dirty="0"/>
              <a:t>Number of Storm Events in 20 States</a:t>
            </a:r>
          </a:p>
        </p:txBody>
      </p:sp>
      <p:sp>
        <p:nvSpPr>
          <p:cNvPr id="70" name="Content Placeholder 8">
            <a:extLst>
              <a:ext uri="{FF2B5EF4-FFF2-40B4-BE49-F238E27FC236}">
                <a16:creationId xmlns:a16="http://schemas.microsoft.com/office/drawing/2014/main" id="{16CD8B89-2BFE-73B7-9588-01F33AB1B3D8}"/>
              </a:ext>
            </a:extLst>
          </p:cNvPr>
          <p:cNvSpPr>
            <a:spLocks noGrp="1"/>
          </p:cNvSpPr>
          <p:nvPr>
            <p:ph idx="1"/>
          </p:nvPr>
        </p:nvSpPr>
        <p:spPr>
          <a:xfrm>
            <a:off x="129464" y="1407917"/>
            <a:ext cx="4338409" cy="5450083"/>
          </a:xfrm>
        </p:spPr>
        <p:txBody>
          <a:bodyPr>
            <a:noAutofit/>
          </a:bodyPr>
          <a:lstStyle/>
          <a:p>
            <a:r>
              <a:rPr lang="en-US" sz="2800" dirty="0"/>
              <a:t>Texas the most storm event to occur within their state</a:t>
            </a:r>
          </a:p>
          <a:p>
            <a:pPr lvl="1"/>
            <a:r>
              <a:rPr lang="en-US" sz="2800" dirty="0"/>
              <a:t>28 storm events has taken place within the state of Texas</a:t>
            </a:r>
          </a:p>
          <a:p>
            <a:r>
              <a:rPr lang="en-US" sz="2800" dirty="0"/>
              <a:t>Second state with the most storm event to happen is in the state of California</a:t>
            </a:r>
          </a:p>
          <a:p>
            <a:pPr lvl="1"/>
            <a:r>
              <a:rPr lang="en-US" sz="2800" dirty="0"/>
              <a:t>26 Storm event</a:t>
            </a:r>
          </a:p>
          <a:p>
            <a:endParaRPr lang="en-US" sz="2800" dirty="0"/>
          </a:p>
        </p:txBody>
      </p:sp>
      <p:pic>
        <p:nvPicPr>
          <p:cNvPr id="7" name="Picture 6">
            <a:extLst>
              <a:ext uri="{FF2B5EF4-FFF2-40B4-BE49-F238E27FC236}">
                <a16:creationId xmlns:a16="http://schemas.microsoft.com/office/drawing/2014/main" id="{91BEF756-2BAC-F540-D9DA-726089C89AE2}"/>
              </a:ext>
            </a:extLst>
          </p:cNvPr>
          <p:cNvPicPr>
            <a:picLocks noChangeAspect="1"/>
          </p:cNvPicPr>
          <p:nvPr/>
        </p:nvPicPr>
        <p:blipFill rotWithShape="1">
          <a:blip r:embed="rId3"/>
          <a:srcRect r="2587"/>
          <a:stretch/>
        </p:blipFill>
        <p:spPr>
          <a:xfrm>
            <a:off x="4544079" y="1936458"/>
            <a:ext cx="7580446" cy="460707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7921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D21423B-A89A-1A0A-D1B5-B53513C50670}"/>
              </a:ext>
            </a:extLst>
          </p:cNvPr>
          <p:cNvSpPr>
            <a:spLocks noGrp="1"/>
          </p:cNvSpPr>
          <p:nvPr>
            <p:ph type="title"/>
          </p:nvPr>
        </p:nvSpPr>
        <p:spPr>
          <a:xfrm>
            <a:off x="184107" y="319120"/>
            <a:ext cx="4792536" cy="1607208"/>
          </a:xfrm>
        </p:spPr>
        <p:txBody>
          <a:bodyPr vert="horz" lIns="91440" tIns="45720" rIns="91440" bIns="45720" rtlCol="0" anchor="t">
            <a:noAutofit/>
          </a:bodyPr>
          <a:lstStyle/>
          <a:p>
            <a:r>
              <a:rPr lang="en-US" sz="3600" b="1" i="0" kern="1200" dirty="0">
                <a:solidFill>
                  <a:srgbClr val="EBEBEB"/>
                </a:solidFill>
                <a:latin typeface="+mj-lt"/>
                <a:ea typeface="+mj-ea"/>
                <a:cs typeface="+mj-cs"/>
              </a:rPr>
              <a:t>Percentage of Direct Injury from </a:t>
            </a:r>
            <a:r>
              <a:rPr lang="en-US" sz="3600" b="1" dirty="0">
                <a:solidFill>
                  <a:srgbClr val="EBEBEB"/>
                </a:solidFill>
              </a:rPr>
              <a:t>D</a:t>
            </a:r>
            <a:r>
              <a:rPr lang="en-US" sz="3600" b="1" i="0" kern="1200" dirty="0">
                <a:solidFill>
                  <a:srgbClr val="EBEBEB"/>
                </a:solidFill>
                <a:latin typeface="+mj-lt"/>
                <a:ea typeface="+mj-ea"/>
                <a:cs typeface="+mj-cs"/>
              </a:rPr>
              <a:t>ifferent </a:t>
            </a:r>
            <a:r>
              <a:rPr lang="en-US" sz="3600" b="1" dirty="0">
                <a:solidFill>
                  <a:srgbClr val="EBEBEB"/>
                </a:solidFill>
              </a:rPr>
              <a:t>T</a:t>
            </a:r>
            <a:r>
              <a:rPr lang="en-US" sz="3600" b="1" i="0" kern="1200" dirty="0">
                <a:solidFill>
                  <a:srgbClr val="EBEBEB"/>
                </a:solidFill>
                <a:latin typeface="+mj-lt"/>
                <a:ea typeface="+mj-ea"/>
                <a:cs typeface="+mj-cs"/>
              </a:rPr>
              <a:t>ypes of Storm</a:t>
            </a:r>
          </a:p>
        </p:txBody>
      </p:sp>
      <p:sp>
        <p:nvSpPr>
          <p:cNvPr id="4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6" name="Freeform: Shape 4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8" name="Content Placeholder 7" descr="A circular chart with different colored sections&#10;&#10;Description automatically generated">
            <a:extLst>
              <a:ext uri="{FF2B5EF4-FFF2-40B4-BE49-F238E27FC236}">
                <a16:creationId xmlns:a16="http://schemas.microsoft.com/office/drawing/2014/main" id="{24EFB076-82DF-5F43-236F-FD3B8B03F143}"/>
              </a:ext>
            </a:extLst>
          </p:cNvPr>
          <p:cNvPicPr>
            <a:picLocks noGrp="1" noChangeAspect="1"/>
          </p:cNvPicPr>
          <p:nvPr>
            <p:ph idx="1"/>
          </p:nvPr>
        </p:nvPicPr>
        <p:blipFill rotWithShape="1">
          <a:blip r:embed="rId6">
            <a:alphaModFix/>
            <a:extLst>
              <a:ext uri="{28A0092B-C50C-407E-A947-70E740481C1C}">
                <a14:useLocalDpi xmlns:a14="http://schemas.microsoft.com/office/drawing/2010/main" val="0"/>
              </a:ext>
            </a:extLst>
          </a:blip>
          <a:srcRect l="11562" r="20896"/>
          <a:stretch/>
        </p:blipFill>
        <p:spPr>
          <a:xfrm>
            <a:off x="5811656" y="1210055"/>
            <a:ext cx="6310962" cy="4885944"/>
          </a:xfrm>
          <a:prstGeom prst="rect">
            <a:avLst/>
          </a:prstGeom>
          <a:effectLst/>
        </p:spPr>
      </p:pic>
      <p:sp>
        <p:nvSpPr>
          <p:cNvPr id="48" name="Rectangle 4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 Placeholder 5">
            <a:extLst>
              <a:ext uri="{FF2B5EF4-FFF2-40B4-BE49-F238E27FC236}">
                <a16:creationId xmlns:a16="http://schemas.microsoft.com/office/drawing/2014/main" id="{5855F521-5F86-C6AC-F1FE-7EA070612EA1}"/>
              </a:ext>
            </a:extLst>
          </p:cNvPr>
          <p:cNvSpPr>
            <a:spLocks noGrp="1"/>
          </p:cNvSpPr>
          <p:nvPr>
            <p:ph type="body" sz="half" idx="2"/>
          </p:nvPr>
        </p:nvSpPr>
        <p:spPr>
          <a:xfrm>
            <a:off x="299768" y="2318602"/>
            <a:ext cx="4213245" cy="3982856"/>
          </a:xfrm>
        </p:spPr>
        <p:txBody>
          <a:bodyPr vert="horz" lIns="91440" tIns="45720" rIns="91440" bIns="45720" rtlCol="0">
            <a:noAutofit/>
          </a:bodyPr>
          <a:lstStyle/>
          <a:p>
            <a:pPr>
              <a:buFont typeface="Wingdings 3" charset="2"/>
              <a:buChar char=""/>
            </a:pPr>
            <a:r>
              <a:rPr lang="en-US" sz="2400" dirty="0">
                <a:solidFill>
                  <a:srgbClr val="EBEBEB"/>
                </a:solidFill>
              </a:rPr>
              <a:t>Top 8 Storm event to cause direct injury</a:t>
            </a:r>
          </a:p>
          <a:p>
            <a:pPr>
              <a:buFont typeface="Wingdings 3" charset="2"/>
              <a:buChar char=""/>
            </a:pPr>
            <a:r>
              <a:rPr lang="en-US" sz="2400" dirty="0">
                <a:solidFill>
                  <a:srgbClr val="EBEBEB"/>
                </a:solidFill>
              </a:rPr>
              <a:t>Tornado is one of the storm event to have a large percentage in direct injury</a:t>
            </a:r>
          </a:p>
          <a:p>
            <a:pPr lvl="1">
              <a:buFont typeface="Wingdings 3" charset="2"/>
              <a:buChar char=""/>
            </a:pPr>
            <a:r>
              <a:rPr lang="en-US" sz="2400" dirty="0">
                <a:solidFill>
                  <a:srgbClr val="EBEBEB"/>
                </a:solidFill>
              </a:rPr>
              <a:t>33.33% of direct injury</a:t>
            </a:r>
          </a:p>
          <a:p>
            <a:pPr>
              <a:buFont typeface="Wingdings 3" charset="2"/>
              <a:buChar char=""/>
            </a:pPr>
            <a:r>
              <a:rPr lang="en-US" sz="2400" dirty="0">
                <a:solidFill>
                  <a:srgbClr val="EBEBEB"/>
                </a:solidFill>
              </a:rPr>
              <a:t>Second being excessive heat at 17.89%</a:t>
            </a:r>
          </a:p>
        </p:txBody>
      </p:sp>
    </p:spTree>
    <p:extLst>
      <p:ext uri="{BB962C8B-B14F-4D97-AF65-F5344CB8AC3E}">
        <p14:creationId xmlns:p14="http://schemas.microsoft.com/office/powerpoint/2010/main" val="72558371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483372C-6BA7-45CB-9673-F0B6ADF881A4}"/>
              </a:ext>
            </a:extLst>
          </p:cNvPr>
          <p:cNvSpPr>
            <a:spLocks noGrp="1"/>
          </p:cNvSpPr>
          <p:nvPr>
            <p:ph type="title"/>
          </p:nvPr>
        </p:nvSpPr>
        <p:spPr>
          <a:xfrm>
            <a:off x="188197" y="398491"/>
            <a:ext cx="7507492" cy="626373"/>
          </a:xfrm>
        </p:spPr>
        <p:txBody>
          <a:bodyPr vert="horz" lIns="91440" tIns="45720" rIns="91440" bIns="45720" rtlCol="0" anchor="t">
            <a:noAutofit/>
          </a:bodyPr>
          <a:lstStyle/>
          <a:p>
            <a:r>
              <a:rPr lang="en-US" sz="3200" b="1" dirty="0"/>
              <a:t>Ten Storm Events in Direct Death </a:t>
            </a:r>
          </a:p>
        </p:txBody>
      </p:sp>
      <p:sp>
        <p:nvSpPr>
          <p:cNvPr id="4" name="Text Placeholder 3">
            <a:extLst>
              <a:ext uri="{FF2B5EF4-FFF2-40B4-BE49-F238E27FC236}">
                <a16:creationId xmlns:a16="http://schemas.microsoft.com/office/drawing/2014/main" id="{8038848D-D6BF-D267-604F-4DA57BE61890}"/>
              </a:ext>
            </a:extLst>
          </p:cNvPr>
          <p:cNvSpPr>
            <a:spLocks noGrp="1"/>
          </p:cNvSpPr>
          <p:nvPr>
            <p:ph type="body" sz="half" idx="2"/>
          </p:nvPr>
        </p:nvSpPr>
        <p:spPr>
          <a:xfrm>
            <a:off x="94097" y="1292147"/>
            <a:ext cx="4037011" cy="3440097"/>
          </a:xfrm>
        </p:spPr>
        <p:txBody>
          <a:bodyPr vert="horz" lIns="91440" tIns="45720" rIns="91440" bIns="45720" rtlCol="0">
            <a:noAutofit/>
          </a:bodyPr>
          <a:lstStyle/>
          <a:p>
            <a:pPr>
              <a:buFont typeface="Wingdings 3" charset="2"/>
              <a:buChar char=""/>
            </a:pPr>
            <a:r>
              <a:rPr lang="en-US" sz="2400" dirty="0"/>
              <a:t>When it comes to direct death it was founded that tornado were more involved in causing direct death</a:t>
            </a:r>
          </a:p>
          <a:p>
            <a:pPr lvl="1">
              <a:buFont typeface="Wingdings 3" charset="2"/>
              <a:buChar char=""/>
            </a:pPr>
            <a:r>
              <a:rPr lang="en-US" sz="2400" dirty="0"/>
              <a:t>With the sum of 553 direct death</a:t>
            </a:r>
          </a:p>
          <a:p>
            <a:pPr>
              <a:buFont typeface="Wingdings 3" charset="2"/>
              <a:buChar char=""/>
            </a:pPr>
            <a:r>
              <a:rPr lang="en-US" sz="2400" dirty="0"/>
              <a:t>Looking into the second storm event to cause the most direct death is Excessive Heat</a:t>
            </a:r>
          </a:p>
          <a:p>
            <a:pPr lvl="1">
              <a:buFont typeface="Wingdings 3" charset="2"/>
              <a:buChar char=""/>
            </a:pPr>
            <a:r>
              <a:rPr lang="en-US" sz="2400" dirty="0"/>
              <a:t>With the sum of 127 direct death</a:t>
            </a:r>
          </a:p>
        </p:txBody>
      </p:sp>
      <p:pic>
        <p:nvPicPr>
          <p:cNvPr id="10" name="Content Placeholder 9">
            <a:extLst>
              <a:ext uri="{FF2B5EF4-FFF2-40B4-BE49-F238E27FC236}">
                <a16:creationId xmlns:a16="http://schemas.microsoft.com/office/drawing/2014/main" id="{48660ECB-98C6-6D35-ADF0-5071DBE3CA4B}"/>
              </a:ext>
            </a:extLst>
          </p:cNvPr>
          <p:cNvPicPr>
            <a:picLocks noGrp="1" noChangeAspect="1"/>
          </p:cNvPicPr>
          <p:nvPr>
            <p:ph idx="1"/>
          </p:nvPr>
        </p:nvPicPr>
        <p:blipFill>
          <a:blip r:embed="rId7"/>
          <a:stretch>
            <a:fillRect/>
          </a:stretch>
        </p:blipFill>
        <p:spPr>
          <a:xfrm>
            <a:off x="4479021" y="1228507"/>
            <a:ext cx="7561318" cy="5479420"/>
          </a:xfrm>
        </p:spPr>
      </p:pic>
    </p:spTree>
    <p:extLst>
      <p:ext uri="{BB962C8B-B14F-4D97-AF65-F5344CB8AC3E}">
        <p14:creationId xmlns:p14="http://schemas.microsoft.com/office/powerpoint/2010/main" val="176570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816C-AFD7-E860-DE88-4EDB446F866A}"/>
              </a:ext>
            </a:extLst>
          </p:cNvPr>
          <p:cNvSpPr>
            <a:spLocks noGrp="1"/>
          </p:cNvSpPr>
          <p:nvPr>
            <p:ph type="title"/>
          </p:nvPr>
        </p:nvSpPr>
        <p:spPr/>
        <p:txBody>
          <a:bodyPr/>
          <a:lstStyle/>
          <a:p>
            <a:pPr algn="ctr"/>
            <a:r>
              <a:rPr lang="en-US" b="1"/>
              <a:t>Data Source</a:t>
            </a:r>
          </a:p>
        </p:txBody>
      </p:sp>
      <p:sp>
        <p:nvSpPr>
          <p:cNvPr id="6" name="Content Placeholder 5">
            <a:extLst>
              <a:ext uri="{FF2B5EF4-FFF2-40B4-BE49-F238E27FC236}">
                <a16:creationId xmlns:a16="http://schemas.microsoft.com/office/drawing/2014/main" id="{730934E2-64E1-3EFC-5156-F41ECBA1C1B4}"/>
              </a:ext>
            </a:extLst>
          </p:cNvPr>
          <p:cNvSpPr>
            <a:spLocks noGrp="1"/>
          </p:cNvSpPr>
          <p:nvPr>
            <p:ph idx="1"/>
          </p:nvPr>
        </p:nvSpPr>
        <p:spPr>
          <a:xfrm>
            <a:off x="1103312" y="2052918"/>
            <a:ext cx="6001514" cy="4195481"/>
          </a:xfrm>
        </p:spPr>
        <p:txBody>
          <a:bodyPr vert="horz" lIns="91440" tIns="45720" rIns="91440" bIns="45720" rtlCol="0" anchor="t">
            <a:normAutofit/>
          </a:bodyPr>
          <a:lstStyle/>
          <a:p>
            <a:r>
              <a:rPr lang="en-US" sz="2800" dirty="0">
                <a:ea typeface="+mj-lt"/>
                <a:cs typeface="+mj-lt"/>
              </a:rPr>
              <a:t>We used information from National Centers for Environmental Information (NOAA)</a:t>
            </a:r>
          </a:p>
          <a:p>
            <a:pPr>
              <a:buClr>
                <a:srgbClr val="8AD0D6"/>
              </a:buClr>
            </a:pPr>
            <a:r>
              <a:rPr lang="en-US" sz="2800" dirty="0">
                <a:ea typeface="+mj-lt"/>
                <a:cs typeface="+mj-lt"/>
              </a:rPr>
              <a:t>This is where we get our csv files from:</a:t>
            </a:r>
          </a:p>
          <a:p>
            <a:pPr lvl="1">
              <a:buClr>
                <a:srgbClr val="8AD0D6"/>
              </a:buClr>
              <a:buFont typeface="Courier New" charset="2"/>
              <a:buChar char="o"/>
            </a:pPr>
            <a:r>
              <a:rPr lang="en-US" sz="2800" dirty="0">
                <a:ea typeface="+mj-lt"/>
                <a:cs typeface="+mj-lt"/>
                <a:hlinkClick r:id="rId2"/>
              </a:rPr>
              <a:t>https://www.ncei.noaa.gov/pub/data/swdi/stormevents/csvfiles/</a:t>
            </a:r>
            <a:endParaRPr lang="en-US" sz="2800" dirty="0">
              <a:ea typeface="+mj-lt"/>
              <a:cs typeface="+mj-lt"/>
            </a:endParaRPr>
          </a:p>
          <a:p>
            <a:pPr>
              <a:buClr>
                <a:srgbClr val="8AD0D6"/>
              </a:buClr>
            </a:pPr>
            <a:endParaRPr lang="en-US" dirty="0"/>
          </a:p>
        </p:txBody>
      </p:sp>
      <p:pic>
        <p:nvPicPr>
          <p:cNvPr id="3" name="Picture 2" descr="A black text on a white background&#10;&#10;Description automatically generated">
            <a:extLst>
              <a:ext uri="{FF2B5EF4-FFF2-40B4-BE49-F238E27FC236}">
                <a16:creationId xmlns:a16="http://schemas.microsoft.com/office/drawing/2014/main" id="{608BD696-8833-AC7F-6335-F4D116E4DAC4}"/>
              </a:ext>
            </a:extLst>
          </p:cNvPr>
          <p:cNvPicPr>
            <a:picLocks noChangeAspect="1"/>
          </p:cNvPicPr>
          <p:nvPr/>
        </p:nvPicPr>
        <p:blipFill>
          <a:blip r:embed="rId3"/>
          <a:stretch>
            <a:fillRect/>
          </a:stretch>
        </p:blipFill>
        <p:spPr>
          <a:xfrm>
            <a:off x="8101914" y="2050585"/>
            <a:ext cx="3263648" cy="1227359"/>
          </a:xfrm>
          <a:prstGeom prst="rect">
            <a:avLst/>
          </a:prstGeom>
        </p:spPr>
      </p:pic>
    </p:spTree>
    <p:extLst>
      <p:ext uri="{BB962C8B-B14F-4D97-AF65-F5344CB8AC3E}">
        <p14:creationId xmlns:p14="http://schemas.microsoft.com/office/powerpoint/2010/main" val="3003837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99B6-1EA2-BA30-AABF-D40BCD7BD0B3}"/>
              </a:ext>
            </a:extLst>
          </p:cNvPr>
          <p:cNvSpPr>
            <a:spLocks noGrp="1"/>
          </p:cNvSpPr>
          <p:nvPr>
            <p:ph type="title"/>
          </p:nvPr>
        </p:nvSpPr>
        <p:spPr>
          <a:xfrm>
            <a:off x="1515435" y="2727986"/>
            <a:ext cx="9404723" cy="1400530"/>
          </a:xfrm>
        </p:spPr>
        <p:txBody>
          <a:bodyPr/>
          <a:lstStyle/>
          <a:p>
            <a:pPr algn="ctr"/>
            <a:r>
              <a:rPr lang="en-US" sz="6000" b="1"/>
              <a:t>Predictive Analysis</a:t>
            </a:r>
          </a:p>
        </p:txBody>
      </p:sp>
    </p:spTree>
    <p:extLst>
      <p:ext uri="{BB962C8B-B14F-4D97-AF65-F5344CB8AC3E}">
        <p14:creationId xmlns:p14="http://schemas.microsoft.com/office/powerpoint/2010/main" val="318670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AD58-1197-80B9-877D-F14F152F9AA1}"/>
              </a:ext>
            </a:extLst>
          </p:cNvPr>
          <p:cNvSpPr>
            <a:spLocks noGrp="1"/>
          </p:cNvSpPr>
          <p:nvPr>
            <p:ph type="title"/>
          </p:nvPr>
        </p:nvSpPr>
        <p:spPr>
          <a:xfrm>
            <a:off x="1397379" y="366859"/>
            <a:ext cx="9404723" cy="1400530"/>
          </a:xfrm>
        </p:spPr>
        <p:txBody>
          <a:bodyPr/>
          <a:lstStyle/>
          <a:p>
            <a:pPr algn="ctr"/>
            <a:r>
              <a:rPr lang="en-US" b="1"/>
              <a:t>Influencers - 2010</a:t>
            </a:r>
          </a:p>
        </p:txBody>
      </p:sp>
      <p:pic>
        <p:nvPicPr>
          <p:cNvPr id="4" name="Content Placeholder 3" descr="A close up of text&#10;&#10;Description automatically generated">
            <a:extLst>
              <a:ext uri="{FF2B5EF4-FFF2-40B4-BE49-F238E27FC236}">
                <a16:creationId xmlns:a16="http://schemas.microsoft.com/office/drawing/2014/main" id="{46183B49-127F-6938-6135-60B1176F70C9}"/>
              </a:ext>
            </a:extLst>
          </p:cNvPr>
          <p:cNvPicPr>
            <a:picLocks noGrp="1" noChangeAspect="1"/>
          </p:cNvPicPr>
          <p:nvPr>
            <p:ph idx="1"/>
          </p:nvPr>
        </p:nvPicPr>
        <p:blipFill>
          <a:blip r:embed="rId2"/>
          <a:stretch>
            <a:fillRect/>
          </a:stretch>
        </p:blipFill>
        <p:spPr>
          <a:xfrm>
            <a:off x="2379469" y="1777591"/>
            <a:ext cx="7435268" cy="1225907"/>
          </a:xfrm>
        </p:spPr>
      </p:pic>
      <p:sp>
        <p:nvSpPr>
          <p:cNvPr id="5" name="TextBox 4">
            <a:extLst>
              <a:ext uri="{FF2B5EF4-FFF2-40B4-BE49-F238E27FC236}">
                <a16:creationId xmlns:a16="http://schemas.microsoft.com/office/drawing/2014/main" id="{D8B62BBB-9E45-120B-9250-3233C2B3CCF5}"/>
              </a:ext>
            </a:extLst>
          </p:cNvPr>
          <p:cNvSpPr txBox="1"/>
          <p:nvPr/>
        </p:nvSpPr>
        <p:spPr>
          <a:xfrm>
            <a:off x="3608231" y="3254062"/>
            <a:ext cx="497553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t>From here, it gives us the idea of how significant each feature is.</a:t>
            </a:r>
            <a:endParaRPr lang="en-US"/>
          </a:p>
          <a:p>
            <a:pPr marL="457200" indent="-457200">
              <a:buFont typeface="Wingdings"/>
              <a:buChar char="Ø"/>
            </a:pPr>
            <a:endParaRPr lang="en-US" sz="2800"/>
          </a:p>
          <a:p>
            <a:pPr marL="457200" indent="-457200">
              <a:buFont typeface="Wingdings"/>
              <a:buChar char="Ø"/>
            </a:pPr>
            <a:r>
              <a:rPr lang="en-US" sz="2800"/>
              <a:t>Highest one is EVENT_TYPE: 9.95</a:t>
            </a:r>
          </a:p>
        </p:txBody>
      </p:sp>
    </p:spTree>
    <p:extLst>
      <p:ext uri="{BB962C8B-B14F-4D97-AF65-F5344CB8AC3E}">
        <p14:creationId xmlns:p14="http://schemas.microsoft.com/office/powerpoint/2010/main" val="40801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C6E9-EBFF-AF2A-CE65-A8CCD5DAE65D}"/>
              </a:ext>
            </a:extLst>
          </p:cNvPr>
          <p:cNvSpPr>
            <a:spLocks noGrp="1"/>
          </p:cNvSpPr>
          <p:nvPr>
            <p:ph type="title"/>
          </p:nvPr>
        </p:nvSpPr>
        <p:spPr>
          <a:xfrm>
            <a:off x="1590562" y="356126"/>
            <a:ext cx="9404723" cy="1400530"/>
          </a:xfrm>
        </p:spPr>
        <p:txBody>
          <a:bodyPr/>
          <a:lstStyle/>
          <a:p>
            <a:pPr algn="ctr"/>
            <a:r>
              <a:rPr lang="en-US" b="1"/>
              <a:t>Training Data - 2010</a:t>
            </a:r>
          </a:p>
        </p:txBody>
      </p:sp>
      <p:sp>
        <p:nvSpPr>
          <p:cNvPr id="5" name="TextBox 4">
            <a:extLst>
              <a:ext uri="{FF2B5EF4-FFF2-40B4-BE49-F238E27FC236}">
                <a16:creationId xmlns:a16="http://schemas.microsoft.com/office/drawing/2014/main" id="{A7BC2BC0-7F03-0C62-E74D-03915D2FBF38}"/>
              </a:ext>
            </a:extLst>
          </p:cNvPr>
          <p:cNvSpPr txBox="1"/>
          <p:nvPr/>
        </p:nvSpPr>
        <p:spPr>
          <a:xfrm>
            <a:off x="1797676" y="4091725"/>
            <a:ext cx="361413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t>MSE is 7.38</a:t>
            </a:r>
            <a:endParaRPr lang="en-US"/>
          </a:p>
          <a:p>
            <a:pPr marL="457200" indent="-457200">
              <a:buFont typeface="Wingdings"/>
              <a:buChar char="Ø"/>
            </a:pPr>
            <a:r>
              <a:rPr lang="en-US" sz="2800"/>
              <a:t>R-squared is 0.989</a:t>
            </a:r>
          </a:p>
        </p:txBody>
      </p:sp>
      <p:sp>
        <p:nvSpPr>
          <p:cNvPr id="6" name="TextBox 5">
            <a:extLst>
              <a:ext uri="{FF2B5EF4-FFF2-40B4-BE49-F238E27FC236}">
                <a16:creationId xmlns:a16="http://schemas.microsoft.com/office/drawing/2014/main" id="{26FA28F7-9CBC-16CC-BFD4-3AF306DA9119}"/>
              </a:ext>
            </a:extLst>
          </p:cNvPr>
          <p:cNvSpPr txBox="1"/>
          <p:nvPr/>
        </p:nvSpPr>
        <p:spPr>
          <a:xfrm>
            <a:off x="6064789" y="4023169"/>
            <a:ext cx="548909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t>This means that this data has good accuracy as to predicting future storm events based on the magnitude of the type of event.</a:t>
            </a:r>
            <a:endParaRPr lang="en-US"/>
          </a:p>
        </p:txBody>
      </p:sp>
      <p:pic>
        <p:nvPicPr>
          <p:cNvPr id="8" name="Content Placeholder 7" descr="A screenshot of a web page&#10;&#10;Description automatically generated">
            <a:extLst>
              <a:ext uri="{FF2B5EF4-FFF2-40B4-BE49-F238E27FC236}">
                <a16:creationId xmlns:a16="http://schemas.microsoft.com/office/drawing/2014/main" id="{BC16F8F5-3C43-3B9B-F9EB-B3E1CADED363}"/>
              </a:ext>
            </a:extLst>
          </p:cNvPr>
          <p:cNvPicPr>
            <a:picLocks noGrp="1" noChangeAspect="1"/>
          </p:cNvPicPr>
          <p:nvPr>
            <p:ph idx="1"/>
          </p:nvPr>
        </p:nvPicPr>
        <p:blipFill>
          <a:blip r:embed="rId2"/>
          <a:stretch>
            <a:fillRect/>
          </a:stretch>
        </p:blipFill>
        <p:spPr>
          <a:xfrm>
            <a:off x="1625385" y="1291652"/>
            <a:ext cx="8946541" cy="2549020"/>
          </a:xfrm>
        </p:spPr>
      </p:pic>
    </p:spTree>
    <p:extLst>
      <p:ext uri="{BB962C8B-B14F-4D97-AF65-F5344CB8AC3E}">
        <p14:creationId xmlns:p14="http://schemas.microsoft.com/office/powerpoint/2010/main" val="3926589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CB11-7BE0-21AA-E7BA-FFC264A6C419}"/>
              </a:ext>
            </a:extLst>
          </p:cNvPr>
          <p:cNvSpPr>
            <a:spLocks noGrp="1"/>
          </p:cNvSpPr>
          <p:nvPr>
            <p:ph type="title"/>
          </p:nvPr>
        </p:nvSpPr>
        <p:spPr>
          <a:xfrm>
            <a:off x="1397379" y="313197"/>
            <a:ext cx="9404723" cy="1400530"/>
          </a:xfrm>
        </p:spPr>
        <p:txBody>
          <a:bodyPr/>
          <a:lstStyle/>
          <a:p>
            <a:pPr algn="ctr"/>
            <a:r>
              <a:rPr lang="en-US" b="1"/>
              <a:t>Testing Data - 2010</a:t>
            </a:r>
          </a:p>
        </p:txBody>
      </p:sp>
      <p:sp>
        <p:nvSpPr>
          <p:cNvPr id="5" name="TextBox 4">
            <a:extLst>
              <a:ext uri="{FF2B5EF4-FFF2-40B4-BE49-F238E27FC236}">
                <a16:creationId xmlns:a16="http://schemas.microsoft.com/office/drawing/2014/main" id="{A2D1AD83-370F-77F8-CB26-B713D6AAE4BB}"/>
              </a:ext>
            </a:extLst>
          </p:cNvPr>
          <p:cNvSpPr txBox="1"/>
          <p:nvPr/>
        </p:nvSpPr>
        <p:spPr>
          <a:xfrm>
            <a:off x="4160009" y="5402419"/>
            <a:ext cx="406985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t>MSE is 33.3</a:t>
            </a:r>
            <a:endParaRPr lang="en-US"/>
          </a:p>
          <a:p>
            <a:pPr marL="457200" indent="-457200">
              <a:buFont typeface="Wingdings"/>
              <a:buChar char="Ø"/>
            </a:pPr>
            <a:r>
              <a:rPr lang="en-US" sz="2800"/>
              <a:t>R-squared is 0.938</a:t>
            </a:r>
          </a:p>
        </p:txBody>
      </p:sp>
      <p:pic>
        <p:nvPicPr>
          <p:cNvPr id="7" name="Content Placeholder 6" descr="A screenshot of a computer error&#10;&#10;Description automatically generated">
            <a:extLst>
              <a:ext uri="{FF2B5EF4-FFF2-40B4-BE49-F238E27FC236}">
                <a16:creationId xmlns:a16="http://schemas.microsoft.com/office/drawing/2014/main" id="{8EB33B06-FADB-7091-8A9F-2B1D7224F116}"/>
              </a:ext>
            </a:extLst>
          </p:cNvPr>
          <p:cNvPicPr>
            <a:picLocks noGrp="1" noChangeAspect="1"/>
          </p:cNvPicPr>
          <p:nvPr>
            <p:ph idx="1"/>
          </p:nvPr>
        </p:nvPicPr>
        <p:blipFill>
          <a:blip r:embed="rId2"/>
          <a:stretch>
            <a:fillRect/>
          </a:stretch>
        </p:blipFill>
        <p:spPr>
          <a:xfrm>
            <a:off x="974596" y="1717276"/>
            <a:ext cx="10243228" cy="3404032"/>
          </a:xfrm>
        </p:spPr>
      </p:pic>
    </p:spTree>
    <p:extLst>
      <p:ext uri="{BB962C8B-B14F-4D97-AF65-F5344CB8AC3E}">
        <p14:creationId xmlns:p14="http://schemas.microsoft.com/office/powerpoint/2010/main" val="2473250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1444-BCD7-2561-7CB6-4FC388375635}"/>
              </a:ext>
            </a:extLst>
          </p:cNvPr>
          <p:cNvSpPr>
            <a:spLocks noGrp="1"/>
          </p:cNvSpPr>
          <p:nvPr>
            <p:ph type="title"/>
          </p:nvPr>
        </p:nvSpPr>
        <p:spPr/>
        <p:txBody>
          <a:bodyPr/>
          <a:lstStyle/>
          <a:p>
            <a:pPr algn="ctr"/>
            <a:r>
              <a:rPr lang="en-US" b="1"/>
              <a:t>Influencers - 2011</a:t>
            </a:r>
          </a:p>
        </p:txBody>
      </p:sp>
      <p:sp>
        <p:nvSpPr>
          <p:cNvPr id="3" name="Content Placeholder 2">
            <a:extLst>
              <a:ext uri="{FF2B5EF4-FFF2-40B4-BE49-F238E27FC236}">
                <a16:creationId xmlns:a16="http://schemas.microsoft.com/office/drawing/2014/main" id="{13F53787-AF00-7643-34A4-6BFAFA04FBCC}"/>
              </a:ext>
            </a:extLst>
          </p:cNvPr>
          <p:cNvSpPr>
            <a:spLocks noGrp="1"/>
          </p:cNvSpPr>
          <p:nvPr>
            <p:ph idx="1"/>
          </p:nvPr>
        </p:nvSpPr>
        <p:spPr>
          <a:xfrm>
            <a:off x="6094546" y="3310218"/>
            <a:ext cx="5866343" cy="975763"/>
          </a:xfrm>
        </p:spPr>
        <p:txBody>
          <a:bodyPr vert="horz" lIns="91440" tIns="45720" rIns="91440" bIns="45720" rtlCol="0" anchor="t">
            <a:normAutofit/>
          </a:bodyPr>
          <a:lstStyle/>
          <a:p>
            <a:pPr>
              <a:buClr>
                <a:srgbClr val="1E5155">
                  <a:lumMod val="40000"/>
                  <a:lumOff val="60000"/>
                </a:srgbClr>
              </a:buClr>
              <a:buFont typeface="Wingdings" charset="2"/>
              <a:buChar char="Ø"/>
            </a:pPr>
            <a:r>
              <a:rPr lang="en-US" sz="2800"/>
              <a:t>The highest one being EVENT_TYPE with 22.334193</a:t>
            </a:r>
            <a:endParaRPr lang="en-US"/>
          </a:p>
        </p:txBody>
      </p:sp>
      <p:pic>
        <p:nvPicPr>
          <p:cNvPr id="4" name="Picture 3" descr="A screenshot of a computer&#10;&#10;Description automatically generated">
            <a:extLst>
              <a:ext uri="{FF2B5EF4-FFF2-40B4-BE49-F238E27FC236}">
                <a16:creationId xmlns:a16="http://schemas.microsoft.com/office/drawing/2014/main" id="{7B08780A-9E13-3BC8-817A-09402926EEC5}"/>
              </a:ext>
            </a:extLst>
          </p:cNvPr>
          <p:cNvPicPr>
            <a:picLocks noChangeAspect="1"/>
          </p:cNvPicPr>
          <p:nvPr/>
        </p:nvPicPr>
        <p:blipFill>
          <a:blip r:embed="rId2"/>
          <a:stretch>
            <a:fillRect/>
          </a:stretch>
        </p:blipFill>
        <p:spPr>
          <a:xfrm>
            <a:off x="878580" y="2535959"/>
            <a:ext cx="4948438" cy="2524471"/>
          </a:xfrm>
          <a:prstGeom prst="rect">
            <a:avLst/>
          </a:prstGeom>
        </p:spPr>
      </p:pic>
    </p:spTree>
    <p:extLst>
      <p:ext uri="{BB962C8B-B14F-4D97-AF65-F5344CB8AC3E}">
        <p14:creationId xmlns:p14="http://schemas.microsoft.com/office/powerpoint/2010/main" val="3865243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8C7-2D20-BA9D-EA16-0CEFC9414F33}"/>
              </a:ext>
            </a:extLst>
          </p:cNvPr>
          <p:cNvSpPr>
            <a:spLocks noGrp="1"/>
          </p:cNvSpPr>
          <p:nvPr>
            <p:ph type="title"/>
          </p:nvPr>
        </p:nvSpPr>
        <p:spPr/>
        <p:txBody>
          <a:bodyPr/>
          <a:lstStyle/>
          <a:p>
            <a:pPr algn="ctr"/>
            <a:r>
              <a:rPr lang="en-US" b="1"/>
              <a:t>Training Data - 2011</a:t>
            </a:r>
          </a:p>
        </p:txBody>
      </p:sp>
      <p:pic>
        <p:nvPicPr>
          <p:cNvPr id="10" name="Content Placeholder 9" descr="A screenshot of a computer error&#10;&#10;Description automatically generated">
            <a:extLst>
              <a:ext uri="{FF2B5EF4-FFF2-40B4-BE49-F238E27FC236}">
                <a16:creationId xmlns:a16="http://schemas.microsoft.com/office/drawing/2014/main" id="{308975D8-8CC0-7246-AF5C-9A3DDDD18965}"/>
              </a:ext>
            </a:extLst>
          </p:cNvPr>
          <p:cNvPicPr>
            <a:picLocks noGrp="1" noChangeAspect="1"/>
          </p:cNvPicPr>
          <p:nvPr>
            <p:ph idx="1"/>
          </p:nvPr>
        </p:nvPicPr>
        <p:blipFill>
          <a:blip r:embed="rId2"/>
          <a:stretch>
            <a:fillRect/>
          </a:stretch>
        </p:blipFill>
        <p:spPr>
          <a:xfrm>
            <a:off x="984719" y="1429853"/>
            <a:ext cx="10221952" cy="4215434"/>
          </a:xfrm>
        </p:spPr>
      </p:pic>
      <p:sp>
        <p:nvSpPr>
          <p:cNvPr id="11" name="TextBox 10">
            <a:extLst>
              <a:ext uri="{FF2B5EF4-FFF2-40B4-BE49-F238E27FC236}">
                <a16:creationId xmlns:a16="http://schemas.microsoft.com/office/drawing/2014/main" id="{147F516E-F1D3-3CA1-AB25-C3BC7D2920E9}"/>
              </a:ext>
            </a:extLst>
          </p:cNvPr>
          <p:cNvSpPr txBox="1"/>
          <p:nvPr/>
        </p:nvSpPr>
        <p:spPr>
          <a:xfrm>
            <a:off x="3786254" y="5689107"/>
            <a:ext cx="41006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t>MSE is 4.55</a:t>
            </a:r>
            <a:endParaRPr lang="en-US"/>
          </a:p>
          <a:p>
            <a:pPr marL="457200" indent="-457200">
              <a:buFont typeface="Wingdings"/>
              <a:buChar char="Ø"/>
            </a:pPr>
            <a:r>
              <a:rPr lang="en-US" sz="2800"/>
              <a:t>R-squared is 0.993</a:t>
            </a:r>
            <a:endParaRPr lang="en-US"/>
          </a:p>
        </p:txBody>
      </p:sp>
    </p:spTree>
    <p:extLst>
      <p:ext uri="{BB962C8B-B14F-4D97-AF65-F5344CB8AC3E}">
        <p14:creationId xmlns:p14="http://schemas.microsoft.com/office/powerpoint/2010/main" val="2141511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BE99-8CE5-BA27-95BE-F9BACFA8A89F}"/>
              </a:ext>
            </a:extLst>
          </p:cNvPr>
          <p:cNvSpPr>
            <a:spLocks noGrp="1"/>
          </p:cNvSpPr>
          <p:nvPr>
            <p:ph type="title"/>
          </p:nvPr>
        </p:nvSpPr>
        <p:spPr/>
        <p:txBody>
          <a:bodyPr/>
          <a:lstStyle/>
          <a:p>
            <a:pPr algn="ctr"/>
            <a:r>
              <a:rPr lang="en-US" b="1"/>
              <a:t>Testing Data - 2011</a:t>
            </a:r>
          </a:p>
        </p:txBody>
      </p:sp>
      <p:sp>
        <p:nvSpPr>
          <p:cNvPr id="5" name="TextBox 4">
            <a:extLst>
              <a:ext uri="{FF2B5EF4-FFF2-40B4-BE49-F238E27FC236}">
                <a16:creationId xmlns:a16="http://schemas.microsoft.com/office/drawing/2014/main" id="{DFE8DCFE-35F1-CDB8-9D92-E8F3330FC6D7}"/>
              </a:ext>
            </a:extLst>
          </p:cNvPr>
          <p:cNvSpPr txBox="1"/>
          <p:nvPr/>
        </p:nvSpPr>
        <p:spPr>
          <a:xfrm>
            <a:off x="3920144" y="5511117"/>
            <a:ext cx="43506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dirty="0"/>
              <a:t>MSE</a:t>
            </a:r>
            <a:r>
              <a:rPr lang="en-US" sz="2800"/>
              <a:t> is</a:t>
            </a:r>
            <a:r>
              <a:rPr lang="en-US" sz="2800" dirty="0"/>
              <a:t> 35.9</a:t>
            </a:r>
            <a:endParaRPr lang="en-US"/>
          </a:p>
          <a:p>
            <a:pPr marL="457200" indent="-457200">
              <a:buFont typeface="Wingdings"/>
              <a:buChar char="Ø"/>
            </a:pPr>
            <a:r>
              <a:rPr lang="en-US" sz="2800" dirty="0"/>
              <a:t>R-squared is 0.94</a:t>
            </a:r>
            <a:endParaRPr lang="en-US" sz="2800"/>
          </a:p>
          <a:p>
            <a:pPr marL="285750" indent="-285750">
              <a:buFont typeface="Wingdings"/>
              <a:buChar char="Ø"/>
            </a:pPr>
            <a:endParaRPr lang="en-US" sz="2400"/>
          </a:p>
        </p:txBody>
      </p:sp>
      <p:pic>
        <p:nvPicPr>
          <p:cNvPr id="7" name="Content Placeholder 6" descr="A screenshot of a computer error&#10;&#10;Description automatically generated">
            <a:extLst>
              <a:ext uri="{FF2B5EF4-FFF2-40B4-BE49-F238E27FC236}">
                <a16:creationId xmlns:a16="http://schemas.microsoft.com/office/drawing/2014/main" id="{FC445D99-A423-8E09-0504-EF741A50434D}"/>
              </a:ext>
            </a:extLst>
          </p:cNvPr>
          <p:cNvPicPr>
            <a:picLocks noGrp="1" noChangeAspect="1"/>
          </p:cNvPicPr>
          <p:nvPr>
            <p:ph idx="1"/>
          </p:nvPr>
        </p:nvPicPr>
        <p:blipFill>
          <a:blip r:embed="rId2"/>
          <a:stretch>
            <a:fillRect/>
          </a:stretch>
        </p:blipFill>
        <p:spPr>
          <a:xfrm>
            <a:off x="996993" y="1363032"/>
            <a:ext cx="10192770" cy="4011607"/>
          </a:xfrm>
        </p:spPr>
      </p:pic>
    </p:spTree>
    <p:extLst>
      <p:ext uri="{BB962C8B-B14F-4D97-AF65-F5344CB8AC3E}">
        <p14:creationId xmlns:p14="http://schemas.microsoft.com/office/powerpoint/2010/main" val="3924114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CDA9-8F00-0A99-5EF4-91861923E9D8}"/>
              </a:ext>
            </a:extLst>
          </p:cNvPr>
          <p:cNvSpPr>
            <a:spLocks noGrp="1"/>
          </p:cNvSpPr>
          <p:nvPr>
            <p:ph type="title"/>
          </p:nvPr>
        </p:nvSpPr>
        <p:spPr/>
        <p:txBody>
          <a:bodyPr/>
          <a:lstStyle/>
          <a:p>
            <a:pPr algn="ctr"/>
            <a:r>
              <a:rPr lang="en-US" b="1"/>
              <a:t>Regression Data with Feature Importance</a:t>
            </a:r>
          </a:p>
        </p:txBody>
      </p:sp>
      <p:pic>
        <p:nvPicPr>
          <p:cNvPr id="4" name="Content Placeholder 3">
            <a:extLst>
              <a:ext uri="{FF2B5EF4-FFF2-40B4-BE49-F238E27FC236}">
                <a16:creationId xmlns:a16="http://schemas.microsoft.com/office/drawing/2014/main" id="{4C035CBA-033C-4242-361B-7216DEF7A5BD}"/>
              </a:ext>
            </a:extLst>
          </p:cNvPr>
          <p:cNvPicPr>
            <a:picLocks noGrp="1" noChangeAspect="1"/>
          </p:cNvPicPr>
          <p:nvPr>
            <p:ph idx="1"/>
          </p:nvPr>
        </p:nvPicPr>
        <p:blipFill>
          <a:blip r:embed="rId2"/>
          <a:stretch>
            <a:fillRect/>
          </a:stretch>
        </p:blipFill>
        <p:spPr>
          <a:xfrm>
            <a:off x="649366" y="2145594"/>
            <a:ext cx="6652555" cy="4195481"/>
          </a:xfrm>
        </p:spPr>
      </p:pic>
      <p:sp>
        <p:nvSpPr>
          <p:cNvPr id="5" name="TextBox 4">
            <a:extLst>
              <a:ext uri="{FF2B5EF4-FFF2-40B4-BE49-F238E27FC236}">
                <a16:creationId xmlns:a16="http://schemas.microsoft.com/office/drawing/2014/main" id="{F9BF26B8-D497-E0F3-0361-BE86237F8481}"/>
              </a:ext>
            </a:extLst>
          </p:cNvPr>
          <p:cNvSpPr txBox="1"/>
          <p:nvPr/>
        </p:nvSpPr>
        <p:spPr>
          <a:xfrm>
            <a:off x="7699188" y="2149597"/>
            <a:ext cx="435938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t>This is Storm Events data from 2011.</a:t>
            </a:r>
            <a:endParaRPr lang="en-US"/>
          </a:p>
          <a:p>
            <a:pPr marL="342900" indent="-342900">
              <a:buFont typeface="Wingdings"/>
              <a:buChar char="Ø"/>
            </a:pPr>
            <a:endParaRPr lang="en-US" sz="2400"/>
          </a:p>
          <a:p>
            <a:pPr marL="342900" indent="-342900">
              <a:buFont typeface="Wingdings"/>
              <a:buChar char="Ø"/>
            </a:pPr>
            <a:r>
              <a:rPr lang="en-US" sz="2400"/>
              <a:t>EVENT_TYPE has massive weight as to predicting storm events </a:t>
            </a:r>
          </a:p>
          <a:p>
            <a:pPr marL="342900" indent="-342900">
              <a:buFont typeface="Wingdings"/>
              <a:buChar char="Ø"/>
            </a:pPr>
            <a:endParaRPr lang="en-US" sz="2400"/>
          </a:p>
          <a:p>
            <a:pPr marL="342900" indent="-342900">
              <a:buFont typeface="Wingdings"/>
              <a:buChar char="Ø"/>
            </a:pPr>
            <a:r>
              <a:rPr lang="en-US" sz="2400"/>
              <a:t>Using magnitude as our dependent variable, we use it predict future storm events</a:t>
            </a:r>
          </a:p>
        </p:txBody>
      </p:sp>
    </p:spTree>
    <p:extLst>
      <p:ext uri="{BB962C8B-B14F-4D97-AF65-F5344CB8AC3E}">
        <p14:creationId xmlns:p14="http://schemas.microsoft.com/office/powerpoint/2010/main" val="4232438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461B-8B76-B837-72BB-7800BA0428D2}"/>
              </a:ext>
            </a:extLst>
          </p:cNvPr>
          <p:cNvSpPr>
            <a:spLocks noGrp="1"/>
          </p:cNvSpPr>
          <p:nvPr>
            <p:ph type="title"/>
          </p:nvPr>
        </p:nvSpPr>
        <p:spPr/>
        <p:txBody>
          <a:bodyPr/>
          <a:lstStyle/>
          <a:p>
            <a:pPr algn="ctr"/>
            <a:r>
              <a:rPr lang="en-US" b="1"/>
              <a:t>Machine Learning Feature Importance</a:t>
            </a:r>
          </a:p>
        </p:txBody>
      </p:sp>
      <p:pic>
        <p:nvPicPr>
          <p:cNvPr id="4" name="Content Placeholder 3" descr="A screenshot of a computer&#10;&#10;Description automatically generated">
            <a:extLst>
              <a:ext uri="{FF2B5EF4-FFF2-40B4-BE49-F238E27FC236}">
                <a16:creationId xmlns:a16="http://schemas.microsoft.com/office/drawing/2014/main" id="{9C4E20A9-9BA1-073A-D05D-55EA64AD9FFB}"/>
              </a:ext>
            </a:extLst>
          </p:cNvPr>
          <p:cNvPicPr>
            <a:picLocks noGrp="1" noChangeAspect="1"/>
          </p:cNvPicPr>
          <p:nvPr>
            <p:ph idx="1"/>
          </p:nvPr>
        </p:nvPicPr>
        <p:blipFill>
          <a:blip r:embed="rId2"/>
          <a:stretch>
            <a:fillRect/>
          </a:stretch>
        </p:blipFill>
        <p:spPr>
          <a:xfrm>
            <a:off x="641819" y="2150843"/>
            <a:ext cx="6598758" cy="3999630"/>
          </a:xfrm>
        </p:spPr>
      </p:pic>
      <p:sp>
        <p:nvSpPr>
          <p:cNvPr id="5" name="TextBox 4">
            <a:extLst>
              <a:ext uri="{FF2B5EF4-FFF2-40B4-BE49-F238E27FC236}">
                <a16:creationId xmlns:a16="http://schemas.microsoft.com/office/drawing/2014/main" id="{DCA8EED0-9A02-7225-99F3-99A4B89D954C}"/>
              </a:ext>
            </a:extLst>
          </p:cNvPr>
          <p:cNvSpPr txBox="1"/>
          <p:nvPr/>
        </p:nvSpPr>
        <p:spPr>
          <a:xfrm>
            <a:off x="8263943" y="2320880"/>
            <a:ext cx="345046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t>From this, we can see the labels from this dataset</a:t>
            </a:r>
            <a:endParaRPr lang="en-US"/>
          </a:p>
          <a:p>
            <a:pPr marL="342900" indent="-342900">
              <a:buFont typeface="Wingdings"/>
              <a:buChar char="Ø"/>
            </a:pPr>
            <a:endParaRPr lang="en-US" sz="2400"/>
          </a:p>
          <a:p>
            <a:pPr marL="342900" indent="-342900">
              <a:buFont typeface="Wingdings"/>
              <a:buChar char="Ø"/>
            </a:pPr>
            <a:r>
              <a:rPr lang="en-US" sz="2400" dirty="0"/>
              <a:t>We can also see machine learning feature importance as well.</a:t>
            </a:r>
            <a:endParaRPr lang="en-US" sz="2400"/>
          </a:p>
        </p:txBody>
      </p:sp>
    </p:spTree>
    <p:extLst>
      <p:ext uri="{BB962C8B-B14F-4D97-AF65-F5344CB8AC3E}">
        <p14:creationId xmlns:p14="http://schemas.microsoft.com/office/powerpoint/2010/main" val="1332165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1044-B5DF-BC4C-4599-CFDE093AEECD}"/>
              </a:ext>
            </a:extLst>
          </p:cNvPr>
          <p:cNvSpPr>
            <a:spLocks noGrp="1"/>
          </p:cNvSpPr>
          <p:nvPr>
            <p:ph type="title"/>
          </p:nvPr>
        </p:nvSpPr>
        <p:spPr>
          <a:xfrm>
            <a:off x="1397379" y="313197"/>
            <a:ext cx="9404723" cy="1400530"/>
          </a:xfrm>
        </p:spPr>
        <p:txBody>
          <a:bodyPr/>
          <a:lstStyle/>
          <a:p>
            <a:pPr algn="ctr"/>
            <a:r>
              <a:rPr lang="en-US" b="1"/>
              <a:t>Insights</a:t>
            </a:r>
          </a:p>
        </p:txBody>
      </p:sp>
      <p:sp>
        <p:nvSpPr>
          <p:cNvPr id="3" name="Content Placeholder 2">
            <a:extLst>
              <a:ext uri="{FF2B5EF4-FFF2-40B4-BE49-F238E27FC236}">
                <a16:creationId xmlns:a16="http://schemas.microsoft.com/office/drawing/2014/main" id="{F5E2FB39-FB36-5A48-D4A0-36C962EA8D34}"/>
              </a:ext>
            </a:extLst>
          </p:cNvPr>
          <p:cNvSpPr>
            <a:spLocks noGrp="1"/>
          </p:cNvSpPr>
          <p:nvPr>
            <p:ph idx="1"/>
          </p:nvPr>
        </p:nvSpPr>
        <p:spPr>
          <a:xfrm>
            <a:off x="899397" y="1076271"/>
            <a:ext cx="10781779" cy="5730212"/>
          </a:xfrm>
        </p:spPr>
        <p:txBody>
          <a:bodyPr vert="horz" lIns="91440" tIns="45720" rIns="91440" bIns="45720" rtlCol="0" anchor="t">
            <a:noAutofit/>
          </a:bodyPr>
          <a:lstStyle/>
          <a:p>
            <a:r>
              <a:rPr lang="en-US" sz="2400">
                <a:ea typeface="+mj-lt"/>
                <a:cs typeface="+mj-lt"/>
              </a:rPr>
              <a:t>Majority of the storm events happen around mid-East and eastern States of the U.S. for both 2010 and 2011</a:t>
            </a:r>
            <a:endParaRPr lang="en-US" sz="2400"/>
          </a:p>
          <a:p>
            <a:pPr>
              <a:buClr>
                <a:srgbClr val="8AD0D6"/>
              </a:buClr>
            </a:pPr>
            <a:r>
              <a:rPr lang="en-US" sz="2400">
                <a:ea typeface="+mj-lt"/>
                <a:cs typeface="+mj-lt"/>
              </a:rPr>
              <a:t>Most deaths occur in vehicles and towed trailers</a:t>
            </a:r>
            <a:endParaRPr lang="en-US" sz="2400"/>
          </a:p>
          <a:p>
            <a:pPr>
              <a:buClr>
                <a:srgbClr val="8AD0D6"/>
              </a:buClr>
            </a:pPr>
            <a:r>
              <a:rPr lang="en-US" sz="2400">
                <a:ea typeface="+mj-lt"/>
                <a:cs typeface="+mj-lt"/>
              </a:rPr>
              <a:t>Majority of the storm events happen around late spring to summer</a:t>
            </a:r>
            <a:endParaRPr lang="en-US" sz="2400"/>
          </a:p>
          <a:p>
            <a:pPr>
              <a:buClr>
                <a:srgbClr val="8AD0D6"/>
              </a:buClr>
            </a:pPr>
            <a:r>
              <a:rPr lang="en-US" sz="2400">
                <a:ea typeface="+mj-lt"/>
                <a:cs typeface="+mj-lt"/>
              </a:rPr>
              <a:t>Most storm events happen to be thunderstorms for 2010.</a:t>
            </a:r>
            <a:endParaRPr lang="en-US" sz="2400"/>
          </a:p>
          <a:p>
            <a:pPr>
              <a:buClr>
                <a:srgbClr val="8AD0D6"/>
              </a:buClr>
            </a:pPr>
            <a:r>
              <a:rPr lang="en-US" sz="2400">
                <a:ea typeface="+mj-lt"/>
                <a:cs typeface="+mj-lt"/>
              </a:rPr>
              <a:t>South Dakota and Tennessee had the most storm events in 2010 </a:t>
            </a:r>
            <a:endParaRPr lang="en-US" sz="2400"/>
          </a:p>
          <a:p>
            <a:pPr>
              <a:buClr>
                <a:srgbClr val="8AD0D6"/>
              </a:buClr>
            </a:pPr>
            <a:r>
              <a:rPr lang="en-US" sz="2400">
                <a:ea typeface="+mj-lt"/>
                <a:cs typeface="+mj-lt"/>
              </a:rPr>
              <a:t>Texas has the most storm events in 2011</a:t>
            </a:r>
            <a:endParaRPr lang="en-US" sz="2400"/>
          </a:p>
          <a:p>
            <a:pPr>
              <a:buClr>
                <a:srgbClr val="8AD0D6"/>
              </a:buClr>
            </a:pPr>
            <a:r>
              <a:rPr lang="en-US" sz="2400">
                <a:ea typeface="+mj-lt"/>
                <a:cs typeface="+mj-lt"/>
              </a:rPr>
              <a:t>Most storm injuries were tornadoes in 2011</a:t>
            </a:r>
          </a:p>
          <a:p>
            <a:pPr>
              <a:buClr>
                <a:srgbClr val="8AD0D6"/>
              </a:buClr>
            </a:pPr>
            <a:r>
              <a:rPr lang="en-US" sz="2400">
                <a:ea typeface="+mj-lt"/>
                <a:cs typeface="+mj-lt"/>
              </a:rPr>
              <a:t>For machine learning, we learned that magnitude of the storms depend on the event types, which makes sense. Depending on the event type of the storm, the higher or lower of the magnitude of the storm.</a:t>
            </a:r>
            <a:endParaRPr lang="en-US" sz="2400"/>
          </a:p>
        </p:txBody>
      </p:sp>
    </p:spTree>
    <p:extLst>
      <p:ext uri="{BB962C8B-B14F-4D97-AF65-F5344CB8AC3E}">
        <p14:creationId xmlns:p14="http://schemas.microsoft.com/office/powerpoint/2010/main" val="95704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8DB2-C5C5-7F4E-FC8C-1AF71F5515B0}"/>
              </a:ext>
            </a:extLst>
          </p:cNvPr>
          <p:cNvSpPr>
            <a:spLocks noGrp="1"/>
          </p:cNvSpPr>
          <p:nvPr>
            <p:ph type="title"/>
          </p:nvPr>
        </p:nvSpPr>
        <p:spPr/>
        <p:txBody>
          <a:bodyPr/>
          <a:lstStyle/>
          <a:p>
            <a:pPr algn="ctr"/>
            <a:r>
              <a:rPr lang="en-US" b="1"/>
              <a:t>Why this Data?</a:t>
            </a:r>
          </a:p>
        </p:txBody>
      </p:sp>
      <p:sp>
        <p:nvSpPr>
          <p:cNvPr id="3" name="Content Placeholder 2">
            <a:extLst>
              <a:ext uri="{FF2B5EF4-FFF2-40B4-BE49-F238E27FC236}">
                <a16:creationId xmlns:a16="http://schemas.microsoft.com/office/drawing/2014/main" id="{C19CB12D-2DA8-4060-11E8-002B9A41DC39}"/>
              </a:ext>
            </a:extLst>
          </p:cNvPr>
          <p:cNvSpPr>
            <a:spLocks noGrp="1"/>
          </p:cNvSpPr>
          <p:nvPr>
            <p:ph idx="1"/>
          </p:nvPr>
        </p:nvSpPr>
        <p:spPr>
          <a:xfrm>
            <a:off x="1103312" y="2052918"/>
            <a:ext cx="9869526" cy="2628551"/>
          </a:xfrm>
        </p:spPr>
        <p:txBody>
          <a:bodyPr vert="horz" lIns="91440" tIns="45720" rIns="91440" bIns="45720" rtlCol="0" anchor="t">
            <a:normAutofit/>
          </a:bodyPr>
          <a:lstStyle/>
          <a:p>
            <a:r>
              <a:rPr lang="en-US" sz="2800"/>
              <a:t>We want to analyze storm events and their details to predict when and where storms are coming. </a:t>
            </a:r>
          </a:p>
          <a:p>
            <a:pPr>
              <a:buClr>
                <a:srgbClr val="8AD0D6"/>
              </a:buClr>
            </a:pPr>
            <a:endParaRPr lang="en-US" sz="2800"/>
          </a:p>
          <a:p>
            <a:pPr>
              <a:buClr>
                <a:srgbClr val="8AD0D6"/>
              </a:buClr>
            </a:pPr>
            <a:r>
              <a:rPr lang="en-US" sz="2800"/>
              <a:t>We also want to gain insight of the damage storms can cause as well.</a:t>
            </a:r>
          </a:p>
        </p:txBody>
      </p:sp>
    </p:spTree>
    <p:extLst>
      <p:ext uri="{BB962C8B-B14F-4D97-AF65-F5344CB8AC3E}">
        <p14:creationId xmlns:p14="http://schemas.microsoft.com/office/powerpoint/2010/main" val="3479125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3" name="Picture 9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4" name="Picture 9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5" name="Oval 9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6" name="Picture 9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7" name="Picture 9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8" name="Rectangle 9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99" name="Rectangle 9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rm Ending — Gourmet Art Studio">
            <a:extLst>
              <a:ext uri="{FF2B5EF4-FFF2-40B4-BE49-F238E27FC236}">
                <a16:creationId xmlns:a16="http://schemas.microsoft.com/office/drawing/2014/main" id="{A9486392-A4EA-A90B-3E85-915E30BB7E03}"/>
              </a:ext>
            </a:extLst>
          </p:cNvPr>
          <p:cNvPicPr>
            <a:picLocks noChangeAspect="1"/>
          </p:cNvPicPr>
          <p:nvPr/>
        </p:nvPicPr>
        <p:blipFill rotWithShape="1">
          <a:blip r:embed="rId6">
            <a:alphaModFix amt="40000"/>
          </a:blip>
          <a:srcRect t="16340" b="2138"/>
          <a:stretch/>
        </p:blipFill>
        <p:spPr>
          <a:xfrm>
            <a:off x="20" y="10"/>
            <a:ext cx="12191980" cy="6857990"/>
          </a:xfrm>
          <a:prstGeom prst="rect">
            <a:avLst/>
          </a:prstGeom>
        </p:spPr>
      </p:pic>
      <p:sp>
        <p:nvSpPr>
          <p:cNvPr id="2" name="Title 1">
            <a:extLst>
              <a:ext uri="{FF2B5EF4-FFF2-40B4-BE49-F238E27FC236}">
                <a16:creationId xmlns:a16="http://schemas.microsoft.com/office/drawing/2014/main" id="{F427731A-2BED-0DB2-F8DE-7FD6936CAE47}"/>
              </a:ext>
            </a:extLst>
          </p:cNvPr>
          <p:cNvSpPr>
            <a:spLocks noGrp="1"/>
          </p:cNvSpPr>
          <p:nvPr>
            <p:ph type="title"/>
          </p:nvPr>
        </p:nvSpPr>
        <p:spPr>
          <a:xfrm>
            <a:off x="1193055" y="1104900"/>
            <a:ext cx="8825658" cy="3329581"/>
          </a:xfrm>
        </p:spPr>
        <p:txBody>
          <a:bodyPr vert="horz" lIns="91440" tIns="45720" rIns="91440" bIns="45720" rtlCol="0" anchor="b">
            <a:normAutofit/>
          </a:bodyPr>
          <a:lstStyle/>
          <a:p>
            <a:r>
              <a:rPr lang="en-US" sz="7200" b="1">
                <a:solidFill>
                  <a:schemeClr val="tx1"/>
                </a:solidFill>
              </a:rPr>
              <a:t>The End</a:t>
            </a:r>
          </a:p>
        </p:txBody>
      </p:sp>
    </p:spTree>
    <p:extLst>
      <p:ext uri="{BB962C8B-B14F-4D97-AF65-F5344CB8AC3E}">
        <p14:creationId xmlns:p14="http://schemas.microsoft.com/office/powerpoint/2010/main" val="406897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5B58-BE6C-7887-CB4F-97FF5DEBF5D2}"/>
              </a:ext>
            </a:extLst>
          </p:cNvPr>
          <p:cNvSpPr>
            <a:spLocks noGrp="1"/>
          </p:cNvSpPr>
          <p:nvPr>
            <p:ph type="title"/>
          </p:nvPr>
        </p:nvSpPr>
        <p:spPr>
          <a:xfrm>
            <a:off x="1397379" y="452718"/>
            <a:ext cx="9404723" cy="1400530"/>
          </a:xfrm>
        </p:spPr>
        <p:txBody>
          <a:bodyPr/>
          <a:lstStyle/>
          <a:p>
            <a:pPr algn="ctr"/>
            <a:r>
              <a:rPr lang="en-US" b="1"/>
              <a:t>Data Size and Information</a:t>
            </a:r>
          </a:p>
        </p:txBody>
      </p:sp>
      <p:sp>
        <p:nvSpPr>
          <p:cNvPr id="3" name="Content Placeholder 2">
            <a:extLst>
              <a:ext uri="{FF2B5EF4-FFF2-40B4-BE49-F238E27FC236}">
                <a16:creationId xmlns:a16="http://schemas.microsoft.com/office/drawing/2014/main" id="{6682ED3F-D945-FA10-890F-3224CEA89E2A}"/>
              </a:ext>
            </a:extLst>
          </p:cNvPr>
          <p:cNvSpPr>
            <a:spLocks noGrp="1"/>
          </p:cNvSpPr>
          <p:nvPr>
            <p:ph idx="1"/>
          </p:nvPr>
        </p:nvSpPr>
        <p:spPr>
          <a:xfrm>
            <a:off x="1103312" y="1344580"/>
            <a:ext cx="10524202" cy="5107734"/>
          </a:xfrm>
        </p:spPr>
        <p:txBody>
          <a:bodyPr vert="horz" lIns="91440" tIns="45720" rIns="91440" bIns="45720" rtlCol="0" anchor="t">
            <a:normAutofit lnSpcReduction="10000"/>
          </a:bodyPr>
          <a:lstStyle/>
          <a:p>
            <a:r>
              <a:rPr lang="en-US" sz="2800" dirty="0"/>
              <a:t>We used several data for this presentation. We used storm events from 2010 and 2011.</a:t>
            </a:r>
            <a:endParaRPr lang="en-US" sz="2800" dirty="0">
              <a:latin typeface="Times New Roman"/>
              <a:ea typeface="+mj-lt"/>
              <a:cs typeface="Times New Roman"/>
            </a:endParaRPr>
          </a:p>
          <a:p>
            <a:pPr lvl="1">
              <a:buClr>
                <a:srgbClr val="8AD0D6"/>
              </a:buClr>
              <a:buFont typeface="Calibri" charset="2"/>
              <a:buChar char="-"/>
            </a:pPr>
            <a:r>
              <a:rPr lang="en-US" dirty="0">
                <a:latin typeface="Times New Roman"/>
                <a:ea typeface="+mj-lt"/>
                <a:cs typeface="Times New Roman"/>
                <a:hlinkClick r:id="rId2"/>
              </a:rPr>
              <a:t>StormEvents_details-ftp_v1.0_d2010_c20220425.csv.gz</a:t>
            </a:r>
            <a:endParaRPr lang="en-US" dirty="0">
              <a:latin typeface="Times New Roman"/>
              <a:cs typeface="Times New Roman"/>
            </a:endParaRPr>
          </a:p>
          <a:p>
            <a:pPr lvl="1">
              <a:buClr>
                <a:srgbClr val="8AD0D6"/>
              </a:buClr>
              <a:buFont typeface="Calibri" charset="2"/>
              <a:buChar char="-"/>
            </a:pPr>
            <a:r>
              <a:rPr lang="en-US" dirty="0">
                <a:latin typeface="Times New Roman"/>
                <a:ea typeface="+mj-lt"/>
                <a:cs typeface="Times New Roman"/>
                <a:hlinkClick r:id="rId3"/>
              </a:rPr>
              <a:t>StormEvents_details-ftp_v1.0_d2011_c20230417.csv.gz</a:t>
            </a:r>
            <a:endParaRPr lang="en-US" dirty="0"/>
          </a:p>
          <a:p>
            <a:pPr lvl="1">
              <a:buClr>
                <a:srgbClr val="8AD0D6"/>
              </a:buClr>
              <a:buFont typeface="Calibri" charset="2"/>
              <a:buChar char="-"/>
            </a:pPr>
            <a:r>
              <a:rPr lang="en-US" dirty="0">
                <a:latin typeface="Times New Roman"/>
                <a:cs typeface="Times New Roman"/>
                <a:hlinkClick r:id="rId4"/>
              </a:rPr>
              <a:t>StormEvents_fatalities-ftp_v1.0_d2010_c20220425.csv.gz</a:t>
            </a:r>
            <a:endParaRPr lang="en-US" dirty="0">
              <a:latin typeface="Times New Roman"/>
              <a:cs typeface="Times New Roman"/>
            </a:endParaRPr>
          </a:p>
          <a:p>
            <a:pPr lvl="1">
              <a:buClr>
                <a:srgbClr val="8AD0D6"/>
              </a:buClr>
              <a:buFont typeface="Calibri" charset="2"/>
              <a:buChar char="-"/>
            </a:pPr>
            <a:r>
              <a:rPr lang="en-US" dirty="0">
                <a:latin typeface="Times New Roman"/>
                <a:cs typeface="Times New Roman"/>
                <a:hlinkClick r:id="rId5"/>
              </a:rPr>
              <a:t>StormEvents_fatalities-ftp_v1.0_d2011_c20230417.csv.gz</a:t>
            </a:r>
            <a:endParaRPr lang="en-US" dirty="0">
              <a:latin typeface="Times New Roman"/>
              <a:cs typeface="Times New Roman"/>
            </a:endParaRPr>
          </a:p>
          <a:p>
            <a:pPr lvl="1">
              <a:buClr>
                <a:srgbClr val="8AD0D6"/>
              </a:buClr>
              <a:buFont typeface="Calibri" charset="2"/>
              <a:buChar char="-"/>
            </a:pPr>
            <a:r>
              <a:rPr lang="en-US" dirty="0">
                <a:latin typeface="Times New Roman"/>
                <a:cs typeface="Times New Roman"/>
                <a:hlinkClick r:id="rId6"/>
              </a:rPr>
              <a:t>StormEvents_locations-ftp_v1.0_d2010_c20220425.csv.gz</a:t>
            </a:r>
            <a:endParaRPr lang="en-US" dirty="0">
              <a:latin typeface="Times New Roman"/>
              <a:cs typeface="Times New Roman"/>
            </a:endParaRPr>
          </a:p>
          <a:p>
            <a:pPr lvl="1">
              <a:buClr>
                <a:srgbClr val="8AD0D6"/>
              </a:buClr>
              <a:buFont typeface="Calibri" charset="2"/>
              <a:buChar char="-"/>
            </a:pPr>
            <a:r>
              <a:rPr lang="en-US" dirty="0">
                <a:latin typeface="Times New Roman"/>
                <a:cs typeface="Times New Roman"/>
                <a:hlinkClick r:id="rId7"/>
              </a:rPr>
              <a:t>StormEvents_locations-ftp_v1.0_d2011_c20230417.csv.gz</a:t>
            </a:r>
            <a:endParaRPr lang="en-US" dirty="0">
              <a:latin typeface="Times New Roman"/>
              <a:cs typeface="Times New Roman"/>
            </a:endParaRPr>
          </a:p>
          <a:p>
            <a:pPr lvl="1">
              <a:buClr>
                <a:srgbClr val="8AD0D6"/>
              </a:buClr>
              <a:buFont typeface="Calibri" charset="2"/>
              <a:buChar char="-"/>
            </a:pPr>
            <a:endParaRPr lang="en-US" sz="2800" dirty="0">
              <a:latin typeface="Century Gothic" panose="020B0502020202020204"/>
              <a:cs typeface="Times New Roman"/>
            </a:endParaRPr>
          </a:p>
          <a:p>
            <a:pPr lvl="1">
              <a:buClr>
                <a:srgbClr val="8AD0D6"/>
              </a:buClr>
            </a:pPr>
            <a:r>
              <a:rPr lang="en-US" sz="2800" dirty="0"/>
              <a:t>Data size is more than 100 mb combined.</a:t>
            </a:r>
          </a:p>
          <a:p>
            <a:pPr lvl="1">
              <a:buClr>
                <a:srgbClr val="8AD0D6"/>
              </a:buClr>
            </a:pPr>
            <a:r>
              <a:rPr lang="en-US" sz="2800" dirty="0"/>
              <a:t>GitHub Link-</a:t>
            </a:r>
            <a:r>
              <a:rPr lang="en-US" sz="2800" dirty="0">
                <a:hlinkClick r:id="rId8"/>
              </a:rPr>
              <a:t>https://github.com/</a:t>
            </a:r>
            <a:r>
              <a:rPr lang="en-US" sz="2800" dirty="0" err="1">
                <a:hlinkClick r:id="rId8"/>
              </a:rPr>
              <a:t>MichaelCIS</a:t>
            </a:r>
            <a:r>
              <a:rPr lang="en-US" sz="2800" dirty="0">
                <a:hlinkClick r:id="rId8"/>
              </a:rPr>
              <a:t>/3200_Stormevent.git</a:t>
            </a:r>
            <a:endParaRPr lang="en-US" dirty="0"/>
          </a:p>
        </p:txBody>
      </p:sp>
    </p:spTree>
    <p:extLst>
      <p:ext uri="{BB962C8B-B14F-4D97-AF65-F5344CB8AC3E}">
        <p14:creationId xmlns:p14="http://schemas.microsoft.com/office/powerpoint/2010/main" val="403526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99B6-1EA2-BA30-AABF-D40BCD7BD0B3}"/>
              </a:ext>
            </a:extLst>
          </p:cNvPr>
          <p:cNvSpPr>
            <a:spLocks noGrp="1"/>
          </p:cNvSpPr>
          <p:nvPr>
            <p:ph type="title"/>
          </p:nvPr>
        </p:nvSpPr>
        <p:spPr>
          <a:xfrm>
            <a:off x="859169" y="2046788"/>
            <a:ext cx="10128496" cy="1739686"/>
          </a:xfrm>
        </p:spPr>
        <p:txBody>
          <a:bodyPr/>
          <a:lstStyle/>
          <a:p>
            <a:pPr algn="ctr"/>
            <a:r>
              <a:rPr lang="en-US" sz="6000" b="1"/>
              <a:t>Time &amp; Geo Location/Map of 2010 &amp; 2011</a:t>
            </a:r>
            <a:br>
              <a:rPr lang="en-US" sz="6000" b="1"/>
            </a:br>
            <a:r>
              <a:rPr lang="en-US" sz="6000" b="1"/>
              <a:t>Storm Events </a:t>
            </a:r>
          </a:p>
        </p:txBody>
      </p:sp>
    </p:spTree>
    <p:extLst>
      <p:ext uri="{BB962C8B-B14F-4D97-AF65-F5344CB8AC3E}">
        <p14:creationId xmlns:p14="http://schemas.microsoft.com/office/powerpoint/2010/main" val="298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6141AC-DD04-7D54-7DF4-0921269E051C}"/>
              </a:ext>
            </a:extLst>
          </p:cNvPr>
          <p:cNvSpPr>
            <a:spLocks noGrp="1"/>
          </p:cNvSpPr>
          <p:nvPr>
            <p:ph type="title"/>
          </p:nvPr>
        </p:nvSpPr>
        <p:spPr>
          <a:xfrm>
            <a:off x="1398586" y="414618"/>
            <a:ext cx="9404723" cy="1400530"/>
          </a:xfrm>
        </p:spPr>
        <p:txBody>
          <a:bodyPr/>
          <a:lstStyle/>
          <a:p>
            <a:pPr algn="ctr"/>
            <a:r>
              <a:rPr lang="en-US" b="1"/>
              <a:t>Storm Locations 2011</a:t>
            </a:r>
          </a:p>
        </p:txBody>
      </p:sp>
      <p:pic>
        <p:nvPicPr>
          <p:cNvPr id="3" name="Picture 2" descr="A map with blue circles and white text&#10;&#10;Description automatically generated">
            <a:extLst>
              <a:ext uri="{FF2B5EF4-FFF2-40B4-BE49-F238E27FC236}">
                <a16:creationId xmlns:a16="http://schemas.microsoft.com/office/drawing/2014/main" id="{D69270DD-2B26-D383-9C2F-4797E23A741F}"/>
              </a:ext>
            </a:extLst>
          </p:cNvPr>
          <p:cNvPicPr>
            <a:picLocks noChangeAspect="1"/>
          </p:cNvPicPr>
          <p:nvPr/>
        </p:nvPicPr>
        <p:blipFill>
          <a:blip r:embed="rId2"/>
          <a:stretch>
            <a:fillRect/>
          </a:stretch>
        </p:blipFill>
        <p:spPr>
          <a:xfrm>
            <a:off x="390525" y="1357551"/>
            <a:ext cx="11544300" cy="4495324"/>
          </a:xfrm>
          <a:prstGeom prst="rect">
            <a:avLst/>
          </a:prstGeom>
        </p:spPr>
      </p:pic>
      <p:sp>
        <p:nvSpPr>
          <p:cNvPr id="7" name="TextBox 6">
            <a:extLst>
              <a:ext uri="{FF2B5EF4-FFF2-40B4-BE49-F238E27FC236}">
                <a16:creationId xmlns:a16="http://schemas.microsoft.com/office/drawing/2014/main" id="{2872BECC-0D06-9894-3323-6EF0C0068FCB}"/>
              </a:ext>
            </a:extLst>
          </p:cNvPr>
          <p:cNvSpPr txBox="1"/>
          <p:nvPr/>
        </p:nvSpPr>
        <p:spPr>
          <a:xfrm>
            <a:off x="244042" y="6065818"/>
            <a:ext cx="120247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Most storm events in lower middle east and upper east coast states</a:t>
            </a:r>
            <a:endParaRPr lang="en-US" dirty="0"/>
          </a:p>
        </p:txBody>
      </p:sp>
    </p:spTree>
    <p:extLst>
      <p:ext uri="{BB962C8B-B14F-4D97-AF65-F5344CB8AC3E}">
        <p14:creationId xmlns:p14="http://schemas.microsoft.com/office/powerpoint/2010/main" val="35700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A368A-9805-E9E0-549F-450E8624DE6E}"/>
              </a:ext>
            </a:extLst>
          </p:cNvPr>
          <p:cNvSpPr>
            <a:spLocks noGrp="1"/>
          </p:cNvSpPr>
          <p:nvPr>
            <p:ph type="title"/>
          </p:nvPr>
        </p:nvSpPr>
        <p:spPr>
          <a:xfrm>
            <a:off x="1398586" y="405093"/>
            <a:ext cx="9404723" cy="1400530"/>
          </a:xfrm>
        </p:spPr>
        <p:txBody>
          <a:bodyPr/>
          <a:lstStyle/>
          <a:p>
            <a:pPr algn="ctr"/>
            <a:r>
              <a:rPr lang="en-US" b="1"/>
              <a:t>Storm Locations 2010</a:t>
            </a:r>
          </a:p>
        </p:txBody>
      </p:sp>
      <p:pic>
        <p:nvPicPr>
          <p:cNvPr id="8" name="Picture 7" descr="A map with blue circles and numbers&#10;&#10;Description automatically generated">
            <a:extLst>
              <a:ext uri="{FF2B5EF4-FFF2-40B4-BE49-F238E27FC236}">
                <a16:creationId xmlns:a16="http://schemas.microsoft.com/office/drawing/2014/main" id="{AAF9DFE9-E950-9DCD-880A-2D80CEC30469}"/>
              </a:ext>
            </a:extLst>
          </p:cNvPr>
          <p:cNvPicPr>
            <a:picLocks noChangeAspect="1"/>
          </p:cNvPicPr>
          <p:nvPr/>
        </p:nvPicPr>
        <p:blipFill>
          <a:blip r:embed="rId3"/>
          <a:stretch>
            <a:fillRect/>
          </a:stretch>
        </p:blipFill>
        <p:spPr>
          <a:xfrm>
            <a:off x="371475" y="1388983"/>
            <a:ext cx="11620500" cy="4527709"/>
          </a:xfrm>
          <a:prstGeom prst="rect">
            <a:avLst/>
          </a:prstGeom>
        </p:spPr>
      </p:pic>
      <p:sp>
        <p:nvSpPr>
          <p:cNvPr id="10" name="TextBox 9">
            <a:extLst>
              <a:ext uri="{FF2B5EF4-FFF2-40B4-BE49-F238E27FC236}">
                <a16:creationId xmlns:a16="http://schemas.microsoft.com/office/drawing/2014/main" id="{50E0773E-A656-D4B9-0007-F3BAC94638C0}"/>
              </a:ext>
            </a:extLst>
          </p:cNvPr>
          <p:cNvSpPr txBox="1"/>
          <p:nvPr/>
        </p:nvSpPr>
        <p:spPr>
          <a:xfrm>
            <a:off x="1245226" y="6120550"/>
            <a:ext cx="98779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Most storm events in middle east and east coast states</a:t>
            </a:r>
            <a:endParaRPr lang="en-US"/>
          </a:p>
        </p:txBody>
      </p:sp>
    </p:spTree>
    <p:extLst>
      <p:ext uri="{BB962C8B-B14F-4D97-AF65-F5344CB8AC3E}">
        <p14:creationId xmlns:p14="http://schemas.microsoft.com/office/powerpoint/2010/main" val="387274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99B6-1EA2-BA30-AABF-D40BCD7BD0B3}"/>
              </a:ext>
            </a:extLst>
          </p:cNvPr>
          <p:cNvSpPr>
            <a:spLocks noGrp="1"/>
          </p:cNvSpPr>
          <p:nvPr>
            <p:ph type="title"/>
          </p:nvPr>
        </p:nvSpPr>
        <p:spPr>
          <a:xfrm>
            <a:off x="1030619" y="2561138"/>
            <a:ext cx="10128496" cy="1739686"/>
          </a:xfrm>
        </p:spPr>
        <p:txBody>
          <a:bodyPr/>
          <a:lstStyle/>
          <a:p>
            <a:pPr algn="ctr"/>
            <a:r>
              <a:rPr lang="en-US" sz="6000" b="1"/>
              <a:t>Fatalities Visual Chart from 2010 &amp; 2011 Storm Events</a:t>
            </a:r>
          </a:p>
        </p:txBody>
      </p:sp>
    </p:spTree>
    <p:extLst>
      <p:ext uri="{BB962C8B-B14F-4D97-AF65-F5344CB8AC3E}">
        <p14:creationId xmlns:p14="http://schemas.microsoft.com/office/powerpoint/2010/main" val="107958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C661-0B87-4394-CC0F-6661C1444DEE}"/>
              </a:ext>
            </a:extLst>
          </p:cNvPr>
          <p:cNvSpPr>
            <a:spLocks noGrp="1"/>
          </p:cNvSpPr>
          <p:nvPr>
            <p:ph type="title"/>
          </p:nvPr>
        </p:nvSpPr>
        <p:spPr>
          <a:xfrm>
            <a:off x="1933273" y="318853"/>
            <a:ext cx="9404723" cy="1400530"/>
          </a:xfrm>
        </p:spPr>
        <p:txBody>
          <a:bodyPr/>
          <a:lstStyle/>
          <a:p>
            <a:r>
              <a:rPr lang="en-US" b="1"/>
              <a:t>Storm Events Fatalities 2010</a:t>
            </a:r>
          </a:p>
        </p:txBody>
      </p:sp>
      <p:pic>
        <p:nvPicPr>
          <p:cNvPr id="5" name="Picture 4" descr="A screenshot of a graph&#10;&#10;Description automatically generated">
            <a:extLst>
              <a:ext uri="{FF2B5EF4-FFF2-40B4-BE49-F238E27FC236}">
                <a16:creationId xmlns:a16="http://schemas.microsoft.com/office/drawing/2014/main" id="{C67301FC-4B02-EF8C-C221-6624E41FE5FC}"/>
              </a:ext>
            </a:extLst>
          </p:cNvPr>
          <p:cNvPicPr>
            <a:picLocks noChangeAspect="1"/>
          </p:cNvPicPr>
          <p:nvPr/>
        </p:nvPicPr>
        <p:blipFill>
          <a:blip r:embed="rId2"/>
          <a:stretch>
            <a:fillRect/>
          </a:stretch>
        </p:blipFill>
        <p:spPr>
          <a:xfrm>
            <a:off x="2886075" y="1257337"/>
            <a:ext cx="9029700" cy="1876351"/>
          </a:xfrm>
          <a:prstGeom prst="rect">
            <a:avLst/>
          </a:prstGeom>
        </p:spPr>
      </p:pic>
      <p:sp>
        <p:nvSpPr>
          <p:cNvPr id="7" name="TextBox 6">
            <a:extLst>
              <a:ext uri="{FF2B5EF4-FFF2-40B4-BE49-F238E27FC236}">
                <a16:creationId xmlns:a16="http://schemas.microsoft.com/office/drawing/2014/main" id="{18206153-B13C-F8EF-FE9C-1A26FFA1CC3E}"/>
              </a:ext>
            </a:extLst>
          </p:cNvPr>
          <p:cNvSpPr txBox="1"/>
          <p:nvPr/>
        </p:nvSpPr>
        <p:spPr>
          <a:xfrm>
            <a:off x="193488" y="1359022"/>
            <a:ext cx="250200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t>Time Period:</a:t>
            </a:r>
            <a:br>
              <a:rPr lang="en-US" sz="2400"/>
            </a:br>
            <a:r>
              <a:rPr lang="en-US" sz="2400"/>
              <a:t>Most deaths occurred around summertime</a:t>
            </a:r>
            <a:endParaRPr lang="en-US"/>
          </a:p>
          <a:p>
            <a:br>
              <a:rPr lang="en-US" sz="2400"/>
            </a:br>
            <a:endParaRPr lang="en-US" sz="2400"/>
          </a:p>
          <a:p>
            <a:pPr marL="342900" indent="-342900">
              <a:buFont typeface="Wingdings"/>
              <a:buChar char="Ø"/>
            </a:pPr>
            <a:r>
              <a:rPr lang="en-US" sz="2400"/>
              <a:t>Locations: </a:t>
            </a:r>
            <a:br>
              <a:rPr lang="en-US" sz="2400"/>
            </a:br>
            <a:r>
              <a:rPr lang="en-US" sz="2400"/>
              <a:t>Most deaths occurred in vehicles and towed trailers</a:t>
            </a:r>
          </a:p>
          <a:p>
            <a:pPr marL="285750" indent="-285750">
              <a:buFont typeface="Wingdings"/>
              <a:buChar char="Ø"/>
            </a:pPr>
            <a:endParaRPr lang="en-US" sz="2400"/>
          </a:p>
        </p:txBody>
      </p:sp>
      <p:pic>
        <p:nvPicPr>
          <p:cNvPr id="8" name="Picture 7" descr="A screenshot of a graph&#10;&#10;Description automatically generated">
            <a:extLst>
              <a:ext uri="{FF2B5EF4-FFF2-40B4-BE49-F238E27FC236}">
                <a16:creationId xmlns:a16="http://schemas.microsoft.com/office/drawing/2014/main" id="{B121D69F-0183-381C-C667-DB2E6105131B}"/>
              </a:ext>
            </a:extLst>
          </p:cNvPr>
          <p:cNvPicPr>
            <a:picLocks noChangeAspect="1"/>
          </p:cNvPicPr>
          <p:nvPr/>
        </p:nvPicPr>
        <p:blipFill>
          <a:blip r:embed="rId3"/>
          <a:stretch>
            <a:fillRect/>
          </a:stretch>
        </p:blipFill>
        <p:spPr>
          <a:xfrm>
            <a:off x="2886075" y="3236119"/>
            <a:ext cx="9029700" cy="3500438"/>
          </a:xfrm>
          <a:prstGeom prst="rect">
            <a:avLst/>
          </a:prstGeom>
        </p:spPr>
      </p:pic>
    </p:spTree>
    <p:extLst>
      <p:ext uri="{BB962C8B-B14F-4D97-AF65-F5344CB8AC3E}">
        <p14:creationId xmlns:p14="http://schemas.microsoft.com/office/powerpoint/2010/main" val="556316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440C597BD66640A4813E95A7FBE61F" ma:contentTypeVersion="12" ma:contentTypeDescription="Create a new document." ma:contentTypeScope="" ma:versionID="29b327ec133d13507a97923c54e998c1">
  <xsd:schema xmlns:xsd="http://www.w3.org/2001/XMLSchema" xmlns:xs="http://www.w3.org/2001/XMLSchema" xmlns:p="http://schemas.microsoft.com/office/2006/metadata/properties" xmlns:ns3="86e951aa-b840-4abf-a814-2843d87f48ba" xmlns:ns4="1b1dc2b4-b056-4438-9b50-929da9e22c0b" targetNamespace="http://schemas.microsoft.com/office/2006/metadata/properties" ma:root="true" ma:fieldsID="d42e7ede16bc56f54b24bf5946a16bce" ns3:_="" ns4:_="">
    <xsd:import namespace="86e951aa-b840-4abf-a814-2843d87f48ba"/>
    <xsd:import namespace="1b1dc2b4-b056-4438-9b50-929da9e22c0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_activity"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e951aa-b840-4abf-a814-2843d87f48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1dc2b4-b056-4438-9b50-929da9e22c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6e951aa-b840-4abf-a814-2843d87f48ba" xsi:nil="true"/>
  </documentManagement>
</p:properties>
</file>

<file path=customXml/itemProps1.xml><?xml version="1.0" encoding="utf-8"?>
<ds:datastoreItem xmlns:ds="http://schemas.openxmlformats.org/officeDocument/2006/customXml" ds:itemID="{BD4F6D95-DA85-4C8F-A5A9-06DD69692DCF}">
  <ds:schemaRefs>
    <ds:schemaRef ds:uri="1b1dc2b4-b056-4438-9b50-929da9e22c0b"/>
    <ds:schemaRef ds:uri="86e951aa-b840-4abf-a814-2843d87f4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41FC148-44A3-45EF-A7DD-E4D6B360B53F}">
  <ds:schemaRefs>
    <ds:schemaRef ds:uri="http://schemas.microsoft.com/sharepoint/v3/contenttype/forms"/>
  </ds:schemaRefs>
</ds:datastoreItem>
</file>

<file path=customXml/itemProps3.xml><?xml version="1.0" encoding="utf-8"?>
<ds:datastoreItem xmlns:ds="http://schemas.openxmlformats.org/officeDocument/2006/customXml" ds:itemID="{939EDAA0-F7A3-4A17-A6DB-0A09A1033F89}">
  <ds:schemaRefs>
    <ds:schemaRef ds:uri="1b1dc2b4-b056-4438-9b50-929da9e22c0b"/>
    <ds:schemaRef ds:uri="86e951aa-b840-4abf-a814-2843d87f48b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200</TotalTime>
  <Words>898</Words>
  <Application>Microsoft Office PowerPoint</Application>
  <PresentationFormat>Widescreen</PresentationFormat>
  <Paragraphs>109</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Century Gothic</vt:lpstr>
      <vt:lpstr>Courier New</vt:lpstr>
      <vt:lpstr>Times New Roman</vt:lpstr>
      <vt:lpstr>Wingdings</vt:lpstr>
      <vt:lpstr>Wingdings 3</vt:lpstr>
      <vt:lpstr>Ion</vt:lpstr>
      <vt:lpstr>Storm Weather Data</vt:lpstr>
      <vt:lpstr>Data Source</vt:lpstr>
      <vt:lpstr>Why this Data?</vt:lpstr>
      <vt:lpstr>Data Size and Information</vt:lpstr>
      <vt:lpstr>Time &amp; Geo Location/Map of 2010 &amp; 2011 Storm Events </vt:lpstr>
      <vt:lpstr>Storm Locations 2011</vt:lpstr>
      <vt:lpstr>Storm Locations 2010</vt:lpstr>
      <vt:lpstr>Fatalities Visual Chart from 2010 &amp; 2011 Storm Events</vt:lpstr>
      <vt:lpstr>Storm Events Fatalities 2010</vt:lpstr>
      <vt:lpstr>PowerPoint Presentation</vt:lpstr>
      <vt:lpstr>Visual Chart of 2010 Storm Events</vt:lpstr>
      <vt:lpstr>Months of the Year w/  Most Weather Events</vt:lpstr>
      <vt:lpstr>Types of Weather Events</vt:lpstr>
      <vt:lpstr>Top 10 States with Weather Events</vt:lpstr>
      <vt:lpstr>Top 5 States with Property Damage</vt:lpstr>
      <vt:lpstr>Visual Chart of 2011 Storm Events</vt:lpstr>
      <vt:lpstr>Number of Storm Events in 20 States</vt:lpstr>
      <vt:lpstr>Percentage of Direct Injury from Different Types of Storm</vt:lpstr>
      <vt:lpstr>Ten Storm Events in Direct Death </vt:lpstr>
      <vt:lpstr>Predictive Analysis</vt:lpstr>
      <vt:lpstr>Influencers - 2010</vt:lpstr>
      <vt:lpstr>Training Data - 2010</vt:lpstr>
      <vt:lpstr>Testing Data - 2010</vt:lpstr>
      <vt:lpstr>Influencers - 2011</vt:lpstr>
      <vt:lpstr>Training Data - 2011</vt:lpstr>
      <vt:lpstr>Testing Data - 2011</vt:lpstr>
      <vt:lpstr>Regression Data with Feature Importance</vt:lpstr>
      <vt:lpstr>Machine Learning Feature Importance</vt:lpstr>
      <vt:lpstr>Insights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Do, Michael M</dc:creator>
  <cp:lastModifiedBy>Do, Michael M</cp:lastModifiedBy>
  <cp:revision>2</cp:revision>
  <dcterms:created xsi:type="dcterms:W3CDTF">2023-11-30T03:49:12Z</dcterms:created>
  <dcterms:modified xsi:type="dcterms:W3CDTF">2023-12-04T07:24:27Z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0x0101001C440C597BD66640A4813E95A7FBE61F</vt:lpwstr>
  </property>
</Properties>
</file>