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37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3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2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2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2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8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76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38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59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73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14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21D7-5BB6-4C6F-BF1B-F3114E0D5FA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490D-8D8C-4DBD-8A30-D35348F3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1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91086" y="2757711"/>
            <a:ext cx="5500914" cy="1233714"/>
          </a:xfrm>
        </p:spPr>
        <p:txBody>
          <a:bodyPr>
            <a:noAutofit/>
          </a:bodyPr>
          <a:lstStyle/>
          <a:p>
            <a:r>
              <a:rPr lang="it-IT" sz="4800" dirty="0" smtClean="0"/>
              <a:t>Fondamenti di Statistica per Data Science</a:t>
            </a:r>
            <a:endParaRPr lang="it-IT" sz="4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" y="1443789"/>
            <a:ext cx="6669771" cy="444651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257142" y="4383311"/>
            <a:ext cx="480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Cavicchioli Michael - 7149344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8763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Metodi di penalizzazione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38200" y="1915885"/>
            <a:ext cx="1003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AIC:	</a:t>
            </a:r>
            <a:r>
              <a:rPr lang="it-IT" sz="2200" dirty="0" smtClean="0"/>
              <a:t>penalizza modelli meno complessi (meno severo)</a:t>
            </a:r>
            <a:endParaRPr lang="it-IT" sz="2800" dirty="0" smtClean="0"/>
          </a:p>
          <a:p>
            <a:endParaRPr lang="it-IT" sz="2800" dirty="0" smtClean="0"/>
          </a:p>
          <a:p>
            <a:r>
              <a:rPr lang="it-IT" sz="2800" dirty="0" smtClean="0"/>
              <a:t>BIC:	</a:t>
            </a:r>
            <a:r>
              <a:rPr lang="it-IT" sz="2200" dirty="0" smtClean="0"/>
              <a:t>penalizza modelli più complessi (più severo)</a:t>
            </a:r>
            <a:endParaRPr lang="it-IT" sz="2800" dirty="0"/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838200" y="3681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smtClean="0"/>
              <a:t>Metodi non di penalizzazione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38200" y="5007205"/>
            <a:ext cx="965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MV:	</a:t>
            </a:r>
            <a:r>
              <a:rPr lang="it-IT" sz="2200" dirty="0" smtClean="0"/>
              <a:t>massimizzare la verosimiglianza del modello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9478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Regressione Logistica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2318544"/>
            <a:ext cx="7150100" cy="3365500"/>
          </a:xfrm>
        </p:spPr>
      </p:pic>
    </p:spTree>
    <p:extLst>
      <p:ext uri="{BB962C8B-B14F-4D97-AF65-F5344CB8AC3E}">
        <p14:creationId xmlns:p14="http://schemas.microsoft.com/office/powerpoint/2010/main" val="7547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RL: Reimpiego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7" y="2743200"/>
            <a:ext cx="10888686" cy="2689200"/>
          </a:xfrm>
        </p:spPr>
      </p:pic>
    </p:spTree>
    <p:extLst>
      <p:ext uri="{BB962C8B-B14F-4D97-AF65-F5344CB8AC3E}">
        <p14:creationId xmlns:p14="http://schemas.microsoft.com/office/powerpoint/2010/main" val="12359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RL: Depressione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9" y="2758440"/>
            <a:ext cx="10982602" cy="2689789"/>
          </a:xfrm>
        </p:spPr>
      </p:pic>
    </p:spTree>
    <p:extLst>
      <p:ext uri="{BB962C8B-B14F-4D97-AF65-F5344CB8AC3E}">
        <p14:creationId xmlns:p14="http://schemas.microsoft.com/office/powerpoint/2010/main" val="11527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Rete </a:t>
            </a:r>
            <a:r>
              <a:rPr lang="it-IT" dirty="0" err="1" smtClean="0"/>
              <a:t>bayesiana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49" y="1825625"/>
            <a:ext cx="8431102" cy="4351338"/>
          </a:xfrm>
        </p:spPr>
      </p:pic>
    </p:spTree>
    <p:extLst>
      <p:ext uri="{BB962C8B-B14F-4D97-AF65-F5344CB8AC3E}">
        <p14:creationId xmlns:p14="http://schemas.microsoft.com/office/powerpoint/2010/main" val="5063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Rete </a:t>
            </a:r>
            <a:r>
              <a:rPr lang="it-IT" dirty="0" err="1" smtClean="0"/>
              <a:t>bayesiana</a:t>
            </a:r>
            <a:r>
              <a:rPr lang="it-IT" dirty="0" smtClean="0"/>
              <a:t> aggiornata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49" y="1825625"/>
            <a:ext cx="8431102" cy="4351338"/>
          </a:xfrm>
        </p:spPr>
      </p:pic>
    </p:spTree>
    <p:extLst>
      <p:ext uri="{BB962C8B-B14F-4D97-AF65-F5344CB8AC3E}">
        <p14:creationId xmlns:p14="http://schemas.microsoft.com/office/powerpoint/2010/main" val="29812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RL </a:t>
            </a:r>
            <a:r>
              <a:rPr lang="it-IT" dirty="0" smtClean="0"/>
              <a:t>da Rete </a:t>
            </a:r>
            <a:r>
              <a:rPr lang="it-IT" dirty="0" err="1" smtClean="0"/>
              <a:t>bayesiana</a:t>
            </a:r>
            <a:r>
              <a:rPr lang="it-IT" dirty="0" smtClean="0"/>
              <a:t>: reimpiego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81" y="1404710"/>
            <a:ext cx="5594838" cy="5241600"/>
          </a:xfrm>
        </p:spPr>
      </p:pic>
    </p:spTree>
    <p:extLst>
      <p:ext uri="{BB962C8B-B14F-4D97-AF65-F5344CB8AC3E}">
        <p14:creationId xmlns:p14="http://schemas.microsoft.com/office/powerpoint/2010/main" val="13490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RL da Rete </a:t>
            </a:r>
            <a:r>
              <a:rPr lang="it-IT" dirty="0" err="1" smtClean="0"/>
              <a:t>bayesiana</a:t>
            </a:r>
            <a:r>
              <a:rPr lang="it-IT" dirty="0" smtClean="0"/>
              <a:t>: depressione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46" y="1389600"/>
            <a:ext cx="5814901" cy="5241600"/>
          </a:xfrm>
        </p:spPr>
      </p:pic>
    </p:spTree>
    <p:extLst>
      <p:ext uri="{BB962C8B-B14F-4D97-AF65-F5344CB8AC3E}">
        <p14:creationId xmlns:p14="http://schemas.microsoft.com/office/powerpoint/2010/main" val="17684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Interrogazione R</a:t>
            </a:r>
            <a:r>
              <a:rPr lang="it-IT" dirty="0" smtClean="0"/>
              <a:t>ete </a:t>
            </a:r>
            <a:r>
              <a:rPr lang="it-IT" dirty="0" err="1"/>
              <a:t>bayesiana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5" y="2659792"/>
            <a:ext cx="11699330" cy="2267761"/>
          </a:xfrm>
        </p:spPr>
      </p:pic>
    </p:spTree>
    <p:extLst>
      <p:ext uri="{BB962C8B-B14F-4D97-AF65-F5344CB8AC3E}">
        <p14:creationId xmlns:p14="http://schemas.microsoft.com/office/powerpoint/2010/main" val="35032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2" y="130629"/>
            <a:ext cx="11959741" cy="6583701"/>
          </a:xfrm>
        </p:spPr>
      </p:pic>
    </p:spTree>
    <p:extLst>
      <p:ext uri="{BB962C8B-B14F-4D97-AF65-F5344CB8AC3E}">
        <p14:creationId xmlns:p14="http://schemas.microsoft.com/office/powerpoint/2010/main" val="12809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Caso di studio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79" y="1825625"/>
            <a:ext cx="7614841" cy="4351338"/>
          </a:xfrm>
        </p:spPr>
      </p:pic>
    </p:spTree>
    <p:extLst>
      <p:ext uri="{BB962C8B-B14F-4D97-AF65-F5344CB8AC3E}">
        <p14:creationId xmlns:p14="http://schemas.microsoft.com/office/powerpoint/2010/main" val="25308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Conclusioni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97" y="1190172"/>
            <a:ext cx="5919205" cy="5498284"/>
          </a:xfrm>
        </p:spPr>
      </p:pic>
    </p:spTree>
    <p:extLst>
      <p:ext uri="{BB962C8B-B14F-4D97-AF65-F5344CB8AC3E}">
        <p14:creationId xmlns:p14="http://schemas.microsoft.com/office/powerpoint/2010/main" val="39300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Distribuzione dell’età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19" y="1825625"/>
            <a:ext cx="8419161" cy="4351338"/>
          </a:xfrm>
        </p:spPr>
      </p:pic>
    </p:spTree>
    <p:extLst>
      <p:ext uri="{BB962C8B-B14F-4D97-AF65-F5344CB8AC3E}">
        <p14:creationId xmlns:p14="http://schemas.microsoft.com/office/powerpoint/2010/main" val="11508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Distribuzione sesso ed etnia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49" y="1825625"/>
            <a:ext cx="8431102" cy="4351338"/>
          </a:xfrm>
        </p:spPr>
      </p:pic>
    </p:spTree>
    <p:extLst>
      <p:ext uri="{BB962C8B-B14F-4D97-AF65-F5344CB8AC3E}">
        <p14:creationId xmlns:p14="http://schemas.microsoft.com/office/powerpoint/2010/main" val="14853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Distribuzione depressione per età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39" y="1506313"/>
            <a:ext cx="9774522" cy="5044684"/>
          </a:xfrm>
        </p:spPr>
      </p:pic>
    </p:spTree>
    <p:extLst>
      <p:ext uri="{BB962C8B-B14F-4D97-AF65-F5344CB8AC3E}">
        <p14:creationId xmlns:p14="http://schemas.microsoft.com/office/powerpoint/2010/main" val="26711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Distribuzione del trattamento per le etnie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49" y="1825625"/>
            <a:ext cx="8431102" cy="4351338"/>
          </a:xfrm>
        </p:spPr>
      </p:pic>
    </p:spTree>
    <p:extLst>
      <p:ext uri="{BB962C8B-B14F-4D97-AF65-F5344CB8AC3E}">
        <p14:creationId xmlns:p14="http://schemas.microsoft.com/office/powerpoint/2010/main" val="27329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Interazione trattamento, depressione e rischio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49" y="1825625"/>
            <a:ext cx="8431102" cy="4351338"/>
          </a:xfrm>
        </p:spPr>
      </p:pic>
    </p:spTree>
    <p:extLst>
      <p:ext uri="{BB962C8B-B14F-4D97-AF65-F5344CB8AC3E}">
        <p14:creationId xmlns:p14="http://schemas.microsoft.com/office/powerpoint/2010/main" val="35328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Interazione trattamento, alcol e reimpiego 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49" y="1825625"/>
            <a:ext cx="8431102" cy="4351338"/>
          </a:xfrm>
        </p:spPr>
      </p:pic>
    </p:spTree>
    <p:extLst>
      <p:ext uri="{BB962C8B-B14F-4D97-AF65-F5344CB8AC3E}">
        <p14:creationId xmlns:p14="http://schemas.microsoft.com/office/powerpoint/2010/main" val="35716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Criteri di selezione del modello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38200" y="2046514"/>
            <a:ext cx="107260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/>
              <a:t>Forward</a:t>
            </a:r>
            <a:r>
              <a:rPr lang="it-IT" sz="2800" dirty="0" smtClean="0"/>
              <a:t>:</a:t>
            </a:r>
            <a:r>
              <a:rPr lang="it-IT" sz="2800" dirty="0"/>
              <a:t>	</a:t>
            </a:r>
            <a:r>
              <a:rPr lang="it-IT" sz="2400" dirty="0" smtClean="0"/>
              <a:t>parte dal modello vuoto e aggiunge variabili progressivamente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  <a:p>
            <a:r>
              <a:rPr lang="it-IT" sz="2800" dirty="0" err="1" smtClean="0"/>
              <a:t>Backward</a:t>
            </a:r>
            <a:r>
              <a:rPr lang="it-IT" sz="2800" dirty="0" smtClean="0"/>
              <a:t>:</a:t>
            </a:r>
            <a:r>
              <a:rPr lang="it-IT" sz="2800" dirty="0"/>
              <a:t>	</a:t>
            </a:r>
            <a:r>
              <a:rPr lang="it-IT" sz="2400" dirty="0" smtClean="0"/>
              <a:t>parte </a:t>
            </a:r>
            <a:r>
              <a:rPr lang="it-IT" sz="2400" dirty="0"/>
              <a:t>dal modello </a:t>
            </a:r>
            <a:r>
              <a:rPr lang="it-IT" sz="2400" dirty="0" smtClean="0"/>
              <a:t>completo e rimuove variabili </a:t>
            </a:r>
            <a:r>
              <a:rPr lang="it-IT" sz="2400" dirty="0"/>
              <a:t>progressivamente</a:t>
            </a:r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800" dirty="0" err="1" smtClean="0"/>
              <a:t>Both</a:t>
            </a:r>
            <a:r>
              <a:rPr lang="it-IT" sz="2800" dirty="0" smtClean="0"/>
              <a:t>:</a:t>
            </a:r>
            <a:r>
              <a:rPr lang="it-IT" sz="2800" dirty="0"/>
              <a:t>	</a:t>
            </a:r>
            <a:r>
              <a:rPr lang="it-IT" sz="2800" dirty="0" smtClean="0"/>
              <a:t>	</a:t>
            </a:r>
            <a:r>
              <a:rPr lang="it-IT" sz="2400" dirty="0" smtClean="0"/>
              <a:t>parte </a:t>
            </a:r>
            <a:r>
              <a:rPr lang="it-IT" sz="2400" dirty="0"/>
              <a:t>dal modello vuoto e </a:t>
            </a:r>
            <a:r>
              <a:rPr lang="it-IT" sz="2400" dirty="0" smtClean="0"/>
              <a:t>combina tecniche di </a:t>
            </a:r>
            <a:r>
              <a:rPr lang="it-IT" sz="2800" dirty="0" err="1" smtClean="0"/>
              <a:t>Forward</a:t>
            </a:r>
            <a:r>
              <a:rPr lang="it-IT" sz="2800" dirty="0" smtClean="0"/>
              <a:t> </a:t>
            </a:r>
            <a:r>
              <a:rPr lang="it-IT" sz="2000" dirty="0" smtClean="0"/>
              <a:t>e </a:t>
            </a:r>
            <a:r>
              <a:rPr lang="it-IT" sz="2800" dirty="0" err="1" smtClean="0"/>
              <a:t>Backward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001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88</Words>
  <Application>Microsoft Office PowerPoint</Application>
  <PresentationFormat>Widescreen</PresentationFormat>
  <Paragraphs>34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Fondamenti di Statistica per Data Science</vt:lpstr>
      <vt:lpstr>Caso di studio</vt:lpstr>
      <vt:lpstr>Distribuzione dell’età</vt:lpstr>
      <vt:lpstr>Distribuzione sesso ed etnia</vt:lpstr>
      <vt:lpstr>Distribuzione depressione per età</vt:lpstr>
      <vt:lpstr>Distribuzione del trattamento per le etnie</vt:lpstr>
      <vt:lpstr>Interazione trattamento, depressione e rischio</vt:lpstr>
      <vt:lpstr>Interazione trattamento, alcol e reimpiego </vt:lpstr>
      <vt:lpstr>Criteri di selezione del modello</vt:lpstr>
      <vt:lpstr>Metodi di penalizzazione</vt:lpstr>
      <vt:lpstr>Regressione Logistica</vt:lpstr>
      <vt:lpstr>RL: Reimpiego</vt:lpstr>
      <vt:lpstr>RL: Depressione</vt:lpstr>
      <vt:lpstr>Rete bayesiana</vt:lpstr>
      <vt:lpstr>Rete bayesiana aggiornata</vt:lpstr>
      <vt:lpstr>RL da Rete bayesiana: reimpiego</vt:lpstr>
      <vt:lpstr>RL da Rete bayesiana: depressione</vt:lpstr>
      <vt:lpstr>Interrogazione Rete bayesiana</vt:lpstr>
      <vt:lpstr>Presentazione standard di PowerPoint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Cavicchioli</dc:creator>
  <cp:lastModifiedBy>Cavicchioli</cp:lastModifiedBy>
  <cp:revision>19</cp:revision>
  <dcterms:created xsi:type="dcterms:W3CDTF">2024-02-05T08:35:52Z</dcterms:created>
  <dcterms:modified xsi:type="dcterms:W3CDTF">2024-02-18T10:41:16Z</dcterms:modified>
</cp:coreProperties>
</file>