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56" r:id="rId3"/>
    <p:sldId id="285" r:id="rId4"/>
    <p:sldId id="286" r:id="rId5"/>
    <p:sldId id="287" r:id="rId6"/>
    <p:sldId id="262" r:id="rId7"/>
    <p:sldId id="298" r:id="rId8"/>
    <p:sldId id="260" r:id="rId9"/>
    <p:sldId id="261" r:id="rId10"/>
    <p:sldId id="289" r:id="rId11"/>
    <p:sldId id="290" r:id="rId12"/>
    <p:sldId id="268" r:id="rId13"/>
    <p:sldId id="269" r:id="rId14"/>
    <p:sldId id="267" r:id="rId15"/>
    <p:sldId id="291" r:id="rId16"/>
    <p:sldId id="288" r:id="rId17"/>
    <p:sldId id="264" r:id="rId18"/>
    <p:sldId id="265" r:id="rId19"/>
    <p:sldId id="270" r:id="rId20"/>
    <p:sldId id="271" r:id="rId21"/>
    <p:sldId id="272" r:id="rId22"/>
    <p:sldId id="273" r:id="rId23"/>
    <p:sldId id="292" r:id="rId24"/>
    <p:sldId id="295" r:id="rId25"/>
    <p:sldId id="294" r:id="rId26"/>
    <p:sldId id="274" r:id="rId27"/>
    <p:sldId id="275" r:id="rId28"/>
    <p:sldId id="276" r:id="rId29"/>
    <p:sldId id="277" r:id="rId30"/>
    <p:sldId id="296" r:id="rId31"/>
    <p:sldId id="278" r:id="rId32"/>
    <p:sldId id="279" r:id="rId33"/>
    <p:sldId id="280" r:id="rId34"/>
    <p:sldId id="281" r:id="rId35"/>
    <p:sldId id="283" r:id="rId36"/>
    <p:sldId id="29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02"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9/20/2015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9/20/2015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9/20/2015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eVAL</a:t>
            </a:r>
            <a:r>
              <a:rPr lang="en-US" dirty="0" smtClean="0"/>
              <a:t> 2.0</a:t>
            </a:r>
            <a:endParaRPr lang="en-US" dirty="0"/>
          </a:p>
        </p:txBody>
      </p:sp>
      <p:sp>
        <p:nvSpPr>
          <p:cNvPr id="5" name="Subtitle 4"/>
          <p:cNvSpPr>
            <a:spLocks noGrp="1"/>
          </p:cNvSpPr>
          <p:nvPr>
            <p:ph type="subTitle" idx="1"/>
          </p:nvPr>
        </p:nvSpPr>
        <p:spPr/>
        <p:txBody>
          <a:bodyPr/>
          <a:lstStyle/>
          <a:p>
            <a:r>
              <a:rPr lang="en-US" dirty="0" smtClean="0"/>
              <a:t>Preview </a:t>
            </a:r>
            <a:r>
              <a:rPr lang="en-US" dirty="0" err="1" smtClean="0"/>
              <a:t>oF</a:t>
            </a:r>
            <a:r>
              <a:rPr lang="en-US" dirty="0" smtClean="0"/>
              <a:t> 2.0 functionality. This is a very early preview and is subject to change.</a:t>
            </a:r>
            <a:endParaRPr lang="en-US" dirty="0"/>
          </a:p>
        </p:txBody>
      </p:sp>
    </p:spTree>
    <p:extLst>
      <p:ext uri="{BB962C8B-B14F-4D97-AF65-F5344CB8AC3E}">
        <p14:creationId xmlns:p14="http://schemas.microsoft.com/office/powerpoint/2010/main" val="3042437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Evaluator Created Artifacts</a:t>
            </a:r>
            <a:endParaRPr lang="en-US" dirty="0"/>
          </a:p>
        </p:txBody>
      </p:sp>
      <p:sp>
        <p:nvSpPr>
          <p:cNvPr id="13" name="TextBox 12"/>
          <p:cNvSpPr txBox="1"/>
          <p:nvPr/>
        </p:nvSpPr>
        <p:spPr>
          <a:xfrm>
            <a:off x="1224280" y="2235200"/>
            <a:ext cx="10307320" cy="2862322"/>
          </a:xfrm>
          <a:prstGeom prst="rect">
            <a:avLst/>
          </a:prstGeom>
          <a:noFill/>
        </p:spPr>
        <p:txBody>
          <a:bodyPr wrap="square" rtlCol="0">
            <a:spAutoFit/>
          </a:bodyPr>
          <a:lstStyle/>
          <a:p>
            <a:r>
              <a:rPr lang="en-US" sz="2000" dirty="0" smtClean="0"/>
              <a:t>In version 1, the evaluator does not have a way to create a stand-alone artifact related to a teacher’s evaluation.</a:t>
            </a:r>
          </a:p>
          <a:p>
            <a:endParaRPr lang="en-US" sz="2000" dirty="0"/>
          </a:p>
          <a:p>
            <a:r>
              <a:rPr lang="en-US" sz="2000" dirty="0" smtClean="0"/>
              <a:t>In version 2, both the principal and the teacher have an Artifacts area where they can create Artifacts related to the evaluation.  In particular, the principal can create Artifacts that are not attached to an Observation or Goal.</a:t>
            </a:r>
          </a:p>
          <a:p>
            <a:endParaRPr lang="en-US" sz="2000" dirty="0"/>
          </a:p>
          <a:p>
            <a:r>
              <a:rPr lang="en-US" sz="2000" dirty="0" smtClean="0"/>
              <a:t>We call these Artifacts “Other Evidence”.</a:t>
            </a:r>
            <a:endParaRPr lang="en-US" sz="2000" dirty="0"/>
          </a:p>
          <a:p>
            <a:r>
              <a:rPr lang="en-US" sz="2000" dirty="0" smtClean="0"/>
              <a:t>  </a:t>
            </a:r>
          </a:p>
        </p:txBody>
      </p:sp>
    </p:spTree>
    <p:extLst>
      <p:ext uri="{BB962C8B-B14F-4D97-AF65-F5344CB8AC3E}">
        <p14:creationId xmlns:p14="http://schemas.microsoft.com/office/powerpoint/2010/main" val="3760562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Simplify Data Fields</a:t>
            </a:r>
            <a:endParaRPr lang="en-US" dirty="0"/>
          </a:p>
        </p:txBody>
      </p:sp>
      <p:sp>
        <p:nvSpPr>
          <p:cNvPr id="13" name="TextBox 12"/>
          <p:cNvSpPr txBox="1"/>
          <p:nvPr/>
        </p:nvSpPr>
        <p:spPr>
          <a:xfrm>
            <a:off x="1224280" y="2235200"/>
            <a:ext cx="10307320" cy="3170099"/>
          </a:xfrm>
          <a:prstGeom prst="rect">
            <a:avLst/>
          </a:prstGeom>
          <a:noFill/>
        </p:spPr>
        <p:txBody>
          <a:bodyPr wrap="square" rtlCol="0">
            <a:spAutoFit/>
          </a:bodyPr>
          <a:lstStyle/>
          <a:p>
            <a:r>
              <a:rPr lang="en-US" sz="2000" b="1" dirty="0" smtClean="0"/>
              <a:t>System ID</a:t>
            </a:r>
            <a:r>
              <a:rPr lang="en-US" sz="2000" dirty="0" smtClean="0"/>
              <a:t>: an ID to uniquely identify an Artifact. 2015-2016.1, 2015-2016.2,… </a:t>
            </a:r>
          </a:p>
          <a:p>
            <a:r>
              <a:rPr lang="en-US" sz="2000" b="1" dirty="0" smtClean="0"/>
              <a:t>Title</a:t>
            </a:r>
            <a:r>
              <a:rPr lang="en-US" sz="2000" dirty="0" smtClean="0"/>
              <a:t>: The title describing the Artifact</a:t>
            </a:r>
          </a:p>
          <a:p>
            <a:r>
              <a:rPr lang="en-US" sz="2000" b="1" dirty="0" smtClean="0"/>
              <a:t>Context</a:t>
            </a:r>
            <a:r>
              <a:rPr lang="en-US" sz="2000" dirty="0" smtClean="0"/>
              <a:t>: Describes </a:t>
            </a:r>
            <a:r>
              <a:rPr lang="en-US" sz="2000" dirty="0"/>
              <a:t>the setting, purpose, and background of the </a:t>
            </a:r>
            <a:r>
              <a:rPr lang="en-US" sz="2000" dirty="0" smtClean="0"/>
              <a:t>artifact.</a:t>
            </a:r>
          </a:p>
          <a:p>
            <a:endParaRPr lang="en-US" sz="2000" dirty="0"/>
          </a:p>
          <a:p>
            <a:r>
              <a:rPr lang="en-US" sz="2000" b="1" dirty="0" smtClean="0"/>
              <a:t>Alignment</a:t>
            </a:r>
            <a:r>
              <a:rPr lang="en-US" sz="2000" dirty="0" smtClean="0"/>
              <a:t>: Align to one or more rubric components from the Instructional Framework.</a:t>
            </a:r>
          </a:p>
          <a:p>
            <a:endParaRPr lang="en-US" sz="2000" dirty="0"/>
          </a:p>
          <a:p>
            <a:r>
              <a:rPr lang="en-US" sz="2000" b="1" dirty="0" smtClean="0"/>
              <a:t>Alignment Evidence</a:t>
            </a:r>
            <a:r>
              <a:rPr lang="en-US" sz="2000" dirty="0" smtClean="0"/>
              <a:t>: Describe what the Artifact is evidence of and justification for the alignment choices.</a:t>
            </a:r>
          </a:p>
          <a:p>
            <a:endParaRPr lang="en-US" sz="2000" dirty="0"/>
          </a:p>
          <a:p>
            <a:r>
              <a:rPr lang="en-US" sz="2000" dirty="0" smtClean="0"/>
              <a:t>  </a:t>
            </a:r>
          </a:p>
        </p:txBody>
      </p:sp>
    </p:spTree>
    <p:extLst>
      <p:ext uri="{BB962C8B-B14F-4D97-AF65-F5344CB8AC3E}">
        <p14:creationId xmlns:p14="http://schemas.microsoft.com/office/powerpoint/2010/main" val="325978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-Professional Practice Items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7" name="TextBox 6"/>
          <p:cNvSpPr txBox="1"/>
          <p:nvPr/>
        </p:nvSpPr>
        <p:spPr>
          <a:xfrm>
            <a:off x="6736080" y="1975534"/>
            <a:ext cx="5455920" cy="2585323"/>
          </a:xfrm>
          <a:prstGeom prst="rect">
            <a:avLst/>
          </a:prstGeom>
          <a:noFill/>
        </p:spPr>
        <p:txBody>
          <a:bodyPr wrap="square" rtlCol="0">
            <a:spAutoFit/>
          </a:bodyPr>
          <a:lstStyle/>
          <a:p>
            <a:r>
              <a:rPr lang="en-US" dirty="0" smtClean="0"/>
              <a:t>In addition to files and web links, we will support a new type of item called </a:t>
            </a:r>
            <a:r>
              <a:rPr lang="en-US" i="1" dirty="0" smtClean="0"/>
              <a:t>Professional Practice</a:t>
            </a:r>
            <a:r>
              <a:rPr lang="en-US" dirty="0" smtClean="0"/>
              <a:t>. It is a self-documented activity that is described as a narrative within the artifact creation process. </a:t>
            </a:r>
            <a:r>
              <a:rPr lang="en-US" dirty="0"/>
              <a:t>Most often this type of </a:t>
            </a:r>
            <a:r>
              <a:rPr lang="en-US" dirty="0" smtClean="0"/>
              <a:t>item is used for documenting an activity that </a:t>
            </a:r>
            <a:r>
              <a:rPr lang="en-US" dirty="0"/>
              <a:t>take place outside of the classroom, such as documenting a professional practice. An example might be that the teacher wants to document that she is in a leadership position at her school</a:t>
            </a:r>
            <a:r>
              <a:rPr lang="en-US" dirty="0" smtClean="0"/>
              <a:t>..</a:t>
            </a:r>
          </a:p>
        </p:txBody>
      </p:sp>
      <p:pic>
        <p:nvPicPr>
          <p:cNvPr id="11" name="Picture 10"/>
          <p:cNvPicPr>
            <a:picLocks noChangeAspect="1"/>
          </p:cNvPicPr>
          <p:nvPr/>
        </p:nvPicPr>
        <p:blipFill>
          <a:blip r:embed="rId2"/>
          <a:stretch>
            <a:fillRect/>
          </a:stretch>
        </p:blipFill>
        <p:spPr>
          <a:xfrm>
            <a:off x="1097280" y="2071132"/>
            <a:ext cx="5455920" cy="3268980"/>
          </a:xfrm>
          <a:prstGeom prst="rect">
            <a:avLst/>
          </a:prstGeom>
        </p:spPr>
      </p:pic>
    </p:spTree>
    <p:extLst>
      <p:ext uri="{BB962C8B-B14F-4D97-AF65-F5344CB8AC3E}">
        <p14:creationId xmlns:p14="http://schemas.microsoft.com/office/powerpoint/2010/main" val="3005469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Artifact Bundles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7" name="TextBox 6"/>
          <p:cNvSpPr txBox="1"/>
          <p:nvPr/>
        </p:nvSpPr>
        <p:spPr>
          <a:xfrm>
            <a:off x="7226300" y="1975534"/>
            <a:ext cx="4480084" cy="3416320"/>
          </a:xfrm>
          <a:prstGeom prst="rect">
            <a:avLst/>
          </a:prstGeom>
          <a:noFill/>
        </p:spPr>
        <p:txBody>
          <a:bodyPr wrap="square" rtlCol="0">
            <a:spAutoFit/>
          </a:bodyPr>
          <a:lstStyle/>
          <a:p>
            <a:r>
              <a:rPr lang="en-US" dirty="0" smtClean="0"/>
              <a:t>In version 1, we allow a single file or web link to be associated with an Artifact.  In version 2, we support associating multiple items with a single Artifact. </a:t>
            </a:r>
          </a:p>
          <a:p>
            <a:endParaRPr lang="en-US" dirty="0"/>
          </a:p>
          <a:p>
            <a:r>
              <a:rPr lang="en-US" dirty="0" smtClean="0"/>
              <a:t>We call this an Artifact Bundle. </a:t>
            </a:r>
          </a:p>
          <a:p>
            <a:endParaRPr lang="en-US" dirty="0"/>
          </a:p>
          <a:p>
            <a:r>
              <a:rPr lang="en-US" dirty="0" smtClean="0"/>
              <a:t>This can be useful when you have a group of related items that should be reviewed as a bundle rather than individually.</a:t>
            </a:r>
          </a:p>
          <a:p>
            <a:endParaRPr lang="en-US" dirty="0"/>
          </a:p>
          <a:p>
            <a:endParaRPr lang="en-US" dirty="0" smtClean="0"/>
          </a:p>
        </p:txBody>
      </p:sp>
      <p:pic>
        <p:nvPicPr>
          <p:cNvPr id="6" name="Picture 5"/>
          <p:cNvPicPr>
            <a:picLocks noChangeAspect="1"/>
          </p:cNvPicPr>
          <p:nvPr/>
        </p:nvPicPr>
        <p:blipFill>
          <a:blip r:embed="rId2"/>
          <a:stretch>
            <a:fillRect/>
          </a:stretch>
        </p:blipFill>
        <p:spPr>
          <a:xfrm>
            <a:off x="1097286" y="1884368"/>
            <a:ext cx="5889784" cy="3660362"/>
          </a:xfrm>
          <a:prstGeom prst="rect">
            <a:avLst/>
          </a:prstGeom>
        </p:spPr>
      </p:pic>
    </p:spTree>
    <p:extLst>
      <p:ext uri="{BB962C8B-B14F-4D97-AF65-F5344CB8AC3E}">
        <p14:creationId xmlns:p14="http://schemas.microsoft.com/office/powerpoint/2010/main" val="183060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Item Manager</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1097281" y="2090737"/>
            <a:ext cx="10614342" cy="2585323"/>
          </a:xfrm>
          <a:prstGeom prst="rect">
            <a:avLst/>
          </a:prstGeom>
          <a:noFill/>
        </p:spPr>
        <p:txBody>
          <a:bodyPr wrap="square" rtlCol="0">
            <a:spAutoFit/>
          </a:bodyPr>
          <a:lstStyle/>
          <a:p>
            <a:r>
              <a:rPr lang="en-US" dirty="0" smtClean="0"/>
              <a:t>There has been requests to be able to associate an Artifact with multiple objects in </a:t>
            </a:r>
            <a:r>
              <a:rPr lang="en-US" dirty="0" err="1" smtClean="0"/>
              <a:t>eVAL</a:t>
            </a:r>
            <a:r>
              <a:rPr lang="en-US" dirty="0" smtClean="0"/>
              <a:t>.</a:t>
            </a:r>
          </a:p>
          <a:p>
            <a:endParaRPr lang="en-US" dirty="0"/>
          </a:p>
          <a:p>
            <a:r>
              <a:rPr lang="en-US" dirty="0" smtClean="0"/>
              <a:t>Rather than re-use an Artifact in multiple places, we have provided a central location to manage each of the underlying items that are part of the Artifacts and allow the user to re-use these items in new Artifacts with potentially different alignment choices.</a:t>
            </a:r>
          </a:p>
          <a:p>
            <a:endParaRPr lang="en-US" dirty="0"/>
          </a:p>
          <a:p>
            <a:r>
              <a:rPr lang="en-US" dirty="0" smtClean="0"/>
              <a:t>Each file, web link and professional practice item that is created in the context of an Artifact is available within the Item Manager.</a:t>
            </a:r>
          </a:p>
          <a:p>
            <a:endParaRPr lang="en-US" dirty="0"/>
          </a:p>
        </p:txBody>
      </p:sp>
    </p:spTree>
    <p:extLst>
      <p:ext uri="{BB962C8B-B14F-4D97-AF65-F5344CB8AC3E}">
        <p14:creationId xmlns:p14="http://schemas.microsoft.com/office/powerpoint/2010/main" val="362965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Item Manager</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1097294" y="2036776"/>
            <a:ext cx="5766721" cy="4122515"/>
          </a:xfrm>
          <a:prstGeom prst="rect">
            <a:avLst/>
          </a:prstGeom>
        </p:spPr>
      </p:pic>
      <p:sp>
        <p:nvSpPr>
          <p:cNvPr id="4" name="Rectangle 3"/>
          <p:cNvSpPr/>
          <p:nvPr/>
        </p:nvSpPr>
        <p:spPr>
          <a:xfrm>
            <a:off x="7061200" y="2030968"/>
            <a:ext cx="4368800" cy="1477328"/>
          </a:xfrm>
          <a:prstGeom prst="rect">
            <a:avLst/>
          </a:prstGeom>
        </p:spPr>
        <p:txBody>
          <a:bodyPr wrap="square">
            <a:spAutoFit/>
          </a:bodyPr>
          <a:lstStyle/>
          <a:p>
            <a:pPr marL="285750" indent="-285750">
              <a:buFont typeface="Arial" panose="020B0604020202020204" pitchFamily="34" charset="0"/>
              <a:buChar char="•"/>
            </a:pPr>
            <a:r>
              <a:rPr lang="en-US" dirty="0"/>
              <a:t>Individual Items can be search and viewed separately from the Artifacts they are used in.</a:t>
            </a:r>
          </a:p>
          <a:p>
            <a:pPr marL="285750" indent="-285750">
              <a:buFont typeface="Arial" panose="020B0604020202020204" pitchFamily="34" charset="0"/>
              <a:buChar char="•"/>
            </a:pPr>
            <a:r>
              <a:rPr lang="en-US" dirty="0"/>
              <a:t>Items in the Item Manager can be re-used to create other Artifacts.</a:t>
            </a:r>
          </a:p>
        </p:txBody>
      </p:sp>
    </p:spTree>
    <p:extLst>
      <p:ext uri="{BB962C8B-B14F-4D97-AF65-F5344CB8AC3E}">
        <p14:creationId xmlns:p14="http://schemas.microsoft.com/office/powerpoint/2010/main" val="1966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Attaching to Objects </a:t>
            </a:r>
            <a:endParaRPr lang="en-US" dirty="0"/>
          </a:p>
        </p:txBody>
      </p:sp>
      <p:sp>
        <p:nvSpPr>
          <p:cNvPr id="6" name="TextBox 5"/>
          <p:cNvSpPr txBox="1"/>
          <p:nvPr/>
        </p:nvSpPr>
        <p:spPr>
          <a:xfrm>
            <a:off x="1097280" y="2642983"/>
            <a:ext cx="10058400" cy="1477328"/>
          </a:xfrm>
          <a:prstGeom prst="rect">
            <a:avLst/>
          </a:prstGeom>
          <a:noFill/>
        </p:spPr>
        <p:txBody>
          <a:bodyPr wrap="square" rtlCol="0">
            <a:spAutoFit/>
          </a:bodyPr>
          <a:lstStyle/>
          <a:p>
            <a:r>
              <a:rPr lang="en-US" dirty="0"/>
              <a:t>Artifacts that are attached to Observations, Goals, or Self-Assessments are </a:t>
            </a:r>
            <a:r>
              <a:rPr lang="en-US" dirty="0" smtClean="0"/>
              <a:t>supporting </a:t>
            </a:r>
            <a:r>
              <a:rPr lang="en-US" dirty="0"/>
              <a:t>documentation for the primary type of evidence. Examples might include a lesson plan used during the observation, a goal-planning worksheet, a photo taken during taken during the observation, or assessment data to support the student growth goals.</a:t>
            </a:r>
          </a:p>
          <a:p>
            <a:endParaRPr lang="en-US" dirty="0"/>
          </a:p>
        </p:txBody>
      </p:sp>
      <p:sp>
        <p:nvSpPr>
          <p:cNvPr id="7" name="TextBox 6"/>
          <p:cNvSpPr txBox="1"/>
          <p:nvPr/>
        </p:nvSpPr>
        <p:spPr>
          <a:xfrm>
            <a:off x="1097280" y="2076777"/>
            <a:ext cx="5955092" cy="400110"/>
          </a:xfrm>
          <a:prstGeom prst="rect">
            <a:avLst/>
          </a:prstGeom>
          <a:noFill/>
        </p:spPr>
        <p:txBody>
          <a:bodyPr wrap="none" rtlCol="0">
            <a:spAutoFit/>
          </a:bodyPr>
          <a:lstStyle/>
          <a:p>
            <a:r>
              <a:rPr lang="en-US" sz="2000" b="1" dirty="0" smtClean="0"/>
              <a:t>Attached Artifacts – Linked to a Primary Evidence Item</a:t>
            </a:r>
          </a:p>
        </p:txBody>
      </p:sp>
    </p:spTree>
    <p:extLst>
      <p:ext uri="{BB962C8B-B14F-4D97-AF65-F5344CB8AC3E}">
        <p14:creationId xmlns:p14="http://schemas.microsoft.com/office/powerpoint/2010/main" val="2612039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Link to a Observation</a:t>
            </a:r>
            <a:endParaRPr lang="en-US" dirty="0"/>
          </a:p>
        </p:txBody>
      </p:sp>
      <p:pic>
        <p:nvPicPr>
          <p:cNvPr id="4" name="Picture 3"/>
          <p:cNvPicPr>
            <a:picLocks noChangeAspect="1"/>
          </p:cNvPicPr>
          <p:nvPr/>
        </p:nvPicPr>
        <p:blipFill>
          <a:blip r:embed="rId2"/>
          <a:stretch>
            <a:fillRect/>
          </a:stretch>
        </p:blipFill>
        <p:spPr>
          <a:xfrm>
            <a:off x="1097285" y="1887553"/>
            <a:ext cx="3751612" cy="4175093"/>
          </a:xfrm>
          <a:prstGeom prst="rect">
            <a:avLst/>
          </a:prstGeom>
        </p:spPr>
      </p:pic>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7" name="TextBox 6"/>
          <p:cNvSpPr txBox="1"/>
          <p:nvPr/>
        </p:nvSpPr>
        <p:spPr>
          <a:xfrm>
            <a:off x="5727700" y="1874837"/>
            <a:ext cx="5656580" cy="2031325"/>
          </a:xfrm>
          <a:prstGeom prst="rect">
            <a:avLst/>
          </a:prstGeom>
          <a:noFill/>
        </p:spPr>
        <p:txBody>
          <a:bodyPr wrap="square" rtlCol="0">
            <a:spAutoFit/>
          </a:bodyPr>
          <a:lstStyle/>
          <a:p>
            <a:r>
              <a:rPr lang="en-US" b="1" dirty="0" smtClean="0"/>
              <a:t>Selecting an Observation</a:t>
            </a:r>
          </a:p>
          <a:p>
            <a:endParaRPr lang="en-US" dirty="0"/>
          </a:p>
          <a:p>
            <a:r>
              <a:rPr lang="en-US" dirty="0" smtClean="0"/>
              <a:t>A dropdown is provided for the user to select the observation to attach the Artifact to. </a:t>
            </a:r>
          </a:p>
          <a:p>
            <a:endParaRPr lang="en-US" dirty="0"/>
          </a:p>
          <a:p>
            <a:r>
              <a:rPr lang="en-US" dirty="0" smtClean="0"/>
              <a:t>The artifact can also be created and attached from within the Observation.</a:t>
            </a:r>
            <a:endParaRPr lang="en-US" dirty="0"/>
          </a:p>
        </p:txBody>
      </p:sp>
    </p:spTree>
    <p:extLst>
      <p:ext uri="{BB962C8B-B14F-4D97-AF65-F5344CB8AC3E}">
        <p14:creationId xmlns:p14="http://schemas.microsoft.com/office/powerpoint/2010/main" val="881082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Link to a Student Growth Goal</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7" name="TextBox 6"/>
          <p:cNvSpPr txBox="1"/>
          <p:nvPr/>
        </p:nvSpPr>
        <p:spPr>
          <a:xfrm>
            <a:off x="5727700" y="1874837"/>
            <a:ext cx="5656580" cy="2308324"/>
          </a:xfrm>
          <a:prstGeom prst="rect">
            <a:avLst/>
          </a:prstGeom>
          <a:noFill/>
        </p:spPr>
        <p:txBody>
          <a:bodyPr wrap="square" rtlCol="0">
            <a:spAutoFit/>
          </a:bodyPr>
          <a:lstStyle/>
          <a:p>
            <a:r>
              <a:rPr lang="en-US" b="1" dirty="0" smtClean="0"/>
              <a:t>Selecting a Goal</a:t>
            </a:r>
          </a:p>
          <a:p>
            <a:endParaRPr lang="en-US" dirty="0"/>
          </a:p>
          <a:p>
            <a:r>
              <a:rPr lang="en-US" dirty="0" smtClean="0"/>
              <a:t>A dropdown is provided for the user to select the goal to attach the Artifact to. </a:t>
            </a:r>
          </a:p>
          <a:p>
            <a:endParaRPr lang="en-US" dirty="0"/>
          </a:p>
          <a:p>
            <a:r>
              <a:rPr lang="en-US" dirty="0" smtClean="0"/>
              <a:t>The artifact can also be created and attached from within the Goal.</a:t>
            </a:r>
          </a:p>
          <a:p>
            <a:endParaRPr lang="en-US" dirty="0"/>
          </a:p>
        </p:txBody>
      </p:sp>
      <p:pic>
        <p:nvPicPr>
          <p:cNvPr id="3" name="Picture 2"/>
          <p:cNvPicPr>
            <a:picLocks noChangeAspect="1"/>
          </p:cNvPicPr>
          <p:nvPr/>
        </p:nvPicPr>
        <p:blipFill>
          <a:blip r:embed="rId2"/>
          <a:stretch>
            <a:fillRect/>
          </a:stretch>
        </p:blipFill>
        <p:spPr>
          <a:xfrm>
            <a:off x="1097280" y="1874849"/>
            <a:ext cx="3646170" cy="4348163"/>
          </a:xfrm>
          <a:prstGeom prst="rect">
            <a:avLst/>
          </a:prstGeom>
        </p:spPr>
      </p:pic>
    </p:spTree>
    <p:extLst>
      <p:ext uri="{BB962C8B-B14F-4D97-AF65-F5344CB8AC3E}">
        <p14:creationId xmlns:p14="http://schemas.microsoft.com/office/powerpoint/2010/main" val="1813854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Uploading Files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6511897" y="2090737"/>
            <a:ext cx="5199725" cy="2585323"/>
          </a:xfrm>
          <a:prstGeom prst="rect">
            <a:avLst/>
          </a:prstGeom>
          <a:noFill/>
        </p:spPr>
        <p:txBody>
          <a:bodyPr wrap="square" rtlCol="0">
            <a:spAutoFit/>
          </a:bodyPr>
          <a:lstStyle/>
          <a:p>
            <a:r>
              <a:rPr lang="en-US" dirty="0" smtClean="0"/>
              <a:t>We have enhanced the functionality associated with uploading files within Artifacts:</a:t>
            </a:r>
          </a:p>
          <a:p>
            <a:endParaRPr lang="en-US" dirty="0"/>
          </a:p>
          <a:p>
            <a:pPr marL="285750" indent="-285750">
              <a:buFont typeface="Arial" panose="020B0604020202020204" pitchFamily="34" charset="0"/>
              <a:buChar char="•"/>
            </a:pPr>
            <a:r>
              <a:rPr lang="en-US" dirty="0" smtClean="0"/>
              <a:t>We allow users to upload files from popular external sources, such as Facebook, Google Drive, Instagram. The sources will be configurable by the district.</a:t>
            </a:r>
          </a:p>
          <a:p>
            <a:pPr marL="285750" indent="-285750">
              <a:buFont typeface="Arial" panose="020B0604020202020204" pitchFamily="34" charset="0"/>
              <a:buChar char="•"/>
            </a:pPr>
            <a:r>
              <a:rPr lang="en-US" dirty="0" smtClean="0"/>
              <a:t>We’ll also support drag and drop from the user’s desktop to the upload target.</a:t>
            </a:r>
          </a:p>
        </p:txBody>
      </p:sp>
      <p:pic>
        <p:nvPicPr>
          <p:cNvPr id="3" name="Picture 2"/>
          <p:cNvPicPr>
            <a:picLocks noChangeAspect="1"/>
          </p:cNvPicPr>
          <p:nvPr/>
        </p:nvPicPr>
        <p:blipFill>
          <a:blip r:embed="rId2"/>
          <a:stretch>
            <a:fillRect/>
          </a:stretch>
        </p:blipFill>
        <p:spPr>
          <a:xfrm>
            <a:off x="1097285" y="1933645"/>
            <a:ext cx="5143310" cy="3502533"/>
          </a:xfrm>
          <a:prstGeom prst="rect">
            <a:avLst/>
          </a:prstGeom>
        </p:spPr>
      </p:pic>
    </p:spTree>
    <p:extLst>
      <p:ext uri="{BB962C8B-B14F-4D97-AF65-F5344CB8AC3E}">
        <p14:creationId xmlns:p14="http://schemas.microsoft.com/office/powerpoint/2010/main" val="3526618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Site Navigation</a:t>
            </a:r>
            <a:endParaRPr lang="en-US" dirty="0"/>
          </a:p>
        </p:txBody>
      </p:sp>
      <p:sp>
        <p:nvSpPr>
          <p:cNvPr id="3" name="Subtitle 2"/>
          <p:cNvSpPr>
            <a:spLocks noGrp="1"/>
          </p:cNvSpPr>
          <p:nvPr>
            <p:ph type="subTitle" idx="1"/>
          </p:nvPr>
        </p:nvSpPr>
        <p:spPr/>
        <p:txBody>
          <a:bodyPr/>
          <a:lstStyle/>
          <a:p>
            <a:r>
              <a:rPr lang="en-US" dirty="0" smtClean="0"/>
              <a:t>Choosing a Work Area, working in the context of a selected teacher</a:t>
            </a:r>
            <a:endParaRPr lang="en-US" dirty="0"/>
          </a:p>
        </p:txBody>
      </p:sp>
    </p:spTree>
    <p:extLst>
      <p:ext uri="{BB962C8B-B14F-4D97-AF65-F5344CB8AC3E}">
        <p14:creationId xmlns:p14="http://schemas.microsoft.com/office/powerpoint/2010/main" val="147134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Alignment/Evidence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6511897" y="2090737"/>
            <a:ext cx="5199725" cy="2031325"/>
          </a:xfrm>
          <a:prstGeom prst="rect">
            <a:avLst/>
          </a:prstGeom>
          <a:noFill/>
        </p:spPr>
        <p:txBody>
          <a:bodyPr wrap="square" rtlCol="0">
            <a:spAutoFit/>
          </a:bodyPr>
          <a:lstStyle/>
          <a:p>
            <a:r>
              <a:rPr lang="en-US" dirty="0" smtClean="0"/>
              <a:t>The teacher is required to align each Artifact with one or more of the Instructional Framework rubric components. </a:t>
            </a:r>
          </a:p>
          <a:p>
            <a:endParaRPr lang="en-US" dirty="0"/>
          </a:p>
          <a:p>
            <a:r>
              <a:rPr lang="en-US" dirty="0" smtClean="0"/>
              <a:t>Additionally she has the opportunity to add evidence to support her alignment choices at both a general level and for each specific rubric component.</a:t>
            </a:r>
          </a:p>
        </p:txBody>
      </p:sp>
      <p:pic>
        <p:nvPicPr>
          <p:cNvPr id="3" name="Picture 2"/>
          <p:cNvPicPr>
            <a:picLocks noChangeAspect="1"/>
          </p:cNvPicPr>
          <p:nvPr/>
        </p:nvPicPr>
        <p:blipFill>
          <a:blip r:embed="rId2"/>
          <a:stretch>
            <a:fillRect/>
          </a:stretch>
        </p:blipFill>
        <p:spPr>
          <a:xfrm>
            <a:off x="1097286" y="2000275"/>
            <a:ext cx="3327559" cy="4177665"/>
          </a:xfrm>
          <a:prstGeom prst="rect">
            <a:avLst/>
          </a:prstGeom>
        </p:spPr>
      </p:pic>
    </p:spTree>
    <p:extLst>
      <p:ext uri="{BB962C8B-B14F-4D97-AF65-F5344CB8AC3E}">
        <p14:creationId xmlns:p14="http://schemas.microsoft.com/office/powerpoint/2010/main" val="3632058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Avoiding Over-alignment</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4648201" y="1874855"/>
            <a:ext cx="7050722" cy="3416320"/>
          </a:xfrm>
          <a:prstGeom prst="rect">
            <a:avLst/>
          </a:prstGeom>
          <a:noFill/>
        </p:spPr>
        <p:txBody>
          <a:bodyPr wrap="square" rtlCol="0">
            <a:spAutoFit/>
          </a:bodyPr>
          <a:lstStyle/>
          <a:p>
            <a:r>
              <a:rPr lang="en-US" dirty="0" smtClean="0"/>
              <a:t>One practice we noticed when looking at alignment activity for past artifacts is that users often have a tendency to align an artifact widely rather than to a small number of rubric components. </a:t>
            </a:r>
          </a:p>
          <a:p>
            <a:endParaRPr lang="en-US" dirty="0"/>
          </a:p>
          <a:p>
            <a:r>
              <a:rPr lang="en-US" dirty="0" smtClean="0"/>
              <a:t>Adding the ability to input evidence for each rubric component will hopefully guide the user toward aligning with components that have evidence to support the alignment.</a:t>
            </a:r>
          </a:p>
          <a:p>
            <a:endParaRPr lang="en-US" dirty="0"/>
          </a:p>
          <a:p>
            <a:r>
              <a:rPr lang="en-US" dirty="0" smtClean="0"/>
              <a:t>At the same time we don’t want to require that each component have supporting evidence. And in the case when the alignment can have a single general statement they can use the General Evidence in place of the component-specific evidence input areas.</a:t>
            </a:r>
          </a:p>
        </p:txBody>
      </p:sp>
      <p:pic>
        <p:nvPicPr>
          <p:cNvPr id="3" name="Picture 2"/>
          <p:cNvPicPr>
            <a:picLocks noChangeAspect="1"/>
          </p:cNvPicPr>
          <p:nvPr/>
        </p:nvPicPr>
        <p:blipFill>
          <a:blip r:embed="rId2"/>
          <a:stretch>
            <a:fillRect/>
          </a:stretch>
        </p:blipFill>
        <p:spPr>
          <a:xfrm>
            <a:off x="1097286" y="2000275"/>
            <a:ext cx="3327559" cy="4177665"/>
          </a:xfrm>
          <a:prstGeom prst="rect">
            <a:avLst/>
          </a:prstGeom>
        </p:spPr>
      </p:pic>
      <p:pic>
        <p:nvPicPr>
          <p:cNvPr id="4" name="Picture 3"/>
          <p:cNvPicPr>
            <a:picLocks noChangeAspect="1"/>
          </p:cNvPicPr>
          <p:nvPr/>
        </p:nvPicPr>
        <p:blipFill>
          <a:blip r:embed="rId3"/>
          <a:stretch>
            <a:fillRect/>
          </a:stretch>
        </p:blipFill>
        <p:spPr>
          <a:xfrm>
            <a:off x="1097298" y="1874855"/>
            <a:ext cx="3259550" cy="4240816"/>
          </a:xfrm>
          <a:prstGeom prst="rect">
            <a:avLst/>
          </a:prstGeom>
        </p:spPr>
      </p:pic>
    </p:spTree>
    <p:extLst>
      <p:ext uri="{BB962C8B-B14F-4D97-AF65-F5344CB8AC3E}">
        <p14:creationId xmlns:p14="http://schemas.microsoft.com/office/powerpoint/2010/main" val="1283920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Workflow</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1097281" y="1874860"/>
            <a:ext cx="10690542" cy="2585323"/>
          </a:xfrm>
          <a:prstGeom prst="rect">
            <a:avLst/>
          </a:prstGeom>
          <a:noFill/>
        </p:spPr>
        <p:txBody>
          <a:bodyPr wrap="square" rtlCol="0">
            <a:spAutoFit/>
          </a:bodyPr>
          <a:lstStyle/>
          <a:p>
            <a:r>
              <a:rPr lang="en-US" dirty="0" smtClean="0"/>
              <a:t>Artifacts now go through a flow within </a:t>
            </a:r>
            <a:r>
              <a:rPr lang="en-US" dirty="0" err="1" smtClean="0"/>
              <a:t>eVAL</a:t>
            </a:r>
            <a:r>
              <a:rPr lang="en-US" dirty="0" smtClean="0"/>
              <a:t> that allows users to track where it is in the overall process.</a:t>
            </a:r>
          </a:p>
          <a:p>
            <a:endParaRPr lang="en-US" dirty="0"/>
          </a:p>
          <a:p>
            <a:r>
              <a:rPr lang="en-US" dirty="0" smtClean="0"/>
              <a:t>Workflow Overview</a:t>
            </a:r>
          </a:p>
          <a:p>
            <a:endParaRPr lang="en-US" dirty="0"/>
          </a:p>
          <a:p>
            <a:pPr marL="285750" indent="-285750">
              <a:buFont typeface="Arial" panose="020B0604020202020204" pitchFamily="34" charset="0"/>
              <a:buChar char="•"/>
            </a:pPr>
            <a:r>
              <a:rPr lang="en-US" dirty="0" smtClean="0"/>
              <a:t>Teacher or Principal create a new Artifact (stand-alone or attached to an object within </a:t>
            </a:r>
            <a:r>
              <a:rPr lang="en-US" dirty="0" err="1" smtClean="0"/>
              <a:t>eVAL</a:t>
            </a:r>
            <a:r>
              <a:rPr lang="en-US" dirty="0" smtClean="0"/>
              <a:t>)</a:t>
            </a:r>
          </a:p>
          <a:p>
            <a:pPr marL="285750" indent="-285750">
              <a:buFont typeface="Arial" panose="020B0604020202020204" pitchFamily="34" charset="0"/>
              <a:buChar char="•"/>
            </a:pPr>
            <a:r>
              <a:rPr lang="en-US" dirty="0" smtClean="0"/>
              <a:t>User submit the Artifact as Evidence</a:t>
            </a:r>
          </a:p>
          <a:p>
            <a:pPr marL="285750" indent="-285750">
              <a:buFont typeface="Arial" panose="020B0604020202020204" pitchFamily="34" charset="0"/>
              <a:buChar char="•"/>
            </a:pPr>
            <a:r>
              <a:rPr lang="en-US" dirty="0" smtClean="0"/>
              <a:t>Principal can choose not to use an Artifact submitted by the teacher or asks for modifications to alignment</a:t>
            </a:r>
          </a:p>
          <a:p>
            <a:pPr marL="285750" indent="-285750">
              <a:buFont typeface="Arial" panose="020B0604020202020204" pitchFamily="34" charset="0"/>
              <a:buChar char="•"/>
            </a:pPr>
            <a:r>
              <a:rPr lang="en-US" dirty="0" smtClean="0"/>
              <a:t>Principal and/or teacher optionally choose to evaluate submitted Artifacts</a:t>
            </a:r>
          </a:p>
          <a:p>
            <a:pPr marL="285750" indent="-285750">
              <a:buFont typeface="Arial" panose="020B0604020202020204" pitchFamily="34" charset="0"/>
              <a:buChar char="•"/>
            </a:pPr>
            <a:r>
              <a:rPr lang="en-US" dirty="0" smtClean="0"/>
              <a:t>Artifact evaluation data is aggregated in final summative evaluation data.</a:t>
            </a:r>
          </a:p>
        </p:txBody>
      </p:sp>
    </p:spTree>
    <p:extLst>
      <p:ext uri="{BB962C8B-B14F-4D97-AF65-F5344CB8AC3E}">
        <p14:creationId xmlns:p14="http://schemas.microsoft.com/office/powerpoint/2010/main" val="3005931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Creating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6718299" y="1874860"/>
            <a:ext cx="5069523" cy="1754326"/>
          </a:xfrm>
          <a:prstGeom prst="rect">
            <a:avLst/>
          </a:prstGeom>
          <a:noFill/>
        </p:spPr>
        <p:txBody>
          <a:bodyPr wrap="square" rtlCol="0">
            <a:spAutoFit/>
          </a:bodyPr>
          <a:lstStyle/>
          <a:p>
            <a:r>
              <a:rPr lang="en-US" dirty="0" smtClean="0"/>
              <a:t>Both the teacher and principal can create Artifacts that support the teacher’s evaluation.</a:t>
            </a:r>
          </a:p>
          <a:p>
            <a:endParaRPr lang="en-US" dirty="0"/>
          </a:p>
          <a:p>
            <a:r>
              <a:rPr lang="en-US" dirty="0" smtClean="0"/>
              <a:t>Artifacts are private to the creator until the Artifact is submitted as Evidence.</a:t>
            </a:r>
          </a:p>
          <a:p>
            <a:endParaRPr lang="en-US" dirty="0"/>
          </a:p>
        </p:txBody>
      </p:sp>
      <p:pic>
        <p:nvPicPr>
          <p:cNvPr id="7" name="Picture 6"/>
          <p:cNvPicPr>
            <a:picLocks noChangeAspect="1"/>
          </p:cNvPicPr>
          <p:nvPr/>
        </p:nvPicPr>
        <p:blipFill>
          <a:blip r:embed="rId2"/>
          <a:stretch>
            <a:fillRect/>
          </a:stretch>
        </p:blipFill>
        <p:spPr>
          <a:xfrm>
            <a:off x="1249381" y="1874861"/>
            <a:ext cx="4475893" cy="1843564"/>
          </a:xfrm>
          <a:prstGeom prst="rect">
            <a:avLst/>
          </a:prstGeom>
        </p:spPr>
      </p:pic>
      <p:pic>
        <p:nvPicPr>
          <p:cNvPr id="4" name="Picture 3"/>
          <p:cNvPicPr>
            <a:picLocks noChangeAspect="1"/>
          </p:cNvPicPr>
          <p:nvPr/>
        </p:nvPicPr>
        <p:blipFill>
          <a:blip r:embed="rId3"/>
          <a:stretch>
            <a:fillRect/>
          </a:stretch>
        </p:blipFill>
        <p:spPr>
          <a:xfrm>
            <a:off x="1272354" y="3939571"/>
            <a:ext cx="4452938" cy="2043113"/>
          </a:xfrm>
          <a:prstGeom prst="rect">
            <a:avLst/>
          </a:prstGeom>
        </p:spPr>
      </p:pic>
    </p:spTree>
    <p:extLst>
      <p:ext uri="{BB962C8B-B14F-4D97-AF65-F5344CB8AC3E}">
        <p14:creationId xmlns:p14="http://schemas.microsoft.com/office/powerpoint/2010/main" val="123630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Submitting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8343900" y="1874860"/>
            <a:ext cx="3443922" cy="3139321"/>
          </a:xfrm>
          <a:prstGeom prst="rect">
            <a:avLst/>
          </a:prstGeom>
          <a:noFill/>
        </p:spPr>
        <p:txBody>
          <a:bodyPr wrap="square" rtlCol="0">
            <a:spAutoFit/>
          </a:bodyPr>
          <a:lstStyle/>
          <a:p>
            <a:r>
              <a:rPr lang="en-US" dirty="0" smtClean="0"/>
              <a:t>Once the Artifact is submitted it no longer appears in the Artifacts section.  It is only visible in the Evidence section.</a:t>
            </a:r>
            <a:endParaRPr lang="en-US" dirty="0"/>
          </a:p>
          <a:p>
            <a:endParaRPr lang="en-US" dirty="0"/>
          </a:p>
          <a:p>
            <a:r>
              <a:rPr lang="en-US" dirty="0" smtClean="0"/>
              <a:t>Artifact in the teacher’s Evidence section are visible to the principal.</a:t>
            </a:r>
          </a:p>
          <a:p>
            <a:r>
              <a:rPr lang="en-US" dirty="0"/>
              <a:t/>
            </a:r>
            <a:br>
              <a:rPr lang="en-US" dirty="0"/>
            </a:br>
            <a:r>
              <a:rPr lang="en-US" dirty="0" smtClean="0"/>
              <a:t>Once submitted, the teacher and principal can both track the evaluation of the Artifact.</a:t>
            </a:r>
          </a:p>
        </p:txBody>
      </p:sp>
      <p:pic>
        <p:nvPicPr>
          <p:cNvPr id="4" name="Picture 3"/>
          <p:cNvPicPr>
            <a:picLocks noChangeAspect="1"/>
          </p:cNvPicPr>
          <p:nvPr/>
        </p:nvPicPr>
        <p:blipFill>
          <a:blip r:embed="rId2"/>
          <a:stretch>
            <a:fillRect/>
          </a:stretch>
        </p:blipFill>
        <p:spPr>
          <a:xfrm>
            <a:off x="1097280" y="1974872"/>
            <a:ext cx="7085171" cy="2584323"/>
          </a:xfrm>
          <a:prstGeom prst="rect">
            <a:avLst/>
          </a:prstGeom>
        </p:spPr>
      </p:pic>
    </p:spTree>
    <p:extLst>
      <p:ext uri="{BB962C8B-B14F-4D97-AF65-F5344CB8AC3E}">
        <p14:creationId xmlns:p14="http://schemas.microsoft.com/office/powerpoint/2010/main" val="282432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Not Using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1273184" y="1935769"/>
            <a:ext cx="9976223" cy="646331"/>
          </a:xfrm>
          <a:prstGeom prst="rect">
            <a:avLst/>
          </a:prstGeom>
          <a:noFill/>
        </p:spPr>
        <p:txBody>
          <a:bodyPr wrap="square" rtlCol="0">
            <a:spAutoFit/>
          </a:bodyPr>
          <a:lstStyle/>
          <a:p>
            <a:r>
              <a:rPr lang="en-US" dirty="0" smtClean="0"/>
              <a:t>Principals can decide that an Artifact will not be used in the teacher’s evaluation. </a:t>
            </a:r>
          </a:p>
          <a:p>
            <a:endParaRPr lang="en-US" dirty="0"/>
          </a:p>
        </p:txBody>
      </p:sp>
      <p:pic>
        <p:nvPicPr>
          <p:cNvPr id="4" name="Picture 3"/>
          <p:cNvPicPr>
            <a:picLocks noChangeAspect="1"/>
          </p:cNvPicPr>
          <p:nvPr/>
        </p:nvPicPr>
        <p:blipFill>
          <a:blip r:embed="rId2"/>
          <a:stretch>
            <a:fillRect/>
          </a:stretch>
        </p:blipFill>
        <p:spPr>
          <a:xfrm>
            <a:off x="1273184" y="2363232"/>
            <a:ext cx="6371844" cy="3508819"/>
          </a:xfrm>
          <a:prstGeom prst="rect">
            <a:avLst/>
          </a:prstGeom>
        </p:spPr>
      </p:pic>
      <p:sp>
        <p:nvSpPr>
          <p:cNvPr id="6" name="Rectangle 5"/>
          <p:cNvSpPr/>
          <p:nvPr/>
        </p:nvSpPr>
        <p:spPr>
          <a:xfrm>
            <a:off x="7835899" y="2582100"/>
            <a:ext cx="3815045" cy="3416320"/>
          </a:xfrm>
          <a:prstGeom prst="rect">
            <a:avLst/>
          </a:prstGeom>
        </p:spPr>
        <p:txBody>
          <a:bodyPr wrap="square">
            <a:spAutoFit/>
          </a:bodyPr>
          <a:lstStyle/>
          <a:p>
            <a:r>
              <a:rPr lang="en-US" b="1" dirty="0"/>
              <a:t>Reasons for not using an </a:t>
            </a:r>
            <a:r>
              <a:rPr lang="en-US" b="1" dirty="0" smtClean="0"/>
              <a:t>Artifact</a:t>
            </a:r>
            <a:endParaRPr lang="en-US" dirty="0" smtClean="0"/>
          </a:p>
          <a:p>
            <a:endParaRPr lang="en-US" dirty="0"/>
          </a:p>
          <a:p>
            <a:pPr marL="285750" indent="-285750">
              <a:buFont typeface="Arial" panose="020B0604020202020204" pitchFamily="34" charset="0"/>
              <a:buChar char="•"/>
            </a:pPr>
            <a:r>
              <a:rPr lang="en-US" dirty="0"/>
              <a:t>Non-essential: the principal already has sufficient evidence for the aligned components and the Artifact does not demonstrate new performance.</a:t>
            </a:r>
          </a:p>
          <a:p>
            <a:pPr marL="285750" indent="-285750">
              <a:buFont typeface="Arial" panose="020B0604020202020204" pitchFamily="34" charset="0"/>
              <a:buChar char="•"/>
            </a:pPr>
            <a:r>
              <a:rPr lang="en-US" dirty="0"/>
              <a:t>Request refinement: the principal would like to have the teacher consider an alternate alignment or limit the alignment.</a:t>
            </a:r>
          </a:p>
          <a:p>
            <a:pPr marL="285750" indent="-285750">
              <a:buFont typeface="Arial" panose="020B0604020202020204" pitchFamily="34" charset="0"/>
              <a:buChar char="•"/>
            </a:pPr>
            <a:r>
              <a:rPr lang="en-US" dirty="0"/>
              <a:t>Other</a:t>
            </a:r>
            <a:endParaRPr lang="en-US" dirty="0"/>
          </a:p>
        </p:txBody>
      </p:sp>
    </p:spTree>
    <p:extLst>
      <p:ext uri="{BB962C8B-B14F-4D97-AF65-F5344CB8AC3E}">
        <p14:creationId xmlns:p14="http://schemas.microsoft.com/office/powerpoint/2010/main" val="3387917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Not Using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1273184" y="1935769"/>
            <a:ext cx="9976223" cy="646331"/>
          </a:xfrm>
          <a:prstGeom prst="rect">
            <a:avLst/>
          </a:prstGeom>
          <a:noFill/>
        </p:spPr>
        <p:txBody>
          <a:bodyPr wrap="square" rtlCol="0">
            <a:spAutoFit/>
          </a:bodyPr>
          <a:lstStyle/>
          <a:p>
            <a:r>
              <a:rPr lang="en-US" dirty="0" smtClean="0"/>
              <a:t>The teacher will have a dashboard screen that shows the status of all Not-used Artifacts. </a:t>
            </a:r>
          </a:p>
          <a:p>
            <a:endParaRPr lang="en-US" dirty="0"/>
          </a:p>
        </p:txBody>
      </p:sp>
      <p:pic>
        <p:nvPicPr>
          <p:cNvPr id="11" name="Picture 10"/>
          <p:cNvPicPr>
            <a:picLocks noChangeAspect="1"/>
          </p:cNvPicPr>
          <p:nvPr/>
        </p:nvPicPr>
        <p:blipFill>
          <a:blip r:embed="rId2"/>
          <a:stretch>
            <a:fillRect/>
          </a:stretch>
        </p:blipFill>
        <p:spPr>
          <a:xfrm>
            <a:off x="1184148" y="2258934"/>
            <a:ext cx="9884664" cy="3584067"/>
          </a:xfrm>
          <a:prstGeom prst="rect">
            <a:avLst/>
          </a:prstGeom>
        </p:spPr>
      </p:pic>
    </p:spTree>
    <p:extLst>
      <p:ext uri="{BB962C8B-B14F-4D97-AF65-F5344CB8AC3E}">
        <p14:creationId xmlns:p14="http://schemas.microsoft.com/office/powerpoint/2010/main" val="376932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Non-used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6718299" y="1874860"/>
            <a:ext cx="5069523" cy="2585323"/>
          </a:xfrm>
          <a:prstGeom prst="rect">
            <a:avLst/>
          </a:prstGeom>
          <a:noFill/>
        </p:spPr>
        <p:txBody>
          <a:bodyPr wrap="square" rtlCol="0">
            <a:spAutoFit/>
          </a:bodyPr>
          <a:lstStyle/>
          <a:p>
            <a:r>
              <a:rPr lang="en-US" dirty="0" smtClean="0"/>
              <a:t>When a principal sends an Artifact back to the teacher, the principal and teacher can correspond about the reason and work toward the teacher re-submitting the artifact.</a:t>
            </a:r>
          </a:p>
          <a:p>
            <a:endParaRPr lang="en-US" dirty="0"/>
          </a:p>
          <a:p>
            <a:r>
              <a:rPr lang="en-US" dirty="0" smtClean="0"/>
              <a:t>Once the issue is resolved, the teacher can then re-submit the artifact.</a:t>
            </a:r>
          </a:p>
          <a:p>
            <a:endParaRPr lang="en-US" dirty="0"/>
          </a:p>
          <a:p>
            <a:endParaRPr lang="en-US" dirty="0" smtClean="0"/>
          </a:p>
        </p:txBody>
      </p:sp>
      <p:pic>
        <p:nvPicPr>
          <p:cNvPr id="6" name="Picture 5"/>
          <p:cNvPicPr>
            <a:picLocks noChangeAspect="1"/>
          </p:cNvPicPr>
          <p:nvPr/>
        </p:nvPicPr>
        <p:blipFill>
          <a:blip r:embed="rId2"/>
          <a:stretch>
            <a:fillRect/>
          </a:stretch>
        </p:blipFill>
        <p:spPr>
          <a:xfrm>
            <a:off x="1198890" y="1994418"/>
            <a:ext cx="5264087" cy="3892868"/>
          </a:xfrm>
          <a:prstGeom prst="rect">
            <a:avLst/>
          </a:prstGeom>
        </p:spPr>
      </p:pic>
    </p:spTree>
    <p:extLst>
      <p:ext uri="{BB962C8B-B14F-4D97-AF65-F5344CB8AC3E}">
        <p14:creationId xmlns:p14="http://schemas.microsoft.com/office/powerpoint/2010/main" val="157701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Evaluating Artifacts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6718299" y="1874860"/>
            <a:ext cx="5069523" cy="4524315"/>
          </a:xfrm>
          <a:prstGeom prst="rect">
            <a:avLst/>
          </a:prstGeom>
          <a:noFill/>
        </p:spPr>
        <p:txBody>
          <a:bodyPr wrap="square" rtlCol="0">
            <a:spAutoFit/>
          </a:bodyPr>
          <a:lstStyle/>
          <a:p>
            <a:r>
              <a:rPr lang="en-US" dirty="0" smtClean="0"/>
              <a:t>Both the principal and the teacher will be given the opportunity to evaluate Artifacts. </a:t>
            </a:r>
          </a:p>
          <a:p>
            <a:endParaRPr lang="en-US" dirty="0"/>
          </a:p>
          <a:p>
            <a:r>
              <a:rPr lang="en-US" dirty="0" smtClean="0"/>
              <a:t>This will likely be an infrequent activity for teachers, but we wanted to provide a unified approach to evaluating items that are aligned to the framework.</a:t>
            </a:r>
          </a:p>
          <a:p>
            <a:endParaRPr lang="en-US" dirty="0"/>
          </a:p>
          <a:p>
            <a:r>
              <a:rPr lang="en-US" dirty="0" smtClean="0"/>
              <a:t>An evaluation is done in the context of a rubric component that the Artifact is aligned to. </a:t>
            </a:r>
          </a:p>
          <a:p>
            <a:endParaRPr lang="en-US" dirty="0"/>
          </a:p>
          <a:p>
            <a:r>
              <a:rPr lang="en-US" dirty="0" smtClean="0"/>
              <a:t>For each rubric component, the user can do as little or as much evaluation as they want.</a:t>
            </a:r>
          </a:p>
          <a:p>
            <a:endParaRPr lang="en-US" dirty="0"/>
          </a:p>
          <a:p>
            <a:r>
              <a:rPr lang="en-US" dirty="0" smtClean="0"/>
              <a:t>For a given rubric component, the user can indicate that he has completed the evaluation for that component.</a:t>
            </a:r>
          </a:p>
        </p:txBody>
      </p:sp>
      <p:pic>
        <p:nvPicPr>
          <p:cNvPr id="3" name="Picture 2"/>
          <p:cNvPicPr>
            <a:picLocks noChangeAspect="1"/>
          </p:cNvPicPr>
          <p:nvPr/>
        </p:nvPicPr>
        <p:blipFill>
          <a:blip r:embed="rId2"/>
          <a:stretch>
            <a:fillRect/>
          </a:stretch>
        </p:blipFill>
        <p:spPr>
          <a:xfrm>
            <a:off x="1097294" y="1970094"/>
            <a:ext cx="5473446" cy="2200275"/>
          </a:xfrm>
          <a:prstGeom prst="rect">
            <a:avLst/>
          </a:prstGeom>
        </p:spPr>
      </p:pic>
    </p:spTree>
    <p:extLst>
      <p:ext uri="{BB962C8B-B14F-4D97-AF65-F5344CB8AC3E}">
        <p14:creationId xmlns:p14="http://schemas.microsoft.com/office/powerpoint/2010/main" val="528961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Supporting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232400" y="1874860"/>
            <a:ext cx="6555422" cy="2862322"/>
          </a:xfrm>
          <a:prstGeom prst="rect">
            <a:avLst/>
          </a:prstGeom>
          <a:noFill/>
        </p:spPr>
        <p:txBody>
          <a:bodyPr wrap="square" rtlCol="0">
            <a:spAutoFit/>
          </a:bodyPr>
          <a:lstStyle/>
          <a:p>
            <a:r>
              <a:rPr lang="en-US" dirty="0" smtClean="0"/>
              <a:t>When the user clicks on the Evaluate button for a rubric component, the evaluation screen will display the supporting evidence that the teacher entered while aligning the Artifact. </a:t>
            </a:r>
          </a:p>
          <a:p>
            <a:endParaRPr lang="en-US" dirty="0"/>
          </a:p>
          <a:p>
            <a:r>
              <a:rPr lang="en-US" dirty="0" smtClean="0"/>
              <a:t>The screen on the left shows what the teacher entered during the Artifact Alignment Process.</a:t>
            </a:r>
          </a:p>
          <a:p>
            <a:endParaRPr lang="en-US" dirty="0"/>
          </a:p>
          <a:p>
            <a:r>
              <a:rPr lang="en-US" dirty="0" smtClean="0"/>
              <a:t>The next screen will show how it is incorporated into the Evaluation View.</a:t>
            </a:r>
          </a:p>
          <a:p>
            <a:endParaRPr lang="en-US" dirty="0"/>
          </a:p>
        </p:txBody>
      </p:sp>
      <p:pic>
        <p:nvPicPr>
          <p:cNvPr id="7" name="Picture 6"/>
          <p:cNvPicPr>
            <a:picLocks noChangeAspect="1"/>
          </p:cNvPicPr>
          <p:nvPr/>
        </p:nvPicPr>
        <p:blipFill>
          <a:blip r:embed="rId2"/>
          <a:stretch>
            <a:fillRect/>
          </a:stretch>
        </p:blipFill>
        <p:spPr>
          <a:xfrm>
            <a:off x="1097302" y="1874882"/>
            <a:ext cx="3713607" cy="4278249"/>
          </a:xfrm>
          <a:prstGeom prst="rect">
            <a:avLst/>
          </a:prstGeom>
        </p:spPr>
      </p:pic>
    </p:spTree>
    <p:extLst>
      <p:ext uri="{BB962C8B-B14F-4D97-AF65-F5344CB8AC3E}">
        <p14:creationId xmlns:p14="http://schemas.microsoft.com/office/powerpoint/2010/main" val="1313918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a:t>
            </a:r>
            <a:endParaRPr lang="en-US" dirty="0"/>
          </a:p>
        </p:txBody>
      </p:sp>
      <p:pic>
        <p:nvPicPr>
          <p:cNvPr id="4" name="Picture 3"/>
          <p:cNvPicPr>
            <a:picLocks noChangeAspect="1"/>
          </p:cNvPicPr>
          <p:nvPr/>
        </p:nvPicPr>
        <p:blipFill>
          <a:blip r:embed="rId2"/>
          <a:stretch>
            <a:fillRect/>
          </a:stretch>
        </p:blipFill>
        <p:spPr>
          <a:xfrm>
            <a:off x="2693993" y="2448348"/>
            <a:ext cx="6310313" cy="3438525"/>
          </a:xfrm>
          <a:prstGeom prst="rect">
            <a:avLst/>
          </a:prstGeom>
        </p:spPr>
      </p:pic>
      <p:sp>
        <p:nvSpPr>
          <p:cNvPr id="5" name="TextBox 4"/>
          <p:cNvSpPr txBox="1"/>
          <p:nvPr/>
        </p:nvSpPr>
        <p:spPr>
          <a:xfrm>
            <a:off x="252884" y="1922026"/>
            <a:ext cx="2027030" cy="369332"/>
          </a:xfrm>
          <a:prstGeom prst="rect">
            <a:avLst/>
          </a:prstGeom>
          <a:noFill/>
        </p:spPr>
        <p:txBody>
          <a:bodyPr wrap="none" rtlCol="0">
            <a:spAutoFit/>
          </a:bodyPr>
          <a:lstStyle/>
          <a:p>
            <a:r>
              <a:rPr lang="en-US" dirty="0" smtClean="0"/>
              <a:t>Left Navigation Bar</a:t>
            </a:r>
            <a:endParaRPr lang="en-US" dirty="0"/>
          </a:p>
        </p:txBody>
      </p:sp>
      <p:sp>
        <p:nvSpPr>
          <p:cNvPr id="10" name="TextBox 9"/>
          <p:cNvSpPr txBox="1"/>
          <p:nvPr/>
        </p:nvSpPr>
        <p:spPr>
          <a:xfrm>
            <a:off x="9372600" y="1946723"/>
            <a:ext cx="2429063" cy="369332"/>
          </a:xfrm>
          <a:prstGeom prst="rect">
            <a:avLst/>
          </a:prstGeom>
          <a:noFill/>
        </p:spPr>
        <p:txBody>
          <a:bodyPr wrap="none" rtlCol="0">
            <a:spAutoFit/>
          </a:bodyPr>
          <a:lstStyle/>
          <a:p>
            <a:r>
              <a:rPr lang="en-US" dirty="0" smtClean="0"/>
              <a:t>Page Title/Breadcrumbs</a:t>
            </a:r>
            <a:endParaRPr lang="en-US" dirty="0"/>
          </a:p>
        </p:txBody>
      </p:sp>
      <p:cxnSp>
        <p:nvCxnSpPr>
          <p:cNvPr id="21" name="Elbow Connector 20"/>
          <p:cNvCxnSpPr>
            <a:stCxn id="10" idx="1"/>
          </p:cNvCxnSpPr>
          <p:nvPr/>
        </p:nvCxnSpPr>
        <p:spPr>
          <a:xfrm rot="10800000" flipV="1">
            <a:off x="4800600" y="2131389"/>
            <a:ext cx="4572000" cy="865810"/>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69962" y="4966588"/>
            <a:ext cx="1685718" cy="369332"/>
          </a:xfrm>
          <a:prstGeom prst="rect">
            <a:avLst/>
          </a:prstGeom>
          <a:noFill/>
        </p:spPr>
        <p:txBody>
          <a:bodyPr wrap="none" rtlCol="0">
            <a:spAutoFit/>
          </a:bodyPr>
          <a:lstStyle/>
          <a:p>
            <a:r>
              <a:rPr lang="en-US" dirty="0" smtClean="0"/>
              <a:t>Contextual Help</a:t>
            </a:r>
            <a:endParaRPr lang="en-US" dirty="0"/>
          </a:p>
        </p:txBody>
      </p:sp>
      <p:cxnSp>
        <p:nvCxnSpPr>
          <p:cNvPr id="25" name="Elbow Connector 24"/>
          <p:cNvCxnSpPr>
            <a:stCxn id="23" idx="2"/>
          </p:cNvCxnSpPr>
          <p:nvPr/>
        </p:nvCxnSpPr>
        <p:spPr>
          <a:xfrm rot="5400000">
            <a:off x="9448472" y="4548849"/>
            <a:ext cx="77279" cy="16514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622362" y="2590698"/>
            <a:ext cx="2071401" cy="369332"/>
          </a:xfrm>
          <a:prstGeom prst="rect">
            <a:avLst/>
          </a:prstGeom>
          <a:noFill/>
        </p:spPr>
        <p:txBody>
          <a:bodyPr wrap="none" rtlCol="0">
            <a:spAutoFit/>
          </a:bodyPr>
          <a:lstStyle/>
          <a:p>
            <a:r>
              <a:rPr lang="en-US" dirty="0" smtClean="0"/>
              <a:t>Currently Evaluating</a:t>
            </a:r>
            <a:endParaRPr lang="en-US" dirty="0"/>
          </a:p>
        </p:txBody>
      </p:sp>
      <p:cxnSp>
        <p:nvCxnSpPr>
          <p:cNvPr id="28" name="Elbow Connector 27"/>
          <p:cNvCxnSpPr>
            <a:stCxn id="27" idx="2"/>
          </p:cNvCxnSpPr>
          <p:nvPr/>
        </p:nvCxnSpPr>
        <p:spPr>
          <a:xfrm rot="5400000">
            <a:off x="9697312" y="2076557"/>
            <a:ext cx="77278" cy="18442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779821" y="4091902"/>
            <a:ext cx="1471557" cy="369332"/>
          </a:xfrm>
          <a:prstGeom prst="rect">
            <a:avLst/>
          </a:prstGeom>
          <a:noFill/>
        </p:spPr>
        <p:txBody>
          <a:bodyPr wrap="none" rtlCol="0">
            <a:spAutoFit/>
          </a:bodyPr>
          <a:lstStyle/>
          <a:p>
            <a:r>
              <a:rPr lang="en-US" dirty="0" smtClean="0"/>
              <a:t>Main Content</a:t>
            </a:r>
            <a:endParaRPr lang="en-US" dirty="0"/>
          </a:p>
        </p:txBody>
      </p:sp>
      <p:cxnSp>
        <p:nvCxnSpPr>
          <p:cNvPr id="30" name="Elbow Connector 29"/>
          <p:cNvCxnSpPr/>
          <p:nvPr/>
        </p:nvCxnSpPr>
        <p:spPr>
          <a:xfrm rot="10800000" flipV="1">
            <a:off x="5849150" y="4500927"/>
            <a:ext cx="4666451" cy="169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52884" y="2456052"/>
            <a:ext cx="1248419" cy="369332"/>
          </a:xfrm>
          <a:prstGeom prst="rect">
            <a:avLst/>
          </a:prstGeom>
          <a:noFill/>
        </p:spPr>
        <p:txBody>
          <a:bodyPr wrap="none" rtlCol="0">
            <a:spAutoFit/>
          </a:bodyPr>
          <a:lstStyle/>
          <a:p>
            <a:r>
              <a:rPr lang="en-US" dirty="0" smtClean="0"/>
              <a:t>Active User</a:t>
            </a:r>
            <a:endParaRPr lang="en-US" dirty="0"/>
          </a:p>
        </p:txBody>
      </p:sp>
      <p:cxnSp>
        <p:nvCxnSpPr>
          <p:cNvPr id="55" name="Elbow Connector 54"/>
          <p:cNvCxnSpPr/>
          <p:nvPr/>
        </p:nvCxnSpPr>
        <p:spPr>
          <a:xfrm>
            <a:off x="1447800" y="2825384"/>
            <a:ext cx="1117819" cy="171815"/>
          </a:xfrm>
          <a:prstGeom prst="bentConnector3">
            <a:avLst>
              <a:gd name="adj1" fmla="val 1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0317" y="3003878"/>
            <a:ext cx="1806392" cy="369332"/>
          </a:xfrm>
          <a:prstGeom prst="rect">
            <a:avLst/>
          </a:prstGeom>
          <a:noFill/>
        </p:spPr>
        <p:txBody>
          <a:bodyPr wrap="none" rtlCol="0">
            <a:spAutoFit/>
          </a:bodyPr>
          <a:lstStyle/>
          <a:p>
            <a:r>
              <a:rPr lang="en-US" dirty="0" smtClean="0"/>
              <a:t>Active Work Area</a:t>
            </a:r>
            <a:endParaRPr lang="en-US" dirty="0"/>
          </a:p>
        </p:txBody>
      </p:sp>
      <p:cxnSp>
        <p:nvCxnSpPr>
          <p:cNvPr id="60" name="Elbow Connector 59"/>
          <p:cNvCxnSpPr/>
          <p:nvPr/>
        </p:nvCxnSpPr>
        <p:spPr>
          <a:xfrm>
            <a:off x="1536700" y="3409584"/>
            <a:ext cx="1117819" cy="171815"/>
          </a:xfrm>
          <a:prstGeom prst="bentConnector3">
            <a:avLst>
              <a:gd name="adj1" fmla="val 1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75091" y="3667872"/>
            <a:ext cx="2071401" cy="369332"/>
          </a:xfrm>
          <a:prstGeom prst="rect">
            <a:avLst/>
          </a:prstGeom>
          <a:noFill/>
        </p:spPr>
        <p:txBody>
          <a:bodyPr wrap="none" rtlCol="0">
            <a:spAutoFit/>
          </a:bodyPr>
          <a:lstStyle/>
          <a:p>
            <a:r>
              <a:rPr lang="en-US" dirty="0" smtClean="0"/>
              <a:t>Currently Evaluating</a:t>
            </a:r>
            <a:endParaRPr lang="en-US" dirty="0"/>
          </a:p>
        </p:txBody>
      </p:sp>
      <p:cxnSp>
        <p:nvCxnSpPr>
          <p:cNvPr id="63" name="Elbow Connector 62"/>
          <p:cNvCxnSpPr>
            <a:stCxn id="61" idx="2"/>
          </p:cNvCxnSpPr>
          <p:nvPr/>
        </p:nvCxnSpPr>
        <p:spPr>
          <a:xfrm rot="5400000" flipH="1" flipV="1">
            <a:off x="1786985" y="3209402"/>
            <a:ext cx="251609" cy="1403996"/>
          </a:xfrm>
          <a:prstGeom prst="bentConnector4">
            <a:avLst>
              <a:gd name="adj1" fmla="val -90855"/>
              <a:gd name="adj2" fmla="val 868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 idx="3"/>
          </p:cNvCxnSpPr>
          <p:nvPr/>
        </p:nvCxnSpPr>
        <p:spPr>
          <a:xfrm>
            <a:off x="2279914" y="2106692"/>
            <a:ext cx="785584" cy="288376"/>
          </a:xfrm>
          <a:prstGeom prst="bentConnector3">
            <a:avLst>
              <a:gd name="adj1" fmla="val 9364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77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Supporting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232400" y="1874860"/>
            <a:ext cx="6555422" cy="2308324"/>
          </a:xfrm>
          <a:prstGeom prst="rect">
            <a:avLst/>
          </a:prstGeom>
          <a:noFill/>
        </p:spPr>
        <p:txBody>
          <a:bodyPr wrap="square" rtlCol="0">
            <a:spAutoFit/>
          </a:bodyPr>
          <a:lstStyle/>
          <a:p>
            <a:r>
              <a:rPr lang="en-US" dirty="0" smtClean="0"/>
              <a:t>When the user clicks on the Evaluate button for a rubric component, the evaluation screen will display the supporting evidence that the teacher entered while aligning the Artifact. </a:t>
            </a:r>
          </a:p>
          <a:p>
            <a:endParaRPr lang="en-US" dirty="0"/>
          </a:p>
          <a:p>
            <a:r>
              <a:rPr lang="en-US" dirty="0" smtClean="0"/>
              <a:t>The screen on the left shows what the user sees when evaluating the Artifact. In this case the teacher entered both General Evidence and </a:t>
            </a:r>
            <a:r>
              <a:rPr lang="en-US" dirty="0"/>
              <a:t>C</a:t>
            </a:r>
            <a:r>
              <a:rPr lang="en-US" dirty="0" smtClean="0"/>
              <a:t>omponent-specific Evidence and they are both displayed here.</a:t>
            </a:r>
          </a:p>
          <a:p>
            <a:endParaRPr lang="en-US" dirty="0"/>
          </a:p>
        </p:txBody>
      </p:sp>
      <p:pic>
        <p:nvPicPr>
          <p:cNvPr id="3" name="Picture 2"/>
          <p:cNvPicPr>
            <a:picLocks noChangeAspect="1"/>
          </p:cNvPicPr>
          <p:nvPr/>
        </p:nvPicPr>
        <p:blipFill>
          <a:blip r:embed="rId2"/>
          <a:stretch>
            <a:fillRect/>
          </a:stretch>
        </p:blipFill>
        <p:spPr>
          <a:xfrm>
            <a:off x="1235456" y="1874860"/>
            <a:ext cx="3704844" cy="4259580"/>
          </a:xfrm>
          <a:prstGeom prst="rect">
            <a:avLst/>
          </a:prstGeom>
        </p:spPr>
      </p:pic>
    </p:spTree>
    <p:extLst>
      <p:ext uri="{BB962C8B-B14F-4D97-AF65-F5344CB8AC3E}">
        <p14:creationId xmlns:p14="http://schemas.microsoft.com/office/powerpoint/2010/main" val="108473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Aligned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607631" y="1858764"/>
            <a:ext cx="5786491" cy="3693319"/>
          </a:xfrm>
          <a:prstGeom prst="rect">
            <a:avLst/>
          </a:prstGeom>
          <a:noFill/>
        </p:spPr>
        <p:txBody>
          <a:bodyPr wrap="square" rtlCol="0">
            <a:spAutoFit/>
          </a:bodyPr>
          <a:lstStyle/>
          <a:p>
            <a:r>
              <a:rPr lang="en-US" dirty="0" smtClean="0"/>
              <a:t>Aligned Evidence is a new term we have introduced to describe the process of aligning supporting evidence to the rubric descriptor text. </a:t>
            </a:r>
          </a:p>
          <a:p>
            <a:endParaRPr lang="en-US" dirty="0"/>
          </a:p>
          <a:p>
            <a:r>
              <a:rPr lang="en-US" dirty="0" smtClean="0"/>
              <a:t>There are two parts:</a:t>
            </a:r>
          </a:p>
          <a:p>
            <a:pPr marL="285750" indent="-285750">
              <a:buFont typeface="Arial" panose="020B0604020202020204" pitchFamily="34" charset="0"/>
              <a:buChar char="•"/>
            </a:pPr>
            <a:r>
              <a:rPr lang="en-US" b="1" dirty="0" smtClean="0"/>
              <a:t>Rubric Statement</a:t>
            </a:r>
            <a:r>
              <a:rPr lang="en-US" dirty="0" smtClean="0"/>
              <a:t>: the rubric descriptor text that aligns with the teacher’s performance</a:t>
            </a:r>
          </a:p>
          <a:p>
            <a:pPr marL="285750" indent="-285750">
              <a:buFont typeface="Arial" panose="020B0604020202020204" pitchFamily="34" charset="0"/>
              <a:buChar char="•"/>
            </a:pPr>
            <a:r>
              <a:rPr lang="en-US" b="1" dirty="0" smtClean="0"/>
              <a:t>Supporting Evidence</a:t>
            </a:r>
            <a:r>
              <a:rPr lang="en-US" dirty="0" smtClean="0"/>
              <a:t>: supporting evidence that comes from either the teacher’s input or the evaluator.</a:t>
            </a:r>
          </a:p>
          <a:p>
            <a:pPr marL="285750" indent="-285750">
              <a:buFont typeface="Arial" panose="020B0604020202020204" pitchFamily="34" charset="0"/>
              <a:buChar char="•"/>
            </a:pPr>
            <a:endParaRPr lang="en-US" dirty="0"/>
          </a:p>
          <a:p>
            <a:r>
              <a:rPr lang="en-US" dirty="0" smtClean="0"/>
              <a:t>The user can create one or more Aligned Evidence items associated with the rubric component.</a:t>
            </a:r>
          </a:p>
          <a:p>
            <a:endParaRPr lang="en-US" dirty="0"/>
          </a:p>
        </p:txBody>
      </p:sp>
      <p:pic>
        <p:nvPicPr>
          <p:cNvPr id="3" name="Picture 2"/>
          <p:cNvPicPr>
            <a:picLocks noChangeAspect="1"/>
          </p:cNvPicPr>
          <p:nvPr/>
        </p:nvPicPr>
        <p:blipFill>
          <a:blip r:embed="rId2"/>
          <a:stretch>
            <a:fillRect/>
          </a:stretch>
        </p:blipFill>
        <p:spPr>
          <a:xfrm>
            <a:off x="1211593" y="1813560"/>
            <a:ext cx="4104799" cy="4135755"/>
          </a:xfrm>
          <a:prstGeom prst="rect">
            <a:avLst/>
          </a:prstGeom>
        </p:spPr>
      </p:pic>
    </p:spTree>
    <p:extLst>
      <p:ext uri="{BB962C8B-B14F-4D97-AF65-F5344CB8AC3E}">
        <p14:creationId xmlns:p14="http://schemas.microsoft.com/office/powerpoint/2010/main" val="3925669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Aligned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607631" y="1858764"/>
            <a:ext cx="5786491" cy="2308324"/>
          </a:xfrm>
          <a:prstGeom prst="rect">
            <a:avLst/>
          </a:prstGeom>
          <a:noFill/>
        </p:spPr>
        <p:txBody>
          <a:bodyPr wrap="square" rtlCol="0">
            <a:spAutoFit/>
          </a:bodyPr>
          <a:lstStyle/>
          <a:p>
            <a:r>
              <a:rPr lang="en-US" dirty="0" smtClean="0"/>
              <a:t>When the user selects the rubric statement from the rubric descriptor text, an input area will appear allowing them to add their supporting evidence.</a:t>
            </a:r>
          </a:p>
          <a:p>
            <a:endParaRPr lang="en-US" dirty="0"/>
          </a:p>
          <a:p>
            <a:r>
              <a:rPr lang="en-US" dirty="0" smtClean="0"/>
              <a:t>Our plan is to have toolbar buttons on the editor that will allow the user to quickly copy/paste the General or Component-Specific Evidence the teacher provided during alignment into the Evidence input area.</a:t>
            </a:r>
          </a:p>
        </p:txBody>
      </p:sp>
      <p:pic>
        <p:nvPicPr>
          <p:cNvPr id="4" name="Picture 3"/>
          <p:cNvPicPr>
            <a:picLocks noChangeAspect="1"/>
          </p:cNvPicPr>
          <p:nvPr/>
        </p:nvPicPr>
        <p:blipFill>
          <a:blip r:embed="rId2"/>
          <a:stretch>
            <a:fillRect/>
          </a:stretch>
        </p:blipFill>
        <p:spPr>
          <a:xfrm>
            <a:off x="1097280" y="1858764"/>
            <a:ext cx="4311396" cy="2799779"/>
          </a:xfrm>
          <a:prstGeom prst="rect">
            <a:avLst/>
          </a:prstGeom>
        </p:spPr>
      </p:pic>
    </p:spTree>
    <p:extLst>
      <p:ext uri="{BB962C8B-B14F-4D97-AF65-F5344CB8AC3E}">
        <p14:creationId xmlns:p14="http://schemas.microsoft.com/office/powerpoint/2010/main" val="84097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Aligned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607631" y="1858764"/>
            <a:ext cx="5786491" cy="1200329"/>
          </a:xfrm>
          <a:prstGeom prst="rect">
            <a:avLst/>
          </a:prstGeom>
          <a:noFill/>
        </p:spPr>
        <p:txBody>
          <a:bodyPr wrap="square" rtlCol="0">
            <a:spAutoFit/>
          </a:bodyPr>
          <a:lstStyle/>
          <a:p>
            <a:r>
              <a:rPr lang="en-US" dirty="0" smtClean="0"/>
              <a:t>This is taken from the Observation mock-up screen, but the same idea would apply to Artifacts. In this screen, each numbered item is evidence that was taken from the Observation Notes. </a:t>
            </a:r>
          </a:p>
        </p:txBody>
      </p:sp>
      <p:pic>
        <p:nvPicPr>
          <p:cNvPr id="3" name="Picture 2"/>
          <p:cNvPicPr>
            <a:picLocks noChangeAspect="1"/>
          </p:cNvPicPr>
          <p:nvPr/>
        </p:nvPicPr>
        <p:blipFill>
          <a:blip r:embed="rId2"/>
          <a:stretch>
            <a:fillRect/>
          </a:stretch>
        </p:blipFill>
        <p:spPr>
          <a:xfrm>
            <a:off x="1097284" y="1858773"/>
            <a:ext cx="4370832" cy="1182624"/>
          </a:xfrm>
          <a:prstGeom prst="rect">
            <a:avLst/>
          </a:prstGeom>
        </p:spPr>
      </p:pic>
      <p:pic>
        <p:nvPicPr>
          <p:cNvPr id="6" name="Picture 5"/>
          <p:cNvPicPr>
            <a:picLocks noChangeAspect="1"/>
          </p:cNvPicPr>
          <p:nvPr/>
        </p:nvPicPr>
        <p:blipFill>
          <a:blip r:embed="rId3"/>
          <a:stretch>
            <a:fillRect/>
          </a:stretch>
        </p:blipFill>
        <p:spPr>
          <a:xfrm>
            <a:off x="1097294" y="3162824"/>
            <a:ext cx="4278535" cy="2298287"/>
          </a:xfrm>
          <a:prstGeom prst="rect">
            <a:avLst/>
          </a:prstGeom>
        </p:spPr>
      </p:pic>
      <p:sp>
        <p:nvSpPr>
          <p:cNvPr id="7" name="TextBox 6"/>
          <p:cNvSpPr txBox="1"/>
          <p:nvPr/>
        </p:nvSpPr>
        <p:spPr>
          <a:xfrm>
            <a:off x="5607631" y="3162824"/>
            <a:ext cx="5911269" cy="1754326"/>
          </a:xfrm>
          <a:prstGeom prst="rect">
            <a:avLst/>
          </a:prstGeom>
          <a:noFill/>
        </p:spPr>
        <p:txBody>
          <a:bodyPr wrap="square" rtlCol="0">
            <a:spAutoFit/>
          </a:bodyPr>
          <a:lstStyle/>
          <a:p>
            <a:r>
              <a:rPr lang="en-US" dirty="0" smtClean="0"/>
              <a:t>The second screen shows how the evidence items from the Observation notes each appear as a numbered item on the toolbar. Clicking on the toolbar button would insert the observation note into the Evidence area (note: the Evaluation Statement within the editor text is meant to represent any additional text that the user might enter).</a:t>
            </a:r>
            <a:endParaRPr lang="en-US" dirty="0"/>
          </a:p>
        </p:txBody>
      </p:sp>
    </p:spTree>
    <p:extLst>
      <p:ext uri="{BB962C8B-B14F-4D97-AF65-F5344CB8AC3E}">
        <p14:creationId xmlns:p14="http://schemas.microsoft.com/office/powerpoint/2010/main" val="3034317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Artifacts- Aligned Evidence</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8" name="TextBox 7"/>
          <p:cNvSpPr txBox="1"/>
          <p:nvPr/>
        </p:nvSpPr>
        <p:spPr>
          <a:xfrm>
            <a:off x="5607631" y="1858764"/>
            <a:ext cx="5786491" cy="2862322"/>
          </a:xfrm>
          <a:prstGeom prst="rect">
            <a:avLst/>
          </a:prstGeom>
          <a:noFill/>
        </p:spPr>
        <p:txBody>
          <a:bodyPr wrap="square" rtlCol="0">
            <a:spAutoFit/>
          </a:bodyPr>
          <a:lstStyle/>
          <a:p>
            <a:r>
              <a:rPr lang="en-US" dirty="0" smtClean="0"/>
              <a:t>The user can select rubric descriptor text and align it to supporting evidence multiple times.</a:t>
            </a:r>
          </a:p>
          <a:p>
            <a:endParaRPr lang="en-US" dirty="0" smtClean="0"/>
          </a:p>
          <a:p>
            <a:r>
              <a:rPr lang="en-US" dirty="0" smtClean="0"/>
              <a:t>All of the highlighting and Aligned Evidence items will be displayed.</a:t>
            </a:r>
          </a:p>
          <a:p>
            <a:endParaRPr lang="en-US" dirty="0"/>
          </a:p>
          <a:p>
            <a:r>
              <a:rPr lang="en-US" dirty="0" smtClean="0"/>
              <a:t>The user can either Save his input and return later, or finalize his evaluation by clicking the “Done” button (not show here).</a:t>
            </a:r>
          </a:p>
          <a:p>
            <a:endParaRPr lang="en-US" dirty="0"/>
          </a:p>
        </p:txBody>
      </p:sp>
      <p:pic>
        <p:nvPicPr>
          <p:cNvPr id="4" name="Picture 3"/>
          <p:cNvPicPr>
            <a:picLocks noChangeAspect="1"/>
          </p:cNvPicPr>
          <p:nvPr/>
        </p:nvPicPr>
        <p:blipFill>
          <a:blip r:embed="rId2"/>
          <a:stretch>
            <a:fillRect/>
          </a:stretch>
        </p:blipFill>
        <p:spPr>
          <a:xfrm>
            <a:off x="1211592" y="1858764"/>
            <a:ext cx="3298698" cy="4244721"/>
          </a:xfrm>
          <a:prstGeom prst="rect">
            <a:avLst/>
          </a:prstGeom>
        </p:spPr>
      </p:pic>
    </p:spTree>
    <p:extLst>
      <p:ext uri="{BB962C8B-B14F-4D97-AF65-F5344CB8AC3E}">
        <p14:creationId xmlns:p14="http://schemas.microsoft.com/office/powerpoint/2010/main" val="2145385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Summary – Combined View</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2"/>
          <a:stretch>
            <a:fillRect/>
          </a:stretch>
        </p:blipFill>
        <p:spPr>
          <a:xfrm>
            <a:off x="1193799" y="1914535"/>
            <a:ext cx="4495801" cy="4260533"/>
          </a:xfrm>
          <a:prstGeom prst="rect">
            <a:avLst/>
          </a:prstGeom>
        </p:spPr>
      </p:pic>
      <p:sp>
        <p:nvSpPr>
          <p:cNvPr id="12" name="TextBox 11"/>
          <p:cNvSpPr txBox="1"/>
          <p:nvPr/>
        </p:nvSpPr>
        <p:spPr>
          <a:xfrm>
            <a:off x="5816600" y="1980168"/>
            <a:ext cx="5626100" cy="1477328"/>
          </a:xfrm>
          <a:prstGeom prst="rect">
            <a:avLst/>
          </a:prstGeom>
          <a:noFill/>
        </p:spPr>
        <p:txBody>
          <a:bodyPr wrap="square" rtlCol="0">
            <a:spAutoFit/>
          </a:bodyPr>
          <a:lstStyle/>
          <a:p>
            <a:r>
              <a:rPr lang="en-US" dirty="0" smtClean="0"/>
              <a:t>At any point the teacher and principal can view a Summary of the Artifact.  In addition to the main data fields of the Artifact, the evaluation data will also be displayed, combining both the principal and teacher’s input if they exist.</a:t>
            </a:r>
            <a:endParaRPr lang="en-US" dirty="0"/>
          </a:p>
        </p:txBody>
      </p:sp>
    </p:spTree>
    <p:extLst>
      <p:ext uri="{BB962C8B-B14F-4D97-AF65-F5344CB8AC3E}">
        <p14:creationId xmlns:p14="http://schemas.microsoft.com/office/powerpoint/2010/main" val="4080240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Evaluation Questions</a:t>
            </a:r>
            <a:endParaRPr lang="en-US" dirty="0"/>
          </a:p>
        </p:txBody>
      </p:sp>
      <p:sp>
        <p:nvSpPr>
          <p:cNvPr id="5" name="TextBox 4"/>
          <p:cNvSpPr txBox="1"/>
          <p:nvPr/>
        </p:nvSpPr>
        <p:spPr>
          <a:xfrm>
            <a:off x="5816600" y="2349500"/>
            <a:ext cx="184731" cy="369332"/>
          </a:xfrm>
          <a:prstGeom prst="rect">
            <a:avLst/>
          </a:prstGeom>
          <a:noFill/>
        </p:spPr>
        <p:txBody>
          <a:bodyPr wrap="none" rtlCol="0">
            <a:spAutoFit/>
          </a:bodyPr>
          <a:lstStyle/>
          <a:p>
            <a:endParaRPr lang="en-US" dirty="0"/>
          </a:p>
        </p:txBody>
      </p:sp>
      <p:sp>
        <p:nvSpPr>
          <p:cNvPr id="12" name="TextBox 11"/>
          <p:cNvSpPr txBox="1"/>
          <p:nvPr/>
        </p:nvSpPr>
        <p:spPr>
          <a:xfrm>
            <a:off x="1097280" y="1980168"/>
            <a:ext cx="10345420" cy="3416320"/>
          </a:xfrm>
          <a:prstGeom prst="rect">
            <a:avLst/>
          </a:prstGeom>
          <a:noFill/>
        </p:spPr>
        <p:txBody>
          <a:bodyPr wrap="square" rtlCol="0">
            <a:spAutoFit/>
          </a:bodyPr>
          <a:lstStyle/>
          <a:p>
            <a:pPr marL="342900" indent="-342900">
              <a:buFont typeface="+mj-lt"/>
              <a:buAutoNum type="arabicPeriod"/>
            </a:pPr>
            <a:r>
              <a:rPr lang="en-US" dirty="0" smtClean="0"/>
              <a:t>Is it necessary to have a separate Evidence/Notes input area, or can all input be in the context of an Aligned Evidence item?</a:t>
            </a:r>
          </a:p>
          <a:p>
            <a:pPr marL="342900" indent="-342900">
              <a:buFont typeface="+mj-lt"/>
              <a:buAutoNum type="arabicPeriod"/>
            </a:pPr>
            <a:r>
              <a:rPr lang="en-US" dirty="0" smtClean="0"/>
              <a:t>We discussed one difference between the Danielson Framework and CEL/Marzano being that Danielson has fewer components, with each component having multiple paragraphs. </a:t>
            </a:r>
          </a:p>
          <a:p>
            <a:pPr marL="800100" lvl="1" indent="-342900">
              <a:buFont typeface="+mj-lt"/>
              <a:buAutoNum type="arabicPeriod"/>
            </a:pPr>
            <a:r>
              <a:rPr lang="en-US" dirty="0" smtClean="0"/>
              <a:t>Would it make sense for a CEL/Marzano evaluator to just have to click the rubric component performance level that they want and then the Aligned Evidence input box would come up automatically with the entire rubric component descriptor paragraph selected?</a:t>
            </a:r>
          </a:p>
          <a:p>
            <a:pPr marL="800100" lvl="1" indent="-342900">
              <a:buFont typeface="+mj-lt"/>
              <a:buAutoNum type="arabicPeriod"/>
            </a:pPr>
            <a:r>
              <a:rPr lang="en-US" dirty="0" smtClean="0"/>
              <a:t>For all frameworks, would it be possible to make a restriction that the user must select at least one sentence within the rubric component descriptor text? This is necessary to support merging highlights from both the teacher and principal. We need to store the highlighting independent of the rubric descriptor text and overlay all of the highlighting. This means that we need to ensure that each individual highlight represents a unique string within the rubric </a:t>
            </a:r>
            <a:r>
              <a:rPr lang="en-US" smtClean="0"/>
              <a:t>descriptor text.</a:t>
            </a:r>
            <a:endParaRPr lang="en-US" dirty="0"/>
          </a:p>
        </p:txBody>
      </p:sp>
    </p:spTree>
    <p:extLst>
      <p:ext uri="{BB962C8B-B14F-4D97-AF65-F5344CB8AC3E}">
        <p14:creationId xmlns:p14="http://schemas.microsoft.com/office/powerpoint/2010/main" val="2134990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 Selecting a Work Area</a:t>
            </a:r>
            <a:endParaRPr lang="en-US" dirty="0"/>
          </a:p>
        </p:txBody>
      </p:sp>
      <p:pic>
        <p:nvPicPr>
          <p:cNvPr id="4" name="Picture 3"/>
          <p:cNvPicPr>
            <a:picLocks noChangeAspect="1"/>
          </p:cNvPicPr>
          <p:nvPr/>
        </p:nvPicPr>
        <p:blipFill>
          <a:blip r:embed="rId2"/>
          <a:stretch>
            <a:fillRect/>
          </a:stretch>
        </p:blipFill>
        <p:spPr>
          <a:xfrm>
            <a:off x="1097280" y="2067345"/>
            <a:ext cx="6310313" cy="3438525"/>
          </a:xfrm>
          <a:prstGeom prst="rect">
            <a:avLst/>
          </a:prstGeom>
        </p:spPr>
      </p:pic>
      <p:sp>
        <p:nvSpPr>
          <p:cNvPr id="59" name="TextBox 58"/>
          <p:cNvSpPr txBox="1"/>
          <p:nvPr/>
        </p:nvSpPr>
        <p:spPr>
          <a:xfrm>
            <a:off x="7998118" y="2084156"/>
            <a:ext cx="1849289" cy="369332"/>
          </a:xfrm>
          <a:prstGeom prst="rect">
            <a:avLst/>
          </a:prstGeom>
          <a:noFill/>
        </p:spPr>
        <p:txBody>
          <a:bodyPr wrap="none" rtlCol="0">
            <a:spAutoFit/>
          </a:bodyPr>
          <a:lstStyle/>
          <a:p>
            <a:r>
              <a:rPr lang="en-US" b="1" dirty="0" smtClean="0"/>
              <a:t>Active Work Area</a:t>
            </a:r>
            <a:endParaRPr lang="en-US" b="1" dirty="0"/>
          </a:p>
        </p:txBody>
      </p:sp>
      <p:cxnSp>
        <p:nvCxnSpPr>
          <p:cNvPr id="6" name="Elbow Connector 5"/>
          <p:cNvCxnSpPr/>
          <p:nvPr/>
        </p:nvCxnSpPr>
        <p:spPr>
          <a:xfrm rot="10800000" flipV="1">
            <a:off x="2120901" y="2252011"/>
            <a:ext cx="5877217" cy="948389"/>
          </a:xfrm>
          <a:prstGeom prst="bentConnector3">
            <a:avLst>
              <a:gd name="adj1" fmla="val 5918"/>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98118" y="2443496"/>
            <a:ext cx="3990682" cy="3139321"/>
          </a:xfrm>
          <a:prstGeom prst="rect">
            <a:avLst/>
          </a:prstGeom>
          <a:noFill/>
        </p:spPr>
        <p:txBody>
          <a:bodyPr wrap="square" rtlCol="0">
            <a:spAutoFit/>
          </a:bodyPr>
          <a:lstStyle/>
          <a:p>
            <a:r>
              <a:rPr lang="en-US" dirty="0" smtClean="0"/>
              <a:t>The user will always be working in the context of a Work Area.  The left navigation bar options will changed based on the selected Work Area.</a:t>
            </a:r>
          </a:p>
          <a:p>
            <a:endParaRPr lang="en-US" dirty="0"/>
          </a:p>
          <a:p>
            <a:r>
              <a:rPr lang="en-US" dirty="0" smtClean="0"/>
              <a:t>For some Work Areas there will be additional settings. For example, a principal that is in the “Evaluate Teachers” Work Area, will need to further select the teacher he will be evaluating.</a:t>
            </a:r>
            <a:endParaRPr lang="en-US" dirty="0"/>
          </a:p>
        </p:txBody>
      </p:sp>
    </p:spTree>
    <p:extLst>
      <p:ext uri="{BB962C8B-B14F-4D97-AF65-F5344CB8AC3E}">
        <p14:creationId xmlns:p14="http://schemas.microsoft.com/office/powerpoint/2010/main" val="4175605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 Selecting a Teacher</a:t>
            </a:r>
            <a:endParaRPr lang="en-US" dirty="0"/>
          </a:p>
        </p:txBody>
      </p:sp>
      <p:pic>
        <p:nvPicPr>
          <p:cNvPr id="4" name="Picture 3"/>
          <p:cNvPicPr>
            <a:picLocks noChangeAspect="1"/>
          </p:cNvPicPr>
          <p:nvPr/>
        </p:nvPicPr>
        <p:blipFill>
          <a:blip r:embed="rId2"/>
          <a:stretch>
            <a:fillRect/>
          </a:stretch>
        </p:blipFill>
        <p:spPr>
          <a:xfrm>
            <a:off x="1097280" y="2067345"/>
            <a:ext cx="6310313" cy="3438525"/>
          </a:xfrm>
          <a:prstGeom prst="rect">
            <a:avLst/>
          </a:prstGeom>
        </p:spPr>
      </p:pic>
      <p:sp>
        <p:nvSpPr>
          <p:cNvPr id="59" name="TextBox 58"/>
          <p:cNvSpPr txBox="1"/>
          <p:nvPr/>
        </p:nvSpPr>
        <p:spPr>
          <a:xfrm>
            <a:off x="7998118" y="1969856"/>
            <a:ext cx="2111347" cy="369332"/>
          </a:xfrm>
          <a:prstGeom prst="rect">
            <a:avLst/>
          </a:prstGeom>
          <a:noFill/>
        </p:spPr>
        <p:txBody>
          <a:bodyPr wrap="none" rtlCol="0">
            <a:spAutoFit/>
          </a:bodyPr>
          <a:lstStyle/>
          <a:p>
            <a:r>
              <a:rPr lang="en-US" b="1" dirty="0" smtClean="0"/>
              <a:t>Currently Evaluating</a:t>
            </a:r>
            <a:endParaRPr lang="en-US" b="1" dirty="0"/>
          </a:p>
        </p:txBody>
      </p:sp>
      <p:cxnSp>
        <p:nvCxnSpPr>
          <p:cNvPr id="6" name="Elbow Connector 5"/>
          <p:cNvCxnSpPr/>
          <p:nvPr/>
        </p:nvCxnSpPr>
        <p:spPr>
          <a:xfrm rot="10800000" flipV="1">
            <a:off x="2146301" y="2252010"/>
            <a:ext cx="5851819" cy="1164289"/>
          </a:xfrm>
          <a:prstGeom prst="bentConnector3">
            <a:avLst>
              <a:gd name="adj1" fmla="val 7029"/>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98118" y="2329196"/>
            <a:ext cx="3990682" cy="2308324"/>
          </a:xfrm>
          <a:prstGeom prst="rect">
            <a:avLst/>
          </a:prstGeom>
          <a:noFill/>
        </p:spPr>
        <p:txBody>
          <a:bodyPr wrap="square" rtlCol="0">
            <a:spAutoFit/>
          </a:bodyPr>
          <a:lstStyle/>
          <a:p>
            <a:r>
              <a:rPr lang="en-US" dirty="0" smtClean="0"/>
              <a:t>The Currently Evaluating dropdown allows the principal to select the teacher to evaluate.</a:t>
            </a:r>
          </a:p>
          <a:p>
            <a:endParaRPr lang="en-US" dirty="0"/>
          </a:p>
          <a:p>
            <a:r>
              <a:rPr lang="en-US" dirty="0" smtClean="0"/>
              <a:t>Once a teacher has been selected, the selected teacher’s profile will be displayed in the upper right of the screen. </a:t>
            </a:r>
            <a:endParaRPr lang="en-US" dirty="0"/>
          </a:p>
        </p:txBody>
      </p:sp>
      <p:cxnSp>
        <p:nvCxnSpPr>
          <p:cNvPr id="9" name="Elbow Connector 8"/>
          <p:cNvCxnSpPr/>
          <p:nvPr/>
        </p:nvCxnSpPr>
        <p:spPr>
          <a:xfrm rot="10800000" flipV="1">
            <a:off x="6426200" y="2118145"/>
            <a:ext cx="1571918" cy="485354"/>
          </a:xfrm>
          <a:prstGeom prst="bentConnector3">
            <a:avLst>
              <a:gd name="adj1" fmla="val 10251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17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a Selected Teacher</a:t>
            </a:r>
            <a:endParaRPr lang="en-US" dirty="0"/>
          </a:p>
        </p:txBody>
      </p:sp>
      <p:sp>
        <p:nvSpPr>
          <p:cNvPr id="6" name="TextBox 5"/>
          <p:cNvSpPr txBox="1"/>
          <p:nvPr/>
        </p:nvSpPr>
        <p:spPr>
          <a:xfrm>
            <a:off x="2806700" y="1870083"/>
            <a:ext cx="8348980" cy="3970318"/>
          </a:xfrm>
          <a:prstGeom prst="rect">
            <a:avLst/>
          </a:prstGeom>
          <a:noFill/>
        </p:spPr>
        <p:txBody>
          <a:bodyPr wrap="square" rtlCol="0">
            <a:spAutoFit/>
          </a:bodyPr>
          <a:lstStyle/>
          <a:p>
            <a:r>
              <a:rPr lang="en-US" dirty="0" smtClean="0"/>
              <a:t>Once a teacher has been selected by the principal, the teacher’s evaluation is active.  The principal’s left navigation menu options will all relate to activities for the active evaluation.</a:t>
            </a:r>
          </a:p>
          <a:p>
            <a:endParaRPr lang="en-US" dirty="0"/>
          </a:p>
          <a:p>
            <a:pPr marL="285750" indent="-285750">
              <a:buFont typeface="Arial" panose="020B0604020202020204" pitchFamily="34" charset="0"/>
              <a:buChar char="•"/>
            </a:pPr>
            <a:r>
              <a:rPr lang="en-US" b="1" dirty="0" smtClean="0"/>
              <a:t>Artifacts</a:t>
            </a:r>
            <a:r>
              <a:rPr lang="en-US" dirty="0" smtClean="0"/>
              <a:t>: The principal can create/manage artifacts related to the teacher’s evaluation. These artifacts are private to the principal until he submits them as Evidence.</a:t>
            </a:r>
          </a:p>
          <a:p>
            <a:pPr marL="285750" indent="-285750">
              <a:buFont typeface="Arial" panose="020B0604020202020204" pitchFamily="34" charset="0"/>
              <a:buChar char="•"/>
            </a:pPr>
            <a:r>
              <a:rPr lang="en-US" b="1" dirty="0" smtClean="0"/>
              <a:t>Evidence</a:t>
            </a:r>
            <a:r>
              <a:rPr lang="en-US" dirty="0" smtClean="0"/>
              <a:t>: The principal can manage/evaluate Evidence (submitted artifacts) from both himself and the teacher.  Artifacts in this area include both stand-alone artifacts, or those attached to a primary object. </a:t>
            </a:r>
          </a:p>
          <a:p>
            <a:pPr marL="285750" indent="-285750">
              <a:buFont typeface="Arial" panose="020B0604020202020204" pitchFamily="34" charset="0"/>
              <a:buChar char="•"/>
            </a:pPr>
            <a:r>
              <a:rPr lang="en-US" b="1" dirty="0" smtClean="0"/>
              <a:t>Evaluation Tools</a:t>
            </a:r>
            <a:r>
              <a:rPr lang="en-US" dirty="0" smtClean="0"/>
              <a:t>: The principal can work with primary types of Evidence related to the teacher’s evaluation, such as Observations, Student Growth Goals, and Other Evidence (stand-alone artifacts).</a:t>
            </a:r>
          </a:p>
          <a:p>
            <a:endParaRPr lang="en-US" dirty="0" smtClean="0"/>
          </a:p>
        </p:txBody>
      </p:sp>
      <p:pic>
        <p:nvPicPr>
          <p:cNvPr id="3" name="Picture 2"/>
          <p:cNvPicPr>
            <a:picLocks noChangeAspect="1"/>
          </p:cNvPicPr>
          <p:nvPr/>
        </p:nvPicPr>
        <p:blipFill>
          <a:blip r:embed="rId2"/>
          <a:stretch>
            <a:fillRect/>
          </a:stretch>
        </p:blipFill>
        <p:spPr>
          <a:xfrm>
            <a:off x="1097288" y="1870083"/>
            <a:ext cx="1426845" cy="4280535"/>
          </a:xfrm>
          <a:prstGeom prst="rect">
            <a:avLst/>
          </a:prstGeom>
        </p:spPr>
      </p:pic>
    </p:spTree>
    <p:extLst>
      <p:ext uri="{BB962C8B-B14F-4D97-AF65-F5344CB8AC3E}">
        <p14:creationId xmlns:p14="http://schemas.microsoft.com/office/powerpoint/2010/main" val="3402207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a Teacher</a:t>
            </a:r>
            <a:endParaRPr lang="en-US" dirty="0"/>
          </a:p>
        </p:txBody>
      </p:sp>
      <p:sp>
        <p:nvSpPr>
          <p:cNvPr id="6" name="TextBox 5"/>
          <p:cNvSpPr txBox="1"/>
          <p:nvPr/>
        </p:nvSpPr>
        <p:spPr>
          <a:xfrm>
            <a:off x="2806700" y="1870083"/>
            <a:ext cx="8348980" cy="3693319"/>
          </a:xfrm>
          <a:prstGeom prst="rect">
            <a:avLst/>
          </a:prstGeom>
          <a:noFill/>
        </p:spPr>
        <p:txBody>
          <a:bodyPr wrap="square" rtlCol="0">
            <a:spAutoFit/>
          </a:bodyPr>
          <a:lstStyle/>
          <a:p>
            <a:r>
              <a:rPr lang="en-US" dirty="0" smtClean="0"/>
              <a:t>The teacher has a similar left navigation menu as the principal when the teacher is selected.</a:t>
            </a:r>
          </a:p>
          <a:p>
            <a:endParaRPr lang="en-US" dirty="0"/>
          </a:p>
          <a:p>
            <a:pPr marL="285750" indent="-285750">
              <a:buFont typeface="Arial" panose="020B0604020202020204" pitchFamily="34" charset="0"/>
              <a:buChar char="•"/>
            </a:pPr>
            <a:r>
              <a:rPr lang="en-US" b="1" dirty="0" smtClean="0"/>
              <a:t>Artifacts</a:t>
            </a:r>
            <a:r>
              <a:rPr lang="en-US" dirty="0" smtClean="0"/>
              <a:t>: The teacher can create/manage artifacts related to his evaluation. These artifacts are private to the teacher until he submits them as Evidence.</a:t>
            </a:r>
          </a:p>
          <a:p>
            <a:pPr marL="285750" indent="-285750">
              <a:buFont typeface="Arial" panose="020B0604020202020204" pitchFamily="34" charset="0"/>
              <a:buChar char="•"/>
            </a:pPr>
            <a:r>
              <a:rPr lang="en-US" b="1" dirty="0" smtClean="0"/>
              <a:t>Evidence</a:t>
            </a:r>
            <a:r>
              <a:rPr lang="en-US" dirty="0" smtClean="0"/>
              <a:t>: The teacher can manage/evaluate Evidence (submitted artifacts) from both himself and the teacher.  Artifacts in this area include both stand-alone artifacts, or those attached to a primary object. </a:t>
            </a:r>
          </a:p>
          <a:p>
            <a:pPr marL="285750" indent="-285750">
              <a:buFont typeface="Arial" panose="020B0604020202020204" pitchFamily="34" charset="0"/>
              <a:buChar char="•"/>
            </a:pPr>
            <a:r>
              <a:rPr lang="en-US" b="1" dirty="0" smtClean="0"/>
              <a:t>Student Growth Goals</a:t>
            </a:r>
            <a:r>
              <a:rPr lang="en-US" dirty="0" smtClean="0"/>
              <a:t>: The teacher can work on student growth goals and submit finalized goals to be visible to the principal.</a:t>
            </a:r>
          </a:p>
          <a:p>
            <a:pPr marL="285750" indent="-285750">
              <a:buFont typeface="Arial" panose="020B0604020202020204" pitchFamily="34" charset="0"/>
              <a:buChar char="•"/>
            </a:pPr>
            <a:r>
              <a:rPr lang="en-US" b="1" dirty="0" smtClean="0"/>
              <a:t>Observations</a:t>
            </a:r>
            <a:r>
              <a:rPr lang="en-US" dirty="0" smtClean="0"/>
              <a:t>: The teacher can see observations that have been completed or are in progress or scheduled.</a:t>
            </a:r>
          </a:p>
          <a:p>
            <a:endParaRPr lang="en-US" dirty="0" smtClean="0"/>
          </a:p>
        </p:txBody>
      </p:sp>
      <p:pic>
        <p:nvPicPr>
          <p:cNvPr id="4" name="Picture 3"/>
          <p:cNvPicPr>
            <a:picLocks noChangeAspect="1"/>
          </p:cNvPicPr>
          <p:nvPr/>
        </p:nvPicPr>
        <p:blipFill>
          <a:blip r:embed="rId2"/>
          <a:stretch>
            <a:fillRect/>
          </a:stretch>
        </p:blipFill>
        <p:spPr>
          <a:xfrm>
            <a:off x="1097282" y="1870084"/>
            <a:ext cx="1662875" cy="4235006"/>
          </a:xfrm>
          <a:prstGeom prst="rect">
            <a:avLst/>
          </a:prstGeom>
        </p:spPr>
      </p:pic>
    </p:spTree>
    <p:extLst>
      <p:ext uri="{BB962C8B-B14F-4D97-AF65-F5344CB8AC3E}">
        <p14:creationId xmlns:p14="http://schemas.microsoft.com/office/powerpoint/2010/main" val="133292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Artifacts</a:t>
            </a:r>
            <a:endParaRPr lang="en-US" dirty="0"/>
          </a:p>
        </p:txBody>
      </p:sp>
      <p:sp>
        <p:nvSpPr>
          <p:cNvPr id="3" name="Subtitle 2"/>
          <p:cNvSpPr>
            <a:spLocks noGrp="1"/>
          </p:cNvSpPr>
          <p:nvPr>
            <p:ph type="subTitle" idx="1"/>
          </p:nvPr>
        </p:nvSpPr>
        <p:spPr/>
        <p:txBody>
          <a:bodyPr/>
          <a:lstStyle/>
          <a:p>
            <a:r>
              <a:rPr lang="en-US" dirty="0" smtClean="0"/>
              <a:t>Creating, Submitting, Evaluating ARTIFACTS</a:t>
            </a:r>
            <a:endParaRPr lang="en-US" dirty="0"/>
          </a:p>
        </p:txBody>
      </p:sp>
    </p:spTree>
    <p:extLst>
      <p:ext uri="{BB962C8B-B14F-4D97-AF65-F5344CB8AC3E}">
        <p14:creationId xmlns:p14="http://schemas.microsoft.com/office/powerpoint/2010/main" val="2625914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 Summary of Changes</a:t>
            </a:r>
            <a:endParaRPr lang="en-US" dirty="0"/>
          </a:p>
        </p:txBody>
      </p:sp>
      <p:sp>
        <p:nvSpPr>
          <p:cNvPr id="13" name="TextBox 12"/>
          <p:cNvSpPr txBox="1"/>
          <p:nvPr/>
        </p:nvSpPr>
        <p:spPr>
          <a:xfrm>
            <a:off x="1376680" y="1597660"/>
            <a:ext cx="6245236" cy="4708981"/>
          </a:xfrm>
          <a:prstGeom prst="rect">
            <a:avLst/>
          </a:prstGeom>
          <a:noFill/>
        </p:spPr>
        <p:txBody>
          <a:bodyPr wrap="none" rtlCol="0">
            <a:spAutoFit/>
          </a:bodyPr>
          <a:lstStyle/>
          <a:p>
            <a:endParaRPr lang="en-US" sz="2000" dirty="0" smtClean="0"/>
          </a:p>
          <a:p>
            <a:pPr marL="342900" indent="-342900">
              <a:buFont typeface="Arial" panose="020B0604020202020204" pitchFamily="34" charset="0"/>
              <a:buChar char="•"/>
            </a:pPr>
            <a:r>
              <a:rPr lang="en-US" sz="2000" dirty="0" smtClean="0"/>
              <a:t>Creating Artifacts</a:t>
            </a:r>
          </a:p>
          <a:p>
            <a:pPr marL="800100" lvl="1" indent="-342900">
              <a:buFont typeface="Arial" panose="020B0604020202020204" pitchFamily="34" charset="0"/>
              <a:buChar char="•"/>
            </a:pPr>
            <a:r>
              <a:rPr lang="en-US" sz="2000" dirty="0"/>
              <a:t>Evaluator created Artifacts</a:t>
            </a:r>
          </a:p>
          <a:p>
            <a:pPr marL="800100" lvl="1" indent="-342900">
              <a:buFont typeface="Arial" panose="020B0604020202020204" pitchFamily="34" charset="0"/>
              <a:buChar char="•"/>
            </a:pPr>
            <a:r>
              <a:rPr lang="en-US" sz="2000" dirty="0" smtClean="0"/>
              <a:t>Reduced the number of input fields</a:t>
            </a:r>
          </a:p>
          <a:p>
            <a:pPr marL="800100" lvl="1" indent="-342900">
              <a:buFont typeface="Arial" panose="020B0604020202020204" pitchFamily="34" charset="0"/>
              <a:buChar char="•"/>
            </a:pPr>
            <a:r>
              <a:rPr lang="en-US" sz="2000" dirty="0"/>
              <a:t>Professional Practice </a:t>
            </a:r>
            <a:r>
              <a:rPr lang="en-US" sz="2000" dirty="0" smtClean="0"/>
              <a:t>Items</a:t>
            </a:r>
          </a:p>
          <a:p>
            <a:pPr marL="800100" lvl="1" indent="-342900">
              <a:buFont typeface="Arial" panose="020B0604020202020204" pitchFamily="34" charset="0"/>
              <a:buChar char="•"/>
            </a:pPr>
            <a:r>
              <a:rPr lang="en-US" sz="2000" dirty="0"/>
              <a:t>Artifact Bundles (multiple items within an Artifact</a:t>
            </a:r>
            <a:r>
              <a:rPr lang="en-US" sz="2000" dirty="0" smtClean="0"/>
              <a:t>)</a:t>
            </a:r>
          </a:p>
          <a:p>
            <a:pPr marL="800100" lvl="1" indent="-342900">
              <a:buFont typeface="Arial" panose="020B0604020202020204" pitchFamily="34" charset="0"/>
              <a:buChar char="•"/>
            </a:pPr>
            <a:r>
              <a:rPr lang="en-US" sz="2000" dirty="0"/>
              <a:t>Item </a:t>
            </a:r>
            <a:r>
              <a:rPr lang="en-US" sz="2000" dirty="0" smtClean="0"/>
              <a:t>Manager</a:t>
            </a:r>
            <a:endParaRPr lang="en-US" sz="2000" b="1" dirty="0" smtClean="0"/>
          </a:p>
          <a:p>
            <a:pPr marL="800100" lvl="1" indent="-342900">
              <a:buFont typeface="Arial" panose="020B0604020202020204" pitchFamily="34" charset="0"/>
              <a:buChar char="•"/>
            </a:pPr>
            <a:r>
              <a:rPr lang="en-US" sz="2000" dirty="0" smtClean="0"/>
              <a:t>Attaching Artifacts to Observations, Goals, …</a:t>
            </a:r>
          </a:p>
          <a:p>
            <a:pPr marL="800100" lvl="1" indent="-342900">
              <a:buFont typeface="Arial" panose="020B0604020202020204" pitchFamily="34" charset="0"/>
              <a:buChar char="•"/>
            </a:pPr>
            <a:r>
              <a:rPr lang="en-US" sz="2000" dirty="0" smtClean="0"/>
              <a:t>Enhanced File Upload support</a:t>
            </a:r>
          </a:p>
          <a:p>
            <a:pPr marL="800100" lvl="1" indent="-342900">
              <a:buFont typeface="Arial" panose="020B0604020202020204" pitchFamily="34" charset="0"/>
              <a:buChar char="•"/>
            </a:pPr>
            <a:r>
              <a:rPr lang="en-US" sz="2000" dirty="0" smtClean="0"/>
              <a:t>Enhanced Artifact Alignment/Evidence</a:t>
            </a:r>
          </a:p>
          <a:p>
            <a:pPr marL="342900" indent="-342900">
              <a:buFont typeface="Arial" panose="020B0604020202020204" pitchFamily="34" charset="0"/>
              <a:buChar char="•"/>
            </a:pPr>
            <a:r>
              <a:rPr lang="en-US" sz="2000" dirty="0" smtClean="0"/>
              <a:t>Workflow</a:t>
            </a:r>
          </a:p>
          <a:p>
            <a:pPr marL="800100" lvl="1" indent="-342900">
              <a:buFont typeface="Arial" panose="020B0604020202020204" pitchFamily="34" charset="0"/>
              <a:buChar char="•"/>
            </a:pPr>
            <a:r>
              <a:rPr lang="en-US" sz="2000" dirty="0" smtClean="0"/>
              <a:t>Submitting Artifacts as Evidence</a:t>
            </a:r>
          </a:p>
          <a:p>
            <a:pPr marL="800100" lvl="1" indent="-342900">
              <a:buFont typeface="Arial" panose="020B0604020202020204" pitchFamily="34" charset="0"/>
              <a:buChar char="•"/>
            </a:pPr>
            <a:r>
              <a:rPr lang="en-US" sz="2000" dirty="0" smtClean="0"/>
              <a:t>Rejecting (need a better term) Artifacts</a:t>
            </a:r>
          </a:p>
          <a:p>
            <a:pPr marL="800100" lvl="1" indent="-342900">
              <a:buFont typeface="Arial" panose="020B0604020202020204" pitchFamily="34" charset="0"/>
              <a:buChar char="•"/>
            </a:pPr>
            <a:r>
              <a:rPr lang="en-US" sz="2000" dirty="0" smtClean="0"/>
              <a:t>Evaluating Artifacts (by either principal or teacher)</a:t>
            </a:r>
          </a:p>
          <a:p>
            <a:pPr marL="800100" lvl="1" indent="-342900">
              <a:buFont typeface="Arial" panose="020B0604020202020204" pitchFamily="34" charset="0"/>
              <a:buChar char="•"/>
            </a:pPr>
            <a:r>
              <a:rPr lang="en-US" sz="2000" dirty="0" smtClean="0"/>
              <a:t>Tracking Artifact Status</a:t>
            </a:r>
          </a:p>
        </p:txBody>
      </p:sp>
    </p:spTree>
    <p:extLst>
      <p:ext uri="{BB962C8B-B14F-4D97-AF65-F5344CB8AC3E}">
        <p14:creationId xmlns:p14="http://schemas.microsoft.com/office/powerpoint/2010/main" val="1664721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669</TotalTime>
  <Words>2355</Words>
  <Application>Microsoft Office PowerPoint</Application>
  <PresentationFormat>Widescreen</PresentationFormat>
  <Paragraphs>198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Retrospect</vt:lpstr>
      <vt:lpstr>eVAL 2.0</vt:lpstr>
      <vt:lpstr>Site Navigation</vt:lpstr>
      <vt:lpstr>Page Layout</vt:lpstr>
      <vt:lpstr>Page Layout – Selecting a Work Area</vt:lpstr>
      <vt:lpstr>Page Layout – Selecting a Teacher</vt:lpstr>
      <vt:lpstr>Working on a Selected Teacher</vt:lpstr>
      <vt:lpstr>Working as a Teacher</vt:lpstr>
      <vt:lpstr>Artifacts</vt:lpstr>
      <vt:lpstr>Artifacts - Summary of Changes</vt:lpstr>
      <vt:lpstr>Artifacts – Evaluator Created Artifacts</vt:lpstr>
      <vt:lpstr>Artifacts – Simplify Data Fields</vt:lpstr>
      <vt:lpstr>Artifacts -Professional Practice Items</vt:lpstr>
      <vt:lpstr>Artifacts - Artifact Bundles</vt:lpstr>
      <vt:lpstr>Artifacts - Item Manager</vt:lpstr>
      <vt:lpstr>Artifacts - Item Manager</vt:lpstr>
      <vt:lpstr>Artifacts – Attaching to Objects </vt:lpstr>
      <vt:lpstr>Artifacts - Link to a Observation</vt:lpstr>
      <vt:lpstr>Artifacts - Link to a Student Growth Goal</vt:lpstr>
      <vt:lpstr>Artifacts - Uploading Files</vt:lpstr>
      <vt:lpstr>Artifacts - Alignment/Evidence</vt:lpstr>
      <vt:lpstr>Artifacts - Avoiding Over-alignment</vt:lpstr>
      <vt:lpstr>Artifact Workflow</vt:lpstr>
      <vt:lpstr>Workflow – Creating Artifacts</vt:lpstr>
      <vt:lpstr>Workflow – Submitting Artifacts</vt:lpstr>
      <vt:lpstr>Workflow - Not Using Artifacts</vt:lpstr>
      <vt:lpstr>Workflow - Not Using Artifacts</vt:lpstr>
      <vt:lpstr>Workflow - Non-used Artifacts</vt:lpstr>
      <vt:lpstr>Workflow - Evaluating Artifacts</vt:lpstr>
      <vt:lpstr>Evaluating Artifacts- Supporting Evidence</vt:lpstr>
      <vt:lpstr>Evaluating Artifacts- Supporting Evidence</vt:lpstr>
      <vt:lpstr>Evaluating Artifacts- Aligned Evidence</vt:lpstr>
      <vt:lpstr>Evaluating Artifacts- Aligned Evidence</vt:lpstr>
      <vt:lpstr>Evaluating Artifacts- Aligned Evidence</vt:lpstr>
      <vt:lpstr>Evaluating Artifacts- Aligned Evidence</vt:lpstr>
      <vt:lpstr>Artifacts Summary – Combined View</vt:lpstr>
      <vt:lpstr>Artifact Evaluation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Navigation</dc:title>
  <dc:creator>anne</dc:creator>
  <cp:lastModifiedBy>anne</cp:lastModifiedBy>
  <cp:revision>54</cp:revision>
  <dcterms:created xsi:type="dcterms:W3CDTF">2015-09-20T17:13:44Z</dcterms:created>
  <dcterms:modified xsi:type="dcterms:W3CDTF">2015-09-21T04:23:04Z</dcterms:modified>
</cp:coreProperties>
</file>