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0"/>
  </p:notesMasterIdLst>
  <p:sldIdLst>
    <p:sldId id="279" r:id="rId2"/>
    <p:sldId id="299" r:id="rId3"/>
    <p:sldId id="280" r:id="rId4"/>
    <p:sldId id="283" r:id="rId5"/>
    <p:sldId id="284" r:id="rId6"/>
    <p:sldId id="285" r:id="rId7"/>
    <p:sldId id="318" r:id="rId8"/>
    <p:sldId id="286" r:id="rId9"/>
    <p:sldId id="287" r:id="rId10"/>
    <p:sldId id="288" r:id="rId11"/>
    <p:sldId id="289" r:id="rId12"/>
    <p:sldId id="317" r:id="rId13"/>
    <p:sldId id="290" r:id="rId14"/>
    <p:sldId id="291" r:id="rId15"/>
    <p:sldId id="282" r:id="rId16"/>
    <p:sldId id="294" r:id="rId17"/>
    <p:sldId id="295" r:id="rId18"/>
    <p:sldId id="296" r:id="rId19"/>
    <p:sldId id="297" r:id="rId20"/>
    <p:sldId id="293" r:id="rId21"/>
    <p:sldId id="292" r:id="rId22"/>
    <p:sldId id="298" r:id="rId23"/>
    <p:sldId id="320" r:id="rId24"/>
    <p:sldId id="319" r:id="rId25"/>
    <p:sldId id="324" r:id="rId26"/>
    <p:sldId id="307" r:id="rId27"/>
    <p:sldId id="306" r:id="rId28"/>
    <p:sldId id="328" r:id="rId29"/>
    <p:sldId id="321" r:id="rId30"/>
    <p:sldId id="300" r:id="rId31"/>
    <p:sldId id="325" r:id="rId32"/>
    <p:sldId id="301" r:id="rId33"/>
    <p:sldId id="302" r:id="rId34"/>
    <p:sldId id="304" r:id="rId35"/>
    <p:sldId id="308" r:id="rId36"/>
    <p:sldId id="326" r:id="rId37"/>
    <p:sldId id="327" r:id="rId38"/>
    <p:sldId id="311" r:id="rId39"/>
  </p:sldIdLst>
  <p:sldSz cx="109728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694A5FDB-C079-4C88-AC69-E3604DFA255F}">
          <p14:sldIdLst>
            <p14:sldId id="279"/>
            <p14:sldId id="299"/>
            <p14:sldId id="280"/>
            <p14:sldId id="283"/>
            <p14:sldId id="284"/>
            <p14:sldId id="285"/>
            <p14:sldId id="318"/>
            <p14:sldId id="286"/>
            <p14:sldId id="287"/>
            <p14:sldId id="288"/>
            <p14:sldId id="289"/>
            <p14:sldId id="317"/>
            <p14:sldId id="290"/>
            <p14:sldId id="291"/>
            <p14:sldId id="282"/>
            <p14:sldId id="294"/>
            <p14:sldId id="295"/>
            <p14:sldId id="296"/>
            <p14:sldId id="297"/>
            <p14:sldId id="293"/>
            <p14:sldId id="292"/>
            <p14:sldId id="298"/>
            <p14:sldId id="320"/>
            <p14:sldId id="319"/>
            <p14:sldId id="324"/>
            <p14:sldId id="307"/>
            <p14:sldId id="306"/>
            <p14:sldId id="328"/>
            <p14:sldId id="321"/>
            <p14:sldId id="300"/>
            <p14:sldId id="325"/>
            <p14:sldId id="301"/>
            <p14:sldId id="302"/>
            <p14:sldId id="304"/>
            <p14:sldId id="308"/>
            <p14:sldId id="326"/>
            <p14:sldId id="327"/>
            <p14:sldId id="31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2F3"/>
    <a:srgbClr val="FFFFCC"/>
    <a:srgbClr val="FCF6F6"/>
    <a:srgbClr val="A06560"/>
    <a:srgbClr val="008000"/>
    <a:srgbClr val="0066CC"/>
    <a:srgbClr val="3399FF"/>
    <a:srgbClr val="62B7BE"/>
    <a:srgbClr val="B0D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574" autoAdjust="0"/>
  </p:normalViewPr>
  <p:slideViewPr>
    <p:cSldViewPr>
      <p:cViewPr>
        <p:scale>
          <a:sx n="70" d="100"/>
          <a:sy n="70" d="100"/>
        </p:scale>
        <p:origin x="-360" y="-264"/>
      </p:cViewPr>
      <p:guideLst>
        <p:guide orient="horz" pos="2160"/>
        <p:guide pos="345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05442-67B3-423E-8892-2185CEF39852}" type="datetimeFigureOut">
              <a:rPr lang="en-US" smtClean="0"/>
              <a:pPr/>
              <a:t>3/6/2015</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D9B47-43AB-450B-BF35-04048ACA9F6F}" type="slidenum">
              <a:rPr lang="en-US" smtClean="0"/>
              <a:pPr/>
              <a:t>‹#›</a:t>
            </a:fld>
            <a:endParaRPr lang="en-US"/>
          </a:p>
        </p:txBody>
      </p:sp>
    </p:spTree>
    <p:extLst>
      <p:ext uri="{BB962C8B-B14F-4D97-AF65-F5344CB8AC3E}">
        <p14:creationId xmlns:p14="http://schemas.microsoft.com/office/powerpoint/2010/main" val="344558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3"/>
          <p:cNvSpPr/>
          <p:nvPr/>
        </p:nvSpPr>
        <p:spPr>
          <a:xfrm>
            <a:off x="182880" y="6629400"/>
            <a:ext cx="1060704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 name="TextBox 4"/>
          <p:cNvSpPr txBox="1"/>
          <p:nvPr/>
        </p:nvSpPr>
        <p:spPr>
          <a:xfrm>
            <a:off x="2" y="4876800"/>
            <a:ext cx="1626870" cy="215900"/>
          </a:xfrm>
          <a:prstGeom prst="rect">
            <a:avLst/>
          </a:prstGeom>
          <a:noFill/>
        </p:spPr>
        <p:txBody>
          <a:bodyPr>
            <a:spAutoFit/>
          </a:bodyPr>
          <a:lstStyle/>
          <a:p>
            <a:pPr>
              <a:defRPr/>
            </a:pPr>
            <a:r>
              <a:rPr lang="en-US" sz="800" dirty="0"/>
              <a:t>Photos by Susie Fitzhugh</a:t>
            </a:r>
          </a:p>
        </p:txBody>
      </p:sp>
      <p:pic>
        <p:nvPicPr>
          <p:cNvPr id="6" name="Picture 11" descr="general_photos_2.jpg"/>
          <p:cNvPicPr>
            <a:picLocks noChangeAspect="1"/>
          </p:cNvPicPr>
          <p:nvPr/>
        </p:nvPicPr>
        <p:blipFill>
          <a:blip r:embed="rId2" cstate="print"/>
          <a:srcRect/>
          <a:stretch>
            <a:fillRect/>
          </a:stretch>
        </p:blipFill>
        <p:spPr bwMode="auto">
          <a:xfrm>
            <a:off x="0" y="0"/>
            <a:ext cx="10972800" cy="4857750"/>
          </a:xfrm>
          <a:prstGeom prst="rect">
            <a:avLst/>
          </a:prstGeom>
          <a:noFill/>
          <a:ln w="9525">
            <a:noFill/>
            <a:miter lim="800000"/>
            <a:headEnd/>
            <a:tailEnd/>
          </a:ln>
        </p:spPr>
      </p:pic>
      <p:sp>
        <p:nvSpPr>
          <p:cNvPr id="3" name="Subtitle 2"/>
          <p:cNvSpPr>
            <a:spLocks noGrp="1"/>
          </p:cNvSpPr>
          <p:nvPr>
            <p:ph type="subTitle" idx="1"/>
          </p:nvPr>
        </p:nvSpPr>
        <p:spPr>
          <a:xfrm>
            <a:off x="1737360" y="5562600"/>
            <a:ext cx="7315200" cy="609600"/>
          </a:xfrm>
        </p:spPr>
        <p:txBody>
          <a:bodyPr>
            <a:normAutofit/>
          </a:bodyPr>
          <a:lstStyle>
            <a:lvl1pPr marL="0" indent="0" algn="ctr">
              <a:buNone/>
              <a:defRPr sz="20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Footer Placeholder 4"/>
          <p:cNvSpPr>
            <a:spLocks noGrp="1"/>
          </p:cNvSpPr>
          <p:nvPr>
            <p:ph type="ftr" sz="quarter" idx="10"/>
          </p:nvPr>
        </p:nvSpPr>
        <p:spPr/>
        <p:txBody>
          <a:bodyPr/>
          <a:lstStyle>
            <a:lvl1pPr>
              <a:defRPr>
                <a:solidFill>
                  <a:schemeClr val="tx1"/>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9" descr="SPSLogoColor.jpg"/>
          <p:cNvPicPr>
            <a:picLocks noChangeAspect="1"/>
          </p:cNvPicPr>
          <p:nvPr/>
        </p:nvPicPr>
        <p:blipFill>
          <a:blip r:embed="rId2" cstate="print"/>
          <a:srcRect/>
          <a:stretch>
            <a:fillRect/>
          </a:stretch>
        </p:blipFill>
        <p:spPr bwMode="auto">
          <a:xfrm>
            <a:off x="274320" y="5562603"/>
            <a:ext cx="714376" cy="10572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5F549931-C212-44B8-A9D0-6CF1D341DA1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9" descr="SPSLogoColor.jpg"/>
          <p:cNvPicPr>
            <a:picLocks noChangeAspect="1"/>
          </p:cNvPicPr>
          <p:nvPr/>
        </p:nvPicPr>
        <p:blipFill>
          <a:blip r:embed="rId2" cstate="print"/>
          <a:srcRect/>
          <a:stretch>
            <a:fillRect/>
          </a:stretch>
        </p:blipFill>
        <p:spPr bwMode="auto">
          <a:xfrm>
            <a:off x="274320" y="5562603"/>
            <a:ext cx="714376" cy="1057275"/>
          </a:xfrm>
          <a:prstGeom prst="rect">
            <a:avLst/>
          </a:prstGeom>
          <a:noFill/>
          <a:ln w="9525">
            <a:noFill/>
            <a:miter lim="800000"/>
            <a:headEnd/>
            <a:tailEnd/>
          </a:ln>
        </p:spPr>
      </p:pic>
      <p:sp>
        <p:nvSpPr>
          <p:cNvPr id="2" name="Vertical Title 1"/>
          <p:cNvSpPr>
            <a:spLocks noGrp="1"/>
          </p:cNvSpPr>
          <p:nvPr>
            <p:ph type="title" orient="vert"/>
          </p:nvPr>
        </p:nvSpPr>
        <p:spPr>
          <a:xfrm>
            <a:off x="7955280" y="274641"/>
            <a:ext cx="246888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48640" y="274641"/>
            <a:ext cx="722376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F488A5C1-15F6-43C7-88B1-43EE6A25A63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182880" y="152400"/>
            <a:ext cx="10515600" cy="0"/>
          </a:xfrm>
          <a:prstGeom prst="line">
            <a:avLst/>
          </a:prstGeom>
          <a:ln w="19050" cap="sq">
            <a:solidFill>
              <a:schemeClr val="accent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10" descr="SPSLogoColor.jpg"/>
          <p:cNvPicPr>
            <a:picLocks noChangeAspect="1"/>
          </p:cNvPicPr>
          <p:nvPr/>
        </p:nvPicPr>
        <p:blipFill>
          <a:blip r:embed="rId2" cstate="print"/>
          <a:srcRect/>
          <a:stretch>
            <a:fillRect/>
          </a:stretch>
        </p:blipFill>
        <p:spPr bwMode="auto">
          <a:xfrm>
            <a:off x="274320" y="5562603"/>
            <a:ext cx="714376" cy="1057275"/>
          </a:xfrm>
          <a:prstGeom prst="rect">
            <a:avLst/>
          </a:prstGeom>
          <a:noFill/>
          <a:ln w="9525">
            <a:noFill/>
            <a:miter lim="800000"/>
            <a:headEnd/>
            <a:tailEnd/>
          </a:ln>
        </p:spPr>
      </p:pic>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5"/>
          <p:cNvSpPr>
            <a:spLocks noGrp="1"/>
          </p:cNvSpPr>
          <p:nvPr>
            <p:ph type="sldNum" sz="quarter" idx="11"/>
          </p:nvPr>
        </p:nvSpPr>
        <p:spPr/>
        <p:txBody>
          <a:bodyPr/>
          <a:lstStyle>
            <a:lvl1pPr>
              <a:defRPr/>
            </a:lvl1pPr>
          </a:lstStyle>
          <a:p>
            <a:pPr>
              <a:defRPr/>
            </a:pPr>
            <a:fld id="{6467B3D2-AC44-422D-800F-40B8942AF7E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SPSLogoColor.jpg"/>
          <p:cNvPicPr>
            <a:picLocks noChangeAspect="1"/>
          </p:cNvPicPr>
          <p:nvPr/>
        </p:nvPicPr>
        <p:blipFill>
          <a:blip r:embed="rId2" cstate="print"/>
          <a:srcRect/>
          <a:stretch>
            <a:fillRect/>
          </a:stretch>
        </p:blipFill>
        <p:spPr bwMode="auto">
          <a:xfrm>
            <a:off x="274320" y="5562603"/>
            <a:ext cx="714376" cy="1057275"/>
          </a:xfrm>
          <a:prstGeom prst="rect">
            <a:avLst/>
          </a:prstGeom>
          <a:noFill/>
          <a:ln w="9525">
            <a:noFill/>
            <a:miter lim="800000"/>
            <a:headEnd/>
            <a:tailEnd/>
          </a:ln>
        </p:spPr>
      </p:pic>
      <p:sp>
        <p:nvSpPr>
          <p:cNvPr id="2" name="Title 1"/>
          <p:cNvSpPr>
            <a:spLocks noGrp="1"/>
          </p:cNvSpPr>
          <p:nvPr>
            <p:ph type="title"/>
          </p:nvPr>
        </p:nvSpPr>
        <p:spPr>
          <a:xfrm>
            <a:off x="866776" y="4406903"/>
            <a:ext cx="932688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F6579C8C-8CD2-4B38-8F95-8A280F6B93C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SPSLogoColor.jpg"/>
          <p:cNvPicPr>
            <a:picLocks noChangeAspect="1"/>
          </p:cNvPicPr>
          <p:nvPr/>
        </p:nvPicPr>
        <p:blipFill>
          <a:blip r:embed="rId2" cstate="print"/>
          <a:srcRect/>
          <a:stretch>
            <a:fillRect/>
          </a:stretch>
        </p:blipFill>
        <p:spPr bwMode="auto">
          <a:xfrm>
            <a:off x="274320" y="5562603"/>
            <a:ext cx="714376" cy="10572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600203"/>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600203"/>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5"/>
          <p:cNvSpPr>
            <a:spLocks noGrp="1"/>
          </p:cNvSpPr>
          <p:nvPr>
            <p:ph type="sldNum" sz="quarter" idx="11"/>
          </p:nvPr>
        </p:nvSpPr>
        <p:spPr/>
        <p:txBody>
          <a:bodyPr/>
          <a:lstStyle>
            <a:lvl1pPr>
              <a:defRPr/>
            </a:lvl1pPr>
          </a:lstStyle>
          <a:p>
            <a:pPr>
              <a:defRPr/>
            </a:pPr>
            <a:fld id="{3F5FF02D-34BF-425B-A34C-D32F22FE091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9" descr="SPSLogoColor.jpg"/>
          <p:cNvPicPr>
            <a:picLocks noChangeAspect="1"/>
          </p:cNvPicPr>
          <p:nvPr/>
        </p:nvPicPr>
        <p:blipFill>
          <a:blip r:embed="rId2" cstate="print"/>
          <a:srcRect/>
          <a:stretch>
            <a:fillRect/>
          </a:stretch>
        </p:blipFill>
        <p:spPr bwMode="auto">
          <a:xfrm>
            <a:off x="274320" y="5562603"/>
            <a:ext cx="714376" cy="105727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535113"/>
            <a:ext cx="48482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2" y="1535113"/>
            <a:ext cx="48501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4032"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p:txBody>
          <a:bodyPr/>
          <a:lstStyle>
            <a:lvl1pPr>
              <a:defRPr/>
            </a:lvl1pPr>
          </a:lstStyle>
          <a:p>
            <a:pPr>
              <a:defRPr/>
            </a:pPr>
            <a:endParaRPr lang="en-US"/>
          </a:p>
        </p:txBody>
      </p:sp>
      <p:sp>
        <p:nvSpPr>
          <p:cNvPr id="9" name="Slide Number Placeholder 5"/>
          <p:cNvSpPr>
            <a:spLocks noGrp="1"/>
          </p:cNvSpPr>
          <p:nvPr>
            <p:ph type="sldNum" sz="quarter" idx="11"/>
          </p:nvPr>
        </p:nvSpPr>
        <p:spPr/>
        <p:txBody>
          <a:bodyPr/>
          <a:lstStyle>
            <a:lvl1pPr>
              <a:defRPr/>
            </a:lvl1pPr>
          </a:lstStyle>
          <a:p>
            <a:pPr>
              <a:defRPr/>
            </a:pPr>
            <a:fld id="{4196DD10-0ACA-45D4-9283-F73D2BB917A7}"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9" descr="SPSLogoColor.jpg"/>
          <p:cNvPicPr>
            <a:picLocks noChangeAspect="1"/>
          </p:cNvPicPr>
          <p:nvPr/>
        </p:nvPicPr>
        <p:blipFill>
          <a:blip r:embed="rId2" cstate="print"/>
          <a:srcRect/>
          <a:stretch>
            <a:fillRect/>
          </a:stretch>
        </p:blipFill>
        <p:spPr bwMode="auto">
          <a:xfrm>
            <a:off x="274320" y="5562603"/>
            <a:ext cx="714376" cy="10572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ACB7A89D-C1EA-46E3-B518-203D4942629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9" descr="SPSLogoColor.jpg"/>
          <p:cNvPicPr>
            <a:picLocks noChangeAspect="1"/>
          </p:cNvPicPr>
          <p:nvPr/>
        </p:nvPicPr>
        <p:blipFill>
          <a:blip r:embed="rId2" cstate="print"/>
          <a:srcRect/>
          <a:stretch>
            <a:fillRect/>
          </a:stretch>
        </p:blipFill>
        <p:spPr bwMode="auto">
          <a:xfrm>
            <a:off x="274320" y="5562603"/>
            <a:ext cx="714376" cy="1057275"/>
          </a:xfrm>
          <a:prstGeom prst="rect">
            <a:avLst/>
          </a:prstGeom>
          <a:noFill/>
          <a:ln w="9525">
            <a:noFill/>
            <a:miter lim="800000"/>
            <a:headEnd/>
            <a:tailEnd/>
          </a:ln>
        </p:spPr>
      </p:pic>
      <p:sp>
        <p:nvSpPr>
          <p:cNvPr id="3" name="Footer Placeholder 4"/>
          <p:cNvSpPr>
            <a:spLocks noGrp="1"/>
          </p:cNvSpPr>
          <p:nvPr>
            <p:ph type="ftr" sz="quarter" idx="10"/>
          </p:nvPr>
        </p:nvSpPr>
        <p:spPr/>
        <p:txBody>
          <a:bodyPr/>
          <a:lstStyle>
            <a:lvl1pPr>
              <a:defRPr/>
            </a:lvl1pPr>
          </a:lstStyle>
          <a:p>
            <a:pPr>
              <a:defRPr/>
            </a:pPr>
            <a:endParaRPr lang="en-US"/>
          </a:p>
        </p:txBody>
      </p:sp>
      <p:sp>
        <p:nvSpPr>
          <p:cNvPr id="4" name="Slide Number Placeholder 5"/>
          <p:cNvSpPr>
            <a:spLocks noGrp="1"/>
          </p:cNvSpPr>
          <p:nvPr>
            <p:ph type="sldNum" sz="quarter" idx="11"/>
          </p:nvPr>
        </p:nvSpPr>
        <p:spPr/>
        <p:txBody>
          <a:bodyPr/>
          <a:lstStyle>
            <a:lvl1pPr>
              <a:defRPr/>
            </a:lvl1pPr>
          </a:lstStyle>
          <a:p>
            <a:pPr>
              <a:defRPr/>
            </a:pPr>
            <a:fld id="{115EB657-2611-4C03-9026-D7FD9D9A71E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9" descr="SPSLogoColor.jpg"/>
          <p:cNvPicPr>
            <a:picLocks noChangeAspect="1"/>
          </p:cNvPicPr>
          <p:nvPr/>
        </p:nvPicPr>
        <p:blipFill>
          <a:blip r:embed="rId2" cstate="print"/>
          <a:srcRect/>
          <a:stretch>
            <a:fillRect/>
          </a:stretch>
        </p:blipFill>
        <p:spPr bwMode="auto">
          <a:xfrm>
            <a:off x="274320" y="5562603"/>
            <a:ext cx="714376" cy="1057275"/>
          </a:xfrm>
          <a:prstGeom prst="rect">
            <a:avLst/>
          </a:prstGeom>
          <a:noFill/>
          <a:ln w="9525">
            <a:noFill/>
            <a:miter lim="800000"/>
            <a:headEnd/>
            <a:tailEnd/>
          </a:ln>
        </p:spPr>
      </p:pic>
      <p:sp>
        <p:nvSpPr>
          <p:cNvPr id="2" name="Title 1"/>
          <p:cNvSpPr>
            <a:spLocks noGrp="1"/>
          </p:cNvSpPr>
          <p:nvPr>
            <p:ph type="title"/>
          </p:nvPr>
        </p:nvSpPr>
        <p:spPr>
          <a:xfrm>
            <a:off x="548640" y="273050"/>
            <a:ext cx="360997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90060" y="273053"/>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1435103"/>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5"/>
          <p:cNvSpPr>
            <a:spLocks noGrp="1"/>
          </p:cNvSpPr>
          <p:nvPr>
            <p:ph type="sldNum" sz="quarter" idx="11"/>
          </p:nvPr>
        </p:nvSpPr>
        <p:spPr/>
        <p:txBody>
          <a:bodyPr/>
          <a:lstStyle>
            <a:lvl1pPr>
              <a:defRPr/>
            </a:lvl1pPr>
          </a:lstStyle>
          <a:p>
            <a:pPr>
              <a:defRPr/>
            </a:pPr>
            <a:fld id="{DEEBC0EE-815F-45EE-A265-8FEF690465C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SPSLogoColor.jpg"/>
          <p:cNvPicPr>
            <a:picLocks noChangeAspect="1"/>
          </p:cNvPicPr>
          <p:nvPr/>
        </p:nvPicPr>
        <p:blipFill>
          <a:blip r:embed="rId2" cstate="print"/>
          <a:srcRect/>
          <a:stretch>
            <a:fillRect/>
          </a:stretch>
        </p:blipFill>
        <p:spPr bwMode="auto">
          <a:xfrm>
            <a:off x="274320" y="5562603"/>
            <a:ext cx="714376" cy="1057275"/>
          </a:xfrm>
          <a:prstGeom prst="rect">
            <a:avLst/>
          </a:prstGeom>
          <a:noFill/>
          <a:ln w="9525">
            <a:noFill/>
            <a:miter lim="800000"/>
            <a:headEnd/>
            <a:tailEnd/>
          </a:ln>
        </p:spPr>
      </p:pic>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0746" y="612775"/>
            <a:ext cx="658368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5"/>
          <p:cNvSpPr>
            <a:spLocks noGrp="1"/>
          </p:cNvSpPr>
          <p:nvPr>
            <p:ph type="sldNum" sz="quarter" idx="11"/>
          </p:nvPr>
        </p:nvSpPr>
        <p:spPr/>
        <p:txBody>
          <a:bodyPr/>
          <a:lstStyle>
            <a:lvl1pPr>
              <a:defRPr/>
            </a:lvl1pPr>
          </a:lstStyle>
          <a:p>
            <a:pPr>
              <a:defRPr/>
            </a:pPr>
            <a:fld id="{D28BB582-70BD-455D-8CF5-D9B6C38A832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8640" y="274638"/>
            <a:ext cx="987552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48640" y="1600203"/>
            <a:ext cx="987552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749040" y="6264278"/>
            <a:ext cx="347472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7863840" y="6264278"/>
            <a:ext cx="256032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005DAA"/>
                </a:solidFill>
                <a:latin typeface="Calibri" pitchFamily="34" charset="0"/>
              </a:defRPr>
            </a:lvl1pPr>
          </a:lstStyle>
          <a:p>
            <a:pPr>
              <a:defRPr/>
            </a:pPr>
            <a:fld id="{9A66FA72-F546-405A-8962-7D9C260BF89D}" type="slidenum">
              <a:rPr lang="en-US" smtClean="0"/>
              <a:pPr>
                <a:defRPr/>
              </a:pPr>
              <a:t>‹#›</a:t>
            </a:fld>
            <a:endParaRPr lang="en-US"/>
          </a:p>
        </p:txBody>
      </p:sp>
      <p:cxnSp>
        <p:nvCxnSpPr>
          <p:cNvPr id="9" name="Straight Connector 8"/>
          <p:cNvCxnSpPr/>
          <p:nvPr/>
        </p:nvCxnSpPr>
        <p:spPr>
          <a:xfrm>
            <a:off x="228600" y="152400"/>
            <a:ext cx="10515600" cy="0"/>
          </a:xfrm>
          <a:prstGeom prst="line">
            <a:avLst/>
          </a:prstGeom>
          <a:ln w="19050" cap="sq">
            <a:solidFill>
              <a:srgbClr val="005DA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6705600"/>
            <a:ext cx="10515600" cy="0"/>
          </a:xfrm>
          <a:prstGeom prst="line">
            <a:avLst/>
          </a:prstGeom>
          <a:ln w="19050" cap="sq">
            <a:solidFill>
              <a:srgbClr val="005DAA"/>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1" fontAlgn="base" hangingPunct="1">
        <a:spcBef>
          <a:spcPct val="0"/>
        </a:spcBef>
        <a:spcAft>
          <a:spcPct val="0"/>
        </a:spcAft>
        <a:defRPr sz="4400" b="1" kern="1200">
          <a:solidFill>
            <a:srgbClr val="005DAA"/>
          </a:solidFill>
          <a:latin typeface="+mj-lt"/>
          <a:ea typeface="+mj-ea"/>
          <a:cs typeface="Arial" pitchFamily="34" charset="0"/>
        </a:defRPr>
      </a:lvl1pPr>
      <a:lvl2pPr algn="ctr" rtl="0" eaLnBrk="1" fontAlgn="base" hangingPunct="1">
        <a:spcBef>
          <a:spcPct val="0"/>
        </a:spcBef>
        <a:spcAft>
          <a:spcPct val="0"/>
        </a:spcAft>
        <a:defRPr sz="4400" b="1">
          <a:solidFill>
            <a:srgbClr val="005DAA"/>
          </a:solidFill>
          <a:latin typeface="Cambria" pitchFamily="18" charset="0"/>
          <a:cs typeface="Arial" charset="0"/>
        </a:defRPr>
      </a:lvl2pPr>
      <a:lvl3pPr algn="ctr" rtl="0" eaLnBrk="1" fontAlgn="base" hangingPunct="1">
        <a:spcBef>
          <a:spcPct val="0"/>
        </a:spcBef>
        <a:spcAft>
          <a:spcPct val="0"/>
        </a:spcAft>
        <a:defRPr sz="4400" b="1">
          <a:solidFill>
            <a:srgbClr val="005DAA"/>
          </a:solidFill>
          <a:latin typeface="Cambria" pitchFamily="18" charset="0"/>
          <a:cs typeface="Arial" charset="0"/>
        </a:defRPr>
      </a:lvl3pPr>
      <a:lvl4pPr algn="ctr" rtl="0" eaLnBrk="1" fontAlgn="base" hangingPunct="1">
        <a:spcBef>
          <a:spcPct val="0"/>
        </a:spcBef>
        <a:spcAft>
          <a:spcPct val="0"/>
        </a:spcAft>
        <a:defRPr sz="4400" b="1">
          <a:solidFill>
            <a:srgbClr val="005DAA"/>
          </a:solidFill>
          <a:latin typeface="Cambria" pitchFamily="18" charset="0"/>
          <a:cs typeface="Arial" charset="0"/>
        </a:defRPr>
      </a:lvl4pPr>
      <a:lvl5pPr algn="ctr" rtl="0" eaLnBrk="1" fontAlgn="base" hangingPunct="1">
        <a:spcBef>
          <a:spcPct val="0"/>
        </a:spcBef>
        <a:spcAft>
          <a:spcPct val="0"/>
        </a:spcAft>
        <a:defRPr sz="4400" b="1">
          <a:solidFill>
            <a:srgbClr val="005DAA"/>
          </a:solidFill>
          <a:latin typeface="Cambria" pitchFamily="18" charset="0"/>
          <a:cs typeface="Arial" charset="0"/>
        </a:defRPr>
      </a:lvl5pPr>
      <a:lvl6pPr marL="457200" algn="ctr" rtl="0" eaLnBrk="1" fontAlgn="base" hangingPunct="1">
        <a:spcBef>
          <a:spcPct val="0"/>
        </a:spcBef>
        <a:spcAft>
          <a:spcPct val="0"/>
        </a:spcAft>
        <a:defRPr sz="4000">
          <a:solidFill>
            <a:srgbClr val="376092"/>
          </a:solidFill>
          <a:latin typeface="Arial" charset="0"/>
          <a:cs typeface="Arial" charset="0"/>
        </a:defRPr>
      </a:lvl6pPr>
      <a:lvl7pPr marL="914400" algn="ctr" rtl="0" eaLnBrk="1" fontAlgn="base" hangingPunct="1">
        <a:spcBef>
          <a:spcPct val="0"/>
        </a:spcBef>
        <a:spcAft>
          <a:spcPct val="0"/>
        </a:spcAft>
        <a:defRPr sz="4000">
          <a:solidFill>
            <a:srgbClr val="376092"/>
          </a:solidFill>
          <a:latin typeface="Arial" charset="0"/>
          <a:cs typeface="Arial" charset="0"/>
        </a:defRPr>
      </a:lvl7pPr>
      <a:lvl8pPr marL="1371600" algn="ctr" rtl="0" eaLnBrk="1" fontAlgn="base" hangingPunct="1">
        <a:spcBef>
          <a:spcPct val="0"/>
        </a:spcBef>
        <a:spcAft>
          <a:spcPct val="0"/>
        </a:spcAft>
        <a:defRPr sz="4000">
          <a:solidFill>
            <a:srgbClr val="376092"/>
          </a:solidFill>
          <a:latin typeface="Arial" charset="0"/>
          <a:cs typeface="Arial" charset="0"/>
        </a:defRPr>
      </a:lvl8pPr>
      <a:lvl9pPr marL="1828800" algn="ctr" rtl="0" eaLnBrk="1" fontAlgn="base" hangingPunct="1">
        <a:spcBef>
          <a:spcPct val="0"/>
        </a:spcBef>
        <a:spcAft>
          <a:spcPct val="0"/>
        </a:spcAft>
        <a:defRPr sz="4000">
          <a:solidFill>
            <a:srgbClr val="376092"/>
          </a:solidFill>
          <a:latin typeface="Arial" charset="0"/>
          <a:cs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360" y="5562600"/>
            <a:ext cx="7315200" cy="762000"/>
          </a:xfrm>
        </p:spPr>
        <p:txBody>
          <a:bodyPr>
            <a:noAutofit/>
          </a:bodyPr>
          <a:lstStyle/>
          <a:p>
            <a:r>
              <a:rPr lang="en-US" sz="2400" dirty="0" smtClean="0"/>
              <a:t>Supplement to BRD 8: State Transition Diagrams</a:t>
            </a:r>
          </a:p>
          <a:p>
            <a:r>
              <a:rPr lang="en-US" sz="2400" dirty="0" err="1" smtClean="0"/>
              <a:t>Eval</a:t>
            </a:r>
            <a:r>
              <a:rPr lang="en-US" sz="2400" dirty="0" smtClean="0"/>
              <a:t> Project 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5334000" y="1179493"/>
            <a:ext cx="16002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Next</a:t>
            </a:r>
            <a:endParaRPr lang="en-US" i="1" dirty="0"/>
          </a:p>
        </p:txBody>
      </p:sp>
      <p:sp>
        <p:nvSpPr>
          <p:cNvPr id="6" name="Left Arrow 5"/>
          <p:cNvSpPr/>
          <p:nvPr/>
        </p:nvSpPr>
        <p:spPr>
          <a:xfrm>
            <a:off x="3437996" y="1179493"/>
            <a:ext cx="1593890" cy="571500"/>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1"/>
                </a:solidFill>
              </a:rPr>
              <a:t>Previous</a:t>
            </a:r>
            <a:endParaRPr lang="en-US" i="1" dirty="0">
              <a:solidFill>
                <a:schemeClr val="bg1"/>
              </a:solidFill>
            </a:endParaRPr>
          </a:p>
        </p:txBody>
      </p:sp>
      <p:sp>
        <p:nvSpPr>
          <p:cNvPr id="30" name="Rounded Rectangle 29"/>
          <p:cNvSpPr/>
          <p:nvPr/>
        </p:nvSpPr>
        <p:spPr>
          <a:xfrm>
            <a:off x="0" y="5334000"/>
            <a:ext cx="1447800" cy="1295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9144000" y="217644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838200" y="2448193"/>
            <a:ext cx="816168" cy="307777"/>
          </a:xfrm>
          <a:prstGeom prst="rect">
            <a:avLst/>
          </a:prstGeom>
          <a:noFill/>
        </p:spPr>
        <p:txBody>
          <a:bodyPr wrap="square" rtlCol="0">
            <a:spAutoFit/>
          </a:bodyPr>
          <a:lstStyle/>
          <a:p>
            <a:r>
              <a:rPr lang="en-US" sz="1400" b="1" dirty="0" smtClean="0"/>
              <a:t>DRAFT</a:t>
            </a:r>
            <a:endParaRPr lang="en-US" sz="1400" b="1" dirty="0"/>
          </a:p>
        </p:txBody>
      </p:sp>
      <p:sp>
        <p:nvSpPr>
          <p:cNvPr id="63" name="Right Arrow 62"/>
          <p:cNvSpPr/>
          <p:nvPr/>
        </p:nvSpPr>
        <p:spPr>
          <a:xfrm>
            <a:off x="2057400" y="2252644"/>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2766152" y="2481244"/>
            <a:ext cx="2034448" cy="954107"/>
          </a:xfrm>
          <a:prstGeom prst="rect">
            <a:avLst/>
          </a:prstGeom>
          <a:noFill/>
        </p:spPr>
        <p:txBody>
          <a:bodyPr wrap="square" rtlCol="0">
            <a:spAutoFit/>
          </a:bodyPr>
          <a:lstStyle/>
          <a:p>
            <a:r>
              <a:rPr lang="en-US" sz="1400" b="1" dirty="0" smtClean="0"/>
              <a:t>READY FOR TEACHER EVALUATION CONFERENCE</a:t>
            </a:r>
          </a:p>
        </p:txBody>
      </p:sp>
      <p:sp>
        <p:nvSpPr>
          <p:cNvPr id="65" name="Oval 64"/>
          <p:cNvSpPr/>
          <p:nvPr/>
        </p:nvSpPr>
        <p:spPr>
          <a:xfrm>
            <a:off x="6248400" y="217644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a:off x="4724400" y="2252644"/>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331979" y="2481244"/>
            <a:ext cx="2644048" cy="1600438"/>
          </a:xfrm>
          <a:prstGeom prst="rect">
            <a:avLst/>
          </a:prstGeom>
          <a:noFill/>
        </p:spPr>
        <p:txBody>
          <a:bodyPr wrap="square" rtlCol="0">
            <a:spAutoFit/>
          </a:bodyPr>
          <a:lstStyle/>
          <a:p>
            <a:r>
              <a:rPr lang="en-US" sz="1400" b="1" dirty="0" smtClean="0"/>
              <a:t>READY FOR TEACHER’S FORMAL  RECEIPT</a:t>
            </a:r>
          </a:p>
          <a:p>
            <a:endParaRPr lang="en-US" sz="1400" b="1" dirty="0" smtClean="0"/>
          </a:p>
          <a:p>
            <a:r>
              <a:rPr lang="en-US" sz="1400" dirty="0" smtClean="0"/>
              <a:t>Report is final. Teacher can view the report in </a:t>
            </a:r>
            <a:r>
              <a:rPr lang="en-US" sz="1400" dirty="0" err="1" smtClean="0"/>
              <a:t>eVal</a:t>
            </a:r>
            <a:r>
              <a:rPr lang="en-US" sz="1400" dirty="0" smtClean="0"/>
              <a:t> and by doing so will acknowledge receipt of it</a:t>
            </a:r>
            <a:endParaRPr lang="en-US" sz="1400" dirty="0"/>
          </a:p>
        </p:txBody>
      </p:sp>
      <p:sp>
        <p:nvSpPr>
          <p:cNvPr id="68" name="TextBox 67"/>
          <p:cNvSpPr txBox="1"/>
          <p:nvPr/>
        </p:nvSpPr>
        <p:spPr>
          <a:xfrm>
            <a:off x="1086813" y="1821995"/>
            <a:ext cx="424149" cy="369332"/>
          </a:xfrm>
          <a:prstGeom prst="rect">
            <a:avLst/>
          </a:prstGeom>
          <a:noFill/>
        </p:spPr>
        <p:txBody>
          <a:bodyPr wrap="square" rtlCol="0">
            <a:spAutoFit/>
          </a:bodyPr>
          <a:lstStyle/>
          <a:p>
            <a:r>
              <a:rPr lang="en-US" b="1" dirty="0" smtClean="0">
                <a:solidFill>
                  <a:schemeClr val="accent1"/>
                </a:solidFill>
              </a:rPr>
              <a:t>1</a:t>
            </a:r>
            <a:endParaRPr lang="en-US" b="1" dirty="0">
              <a:solidFill>
                <a:schemeClr val="accent1"/>
              </a:solidFill>
            </a:endParaRPr>
          </a:p>
        </p:txBody>
      </p:sp>
      <p:sp>
        <p:nvSpPr>
          <p:cNvPr id="69" name="TextBox 68"/>
          <p:cNvSpPr txBox="1"/>
          <p:nvPr/>
        </p:nvSpPr>
        <p:spPr>
          <a:xfrm>
            <a:off x="3394847" y="1821995"/>
            <a:ext cx="424149" cy="369332"/>
          </a:xfrm>
          <a:prstGeom prst="rect">
            <a:avLst/>
          </a:prstGeom>
          <a:noFill/>
        </p:spPr>
        <p:txBody>
          <a:bodyPr wrap="square" rtlCol="0">
            <a:spAutoFit/>
          </a:bodyPr>
          <a:lstStyle/>
          <a:p>
            <a:r>
              <a:rPr lang="en-US" b="1" dirty="0" smtClean="0">
                <a:solidFill>
                  <a:schemeClr val="accent1"/>
                </a:solidFill>
              </a:rPr>
              <a:t>2</a:t>
            </a:r>
            <a:endParaRPr lang="en-US" b="1" dirty="0">
              <a:solidFill>
                <a:schemeClr val="accent1"/>
              </a:solidFill>
            </a:endParaRPr>
          </a:p>
        </p:txBody>
      </p:sp>
      <p:sp>
        <p:nvSpPr>
          <p:cNvPr id="70" name="TextBox 69"/>
          <p:cNvSpPr txBox="1"/>
          <p:nvPr/>
        </p:nvSpPr>
        <p:spPr>
          <a:xfrm>
            <a:off x="6205251" y="1821995"/>
            <a:ext cx="424149" cy="369332"/>
          </a:xfrm>
          <a:prstGeom prst="rect">
            <a:avLst/>
          </a:prstGeom>
          <a:noFill/>
        </p:spPr>
        <p:txBody>
          <a:bodyPr wrap="square" rtlCol="0">
            <a:spAutoFit/>
          </a:bodyPr>
          <a:lstStyle/>
          <a:p>
            <a:r>
              <a:rPr lang="en-US" b="1" dirty="0" smtClean="0">
                <a:solidFill>
                  <a:schemeClr val="accent1"/>
                </a:solidFill>
              </a:rPr>
              <a:t>3</a:t>
            </a:r>
            <a:endParaRPr lang="en-US" b="1" dirty="0">
              <a:solidFill>
                <a:schemeClr val="accent1"/>
              </a:solidFill>
            </a:endParaRPr>
          </a:p>
        </p:txBody>
      </p:sp>
      <p:sp>
        <p:nvSpPr>
          <p:cNvPr id="71" name="Oval 70"/>
          <p:cNvSpPr/>
          <p:nvPr/>
        </p:nvSpPr>
        <p:spPr>
          <a:xfrm>
            <a:off x="1143000" y="217644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8557352" y="2481244"/>
            <a:ext cx="1729648" cy="954107"/>
          </a:xfrm>
          <a:prstGeom prst="rect">
            <a:avLst/>
          </a:prstGeom>
          <a:noFill/>
        </p:spPr>
        <p:txBody>
          <a:bodyPr wrap="square" rtlCol="0">
            <a:spAutoFit/>
          </a:bodyPr>
          <a:lstStyle/>
          <a:p>
            <a:r>
              <a:rPr lang="en-US" sz="1400" b="1" dirty="0" smtClean="0"/>
              <a:t>SUBMITTED</a:t>
            </a:r>
          </a:p>
          <a:p>
            <a:endParaRPr lang="en-US" sz="1400" dirty="0" smtClean="0"/>
          </a:p>
          <a:p>
            <a:r>
              <a:rPr lang="en-US" sz="1400" dirty="0" smtClean="0"/>
              <a:t>The finalized report has been submitted</a:t>
            </a:r>
            <a:endParaRPr lang="en-US" sz="1400" dirty="0"/>
          </a:p>
        </p:txBody>
      </p:sp>
      <p:sp>
        <p:nvSpPr>
          <p:cNvPr id="73" name="TextBox 72"/>
          <p:cNvSpPr txBox="1"/>
          <p:nvPr/>
        </p:nvSpPr>
        <p:spPr>
          <a:xfrm>
            <a:off x="9067800" y="1821995"/>
            <a:ext cx="424149" cy="369332"/>
          </a:xfrm>
          <a:prstGeom prst="rect">
            <a:avLst/>
          </a:prstGeom>
          <a:noFill/>
        </p:spPr>
        <p:txBody>
          <a:bodyPr wrap="square" rtlCol="0">
            <a:spAutoFit/>
          </a:bodyPr>
          <a:lstStyle/>
          <a:p>
            <a:r>
              <a:rPr lang="en-US" b="1" dirty="0" smtClean="0">
                <a:solidFill>
                  <a:schemeClr val="accent1"/>
                </a:solidFill>
              </a:rPr>
              <a:t>4</a:t>
            </a:r>
            <a:endParaRPr lang="en-US" b="1" dirty="0">
              <a:solidFill>
                <a:schemeClr val="accent1"/>
              </a:solidFill>
            </a:endParaRPr>
          </a:p>
        </p:txBody>
      </p:sp>
      <p:sp>
        <p:nvSpPr>
          <p:cNvPr id="74" name="Right Arrow 73"/>
          <p:cNvSpPr/>
          <p:nvPr/>
        </p:nvSpPr>
        <p:spPr>
          <a:xfrm>
            <a:off x="8077200" y="2241095"/>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626790" y="4869995"/>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x</a:t>
            </a:r>
            <a:endParaRPr lang="en-US" dirty="0"/>
          </a:p>
        </p:txBody>
      </p:sp>
      <p:sp>
        <p:nvSpPr>
          <p:cNvPr id="76" name="Rectangle 75"/>
          <p:cNvSpPr/>
          <p:nvPr/>
        </p:nvSpPr>
        <p:spPr>
          <a:xfrm>
            <a:off x="2735122" y="4815829"/>
            <a:ext cx="1838899" cy="523220"/>
          </a:xfrm>
          <a:prstGeom prst="rect">
            <a:avLst/>
          </a:prstGeom>
        </p:spPr>
        <p:txBody>
          <a:bodyPr wrap="square">
            <a:spAutoFit/>
          </a:bodyPr>
          <a:lstStyle/>
          <a:p>
            <a:r>
              <a:rPr lang="en-US" sz="1400" dirty="0"/>
              <a:t>Visible to </a:t>
            </a:r>
            <a:r>
              <a:rPr lang="en-US" sz="1400" dirty="0" smtClean="0"/>
              <a:t>teacher (default)</a:t>
            </a:r>
            <a:endParaRPr lang="en-US" sz="1400" dirty="0"/>
          </a:p>
        </p:txBody>
      </p:sp>
      <p:sp>
        <p:nvSpPr>
          <p:cNvPr id="77" name="Rectangle 76"/>
          <p:cNvSpPr/>
          <p:nvPr/>
        </p:nvSpPr>
        <p:spPr>
          <a:xfrm>
            <a:off x="2615773" y="5456191"/>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2724105" y="5402025"/>
            <a:ext cx="1856598" cy="307777"/>
          </a:xfrm>
          <a:prstGeom prst="rect">
            <a:avLst/>
          </a:prstGeom>
        </p:spPr>
        <p:txBody>
          <a:bodyPr wrap="none">
            <a:spAutoFit/>
          </a:bodyPr>
          <a:lstStyle/>
          <a:p>
            <a:r>
              <a:rPr lang="en-US" sz="1400" dirty="0" smtClean="0"/>
              <a:t>Not visible </a:t>
            </a:r>
            <a:r>
              <a:rPr lang="en-US" sz="1400" dirty="0"/>
              <a:t>to teacher</a:t>
            </a:r>
          </a:p>
        </p:txBody>
      </p:sp>
      <p:cxnSp>
        <p:nvCxnSpPr>
          <p:cNvPr id="83" name="Straight Connector 82"/>
          <p:cNvCxnSpPr/>
          <p:nvPr/>
        </p:nvCxnSpPr>
        <p:spPr>
          <a:xfrm>
            <a:off x="2360179" y="2602081"/>
            <a:ext cx="2021" cy="3722519"/>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027179" y="2660195"/>
            <a:ext cx="0" cy="3664405"/>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382000" y="2625604"/>
            <a:ext cx="0" cy="3698996"/>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28473" y="3500002"/>
            <a:ext cx="1968500" cy="1169551"/>
          </a:xfrm>
          <a:prstGeom prst="rect">
            <a:avLst/>
          </a:prstGeom>
        </p:spPr>
        <p:txBody>
          <a:bodyPr wrap="square" rtlCol="0">
            <a:spAutoFit/>
          </a:bodyPr>
          <a:lstStyle/>
          <a:p>
            <a:r>
              <a:rPr lang="en-US" sz="1400" dirty="0" smtClean="0"/>
              <a:t>No further changes can be made to scores or report  settings unless Report is returned to </a:t>
            </a:r>
            <a:r>
              <a:rPr lang="en-US" sz="1400" b="1" dirty="0" smtClean="0"/>
              <a:t>Draft</a:t>
            </a:r>
            <a:r>
              <a:rPr lang="en-US" sz="1400" dirty="0" smtClean="0"/>
              <a:t>.</a:t>
            </a:r>
            <a:endParaRPr lang="en-US" sz="1400" dirty="0"/>
          </a:p>
        </p:txBody>
      </p:sp>
      <p:sp>
        <p:nvSpPr>
          <p:cNvPr id="88" name="Rectangle 87"/>
          <p:cNvSpPr/>
          <p:nvPr/>
        </p:nvSpPr>
        <p:spPr>
          <a:xfrm>
            <a:off x="8845627" y="4581261"/>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8953959" y="4527095"/>
            <a:ext cx="1744177" cy="523220"/>
          </a:xfrm>
          <a:prstGeom prst="rect">
            <a:avLst/>
          </a:prstGeom>
        </p:spPr>
        <p:txBody>
          <a:bodyPr wrap="square">
            <a:spAutoFit/>
          </a:bodyPr>
          <a:lstStyle/>
          <a:p>
            <a:r>
              <a:rPr lang="en-US" sz="1400" dirty="0" smtClean="0"/>
              <a:t>No student growth scores included</a:t>
            </a:r>
            <a:endParaRPr lang="en-US" sz="1400" dirty="0"/>
          </a:p>
        </p:txBody>
      </p:sp>
      <p:sp>
        <p:nvSpPr>
          <p:cNvPr id="90" name="Rectangle 89"/>
          <p:cNvSpPr/>
          <p:nvPr/>
        </p:nvSpPr>
        <p:spPr>
          <a:xfrm>
            <a:off x="8818085" y="5111684"/>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926417" y="5057518"/>
            <a:ext cx="1893983" cy="738664"/>
          </a:xfrm>
          <a:prstGeom prst="rect">
            <a:avLst/>
          </a:prstGeom>
        </p:spPr>
        <p:txBody>
          <a:bodyPr wrap="square">
            <a:spAutoFit/>
          </a:bodyPr>
          <a:lstStyle/>
          <a:p>
            <a:r>
              <a:rPr lang="en-US" sz="1400" dirty="0" smtClean="0"/>
              <a:t>No electronic teacher acknowledgement of receipt</a:t>
            </a:r>
            <a:endParaRPr lang="en-US" sz="1400" dirty="0"/>
          </a:p>
        </p:txBody>
      </p:sp>
      <p:sp>
        <p:nvSpPr>
          <p:cNvPr id="92" name="Rectangle 91"/>
          <p:cNvSpPr/>
          <p:nvPr/>
        </p:nvSpPr>
        <p:spPr>
          <a:xfrm>
            <a:off x="8458200" y="4219318"/>
            <a:ext cx="1875835" cy="307777"/>
          </a:xfrm>
          <a:prstGeom prst="rect">
            <a:avLst/>
          </a:prstGeom>
        </p:spPr>
        <p:txBody>
          <a:bodyPr wrap="none">
            <a:spAutoFit/>
          </a:bodyPr>
          <a:lstStyle/>
          <a:p>
            <a:r>
              <a:rPr lang="en-US" sz="1400" i="1" dirty="0" smtClean="0"/>
              <a:t>Evaluator over-rides:</a:t>
            </a:r>
            <a:endParaRPr lang="en-US" sz="1400" i="1" dirty="0"/>
          </a:p>
        </p:txBody>
      </p:sp>
      <p:sp>
        <p:nvSpPr>
          <p:cNvPr id="93" name="Oval 92"/>
          <p:cNvSpPr/>
          <p:nvPr/>
        </p:nvSpPr>
        <p:spPr>
          <a:xfrm>
            <a:off x="3429000" y="2164895"/>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8818085" y="5876661"/>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8926417" y="5801380"/>
            <a:ext cx="1893983" cy="523220"/>
          </a:xfrm>
          <a:prstGeom prst="rect">
            <a:avLst/>
          </a:prstGeom>
        </p:spPr>
        <p:txBody>
          <a:bodyPr wrap="square">
            <a:spAutoFit/>
          </a:bodyPr>
          <a:lstStyle/>
          <a:p>
            <a:r>
              <a:rPr lang="en-US" sz="1400" dirty="0" smtClean="0"/>
              <a:t>Process was completed by paper</a:t>
            </a:r>
            <a:endParaRPr lang="en-US" sz="1400" dirty="0"/>
          </a:p>
        </p:txBody>
      </p:sp>
      <p:sp>
        <p:nvSpPr>
          <p:cNvPr id="99" name="TextBox 98"/>
          <p:cNvSpPr txBox="1"/>
          <p:nvPr/>
        </p:nvSpPr>
        <p:spPr>
          <a:xfrm>
            <a:off x="228600" y="304800"/>
            <a:ext cx="424149" cy="584775"/>
          </a:xfrm>
          <a:prstGeom prst="rect">
            <a:avLst/>
          </a:prstGeom>
          <a:noFill/>
        </p:spPr>
        <p:txBody>
          <a:bodyPr wrap="square" rtlCol="0">
            <a:spAutoFit/>
          </a:bodyPr>
          <a:lstStyle/>
          <a:p>
            <a:r>
              <a:rPr lang="en-US" sz="3200" b="1" dirty="0" smtClean="0">
                <a:solidFill>
                  <a:srgbClr val="FF0000"/>
                </a:solidFill>
              </a:rPr>
              <a:t>2</a:t>
            </a:r>
            <a:endParaRPr lang="en-US" sz="3200" b="1" dirty="0">
              <a:solidFill>
                <a:srgbClr val="FF0000"/>
              </a:solidFill>
            </a:endParaRPr>
          </a:p>
        </p:txBody>
      </p:sp>
      <p:sp>
        <p:nvSpPr>
          <p:cNvPr id="42" name="TextBox 41"/>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6467B3D2-AC44-422D-800F-40B8942AF7E9}" type="slidenum">
              <a:rPr lang="en-US" smtClean="0"/>
              <a:pPr>
                <a:defRPr/>
              </a:pPr>
              <a:t>10</a:t>
            </a:fld>
            <a:endParaRPr lang="en-US"/>
          </a:p>
        </p:txBody>
      </p:sp>
      <p:sp>
        <p:nvSpPr>
          <p:cNvPr id="44" name="Rectangle 43"/>
          <p:cNvSpPr/>
          <p:nvPr/>
        </p:nvSpPr>
        <p:spPr>
          <a:xfrm>
            <a:off x="5283066" y="4117710"/>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rPr>
              <a:t>x</a:t>
            </a:r>
            <a:endParaRPr lang="en-US" b="1" dirty="0">
              <a:solidFill>
                <a:schemeClr val="accent1"/>
              </a:solidFill>
            </a:endParaRPr>
          </a:p>
        </p:txBody>
      </p:sp>
      <p:sp>
        <p:nvSpPr>
          <p:cNvPr id="45" name="Rectangle 44"/>
          <p:cNvSpPr/>
          <p:nvPr/>
        </p:nvSpPr>
        <p:spPr>
          <a:xfrm>
            <a:off x="5368820" y="4053013"/>
            <a:ext cx="2764539" cy="954107"/>
          </a:xfrm>
          <a:prstGeom prst="rect">
            <a:avLst/>
          </a:prstGeom>
        </p:spPr>
        <p:txBody>
          <a:bodyPr wrap="square">
            <a:spAutoFit/>
          </a:bodyPr>
          <a:lstStyle/>
          <a:p>
            <a:r>
              <a:rPr lang="en-US" sz="1400" dirty="0" smtClean="0"/>
              <a:t>Report will automatically submit once teacher logs into system and receives the report (recommended)</a:t>
            </a:r>
            <a:endParaRPr lang="en-US" sz="1400" dirty="0"/>
          </a:p>
        </p:txBody>
      </p:sp>
      <p:sp>
        <p:nvSpPr>
          <p:cNvPr id="46" name="Rectangle 45"/>
          <p:cNvSpPr/>
          <p:nvPr/>
        </p:nvSpPr>
        <p:spPr>
          <a:xfrm>
            <a:off x="5189729" y="5193082"/>
            <a:ext cx="160421"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298061" y="5138916"/>
            <a:ext cx="3007739" cy="523220"/>
          </a:xfrm>
          <a:prstGeom prst="rect">
            <a:avLst/>
          </a:prstGeom>
        </p:spPr>
        <p:txBody>
          <a:bodyPr wrap="square">
            <a:spAutoFit/>
          </a:bodyPr>
          <a:lstStyle/>
          <a:p>
            <a:r>
              <a:rPr lang="en-US" sz="1400" dirty="0" smtClean="0"/>
              <a:t>I will submit without teacher’s electronic receipt of the report</a:t>
            </a:r>
            <a:endParaRPr lang="en-US" sz="1400" dirty="0"/>
          </a:p>
        </p:txBody>
      </p:sp>
      <p:sp>
        <p:nvSpPr>
          <p:cNvPr id="48" name="Rectangle 47"/>
          <p:cNvSpPr/>
          <p:nvPr/>
        </p:nvSpPr>
        <p:spPr>
          <a:xfrm>
            <a:off x="5189729" y="5802682"/>
            <a:ext cx="160421"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298061" y="5725180"/>
            <a:ext cx="3007739" cy="523220"/>
          </a:xfrm>
          <a:prstGeom prst="rect">
            <a:avLst/>
          </a:prstGeom>
        </p:spPr>
        <p:txBody>
          <a:bodyPr wrap="square">
            <a:spAutoFit/>
          </a:bodyPr>
          <a:lstStyle/>
          <a:p>
            <a:r>
              <a:rPr lang="en-US" sz="1400" dirty="0" smtClean="0"/>
              <a:t>I will use a paper process for signature and submission.</a:t>
            </a:r>
            <a:endParaRPr lang="en-US" sz="1400" dirty="0"/>
          </a:p>
        </p:txBody>
      </p:sp>
      <p:sp>
        <p:nvSpPr>
          <p:cNvPr id="51" name="TextBox 50"/>
          <p:cNvSpPr txBox="1"/>
          <p:nvPr/>
        </p:nvSpPr>
        <p:spPr>
          <a:xfrm>
            <a:off x="228600" y="3011031"/>
            <a:ext cx="1905000" cy="2246769"/>
          </a:xfrm>
          <a:prstGeom prst="rect">
            <a:avLst/>
          </a:prstGeom>
        </p:spPr>
        <p:txBody>
          <a:bodyPr wrap="square" rtlCol="0">
            <a:spAutoFit/>
          </a:bodyPr>
          <a:lstStyle/>
          <a:p>
            <a:r>
              <a:rPr lang="en-US" sz="1400" dirty="0" smtClean="0"/>
              <a:t>Only </a:t>
            </a:r>
            <a:r>
              <a:rPr lang="en-US" sz="1400" dirty="0"/>
              <a:t>visible to you.  </a:t>
            </a:r>
            <a:endParaRPr lang="en-US" sz="1400" dirty="0" smtClean="0"/>
          </a:p>
          <a:p>
            <a:endParaRPr lang="en-US" sz="1400" dirty="0"/>
          </a:p>
          <a:p>
            <a:r>
              <a:rPr lang="en-US" sz="1400" b="1" dirty="0" smtClean="0">
                <a:solidFill>
                  <a:srgbClr val="FF0000"/>
                </a:solidFill>
              </a:rPr>
              <a:t>Your report must be in DRAFT mode for you to score this teacher, add notes or adjust report settings for this evaluation report</a:t>
            </a:r>
            <a:r>
              <a:rPr lang="en-US" sz="1400" dirty="0" smtClean="0"/>
              <a:t>.</a:t>
            </a:r>
          </a:p>
          <a:p>
            <a:endParaRPr lang="en-US" sz="1400" dirty="0"/>
          </a:p>
        </p:txBody>
      </p:sp>
    </p:spTree>
    <p:extLst>
      <p:ext uri="{BB962C8B-B14F-4D97-AF65-F5344CB8AC3E}">
        <p14:creationId xmlns:p14="http://schemas.microsoft.com/office/powerpoint/2010/main" val="4243160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the report is moved to Phase 2, then the data WILL be visible to the teacher UNLESS the evaluator then selects “Not visible to Teacher” while on Screen 2.  In this case, the data will remain invisible to the teacher unless either:</a:t>
            </a:r>
          </a:p>
          <a:p>
            <a:pPr lvl="1"/>
            <a:r>
              <a:rPr lang="en-US" dirty="0" smtClean="0"/>
              <a:t>The evaluator selects Visible to Teacher; or</a:t>
            </a:r>
          </a:p>
          <a:p>
            <a:pPr lvl="1"/>
            <a:r>
              <a:rPr lang="en-US" dirty="0" smtClean="0"/>
              <a:t>The report is moved to Phase 3 which is, by its nature, visible to the teacher</a:t>
            </a:r>
            <a:endParaRPr lang="en-US" dirty="0"/>
          </a:p>
        </p:txBody>
      </p:sp>
      <p:sp>
        <p:nvSpPr>
          <p:cNvPr id="3" name="Title 2"/>
          <p:cNvSpPr>
            <a:spLocks noGrp="1"/>
          </p:cNvSpPr>
          <p:nvPr>
            <p:ph type="title"/>
          </p:nvPr>
        </p:nvSpPr>
        <p:spPr/>
        <p:txBody>
          <a:bodyPr/>
          <a:lstStyle/>
          <a:p>
            <a:pPr algn="l"/>
            <a:r>
              <a:rPr lang="en-US" dirty="0" smtClean="0"/>
              <a:t>Note regarding Screen 2</a:t>
            </a:r>
            <a:endParaRPr lang="en-US"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11</a:t>
            </a:fld>
            <a:endParaRPr lang="en-US"/>
          </a:p>
        </p:txBody>
      </p:sp>
    </p:spTree>
    <p:extLst>
      <p:ext uri="{BB962C8B-B14F-4D97-AF65-F5344CB8AC3E}">
        <p14:creationId xmlns:p14="http://schemas.microsoft.com/office/powerpoint/2010/main" val="3229895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don’t need visibility settings anymore for Summary because the act of moving the report out of Draft will automatically set those settings.</a:t>
            </a:r>
            <a:endParaRPr lang="en-US" dirty="0"/>
          </a:p>
        </p:txBody>
      </p:sp>
      <p:sp>
        <p:nvSpPr>
          <p:cNvPr id="3" name="Title 2"/>
          <p:cNvSpPr>
            <a:spLocks noGrp="1"/>
          </p:cNvSpPr>
          <p:nvPr>
            <p:ph type="title"/>
          </p:nvPr>
        </p:nvSpPr>
        <p:spPr/>
        <p:txBody>
          <a:bodyPr/>
          <a:lstStyle/>
          <a:p>
            <a:pPr algn="l"/>
            <a:r>
              <a:rPr lang="en-US" dirty="0" err="1" smtClean="0"/>
              <a:t>eVal</a:t>
            </a:r>
            <a:r>
              <a:rPr lang="en-US" dirty="0" smtClean="0"/>
              <a:t> Impact</a:t>
            </a:r>
            <a:endParaRPr lang="en-US"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12</a:t>
            </a:fld>
            <a:endParaRPr lang="en-US"/>
          </a:p>
        </p:txBody>
      </p:sp>
    </p:spTree>
    <p:extLst>
      <p:ext uri="{BB962C8B-B14F-4D97-AF65-F5344CB8AC3E}">
        <p14:creationId xmlns:p14="http://schemas.microsoft.com/office/powerpoint/2010/main" val="2176624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533400"/>
            <a:ext cx="9875520" cy="1143000"/>
          </a:xfrm>
        </p:spPr>
        <p:txBody>
          <a:bodyPr/>
          <a:lstStyle/>
          <a:p>
            <a:pPr algn="l"/>
            <a:r>
              <a:rPr lang="en-US" dirty="0" smtClean="0"/>
              <a:t>If the user selects PREVIOUS…</a:t>
            </a:r>
            <a:endParaRPr lang="en-US" dirty="0"/>
          </a:p>
        </p:txBody>
      </p:sp>
      <p:sp>
        <p:nvSpPr>
          <p:cNvPr id="4" name="Rounded Rectangle 3"/>
          <p:cNvSpPr/>
          <p:nvPr/>
        </p:nvSpPr>
        <p:spPr>
          <a:xfrm>
            <a:off x="1600200" y="1752600"/>
            <a:ext cx="70104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Move report back to Draft? </a:t>
            </a:r>
          </a:p>
          <a:p>
            <a:pPr algn="ctr"/>
            <a:endParaRPr lang="en-US" sz="2400" dirty="0"/>
          </a:p>
        </p:txBody>
      </p:sp>
      <p:sp>
        <p:nvSpPr>
          <p:cNvPr id="5" name="Rounded Rectangle 4"/>
          <p:cNvSpPr/>
          <p:nvPr/>
        </p:nvSpPr>
        <p:spPr>
          <a:xfrm>
            <a:off x="3657600" y="34290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dirty="0"/>
          </a:p>
        </p:txBody>
      </p:sp>
      <p:sp>
        <p:nvSpPr>
          <p:cNvPr id="6" name="Rounded Rectangle 5"/>
          <p:cNvSpPr/>
          <p:nvPr/>
        </p:nvSpPr>
        <p:spPr>
          <a:xfrm>
            <a:off x="5181600" y="34290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dirty="0"/>
          </a:p>
        </p:txBody>
      </p:sp>
      <p:sp>
        <p:nvSpPr>
          <p:cNvPr id="7" name="Oval Callout 6"/>
          <p:cNvSpPr/>
          <p:nvPr/>
        </p:nvSpPr>
        <p:spPr>
          <a:xfrm rot="162286">
            <a:off x="479588" y="4693544"/>
            <a:ext cx="2779974" cy="1585710"/>
          </a:xfrm>
          <a:prstGeom prst="wedgeEllipseCallout">
            <a:avLst>
              <a:gd name="adj1" fmla="val 62723"/>
              <a:gd name="adj2" fmla="val -7275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If selected, go back to Screen 1: </a:t>
            </a:r>
          </a:p>
          <a:p>
            <a:pPr algn="ctr"/>
            <a:r>
              <a:rPr lang="en-US" dirty="0">
                <a:solidFill>
                  <a:schemeClr val="accent1"/>
                </a:solidFill>
              </a:rPr>
              <a:t>Report is no longer visible to teacher</a:t>
            </a:r>
          </a:p>
        </p:txBody>
      </p:sp>
      <p:sp>
        <p:nvSpPr>
          <p:cNvPr id="8" name="Oval Callout 7"/>
          <p:cNvSpPr/>
          <p:nvPr/>
        </p:nvSpPr>
        <p:spPr>
          <a:xfrm rot="162286">
            <a:off x="7399399" y="4847183"/>
            <a:ext cx="1999085" cy="1049833"/>
          </a:xfrm>
          <a:prstGeom prst="wedgeEllipseCallout">
            <a:avLst>
              <a:gd name="adj1" fmla="val -98118"/>
              <a:gd name="adj2" fmla="val -9385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If selected, go back to Screen 2</a:t>
            </a:r>
            <a:endParaRPr lang="en-US" dirty="0">
              <a:solidFill>
                <a:schemeClr val="accent1"/>
              </a:solidFill>
            </a:endParaRPr>
          </a:p>
        </p:txBody>
      </p:sp>
      <p:sp>
        <p:nvSpPr>
          <p:cNvPr id="9" name="TextBox 8"/>
          <p:cNvSpPr txBox="1"/>
          <p:nvPr/>
        </p:nvSpPr>
        <p:spPr>
          <a:xfrm>
            <a:off x="228600" y="152400"/>
            <a:ext cx="1295400" cy="584775"/>
          </a:xfrm>
          <a:prstGeom prst="rect">
            <a:avLst/>
          </a:prstGeom>
          <a:noFill/>
        </p:spPr>
        <p:txBody>
          <a:bodyPr wrap="square" rtlCol="0">
            <a:spAutoFit/>
          </a:bodyPr>
          <a:lstStyle/>
          <a:p>
            <a:r>
              <a:rPr lang="en-US" sz="3200" b="1" dirty="0" smtClean="0">
                <a:solidFill>
                  <a:srgbClr val="FF0000"/>
                </a:solidFill>
              </a:rPr>
              <a:t>2A</a:t>
            </a:r>
            <a:endParaRPr lang="en-US" sz="3200" b="1" dirty="0">
              <a:solidFill>
                <a:srgbClr val="FF0000"/>
              </a:solidFill>
            </a:endParaRPr>
          </a:p>
        </p:txBody>
      </p:sp>
      <p:sp>
        <p:nvSpPr>
          <p:cNvPr id="10" name="TextBox 9"/>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11" name="Slide Number Placeholder 10"/>
          <p:cNvSpPr>
            <a:spLocks noGrp="1"/>
          </p:cNvSpPr>
          <p:nvPr>
            <p:ph type="sldNum" sz="quarter" idx="11"/>
          </p:nvPr>
        </p:nvSpPr>
        <p:spPr/>
        <p:txBody>
          <a:bodyPr/>
          <a:lstStyle/>
          <a:p>
            <a:pPr>
              <a:defRPr/>
            </a:pPr>
            <a:fld id="{6467B3D2-AC44-422D-800F-40B8942AF7E9}" type="slidenum">
              <a:rPr lang="en-US" smtClean="0"/>
              <a:pPr>
                <a:defRPr/>
              </a:pPr>
              <a:t>13</a:t>
            </a:fld>
            <a:endParaRPr lang="en-US"/>
          </a:p>
        </p:txBody>
      </p:sp>
    </p:spTree>
    <p:extLst>
      <p:ext uri="{BB962C8B-B14F-4D97-AF65-F5344CB8AC3E}">
        <p14:creationId xmlns:p14="http://schemas.microsoft.com/office/powerpoint/2010/main" val="415740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838200"/>
            <a:ext cx="9875520" cy="1143000"/>
          </a:xfrm>
        </p:spPr>
        <p:txBody>
          <a:bodyPr/>
          <a:lstStyle/>
          <a:p>
            <a:pPr algn="l"/>
            <a:r>
              <a:rPr lang="en-US" dirty="0" smtClean="0"/>
              <a:t>If user clicks “Next”…</a:t>
            </a:r>
            <a:endParaRPr lang="en-US" dirty="0"/>
          </a:p>
        </p:txBody>
      </p:sp>
      <p:sp>
        <p:nvSpPr>
          <p:cNvPr id="4" name="Rounded Rectangle 3"/>
          <p:cNvSpPr/>
          <p:nvPr/>
        </p:nvSpPr>
        <p:spPr>
          <a:xfrm>
            <a:off x="609600" y="2087562"/>
            <a:ext cx="8991600" cy="210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Mark  this version as the formal evaluation report for this teacher, now ready for Teacher’s receipt?</a:t>
            </a:r>
          </a:p>
          <a:p>
            <a:pPr algn="ctr"/>
            <a:endParaRPr lang="en-US" sz="2000" dirty="0"/>
          </a:p>
          <a:p>
            <a:pPr algn="ctr"/>
            <a:r>
              <a:rPr lang="en-US" sz="2000" dirty="0" smtClean="0"/>
              <a:t>(Select YES if your review with the teacher is complete and you do not expect to make </a:t>
            </a:r>
            <a:r>
              <a:rPr lang="en-US" sz="2000" u="sng" dirty="0" smtClean="0"/>
              <a:t>any</a:t>
            </a:r>
            <a:r>
              <a:rPr lang="en-US" sz="2000" dirty="0" smtClean="0"/>
              <a:t> further changes  to the report. )</a:t>
            </a:r>
            <a:endParaRPr lang="en-US" sz="2000" dirty="0"/>
          </a:p>
        </p:txBody>
      </p:sp>
      <p:sp>
        <p:nvSpPr>
          <p:cNvPr id="5" name="Rounded Rectangle 4"/>
          <p:cNvSpPr/>
          <p:nvPr/>
        </p:nvSpPr>
        <p:spPr>
          <a:xfrm>
            <a:off x="4038600" y="4343400"/>
            <a:ext cx="914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YES</a:t>
            </a:r>
            <a:endParaRPr lang="en-US" sz="1600" dirty="0"/>
          </a:p>
        </p:txBody>
      </p:sp>
      <p:sp>
        <p:nvSpPr>
          <p:cNvPr id="6" name="Rounded Rectangle 5"/>
          <p:cNvSpPr/>
          <p:nvPr/>
        </p:nvSpPr>
        <p:spPr>
          <a:xfrm>
            <a:off x="5562600" y="4343400"/>
            <a:ext cx="914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a:t>
            </a:r>
            <a:endParaRPr lang="en-US" sz="1600" dirty="0"/>
          </a:p>
        </p:txBody>
      </p:sp>
      <p:sp>
        <p:nvSpPr>
          <p:cNvPr id="7" name="TextBox 6"/>
          <p:cNvSpPr txBox="1"/>
          <p:nvPr/>
        </p:nvSpPr>
        <p:spPr>
          <a:xfrm>
            <a:off x="228600" y="304800"/>
            <a:ext cx="1295400" cy="584775"/>
          </a:xfrm>
          <a:prstGeom prst="rect">
            <a:avLst/>
          </a:prstGeom>
          <a:noFill/>
        </p:spPr>
        <p:txBody>
          <a:bodyPr wrap="square" rtlCol="0">
            <a:spAutoFit/>
          </a:bodyPr>
          <a:lstStyle/>
          <a:p>
            <a:r>
              <a:rPr lang="en-US" sz="3200" b="1" dirty="0" smtClean="0">
                <a:solidFill>
                  <a:srgbClr val="FF0000"/>
                </a:solidFill>
              </a:rPr>
              <a:t>2B</a:t>
            </a:r>
            <a:endParaRPr lang="en-US" sz="3200" b="1" dirty="0">
              <a:solidFill>
                <a:srgbClr val="FF0000"/>
              </a:solidFill>
            </a:endParaRPr>
          </a:p>
        </p:txBody>
      </p:sp>
      <p:sp>
        <p:nvSpPr>
          <p:cNvPr id="8" name="Oval Callout 7"/>
          <p:cNvSpPr/>
          <p:nvPr/>
        </p:nvSpPr>
        <p:spPr>
          <a:xfrm rot="162286">
            <a:off x="479409" y="4701092"/>
            <a:ext cx="3099905" cy="1585710"/>
          </a:xfrm>
          <a:prstGeom prst="wedgeEllipseCallout">
            <a:avLst>
              <a:gd name="adj1" fmla="val 57568"/>
              <a:gd name="adj2" fmla="val -44377"/>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If selected, go </a:t>
            </a:r>
            <a:r>
              <a:rPr lang="en-US" dirty="0" smtClean="0">
                <a:solidFill>
                  <a:schemeClr val="accent1"/>
                </a:solidFill>
              </a:rPr>
              <a:t>to </a:t>
            </a:r>
            <a:r>
              <a:rPr lang="en-US" dirty="0">
                <a:solidFill>
                  <a:schemeClr val="accent1"/>
                </a:solidFill>
              </a:rPr>
              <a:t>Screen </a:t>
            </a:r>
            <a:r>
              <a:rPr lang="en-US" dirty="0" smtClean="0">
                <a:solidFill>
                  <a:schemeClr val="accent1"/>
                </a:solidFill>
              </a:rPr>
              <a:t>3: </a:t>
            </a:r>
            <a:endParaRPr lang="en-US" dirty="0">
              <a:solidFill>
                <a:schemeClr val="accent1"/>
              </a:solidFill>
            </a:endParaRPr>
          </a:p>
          <a:p>
            <a:pPr algn="ctr"/>
            <a:r>
              <a:rPr lang="en-US" dirty="0" smtClean="0">
                <a:solidFill>
                  <a:schemeClr val="accent1"/>
                </a:solidFill>
              </a:rPr>
              <a:t> (See TEACHER slides for further details)</a:t>
            </a:r>
            <a:endParaRPr lang="en-US" dirty="0">
              <a:solidFill>
                <a:schemeClr val="accent1"/>
              </a:solidFill>
            </a:endParaRPr>
          </a:p>
        </p:txBody>
      </p:sp>
      <p:sp>
        <p:nvSpPr>
          <p:cNvPr id="9" name="Oval Callout 8"/>
          <p:cNvSpPr/>
          <p:nvPr/>
        </p:nvSpPr>
        <p:spPr>
          <a:xfrm rot="162286">
            <a:off x="7399399" y="4847183"/>
            <a:ext cx="1999085" cy="1049833"/>
          </a:xfrm>
          <a:prstGeom prst="wedgeEllipseCallout">
            <a:avLst>
              <a:gd name="adj1" fmla="val -89189"/>
              <a:gd name="adj2" fmla="val -45277"/>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If selected, go back to Screen 2</a:t>
            </a:r>
            <a:endParaRPr lang="en-US" dirty="0">
              <a:solidFill>
                <a:schemeClr val="accent1"/>
              </a:solidFill>
            </a:endParaRPr>
          </a:p>
        </p:txBody>
      </p:sp>
      <p:sp>
        <p:nvSpPr>
          <p:cNvPr id="10" name="TextBox 9"/>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6467B3D2-AC44-422D-800F-40B8942AF7E9}" type="slidenum">
              <a:rPr lang="en-US" smtClean="0"/>
              <a:pPr>
                <a:defRPr/>
              </a:pPr>
              <a:t>14</a:t>
            </a:fld>
            <a:endParaRPr lang="en-US"/>
          </a:p>
        </p:txBody>
      </p:sp>
    </p:spTree>
    <p:extLst>
      <p:ext uri="{BB962C8B-B14F-4D97-AF65-F5344CB8AC3E}">
        <p14:creationId xmlns:p14="http://schemas.microsoft.com/office/powerpoint/2010/main" val="2794404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Arrow 5"/>
          <p:cNvSpPr/>
          <p:nvPr/>
        </p:nvSpPr>
        <p:spPr>
          <a:xfrm>
            <a:off x="3437996" y="381000"/>
            <a:ext cx="1593890"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Previous</a:t>
            </a:r>
          </a:p>
        </p:txBody>
      </p:sp>
      <p:sp>
        <p:nvSpPr>
          <p:cNvPr id="9" name="Oval 8"/>
          <p:cNvSpPr/>
          <p:nvPr/>
        </p:nvSpPr>
        <p:spPr>
          <a:xfrm>
            <a:off x="1140979" y="145934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1731098"/>
            <a:ext cx="816168" cy="307777"/>
          </a:xfrm>
          <a:prstGeom prst="rect">
            <a:avLst/>
          </a:prstGeom>
          <a:noFill/>
        </p:spPr>
        <p:txBody>
          <a:bodyPr wrap="square" rtlCol="0">
            <a:spAutoFit/>
          </a:bodyPr>
          <a:lstStyle/>
          <a:p>
            <a:r>
              <a:rPr lang="en-US" sz="1400" b="1" dirty="0" smtClean="0"/>
              <a:t>DRAFT</a:t>
            </a:r>
            <a:endParaRPr lang="en-US" sz="1400" b="1" dirty="0"/>
          </a:p>
        </p:txBody>
      </p:sp>
      <p:sp>
        <p:nvSpPr>
          <p:cNvPr id="11" name="Right Arrow 10"/>
          <p:cNvSpPr/>
          <p:nvPr/>
        </p:nvSpPr>
        <p:spPr>
          <a:xfrm>
            <a:off x="2057400" y="1535549"/>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66152" y="1764149"/>
            <a:ext cx="2034448" cy="954107"/>
          </a:xfrm>
          <a:prstGeom prst="rect">
            <a:avLst/>
          </a:prstGeom>
          <a:noFill/>
        </p:spPr>
        <p:txBody>
          <a:bodyPr wrap="square" rtlCol="0">
            <a:spAutoFit/>
          </a:bodyPr>
          <a:lstStyle/>
          <a:p>
            <a:r>
              <a:rPr lang="en-US" sz="1400" b="1" dirty="0" smtClean="0"/>
              <a:t>READY FOR TEACHER EVALUATION CONFERENCE</a:t>
            </a:r>
          </a:p>
        </p:txBody>
      </p:sp>
      <p:sp>
        <p:nvSpPr>
          <p:cNvPr id="15" name="Oval 14"/>
          <p:cNvSpPr/>
          <p:nvPr/>
        </p:nvSpPr>
        <p:spPr>
          <a:xfrm>
            <a:off x="9144000" y="14478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4724400" y="1535549"/>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331979" y="1764149"/>
            <a:ext cx="2644048" cy="1600438"/>
          </a:xfrm>
          <a:prstGeom prst="rect">
            <a:avLst/>
          </a:prstGeom>
          <a:noFill/>
        </p:spPr>
        <p:txBody>
          <a:bodyPr wrap="square" rtlCol="0">
            <a:spAutoFit/>
          </a:bodyPr>
          <a:lstStyle/>
          <a:p>
            <a:r>
              <a:rPr lang="en-US" sz="1400" b="1" dirty="0" smtClean="0"/>
              <a:t>READY FOR TEACHER’S FORMAL  RECEIPT</a:t>
            </a:r>
          </a:p>
          <a:p>
            <a:endParaRPr lang="en-US" sz="1400" b="1" dirty="0" smtClean="0"/>
          </a:p>
          <a:p>
            <a:r>
              <a:rPr lang="en-US" sz="1400" dirty="0" smtClean="0"/>
              <a:t>Report is final. Teacher can view the report in </a:t>
            </a:r>
            <a:r>
              <a:rPr lang="en-US" sz="1400" dirty="0" err="1" smtClean="0"/>
              <a:t>eVal</a:t>
            </a:r>
            <a:r>
              <a:rPr lang="en-US" sz="1400" dirty="0" smtClean="0"/>
              <a:t> and by doing so will acknowledge receipt of it</a:t>
            </a:r>
            <a:endParaRPr lang="en-US" sz="1400" dirty="0"/>
          </a:p>
        </p:txBody>
      </p:sp>
      <p:sp>
        <p:nvSpPr>
          <p:cNvPr id="23" name="TextBox 22"/>
          <p:cNvSpPr txBox="1"/>
          <p:nvPr/>
        </p:nvSpPr>
        <p:spPr>
          <a:xfrm>
            <a:off x="1086813" y="1104900"/>
            <a:ext cx="424149" cy="369332"/>
          </a:xfrm>
          <a:prstGeom prst="rect">
            <a:avLst/>
          </a:prstGeom>
          <a:noFill/>
        </p:spPr>
        <p:txBody>
          <a:bodyPr wrap="square" rtlCol="0">
            <a:spAutoFit/>
          </a:bodyPr>
          <a:lstStyle/>
          <a:p>
            <a:r>
              <a:rPr lang="en-US" b="1" dirty="0" smtClean="0">
                <a:solidFill>
                  <a:schemeClr val="accent1"/>
                </a:solidFill>
              </a:rPr>
              <a:t>1</a:t>
            </a:r>
            <a:endParaRPr lang="en-US" b="1" dirty="0">
              <a:solidFill>
                <a:schemeClr val="accent1"/>
              </a:solidFill>
            </a:endParaRPr>
          </a:p>
        </p:txBody>
      </p:sp>
      <p:sp>
        <p:nvSpPr>
          <p:cNvPr id="24" name="TextBox 23"/>
          <p:cNvSpPr txBox="1"/>
          <p:nvPr/>
        </p:nvSpPr>
        <p:spPr>
          <a:xfrm>
            <a:off x="3394847" y="1104900"/>
            <a:ext cx="424149" cy="369332"/>
          </a:xfrm>
          <a:prstGeom prst="rect">
            <a:avLst/>
          </a:prstGeom>
          <a:noFill/>
        </p:spPr>
        <p:txBody>
          <a:bodyPr wrap="square" rtlCol="0">
            <a:spAutoFit/>
          </a:bodyPr>
          <a:lstStyle/>
          <a:p>
            <a:r>
              <a:rPr lang="en-US" b="1" dirty="0" smtClean="0">
                <a:solidFill>
                  <a:schemeClr val="accent1"/>
                </a:solidFill>
              </a:rPr>
              <a:t>2</a:t>
            </a:r>
            <a:endParaRPr lang="en-US" b="1" dirty="0">
              <a:solidFill>
                <a:schemeClr val="accent1"/>
              </a:solidFill>
            </a:endParaRPr>
          </a:p>
        </p:txBody>
      </p:sp>
      <p:sp>
        <p:nvSpPr>
          <p:cNvPr id="25" name="TextBox 24"/>
          <p:cNvSpPr txBox="1"/>
          <p:nvPr/>
        </p:nvSpPr>
        <p:spPr>
          <a:xfrm>
            <a:off x="6205251" y="1104900"/>
            <a:ext cx="424149" cy="369332"/>
          </a:xfrm>
          <a:prstGeom prst="rect">
            <a:avLst/>
          </a:prstGeom>
          <a:noFill/>
        </p:spPr>
        <p:txBody>
          <a:bodyPr wrap="square" rtlCol="0">
            <a:spAutoFit/>
          </a:bodyPr>
          <a:lstStyle/>
          <a:p>
            <a:r>
              <a:rPr lang="en-US" b="1" dirty="0" smtClean="0">
                <a:solidFill>
                  <a:schemeClr val="accent1"/>
                </a:solidFill>
              </a:rPr>
              <a:t>3</a:t>
            </a:r>
            <a:endParaRPr lang="en-US" b="1" dirty="0">
              <a:solidFill>
                <a:schemeClr val="accent1"/>
              </a:solidFill>
            </a:endParaRPr>
          </a:p>
        </p:txBody>
      </p:sp>
      <p:sp>
        <p:nvSpPr>
          <p:cNvPr id="26" name="Oval 25"/>
          <p:cNvSpPr/>
          <p:nvPr/>
        </p:nvSpPr>
        <p:spPr>
          <a:xfrm>
            <a:off x="3429000" y="145934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557352" y="1764149"/>
            <a:ext cx="1729648" cy="954107"/>
          </a:xfrm>
          <a:prstGeom prst="rect">
            <a:avLst/>
          </a:prstGeom>
          <a:noFill/>
        </p:spPr>
        <p:txBody>
          <a:bodyPr wrap="square" rtlCol="0">
            <a:spAutoFit/>
          </a:bodyPr>
          <a:lstStyle/>
          <a:p>
            <a:r>
              <a:rPr lang="en-US" sz="1400" b="1" dirty="0" smtClean="0"/>
              <a:t>SUBMITTED</a:t>
            </a:r>
          </a:p>
          <a:p>
            <a:endParaRPr lang="en-US" sz="1400" dirty="0" smtClean="0"/>
          </a:p>
          <a:p>
            <a:r>
              <a:rPr lang="en-US" sz="1400" dirty="0" smtClean="0"/>
              <a:t>The finalized report has been submitted</a:t>
            </a:r>
            <a:endParaRPr lang="en-US" sz="1400" dirty="0"/>
          </a:p>
        </p:txBody>
      </p:sp>
      <p:sp>
        <p:nvSpPr>
          <p:cNvPr id="28" name="TextBox 27"/>
          <p:cNvSpPr txBox="1"/>
          <p:nvPr/>
        </p:nvSpPr>
        <p:spPr>
          <a:xfrm>
            <a:off x="9067800" y="1104900"/>
            <a:ext cx="424149" cy="369332"/>
          </a:xfrm>
          <a:prstGeom prst="rect">
            <a:avLst/>
          </a:prstGeom>
          <a:noFill/>
        </p:spPr>
        <p:txBody>
          <a:bodyPr wrap="square" rtlCol="0">
            <a:spAutoFit/>
          </a:bodyPr>
          <a:lstStyle/>
          <a:p>
            <a:r>
              <a:rPr lang="en-US" b="1" dirty="0" smtClean="0">
                <a:solidFill>
                  <a:schemeClr val="accent1"/>
                </a:solidFill>
              </a:rPr>
              <a:t>4</a:t>
            </a:r>
            <a:endParaRPr lang="en-US" b="1" dirty="0">
              <a:solidFill>
                <a:schemeClr val="accent1"/>
              </a:solidFill>
            </a:endParaRPr>
          </a:p>
        </p:txBody>
      </p:sp>
      <p:sp>
        <p:nvSpPr>
          <p:cNvPr id="29" name="Right Arrow 28"/>
          <p:cNvSpPr/>
          <p:nvPr/>
        </p:nvSpPr>
        <p:spPr>
          <a:xfrm>
            <a:off x="8077200" y="1524000"/>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0" y="5334000"/>
            <a:ext cx="1447800" cy="1295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626790" y="4152900"/>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x</a:t>
            </a:r>
            <a:endParaRPr lang="en-US" dirty="0"/>
          </a:p>
        </p:txBody>
      </p:sp>
      <p:sp>
        <p:nvSpPr>
          <p:cNvPr id="32" name="Rectangle 31"/>
          <p:cNvSpPr/>
          <p:nvPr/>
        </p:nvSpPr>
        <p:spPr>
          <a:xfrm>
            <a:off x="2735122" y="4098734"/>
            <a:ext cx="1838899" cy="523220"/>
          </a:xfrm>
          <a:prstGeom prst="rect">
            <a:avLst/>
          </a:prstGeom>
        </p:spPr>
        <p:txBody>
          <a:bodyPr wrap="square">
            <a:spAutoFit/>
          </a:bodyPr>
          <a:lstStyle/>
          <a:p>
            <a:r>
              <a:rPr lang="en-US" sz="1400" dirty="0"/>
              <a:t>Visible to </a:t>
            </a:r>
            <a:r>
              <a:rPr lang="en-US" sz="1400" dirty="0" smtClean="0"/>
              <a:t>teacher (default)</a:t>
            </a:r>
            <a:endParaRPr lang="en-US" sz="1400" dirty="0"/>
          </a:p>
        </p:txBody>
      </p:sp>
      <p:sp>
        <p:nvSpPr>
          <p:cNvPr id="33" name="Rectangle 32"/>
          <p:cNvSpPr/>
          <p:nvPr/>
        </p:nvSpPr>
        <p:spPr>
          <a:xfrm>
            <a:off x="2615773" y="4739096"/>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724105" y="4684930"/>
            <a:ext cx="1856598" cy="307777"/>
          </a:xfrm>
          <a:prstGeom prst="rect">
            <a:avLst/>
          </a:prstGeom>
        </p:spPr>
        <p:txBody>
          <a:bodyPr wrap="none">
            <a:spAutoFit/>
          </a:bodyPr>
          <a:lstStyle/>
          <a:p>
            <a:r>
              <a:rPr lang="en-US" sz="1400" dirty="0" smtClean="0"/>
              <a:t>Not visible </a:t>
            </a:r>
            <a:r>
              <a:rPr lang="en-US" sz="1400" dirty="0"/>
              <a:t>to teacher</a:t>
            </a:r>
          </a:p>
        </p:txBody>
      </p:sp>
      <p:sp>
        <p:nvSpPr>
          <p:cNvPr id="35" name="Rectangle 34"/>
          <p:cNvSpPr/>
          <p:nvPr/>
        </p:nvSpPr>
        <p:spPr>
          <a:xfrm>
            <a:off x="5435466" y="3521266"/>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rPr>
              <a:t>x</a:t>
            </a:r>
            <a:endParaRPr lang="en-US" b="1" dirty="0">
              <a:solidFill>
                <a:schemeClr val="accent1"/>
              </a:solidFill>
            </a:endParaRPr>
          </a:p>
        </p:txBody>
      </p:sp>
      <p:sp>
        <p:nvSpPr>
          <p:cNvPr id="36" name="Rectangle 35"/>
          <p:cNvSpPr/>
          <p:nvPr/>
        </p:nvSpPr>
        <p:spPr>
          <a:xfrm>
            <a:off x="5521220" y="3456569"/>
            <a:ext cx="2764539" cy="954107"/>
          </a:xfrm>
          <a:prstGeom prst="rect">
            <a:avLst/>
          </a:prstGeom>
        </p:spPr>
        <p:txBody>
          <a:bodyPr wrap="square">
            <a:spAutoFit/>
          </a:bodyPr>
          <a:lstStyle/>
          <a:p>
            <a:r>
              <a:rPr lang="en-US" sz="1400" dirty="0" smtClean="0"/>
              <a:t>Report will automatically submit once teacher logs into system and receives the report (recommended)</a:t>
            </a:r>
            <a:endParaRPr lang="en-US" sz="1400" dirty="0"/>
          </a:p>
        </p:txBody>
      </p:sp>
      <p:sp>
        <p:nvSpPr>
          <p:cNvPr id="37" name="Rectangle 36"/>
          <p:cNvSpPr/>
          <p:nvPr/>
        </p:nvSpPr>
        <p:spPr>
          <a:xfrm>
            <a:off x="5342129" y="4596638"/>
            <a:ext cx="160421"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50461" y="4542472"/>
            <a:ext cx="3007739" cy="523220"/>
          </a:xfrm>
          <a:prstGeom prst="rect">
            <a:avLst/>
          </a:prstGeom>
        </p:spPr>
        <p:txBody>
          <a:bodyPr wrap="square">
            <a:spAutoFit/>
          </a:bodyPr>
          <a:lstStyle/>
          <a:p>
            <a:r>
              <a:rPr lang="en-US" sz="1400" dirty="0" smtClean="0"/>
              <a:t>I will submit without teacher’s electronic receipt of the report</a:t>
            </a:r>
            <a:endParaRPr lang="en-US" sz="1400" dirty="0"/>
          </a:p>
        </p:txBody>
      </p:sp>
      <p:cxnSp>
        <p:nvCxnSpPr>
          <p:cNvPr id="42" name="Straight Connector 41"/>
          <p:cNvCxnSpPr/>
          <p:nvPr/>
        </p:nvCxnSpPr>
        <p:spPr>
          <a:xfrm>
            <a:off x="2360179" y="1884986"/>
            <a:ext cx="0" cy="451581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027179" y="1943100"/>
            <a:ext cx="0" cy="4261909"/>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382000" y="1908509"/>
            <a:ext cx="0" cy="4492291"/>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628473" y="2782907"/>
            <a:ext cx="1968500" cy="1169551"/>
          </a:xfrm>
          <a:prstGeom prst="rect">
            <a:avLst/>
          </a:prstGeom>
        </p:spPr>
        <p:txBody>
          <a:bodyPr wrap="square" rtlCol="0">
            <a:spAutoFit/>
          </a:bodyPr>
          <a:lstStyle/>
          <a:p>
            <a:r>
              <a:rPr lang="en-US" sz="1400" dirty="0" smtClean="0"/>
              <a:t>No further changes can be made to scores or report  settings unless Report is returned to </a:t>
            </a:r>
            <a:r>
              <a:rPr lang="en-US" sz="1400" b="1" dirty="0" smtClean="0"/>
              <a:t>Draft</a:t>
            </a:r>
            <a:r>
              <a:rPr lang="en-US" sz="1400" dirty="0" smtClean="0"/>
              <a:t>.</a:t>
            </a:r>
            <a:endParaRPr lang="en-US" sz="1400" dirty="0"/>
          </a:p>
        </p:txBody>
      </p:sp>
      <p:sp>
        <p:nvSpPr>
          <p:cNvPr id="40" name="Rectangle 39"/>
          <p:cNvSpPr/>
          <p:nvPr/>
        </p:nvSpPr>
        <p:spPr>
          <a:xfrm>
            <a:off x="8845627" y="3864166"/>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953959" y="3810000"/>
            <a:ext cx="1744177" cy="523220"/>
          </a:xfrm>
          <a:prstGeom prst="rect">
            <a:avLst/>
          </a:prstGeom>
        </p:spPr>
        <p:txBody>
          <a:bodyPr wrap="square">
            <a:spAutoFit/>
          </a:bodyPr>
          <a:lstStyle/>
          <a:p>
            <a:r>
              <a:rPr lang="en-US" sz="1400" dirty="0" smtClean="0"/>
              <a:t>No student growth scores included</a:t>
            </a:r>
            <a:endParaRPr lang="en-US" sz="1400" dirty="0"/>
          </a:p>
        </p:txBody>
      </p:sp>
      <p:sp>
        <p:nvSpPr>
          <p:cNvPr id="45" name="Rectangle 44"/>
          <p:cNvSpPr/>
          <p:nvPr/>
        </p:nvSpPr>
        <p:spPr>
          <a:xfrm>
            <a:off x="8818085" y="4394589"/>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926417" y="4340423"/>
            <a:ext cx="1893983" cy="738664"/>
          </a:xfrm>
          <a:prstGeom prst="rect">
            <a:avLst/>
          </a:prstGeom>
        </p:spPr>
        <p:txBody>
          <a:bodyPr wrap="square">
            <a:spAutoFit/>
          </a:bodyPr>
          <a:lstStyle/>
          <a:p>
            <a:r>
              <a:rPr lang="en-US" sz="1400" dirty="0" smtClean="0"/>
              <a:t>No electronic teacher acknowledgement of receipt</a:t>
            </a:r>
            <a:endParaRPr lang="en-US" sz="1400" dirty="0"/>
          </a:p>
        </p:txBody>
      </p:sp>
      <p:sp>
        <p:nvSpPr>
          <p:cNvPr id="16" name="Rectangle 15"/>
          <p:cNvSpPr/>
          <p:nvPr/>
        </p:nvSpPr>
        <p:spPr>
          <a:xfrm>
            <a:off x="8458200" y="3502223"/>
            <a:ext cx="1875835" cy="307777"/>
          </a:xfrm>
          <a:prstGeom prst="rect">
            <a:avLst/>
          </a:prstGeom>
        </p:spPr>
        <p:txBody>
          <a:bodyPr wrap="none">
            <a:spAutoFit/>
          </a:bodyPr>
          <a:lstStyle/>
          <a:p>
            <a:r>
              <a:rPr lang="en-US" sz="1400" i="1" dirty="0" smtClean="0"/>
              <a:t>Evaluator over-rides:</a:t>
            </a:r>
            <a:endParaRPr lang="en-US" sz="1400" i="1" dirty="0"/>
          </a:p>
        </p:txBody>
      </p:sp>
      <p:sp>
        <p:nvSpPr>
          <p:cNvPr id="47" name="Oval 46"/>
          <p:cNvSpPr/>
          <p:nvPr/>
        </p:nvSpPr>
        <p:spPr>
          <a:xfrm>
            <a:off x="6248400" y="1447800"/>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818085" y="5159566"/>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926417" y="5084285"/>
            <a:ext cx="1893983" cy="523220"/>
          </a:xfrm>
          <a:prstGeom prst="rect">
            <a:avLst/>
          </a:prstGeom>
        </p:spPr>
        <p:txBody>
          <a:bodyPr wrap="square">
            <a:spAutoFit/>
          </a:bodyPr>
          <a:lstStyle/>
          <a:p>
            <a:r>
              <a:rPr lang="en-US" sz="1400" dirty="0" smtClean="0"/>
              <a:t>Paper evaluation was manually submitted</a:t>
            </a:r>
            <a:endParaRPr lang="en-US" sz="1400" dirty="0"/>
          </a:p>
        </p:txBody>
      </p:sp>
      <p:sp>
        <p:nvSpPr>
          <p:cNvPr id="54" name="Right Arrow 53"/>
          <p:cNvSpPr/>
          <p:nvPr/>
        </p:nvSpPr>
        <p:spPr>
          <a:xfrm>
            <a:off x="5334000" y="381000"/>
            <a:ext cx="16002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Next</a:t>
            </a:r>
            <a:endParaRPr lang="en-US" i="1" dirty="0"/>
          </a:p>
        </p:txBody>
      </p:sp>
      <p:sp>
        <p:nvSpPr>
          <p:cNvPr id="55" name="TextBox 54"/>
          <p:cNvSpPr txBox="1"/>
          <p:nvPr/>
        </p:nvSpPr>
        <p:spPr>
          <a:xfrm>
            <a:off x="5345476" y="5814536"/>
            <a:ext cx="2807924" cy="738664"/>
          </a:xfrm>
          <a:prstGeom prst="rect">
            <a:avLst/>
          </a:prstGeom>
          <a:noFill/>
        </p:spPr>
        <p:txBody>
          <a:bodyPr wrap="square" rtlCol="0">
            <a:spAutoFit/>
          </a:bodyPr>
          <a:lstStyle/>
          <a:p>
            <a:r>
              <a:rPr lang="en-US" sz="1400" b="1" dirty="0" smtClean="0"/>
              <a:t>Report was moved marked final on: </a:t>
            </a:r>
          </a:p>
          <a:p>
            <a:r>
              <a:rPr lang="en-US" sz="1400" dirty="0" smtClean="0"/>
              <a:t>April 15, 2015 @ 1:53:14 PM</a:t>
            </a:r>
          </a:p>
        </p:txBody>
      </p:sp>
      <p:sp>
        <p:nvSpPr>
          <p:cNvPr id="56" name="Rectangle 55"/>
          <p:cNvSpPr/>
          <p:nvPr/>
        </p:nvSpPr>
        <p:spPr>
          <a:xfrm>
            <a:off x="5342129" y="5206238"/>
            <a:ext cx="160421"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450461" y="5128736"/>
            <a:ext cx="3007739" cy="523220"/>
          </a:xfrm>
          <a:prstGeom prst="rect">
            <a:avLst/>
          </a:prstGeom>
        </p:spPr>
        <p:txBody>
          <a:bodyPr wrap="square">
            <a:spAutoFit/>
          </a:bodyPr>
          <a:lstStyle/>
          <a:p>
            <a:r>
              <a:rPr lang="en-US" sz="1400" dirty="0" smtClean="0"/>
              <a:t>I will use a paper process for signature and submission.</a:t>
            </a:r>
            <a:endParaRPr lang="en-US" sz="1400" dirty="0"/>
          </a:p>
        </p:txBody>
      </p:sp>
      <p:sp>
        <p:nvSpPr>
          <p:cNvPr id="58" name="TextBox 57"/>
          <p:cNvSpPr txBox="1"/>
          <p:nvPr/>
        </p:nvSpPr>
        <p:spPr>
          <a:xfrm>
            <a:off x="228600" y="304800"/>
            <a:ext cx="1295400" cy="584775"/>
          </a:xfrm>
          <a:prstGeom prst="rect">
            <a:avLst/>
          </a:prstGeom>
          <a:noFill/>
        </p:spPr>
        <p:txBody>
          <a:bodyPr wrap="square" rtlCol="0">
            <a:spAutoFit/>
          </a:bodyPr>
          <a:lstStyle/>
          <a:p>
            <a:r>
              <a:rPr lang="en-US" sz="3200" b="1" dirty="0" smtClean="0">
                <a:solidFill>
                  <a:srgbClr val="FF0000"/>
                </a:solidFill>
              </a:rPr>
              <a:t>3</a:t>
            </a:r>
            <a:endParaRPr lang="en-US" sz="3200" b="1" dirty="0">
              <a:solidFill>
                <a:srgbClr val="FF0000"/>
              </a:solidFill>
            </a:endParaRPr>
          </a:p>
        </p:txBody>
      </p:sp>
      <p:sp>
        <p:nvSpPr>
          <p:cNvPr id="59" name="TextBox 58"/>
          <p:cNvSpPr txBox="1"/>
          <p:nvPr/>
        </p:nvSpPr>
        <p:spPr>
          <a:xfrm>
            <a:off x="76200" y="63362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8" name="Slide Number Placeholder 7"/>
          <p:cNvSpPr>
            <a:spLocks noGrp="1"/>
          </p:cNvSpPr>
          <p:nvPr>
            <p:ph type="sldNum" sz="quarter" idx="11"/>
          </p:nvPr>
        </p:nvSpPr>
        <p:spPr/>
        <p:txBody>
          <a:bodyPr/>
          <a:lstStyle/>
          <a:p>
            <a:pPr>
              <a:defRPr/>
            </a:pPr>
            <a:fld id="{6467B3D2-AC44-422D-800F-40B8942AF7E9}" type="slidenum">
              <a:rPr lang="en-US" smtClean="0"/>
              <a:pPr>
                <a:defRPr/>
              </a:pPr>
              <a:t>15</a:t>
            </a:fld>
            <a:endParaRPr lang="en-US"/>
          </a:p>
        </p:txBody>
      </p:sp>
      <p:sp>
        <p:nvSpPr>
          <p:cNvPr id="49" name="TextBox 48"/>
          <p:cNvSpPr txBox="1"/>
          <p:nvPr/>
        </p:nvSpPr>
        <p:spPr>
          <a:xfrm>
            <a:off x="228600" y="2172831"/>
            <a:ext cx="1905000" cy="2246769"/>
          </a:xfrm>
          <a:prstGeom prst="rect">
            <a:avLst/>
          </a:prstGeom>
        </p:spPr>
        <p:txBody>
          <a:bodyPr wrap="square" rtlCol="0">
            <a:spAutoFit/>
          </a:bodyPr>
          <a:lstStyle/>
          <a:p>
            <a:r>
              <a:rPr lang="en-US" sz="1400" dirty="0" smtClean="0"/>
              <a:t>Only </a:t>
            </a:r>
            <a:r>
              <a:rPr lang="en-US" sz="1400" dirty="0"/>
              <a:t>visible to you.  </a:t>
            </a:r>
            <a:endParaRPr lang="en-US" sz="1400" dirty="0" smtClean="0"/>
          </a:p>
          <a:p>
            <a:endParaRPr lang="en-US" sz="1400" dirty="0"/>
          </a:p>
          <a:p>
            <a:r>
              <a:rPr lang="en-US" sz="1400" b="1" dirty="0" smtClean="0">
                <a:solidFill>
                  <a:srgbClr val="FF0000"/>
                </a:solidFill>
              </a:rPr>
              <a:t>Your report must be in DRAFT mode for you to score this teacher, add notes or adjust report settings for this evaluation report</a:t>
            </a:r>
            <a:r>
              <a:rPr lang="en-US" sz="1400" dirty="0" smtClean="0"/>
              <a:t>.</a:t>
            </a:r>
          </a:p>
          <a:p>
            <a:endParaRPr lang="en-US" sz="1400" dirty="0"/>
          </a:p>
        </p:txBody>
      </p:sp>
    </p:spTree>
    <p:extLst>
      <p:ext uri="{BB962C8B-B14F-4D97-AF65-F5344CB8AC3E}">
        <p14:creationId xmlns:p14="http://schemas.microsoft.com/office/powerpoint/2010/main" val="3084955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Date should appear reflecting date/time that report was moved to Phase 3</a:t>
            </a:r>
          </a:p>
          <a:p>
            <a:r>
              <a:rPr lang="en-US" sz="2800" dirty="0"/>
              <a:t>If the user selects “Next” </a:t>
            </a:r>
            <a:r>
              <a:rPr lang="en-US" sz="2800" b="1" dirty="0"/>
              <a:t>or</a:t>
            </a:r>
            <a:r>
              <a:rPr lang="en-US" sz="2800" dirty="0"/>
              <a:t> if the user selects </a:t>
            </a:r>
            <a:r>
              <a:rPr lang="en-US" sz="2800" dirty="0" smtClean="0"/>
              <a:t>“</a:t>
            </a:r>
            <a:r>
              <a:rPr lang="en-US" sz="2800" dirty="0"/>
              <a:t>I will submit without teacher’s electronic receipt of the </a:t>
            </a:r>
            <a:r>
              <a:rPr lang="en-US" sz="2800" dirty="0" smtClean="0"/>
              <a:t>report”….</a:t>
            </a:r>
          </a:p>
          <a:p>
            <a:pPr lvl="1"/>
            <a:r>
              <a:rPr lang="en-US" sz="2400" dirty="0" smtClean="0"/>
              <a:t>Present user with </a:t>
            </a:r>
            <a:r>
              <a:rPr lang="en-US" sz="2400" b="1" dirty="0" smtClean="0">
                <a:solidFill>
                  <a:srgbClr val="FF0000"/>
                </a:solidFill>
              </a:rPr>
              <a:t>Message 3A</a:t>
            </a:r>
          </a:p>
          <a:p>
            <a:r>
              <a:rPr lang="en-US" sz="2800" dirty="0" smtClean="0"/>
              <a:t>If user selects “</a:t>
            </a:r>
            <a:r>
              <a:rPr lang="en-US" sz="2800" dirty="0"/>
              <a:t>I will use a paper process for signature and </a:t>
            </a:r>
            <a:r>
              <a:rPr lang="en-US" sz="2800" dirty="0" smtClean="0"/>
              <a:t>submission”…</a:t>
            </a:r>
          </a:p>
          <a:p>
            <a:pPr lvl="1"/>
            <a:r>
              <a:rPr lang="en-US" sz="2400" dirty="0" smtClean="0"/>
              <a:t>Present user with </a:t>
            </a:r>
            <a:r>
              <a:rPr lang="en-US" sz="2400" b="1" dirty="0">
                <a:solidFill>
                  <a:srgbClr val="FF0000"/>
                </a:solidFill>
              </a:rPr>
              <a:t>Message 3B</a:t>
            </a:r>
          </a:p>
          <a:p>
            <a:endParaRPr lang="en-US" sz="2800" dirty="0"/>
          </a:p>
        </p:txBody>
      </p:sp>
      <p:sp>
        <p:nvSpPr>
          <p:cNvPr id="3" name="Title 2"/>
          <p:cNvSpPr>
            <a:spLocks noGrp="1"/>
          </p:cNvSpPr>
          <p:nvPr>
            <p:ph type="title"/>
          </p:nvPr>
        </p:nvSpPr>
        <p:spPr/>
        <p:txBody>
          <a:bodyPr/>
          <a:lstStyle/>
          <a:p>
            <a:pPr algn="l"/>
            <a:r>
              <a:rPr lang="en-US" dirty="0" smtClean="0"/>
              <a:t>Results from Screen 3 User actions</a:t>
            </a:r>
            <a:endParaRPr lang="en-US"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16</a:t>
            </a:fld>
            <a:endParaRPr lang="en-US"/>
          </a:p>
        </p:txBody>
      </p:sp>
    </p:spTree>
    <p:extLst>
      <p:ext uri="{BB962C8B-B14F-4D97-AF65-F5344CB8AC3E}">
        <p14:creationId xmlns:p14="http://schemas.microsoft.com/office/powerpoint/2010/main" val="1611315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600200" y="914400"/>
            <a:ext cx="9125639" cy="3581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04800"/>
            <a:ext cx="1295400" cy="584775"/>
          </a:xfrm>
          <a:prstGeom prst="rect">
            <a:avLst/>
          </a:prstGeom>
          <a:noFill/>
        </p:spPr>
        <p:txBody>
          <a:bodyPr wrap="square" rtlCol="0">
            <a:spAutoFit/>
          </a:bodyPr>
          <a:lstStyle/>
          <a:p>
            <a:r>
              <a:rPr lang="en-US" sz="3200" b="1" dirty="0" smtClean="0">
                <a:solidFill>
                  <a:srgbClr val="FF0000"/>
                </a:solidFill>
              </a:rPr>
              <a:t>3A</a:t>
            </a:r>
            <a:endParaRPr lang="en-US" sz="3200" b="1" dirty="0">
              <a:solidFill>
                <a:srgbClr val="FF0000"/>
              </a:solidFill>
            </a:endParaRPr>
          </a:p>
        </p:txBody>
      </p:sp>
      <p:sp>
        <p:nvSpPr>
          <p:cNvPr id="5" name="TextBox 4"/>
          <p:cNvSpPr txBox="1"/>
          <p:nvPr/>
        </p:nvSpPr>
        <p:spPr>
          <a:xfrm>
            <a:off x="2133600" y="1066800"/>
            <a:ext cx="8153400" cy="1477328"/>
          </a:xfrm>
          <a:prstGeom prst="rect">
            <a:avLst/>
          </a:prstGeom>
          <a:noFill/>
        </p:spPr>
        <p:txBody>
          <a:bodyPr wrap="square" rtlCol="0">
            <a:spAutoFit/>
          </a:bodyPr>
          <a:lstStyle/>
          <a:p>
            <a:r>
              <a:rPr lang="en-US" dirty="0" smtClean="0"/>
              <a:t>You are requesting an over-ride that allows report submission without receiving electronic acknowledgement from the teacher that they have received their evaluation report.  This is not the standard process.</a:t>
            </a:r>
          </a:p>
          <a:p>
            <a:endParaRPr lang="en-US" dirty="0"/>
          </a:p>
          <a:p>
            <a:r>
              <a:rPr lang="en-US" dirty="0" smtClean="0"/>
              <a:t>Continuing with this option will immediately submit this evaluation report.</a:t>
            </a:r>
            <a:endParaRPr lang="en-US" dirty="0"/>
          </a:p>
        </p:txBody>
      </p:sp>
      <p:sp>
        <p:nvSpPr>
          <p:cNvPr id="2" name="TextBox 1"/>
          <p:cNvSpPr txBox="1"/>
          <p:nvPr/>
        </p:nvSpPr>
        <p:spPr>
          <a:xfrm>
            <a:off x="2133600" y="2743200"/>
            <a:ext cx="2612139" cy="381000"/>
          </a:xfrm>
          <a:prstGeom prst="rect">
            <a:avLst/>
          </a:prstGeom>
          <a:noFill/>
        </p:spPr>
        <p:txBody>
          <a:bodyPr wrap="square" rtlCol="0">
            <a:spAutoFit/>
          </a:bodyPr>
          <a:lstStyle/>
          <a:p>
            <a:r>
              <a:rPr lang="en-US" dirty="0" smtClean="0"/>
              <a:t>Over-ride explanation:</a:t>
            </a:r>
            <a:endParaRPr lang="en-US" dirty="0"/>
          </a:p>
        </p:txBody>
      </p:sp>
      <p:sp>
        <p:nvSpPr>
          <p:cNvPr id="13" name="Rectangle 12"/>
          <p:cNvSpPr/>
          <p:nvPr/>
        </p:nvSpPr>
        <p:spPr>
          <a:xfrm>
            <a:off x="2209800" y="3124200"/>
            <a:ext cx="7239000" cy="1066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362200" y="3200400"/>
            <a:ext cx="6934200" cy="830997"/>
          </a:xfrm>
          <a:prstGeom prst="rect">
            <a:avLst/>
          </a:prstGeom>
          <a:noFill/>
        </p:spPr>
        <p:txBody>
          <a:bodyPr wrap="square" rtlCol="0">
            <a:spAutoFit/>
          </a:bodyPr>
          <a:lstStyle/>
          <a:p>
            <a:r>
              <a:rPr lang="en-US" sz="1600" i="1" dirty="0" smtClean="0">
                <a:solidFill>
                  <a:schemeClr val="bg1">
                    <a:lumMod val="50000"/>
                  </a:schemeClr>
                </a:solidFill>
              </a:rPr>
              <a:t>[Design note: If the second option is selected, then user must enter text into this box before they can leave this screen – they might get a pop-up saying this is required, or the text box can turn red, etc.]</a:t>
            </a:r>
            <a:endParaRPr lang="en-US" sz="1600" i="1" dirty="0">
              <a:solidFill>
                <a:schemeClr val="bg1">
                  <a:lumMod val="50000"/>
                </a:schemeClr>
              </a:solidFill>
            </a:endParaRPr>
          </a:p>
        </p:txBody>
      </p:sp>
      <p:sp>
        <p:nvSpPr>
          <p:cNvPr id="15" name="Rounded Rectangle 14"/>
          <p:cNvSpPr/>
          <p:nvPr/>
        </p:nvSpPr>
        <p:spPr>
          <a:xfrm>
            <a:off x="4343400" y="48768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OK</a:t>
            </a:r>
            <a:endParaRPr lang="en-US" dirty="0"/>
          </a:p>
        </p:txBody>
      </p:sp>
      <p:sp>
        <p:nvSpPr>
          <p:cNvPr id="17" name="TextBox 16"/>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18" name="Slide Number Placeholder 17"/>
          <p:cNvSpPr>
            <a:spLocks noGrp="1"/>
          </p:cNvSpPr>
          <p:nvPr>
            <p:ph type="sldNum" sz="quarter" idx="11"/>
          </p:nvPr>
        </p:nvSpPr>
        <p:spPr/>
        <p:txBody>
          <a:bodyPr/>
          <a:lstStyle/>
          <a:p>
            <a:pPr>
              <a:defRPr/>
            </a:pPr>
            <a:fld id="{6467B3D2-AC44-422D-800F-40B8942AF7E9}" type="slidenum">
              <a:rPr lang="en-US" smtClean="0"/>
              <a:pPr>
                <a:defRPr/>
              </a:pPr>
              <a:t>17</a:t>
            </a:fld>
            <a:endParaRPr lang="en-US"/>
          </a:p>
        </p:txBody>
      </p:sp>
      <p:sp>
        <p:nvSpPr>
          <p:cNvPr id="19" name="Rounded Rectangle 18"/>
          <p:cNvSpPr/>
          <p:nvPr/>
        </p:nvSpPr>
        <p:spPr>
          <a:xfrm>
            <a:off x="5791200" y="48768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Cancel</a:t>
            </a:r>
            <a:endParaRPr lang="en-US" dirty="0"/>
          </a:p>
        </p:txBody>
      </p:sp>
      <p:sp>
        <p:nvSpPr>
          <p:cNvPr id="20" name="Oval Callout 19"/>
          <p:cNvSpPr/>
          <p:nvPr/>
        </p:nvSpPr>
        <p:spPr>
          <a:xfrm rot="162286">
            <a:off x="1731531" y="4921075"/>
            <a:ext cx="1901791" cy="1073815"/>
          </a:xfrm>
          <a:prstGeom prst="wedgeEllipseCallout">
            <a:avLst>
              <a:gd name="adj1" fmla="val 79601"/>
              <a:gd name="adj2" fmla="val -20601"/>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If selected, </a:t>
            </a:r>
            <a:r>
              <a:rPr lang="en-US" dirty="0" smtClean="0">
                <a:solidFill>
                  <a:schemeClr val="accent1"/>
                </a:solidFill>
              </a:rPr>
              <a:t>Go to Screen 4</a:t>
            </a:r>
            <a:endParaRPr lang="en-US" dirty="0">
              <a:solidFill>
                <a:schemeClr val="accent1"/>
              </a:solidFill>
            </a:endParaRPr>
          </a:p>
        </p:txBody>
      </p:sp>
      <p:sp>
        <p:nvSpPr>
          <p:cNvPr id="21" name="Oval Callout 20"/>
          <p:cNvSpPr/>
          <p:nvPr/>
        </p:nvSpPr>
        <p:spPr>
          <a:xfrm rot="162286">
            <a:off x="7883257" y="5151983"/>
            <a:ext cx="1999085" cy="1049833"/>
          </a:xfrm>
          <a:prstGeom prst="wedgeEllipseCallout">
            <a:avLst>
              <a:gd name="adj1" fmla="val -84317"/>
              <a:gd name="adj2" fmla="val -26805"/>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If selected, go back to Screen 3</a:t>
            </a:r>
            <a:endParaRPr lang="en-US" dirty="0">
              <a:solidFill>
                <a:schemeClr val="accent1"/>
              </a:solidFill>
            </a:endParaRPr>
          </a:p>
        </p:txBody>
      </p:sp>
    </p:spTree>
    <p:extLst>
      <p:ext uri="{BB962C8B-B14F-4D97-AF65-F5344CB8AC3E}">
        <p14:creationId xmlns:p14="http://schemas.microsoft.com/office/powerpoint/2010/main" val="2893108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600200" y="597187"/>
            <a:ext cx="9125639" cy="41272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04800"/>
            <a:ext cx="1295400" cy="584775"/>
          </a:xfrm>
          <a:prstGeom prst="rect">
            <a:avLst/>
          </a:prstGeom>
          <a:noFill/>
        </p:spPr>
        <p:txBody>
          <a:bodyPr wrap="square" rtlCol="0">
            <a:spAutoFit/>
          </a:bodyPr>
          <a:lstStyle/>
          <a:p>
            <a:r>
              <a:rPr lang="en-US" sz="3200" b="1" dirty="0" smtClean="0">
                <a:solidFill>
                  <a:srgbClr val="FF0000"/>
                </a:solidFill>
              </a:rPr>
              <a:t>3B</a:t>
            </a:r>
            <a:endParaRPr lang="en-US" sz="3200" b="1" dirty="0">
              <a:solidFill>
                <a:srgbClr val="FF0000"/>
              </a:solidFill>
            </a:endParaRPr>
          </a:p>
        </p:txBody>
      </p:sp>
      <p:sp>
        <p:nvSpPr>
          <p:cNvPr id="5" name="TextBox 4"/>
          <p:cNvSpPr txBox="1"/>
          <p:nvPr/>
        </p:nvSpPr>
        <p:spPr>
          <a:xfrm>
            <a:off x="2133600" y="838200"/>
            <a:ext cx="8153400" cy="2031325"/>
          </a:xfrm>
          <a:prstGeom prst="rect">
            <a:avLst/>
          </a:prstGeom>
          <a:noFill/>
        </p:spPr>
        <p:txBody>
          <a:bodyPr wrap="square" rtlCol="0">
            <a:spAutoFit/>
          </a:bodyPr>
          <a:lstStyle/>
          <a:p>
            <a:r>
              <a:rPr lang="en-US" dirty="0" smtClean="0"/>
              <a:t>You are requesting to move this evaluation out of the online </a:t>
            </a:r>
            <a:r>
              <a:rPr lang="en-US" dirty="0" err="1" smtClean="0"/>
              <a:t>eVal</a:t>
            </a:r>
            <a:r>
              <a:rPr lang="en-US" dirty="0" smtClean="0"/>
              <a:t> process to a paper form.  Instead of storing the final report electronically with a digital representation of the teacher’s receipt, a PDF file will be provided to you that you can print for wet signature. </a:t>
            </a:r>
          </a:p>
          <a:p>
            <a:endParaRPr lang="en-US" dirty="0"/>
          </a:p>
          <a:p>
            <a:r>
              <a:rPr lang="en-US" dirty="0" smtClean="0"/>
              <a:t>Continuing with this option will mark the existing electronic PDF as “submitted” with the “Drop to Paper” over-ride.</a:t>
            </a:r>
            <a:endParaRPr lang="en-US" dirty="0"/>
          </a:p>
        </p:txBody>
      </p:sp>
      <p:sp>
        <p:nvSpPr>
          <p:cNvPr id="2" name="TextBox 1"/>
          <p:cNvSpPr txBox="1"/>
          <p:nvPr/>
        </p:nvSpPr>
        <p:spPr>
          <a:xfrm>
            <a:off x="2133600" y="2895600"/>
            <a:ext cx="2612139" cy="381000"/>
          </a:xfrm>
          <a:prstGeom prst="rect">
            <a:avLst/>
          </a:prstGeom>
          <a:noFill/>
        </p:spPr>
        <p:txBody>
          <a:bodyPr wrap="square" rtlCol="0">
            <a:spAutoFit/>
          </a:bodyPr>
          <a:lstStyle/>
          <a:p>
            <a:r>
              <a:rPr lang="en-US" dirty="0" smtClean="0"/>
              <a:t>Over-ride explanation:</a:t>
            </a:r>
            <a:endParaRPr lang="en-US" dirty="0"/>
          </a:p>
        </p:txBody>
      </p:sp>
      <p:sp>
        <p:nvSpPr>
          <p:cNvPr id="13" name="Rectangle 12"/>
          <p:cNvSpPr/>
          <p:nvPr/>
        </p:nvSpPr>
        <p:spPr>
          <a:xfrm>
            <a:off x="2209800" y="3276600"/>
            <a:ext cx="7239000" cy="1066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362200" y="3352800"/>
            <a:ext cx="6934200" cy="830997"/>
          </a:xfrm>
          <a:prstGeom prst="rect">
            <a:avLst/>
          </a:prstGeom>
          <a:noFill/>
        </p:spPr>
        <p:txBody>
          <a:bodyPr wrap="square" rtlCol="0">
            <a:spAutoFit/>
          </a:bodyPr>
          <a:lstStyle/>
          <a:p>
            <a:r>
              <a:rPr lang="en-US" sz="1600" i="1" dirty="0" smtClean="0">
                <a:solidFill>
                  <a:schemeClr val="bg1">
                    <a:lumMod val="50000"/>
                  </a:schemeClr>
                </a:solidFill>
              </a:rPr>
              <a:t>[Design note: If the second option is selected, then user must enter text into this box before they can leave this screen – they might get a pop-up saying this is required, or the text box can turn red, etc.]</a:t>
            </a:r>
            <a:endParaRPr lang="en-US" sz="1600" i="1" dirty="0">
              <a:solidFill>
                <a:schemeClr val="bg1">
                  <a:lumMod val="50000"/>
                </a:schemeClr>
              </a:solidFill>
            </a:endParaRPr>
          </a:p>
        </p:txBody>
      </p:sp>
      <p:sp>
        <p:nvSpPr>
          <p:cNvPr id="15" name="Rounded Rectangle 14"/>
          <p:cNvSpPr/>
          <p:nvPr/>
        </p:nvSpPr>
        <p:spPr>
          <a:xfrm>
            <a:off x="4343400" y="5105397"/>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OK</a:t>
            </a:r>
            <a:endParaRPr lang="en-US" dirty="0"/>
          </a:p>
        </p:txBody>
      </p:sp>
      <p:sp>
        <p:nvSpPr>
          <p:cNvPr id="17" name="TextBox 16"/>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18" name="Slide Number Placeholder 17"/>
          <p:cNvSpPr>
            <a:spLocks noGrp="1"/>
          </p:cNvSpPr>
          <p:nvPr>
            <p:ph type="sldNum" sz="quarter" idx="11"/>
          </p:nvPr>
        </p:nvSpPr>
        <p:spPr>
          <a:xfrm>
            <a:off x="7863840" y="6324600"/>
            <a:ext cx="2560320" cy="365125"/>
          </a:xfrm>
        </p:spPr>
        <p:txBody>
          <a:bodyPr/>
          <a:lstStyle/>
          <a:p>
            <a:pPr>
              <a:defRPr/>
            </a:pPr>
            <a:fld id="{6467B3D2-AC44-422D-800F-40B8942AF7E9}" type="slidenum">
              <a:rPr lang="en-US" smtClean="0"/>
              <a:pPr>
                <a:defRPr/>
              </a:pPr>
              <a:t>18</a:t>
            </a:fld>
            <a:endParaRPr lang="en-US" dirty="0"/>
          </a:p>
        </p:txBody>
      </p:sp>
      <p:sp>
        <p:nvSpPr>
          <p:cNvPr id="19" name="Rounded Rectangle 18"/>
          <p:cNvSpPr/>
          <p:nvPr/>
        </p:nvSpPr>
        <p:spPr>
          <a:xfrm>
            <a:off x="5791200" y="5105397"/>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Cancel</a:t>
            </a:r>
            <a:endParaRPr lang="en-US" dirty="0"/>
          </a:p>
        </p:txBody>
      </p:sp>
      <p:sp>
        <p:nvSpPr>
          <p:cNvPr id="20" name="Oval Callout 19"/>
          <p:cNvSpPr/>
          <p:nvPr/>
        </p:nvSpPr>
        <p:spPr>
          <a:xfrm rot="162286">
            <a:off x="1731531" y="4997275"/>
            <a:ext cx="1901791" cy="1073815"/>
          </a:xfrm>
          <a:prstGeom prst="wedgeEllipseCallout">
            <a:avLst>
              <a:gd name="adj1" fmla="val 79601"/>
              <a:gd name="adj2" fmla="val -20601"/>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If selected, </a:t>
            </a:r>
            <a:r>
              <a:rPr lang="en-US" dirty="0" smtClean="0">
                <a:solidFill>
                  <a:schemeClr val="accent1"/>
                </a:solidFill>
              </a:rPr>
              <a:t>Go to Screen 3C</a:t>
            </a:r>
            <a:endParaRPr lang="en-US" dirty="0">
              <a:solidFill>
                <a:schemeClr val="accent1"/>
              </a:solidFill>
            </a:endParaRPr>
          </a:p>
        </p:txBody>
      </p:sp>
      <p:sp>
        <p:nvSpPr>
          <p:cNvPr id="21" name="Oval Callout 20"/>
          <p:cNvSpPr/>
          <p:nvPr/>
        </p:nvSpPr>
        <p:spPr>
          <a:xfrm rot="162286">
            <a:off x="7883257" y="4923384"/>
            <a:ext cx="1999085" cy="1049833"/>
          </a:xfrm>
          <a:prstGeom prst="wedgeEllipseCallout">
            <a:avLst>
              <a:gd name="adj1" fmla="val -82882"/>
              <a:gd name="adj2" fmla="val 8785"/>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If selected, go back to Screen 3</a:t>
            </a:r>
            <a:endParaRPr lang="en-US" dirty="0">
              <a:solidFill>
                <a:schemeClr val="accent1"/>
              </a:solidFill>
            </a:endParaRPr>
          </a:p>
        </p:txBody>
      </p:sp>
    </p:spTree>
    <p:extLst>
      <p:ext uri="{BB962C8B-B14F-4D97-AF65-F5344CB8AC3E}">
        <p14:creationId xmlns:p14="http://schemas.microsoft.com/office/powerpoint/2010/main" val="64116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40" y="1066800"/>
            <a:ext cx="9875520" cy="4525963"/>
          </a:xfrm>
        </p:spPr>
        <p:txBody>
          <a:bodyPr/>
          <a:lstStyle/>
          <a:p>
            <a:r>
              <a:rPr lang="en-US" sz="2400" dirty="0" smtClean="0"/>
              <a:t>The user should receive the opportunity to save the finalized report as a PDF file.  They can choose how to name it and where to save it.</a:t>
            </a:r>
          </a:p>
          <a:p>
            <a:pPr lvl="1"/>
            <a:r>
              <a:rPr lang="en-US" sz="2000" dirty="0" smtClean="0"/>
              <a:t>Report has signature blocks with names printed for teacher and evaluator</a:t>
            </a:r>
          </a:p>
          <a:p>
            <a:pPr lvl="1"/>
            <a:r>
              <a:rPr lang="en-US" sz="2000" dirty="0" smtClean="0"/>
              <a:t>Report includes audit field if student  growth scores wer</a:t>
            </a:r>
            <a:r>
              <a:rPr lang="en-US" sz="2000" dirty="0"/>
              <a:t>e</a:t>
            </a:r>
            <a:r>
              <a:rPr lang="en-US" sz="2000" dirty="0" smtClean="0"/>
              <a:t> not included</a:t>
            </a:r>
          </a:p>
          <a:p>
            <a:pPr lvl="1"/>
            <a:r>
              <a:rPr lang="en-US" sz="2000" dirty="0" smtClean="0"/>
              <a:t>Report includes audit field showing that report was printed instead of the process being concluded in </a:t>
            </a:r>
            <a:r>
              <a:rPr lang="en-US" sz="2000" dirty="0" err="1" smtClean="0"/>
              <a:t>eVal</a:t>
            </a:r>
            <a:endParaRPr lang="en-US" sz="2000" dirty="0" smtClean="0"/>
          </a:p>
          <a:p>
            <a:r>
              <a:rPr lang="en-US" sz="2400" dirty="0" smtClean="0"/>
              <a:t>Once </a:t>
            </a:r>
            <a:r>
              <a:rPr lang="en-US" sz="2400" dirty="0"/>
              <a:t>user creates PDF file, the user should be returned to Screen 4 </a:t>
            </a:r>
          </a:p>
          <a:p>
            <a:pPr lvl="1"/>
            <a:r>
              <a:rPr lang="en-US" sz="2000" dirty="0"/>
              <a:t>Report is in Submitted state</a:t>
            </a:r>
          </a:p>
          <a:p>
            <a:pPr lvl="1"/>
            <a:r>
              <a:rPr lang="en-US" sz="2000" dirty="0" smtClean="0"/>
              <a:t>The PDF file is flagged as ready for pick-up by the </a:t>
            </a:r>
            <a:r>
              <a:rPr lang="en-US" sz="2000" dirty="0"/>
              <a:t>District </a:t>
            </a:r>
            <a:r>
              <a:rPr lang="en-US" sz="2000" dirty="0" smtClean="0"/>
              <a:t>the same as the other submitted PDF files</a:t>
            </a:r>
          </a:p>
          <a:p>
            <a:r>
              <a:rPr lang="en-US" sz="2400" dirty="0" smtClean="0"/>
              <a:t>Any time the teacher or evaluator looks at the evaluation report or prints  it from </a:t>
            </a:r>
            <a:r>
              <a:rPr lang="en-US" sz="2400" dirty="0" err="1" smtClean="0"/>
              <a:t>eVal</a:t>
            </a:r>
            <a:r>
              <a:rPr lang="en-US" sz="2400" dirty="0" smtClean="0"/>
              <a:t>, it will be this same version</a:t>
            </a:r>
            <a:endParaRPr lang="en-US" sz="2400" dirty="0"/>
          </a:p>
          <a:p>
            <a:pPr lvl="1"/>
            <a:endParaRPr lang="en-US" sz="2000"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19</a:t>
            </a:fld>
            <a:endParaRPr lang="en-US"/>
          </a:p>
        </p:txBody>
      </p:sp>
      <p:sp>
        <p:nvSpPr>
          <p:cNvPr id="5" name="TextBox 4"/>
          <p:cNvSpPr txBox="1"/>
          <p:nvPr/>
        </p:nvSpPr>
        <p:spPr>
          <a:xfrm>
            <a:off x="304800" y="304800"/>
            <a:ext cx="1295400" cy="584775"/>
          </a:xfrm>
          <a:prstGeom prst="rect">
            <a:avLst/>
          </a:prstGeom>
          <a:noFill/>
        </p:spPr>
        <p:txBody>
          <a:bodyPr wrap="square" rtlCol="0">
            <a:spAutoFit/>
          </a:bodyPr>
          <a:lstStyle/>
          <a:p>
            <a:r>
              <a:rPr lang="en-US" sz="3200" b="1" dirty="0" smtClean="0">
                <a:solidFill>
                  <a:srgbClr val="FF0000"/>
                </a:solidFill>
              </a:rPr>
              <a:t>3C</a:t>
            </a:r>
            <a:endParaRPr lang="en-US" sz="3200" b="1" dirty="0">
              <a:solidFill>
                <a:srgbClr val="FF0000"/>
              </a:solidFill>
            </a:endParaRPr>
          </a:p>
        </p:txBody>
      </p:sp>
    </p:spTree>
    <p:extLst>
      <p:ext uri="{BB962C8B-B14F-4D97-AF65-F5344CB8AC3E}">
        <p14:creationId xmlns:p14="http://schemas.microsoft.com/office/powerpoint/2010/main" val="2718294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Evaluator screens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2</a:t>
            </a:fld>
            <a:endParaRPr lang="en-US"/>
          </a:p>
        </p:txBody>
      </p:sp>
    </p:spTree>
    <p:extLst>
      <p:ext uri="{BB962C8B-B14F-4D97-AF65-F5344CB8AC3E}">
        <p14:creationId xmlns:p14="http://schemas.microsoft.com/office/powerpoint/2010/main" val="406052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533400"/>
            <a:ext cx="9875520" cy="1143000"/>
          </a:xfrm>
        </p:spPr>
        <p:txBody>
          <a:bodyPr/>
          <a:lstStyle/>
          <a:p>
            <a:pPr algn="l"/>
            <a:r>
              <a:rPr lang="en-US" dirty="0" smtClean="0"/>
              <a:t>If the user selects PREVIOUS…</a:t>
            </a:r>
            <a:endParaRPr lang="en-US" dirty="0"/>
          </a:p>
        </p:txBody>
      </p:sp>
      <p:sp>
        <p:nvSpPr>
          <p:cNvPr id="4" name="Rounded Rectangle 3"/>
          <p:cNvSpPr/>
          <p:nvPr/>
        </p:nvSpPr>
        <p:spPr>
          <a:xfrm>
            <a:off x="609600" y="1676400"/>
            <a:ext cx="92202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If you move this report  back to the previous phase, it will  not auto-submit when  the teacher opens it, and  you will have to move it back to this phase and have the teacher formally receive it again before it can be submitted.</a:t>
            </a:r>
            <a:endParaRPr lang="en-US" sz="2800" b="1" dirty="0"/>
          </a:p>
          <a:p>
            <a:pPr algn="ctr"/>
            <a:r>
              <a:rPr lang="en-US" sz="2800" b="1" dirty="0" smtClean="0"/>
              <a:t>CONTINUE?</a:t>
            </a:r>
          </a:p>
        </p:txBody>
      </p:sp>
      <p:sp>
        <p:nvSpPr>
          <p:cNvPr id="5" name="Rounded Rectangle 4"/>
          <p:cNvSpPr/>
          <p:nvPr/>
        </p:nvSpPr>
        <p:spPr>
          <a:xfrm>
            <a:off x="3657600" y="40386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dirty="0"/>
          </a:p>
        </p:txBody>
      </p:sp>
      <p:sp>
        <p:nvSpPr>
          <p:cNvPr id="6" name="Rounded Rectangle 5"/>
          <p:cNvSpPr/>
          <p:nvPr/>
        </p:nvSpPr>
        <p:spPr>
          <a:xfrm>
            <a:off x="5181600" y="40386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dirty="0"/>
          </a:p>
        </p:txBody>
      </p:sp>
      <p:sp>
        <p:nvSpPr>
          <p:cNvPr id="7" name="Oval Callout 6"/>
          <p:cNvSpPr/>
          <p:nvPr/>
        </p:nvSpPr>
        <p:spPr>
          <a:xfrm rot="162286">
            <a:off x="479588" y="4693544"/>
            <a:ext cx="2779974" cy="1585710"/>
          </a:xfrm>
          <a:prstGeom prst="wedgeEllipseCallout">
            <a:avLst>
              <a:gd name="adj1" fmla="val 62723"/>
              <a:gd name="adj2" fmla="val -7275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If selected, go back to Screen </a:t>
            </a:r>
            <a:r>
              <a:rPr lang="en-US" dirty="0" smtClean="0">
                <a:solidFill>
                  <a:schemeClr val="accent1"/>
                </a:solidFill>
              </a:rPr>
              <a:t>2.  See Teacher Screen __</a:t>
            </a:r>
            <a:endParaRPr lang="en-US" dirty="0">
              <a:solidFill>
                <a:schemeClr val="accent1"/>
              </a:solidFill>
            </a:endParaRPr>
          </a:p>
        </p:txBody>
      </p:sp>
      <p:sp>
        <p:nvSpPr>
          <p:cNvPr id="8" name="Oval Callout 7"/>
          <p:cNvSpPr/>
          <p:nvPr/>
        </p:nvSpPr>
        <p:spPr>
          <a:xfrm rot="162286">
            <a:off x="7399399" y="4847183"/>
            <a:ext cx="1999085" cy="1049833"/>
          </a:xfrm>
          <a:prstGeom prst="wedgeEllipseCallout">
            <a:avLst>
              <a:gd name="adj1" fmla="val -98118"/>
              <a:gd name="adj2" fmla="val -9385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If selected, go back to Screen 3</a:t>
            </a:r>
            <a:endParaRPr lang="en-US" dirty="0">
              <a:solidFill>
                <a:schemeClr val="accent1"/>
              </a:solidFill>
            </a:endParaRPr>
          </a:p>
        </p:txBody>
      </p:sp>
      <p:sp>
        <p:nvSpPr>
          <p:cNvPr id="9" name="TextBox 8"/>
          <p:cNvSpPr txBox="1"/>
          <p:nvPr/>
        </p:nvSpPr>
        <p:spPr>
          <a:xfrm>
            <a:off x="228600" y="152400"/>
            <a:ext cx="1295400" cy="584775"/>
          </a:xfrm>
          <a:prstGeom prst="rect">
            <a:avLst/>
          </a:prstGeom>
          <a:noFill/>
        </p:spPr>
        <p:txBody>
          <a:bodyPr wrap="square" rtlCol="0">
            <a:spAutoFit/>
          </a:bodyPr>
          <a:lstStyle/>
          <a:p>
            <a:r>
              <a:rPr lang="en-US" sz="3200" b="1" dirty="0" smtClean="0">
                <a:solidFill>
                  <a:srgbClr val="FF0000"/>
                </a:solidFill>
              </a:rPr>
              <a:t>3D</a:t>
            </a:r>
            <a:endParaRPr lang="en-US" sz="3200" b="1" dirty="0">
              <a:solidFill>
                <a:srgbClr val="FF0000"/>
              </a:solidFill>
            </a:endParaRPr>
          </a:p>
        </p:txBody>
      </p:sp>
      <p:sp>
        <p:nvSpPr>
          <p:cNvPr id="10" name="TextBox 9"/>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11" name="Slide Number Placeholder 10"/>
          <p:cNvSpPr>
            <a:spLocks noGrp="1"/>
          </p:cNvSpPr>
          <p:nvPr>
            <p:ph type="sldNum" sz="quarter" idx="11"/>
          </p:nvPr>
        </p:nvSpPr>
        <p:spPr/>
        <p:txBody>
          <a:bodyPr/>
          <a:lstStyle/>
          <a:p>
            <a:pPr>
              <a:defRPr/>
            </a:pPr>
            <a:fld id="{6467B3D2-AC44-422D-800F-40B8942AF7E9}" type="slidenum">
              <a:rPr lang="en-US" smtClean="0"/>
              <a:pPr>
                <a:defRPr/>
              </a:pPr>
              <a:t>20</a:t>
            </a:fld>
            <a:endParaRPr lang="en-US"/>
          </a:p>
        </p:txBody>
      </p:sp>
    </p:spTree>
    <p:extLst>
      <p:ext uri="{BB962C8B-B14F-4D97-AF65-F5344CB8AC3E}">
        <p14:creationId xmlns:p14="http://schemas.microsoft.com/office/powerpoint/2010/main" val="479064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5573279" y="381000"/>
            <a:ext cx="1600200" cy="57150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1">
                    <a:lumMod val="65000"/>
                  </a:schemeClr>
                </a:solidFill>
              </a:rPr>
              <a:t>Next</a:t>
            </a:r>
            <a:endParaRPr lang="en-US" i="1" dirty="0">
              <a:solidFill>
                <a:schemeClr val="bg1">
                  <a:lumMod val="65000"/>
                </a:schemeClr>
              </a:solidFill>
            </a:endParaRPr>
          </a:p>
        </p:txBody>
      </p:sp>
      <p:sp>
        <p:nvSpPr>
          <p:cNvPr id="6" name="Left Arrow 5"/>
          <p:cNvSpPr/>
          <p:nvPr/>
        </p:nvSpPr>
        <p:spPr>
          <a:xfrm>
            <a:off x="3677275" y="381000"/>
            <a:ext cx="1593890"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Previous</a:t>
            </a:r>
          </a:p>
        </p:txBody>
      </p:sp>
      <p:sp>
        <p:nvSpPr>
          <p:cNvPr id="9" name="Oval 8"/>
          <p:cNvSpPr/>
          <p:nvPr/>
        </p:nvSpPr>
        <p:spPr>
          <a:xfrm>
            <a:off x="1140979" y="145934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1731098"/>
            <a:ext cx="816168" cy="307777"/>
          </a:xfrm>
          <a:prstGeom prst="rect">
            <a:avLst/>
          </a:prstGeom>
          <a:noFill/>
        </p:spPr>
        <p:txBody>
          <a:bodyPr wrap="square" rtlCol="0">
            <a:spAutoFit/>
          </a:bodyPr>
          <a:lstStyle/>
          <a:p>
            <a:r>
              <a:rPr lang="en-US" sz="1400" b="1" dirty="0" smtClean="0"/>
              <a:t>DRAFT</a:t>
            </a:r>
            <a:endParaRPr lang="en-US" sz="1400" b="1" dirty="0"/>
          </a:p>
        </p:txBody>
      </p:sp>
      <p:sp>
        <p:nvSpPr>
          <p:cNvPr id="11" name="Right Arrow 10"/>
          <p:cNvSpPr/>
          <p:nvPr/>
        </p:nvSpPr>
        <p:spPr>
          <a:xfrm>
            <a:off x="2057400" y="1535549"/>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66152" y="1764149"/>
            <a:ext cx="2034448" cy="954107"/>
          </a:xfrm>
          <a:prstGeom prst="rect">
            <a:avLst/>
          </a:prstGeom>
          <a:noFill/>
        </p:spPr>
        <p:txBody>
          <a:bodyPr wrap="square" rtlCol="0">
            <a:spAutoFit/>
          </a:bodyPr>
          <a:lstStyle/>
          <a:p>
            <a:r>
              <a:rPr lang="en-US" sz="1400" b="1" dirty="0" smtClean="0"/>
              <a:t>READY FOR TEACHER EVALUATION CONFERENCE</a:t>
            </a:r>
          </a:p>
        </p:txBody>
      </p:sp>
      <p:sp>
        <p:nvSpPr>
          <p:cNvPr id="15" name="Oval 14"/>
          <p:cNvSpPr/>
          <p:nvPr/>
        </p:nvSpPr>
        <p:spPr>
          <a:xfrm>
            <a:off x="6248400" y="145934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4724400" y="1535549"/>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331979" y="1764149"/>
            <a:ext cx="2644048" cy="1600438"/>
          </a:xfrm>
          <a:prstGeom prst="rect">
            <a:avLst/>
          </a:prstGeom>
          <a:noFill/>
        </p:spPr>
        <p:txBody>
          <a:bodyPr wrap="square" rtlCol="0">
            <a:spAutoFit/>
          </a:bodyPr>
          <a:lstStyle/>
          <a:p>
            <a:r>
              <a:rPr lang="en-US" sz="1400" b="1" dirty="0" smtClean="0"/>
              <a:t>READY FOR TEACHER’S FORMAL  RECEIPT</a:t>
            </a:r>
          </a:p>
          <a:p>
            <a:endParaRPr lang="en-US" sz="1400" b="1" dirty="0" smtClean="0"/>
          </a:p>
          <a:p>
            <a:r>
              <a:rPr lang="en-US" sz="1400" dirty="0" smtClean="0"/>
              <a:t>Report is final. Teacher can view the report in </a:t>
            </a:r>
            <a:r>
              <a:rPr lang="en-US" sz="1400" dirty="0" err="1" smtClean="0"/>
              <a:t>eVal</a:t>
            </a:r>
            <a:r>
              <a:rPr lang="en-US" sz="1400" dirty="0" smtClean="0"/>
              <a:t> and by doing so will acknowledge receipt of it</a:t>
            </a:r>
            <a:endParaRPr lang="en-US" sz="1400" dirty="0"/>
          </a:p>
        </p:txBody>
      </p:sp>
      <p:sp>
        <p:nvSpPr>
          <p:cNvPr id="23" name="TextBox 22"/>
          <p:cNvSpPr txBox="1"/>
          <p:nvPr/>
        </p:nvSpPr>
        <p:spPr>
          <a:xfrm>
            <a:off x="1086813" y="1104900"/>
            <a:ext cx="424149" cy="369332"/>
          </a:xfrm>
          <a:prstGeom prst="rect">
            <a:avLst/>
          </a:prstGeom>
          <a:noFill/>
        </p:spPr>
        <p:txBody>
          <a:bodyPr wrap="square" rtlCol="0">
            <a:spAutoFit/>
          </a:bodyPr>
          <a:lstStyle/>
          <a:p>
            <a:r>
              <a:rPr lang="en-US" b="1" dirty="0" smtClean="0">
                <a:solidFill>
                  <a:schemeClr val="accent1"/>
                </a:solidFill>
              </a:rPr>
              <a:t>1</a:t>
            </a:r>
            <a:endParaRPr lang="en-US" b="1" dirty="0">
              <a:solidFill>
                <a:schemeClr val="accent1"/>
              </a:solidFill>
            </a:endParaRPr>
          </a:p>
        </p:txBody>
      </p:sp>
      <p:sp>
        <p:nvSpPr>
          <p:cNvPr id="24" name="TextBox 23"/>
          <p:cNvSpPr txBox="1"/>
          <p:nvPr/>
        </p:nvSpPr>
        <p:spPr>
          <a:xfrm>
            <a:off x="3394847" y="1104900"/>
            <a:ext cx="424149" cy="369332"/>
          </a:xfrm>
          <a:prstGeom prst="rect">
            <a:avLst/>
          </a:prstGeom>
          <a:noFill/>
        </p:spPr>
        <p:txBody>
          <a:bodyPr wrap="square" rtlCol="0">
            <a:spAutoFit/>
          </a:bodyPr>
          <a:lstStyle/>
          <a:p>
            <a:r>
              <a:rPr lang="en-US" b="1" dirty="0" smtClean="0">
                <a:solidFill>
                  <a:schemeClr val="accent1"/>
                </a:solidFill>
              </a:rPr>
              <a:t>2</a:t>
            </a:r>
            <a:endParaRPr lang="en-US" b="1" dirty="0">
              <a:solidFill>
                <a:schemeClr val="accent1"/>
              </a:solidFill>
            </a:endParaRPr>
          </a:p>
        </p:txBody>
      </p:sp>
      <p:sp>
        <p:nvSpPr>
          <p:cNvPr id="25" name="TextBox 24"/>
          <p:cNvSpPr txBox="1"/>
          <p:nvPr/>
        </p:nvSpPr>
        <p:spPr>
          <a:xfrm>
            <a:off x="6205251" y="1104900"/>
            <a:ext cx="424149" cy="369332"/>
          </a:xfrm>
          <a:prstGeom prst="rect">
            <a:avLst/>
          </a:prstGeom>
          <a:noFill/>
        </p:spPr>
        <p:txBody>
          <a:bodyPr wrap="square" rtlCol="0">
            <a:spAutoFit/>
          </a:bodyPr>
          <a:lstStyle/>
          <a:p>
            <a:r>
              <a:rPr lang="en-US" b="1" dirty="0" smtClean="0">
                <a:solidFill>
                  <a:schemeClr val="accent1"/>
                </a:solidFill>
              </a:rPr>
              <a:t>3</a:t>
            </a:r>
            <a:endParaRPr lang="en-US" b="1" dirty="0">
              <a:solidFill>
                <a:schemeClr val="accent1"/>
              </a:solidFill>
            </a:endParaRPr>
          </a:p>
        </p:txBody>
      </p:sp>
      <p:sp>
        <p:nvSpPr>
          <p:cNvPr id="26" name="Oval 25"/>
          <p:cNvSpPr/>
          <p:nvPr/>
        </p:nvSpPr>
        <p:spPr>
          <a:xfrm>
            <a:off x="3429000" y="145934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557352" y="1764149"/>
            <a:ext cx="1729648" cy="954107"/>
          </a:xfrm>
          <a:prstGeom prst="rect">
            <a:avLst/>
          </a:prstGeom>
          <a:noFill/>
        </p:spPr>
        <p:txBody>
          <a:bodyPr wrap="square" rtlCol="0">
            <a:spAutoFit/>
          </a:bodyPr>
          <a:lstStyle/>
          <a:p>
            <a:r>
              <a:rPr lang="en-US" sz="1400" b="1" dirty="0" smtClean="0"/>
              <a:t>SUBMITTED</a:t>
            </a:r>
          </a:p>
          <a:p>
            <a:endParaRPr lang="en-US" sz="1400" dirty="0" smtClean="0"/>
          </a:p>
          <a:p>
            <a:r>
              <a:rPr lang="en-US" sz="1400" dirty="0" smtClean="0"/>
              <a:t>The finalized report has been submitted</a:t>
            </a:r>
            <a:endParaRPr lang="en-US" sz="1400" dirty="0"/>
          </a:p>
        </p:txBody>
      </p:sp>
      <p:sp>
        <p:nvSpPr>
          <p:cNvPr id="28" name="TextBox 27"/>
          <p:cNvSpPr txBox="1"/>
          <p:nvPr/>
        </p:nvSpPr>
        <p:spPr>
          <a:xfrm>
            <a:off x="9067800" y="1104900"/>
            <a:ext cx="424149" cy="369332"/>
          </a:xfrm>
          <a:prstGeom prst="rect">
            <a:avLst/>
          </a:prstGeom>
          <a:noFill/>
        </p:spPr>
        <p:txBody>
          <a:bodyPr wrap="square" rtlCol="0">
            <a:spAutoFit/>
          </a:bodyPr>
          <a:lstStyle/>
          <a:p>
            <a:r>
              <a:rPr lang="en-US" b="1" dirty="0" smtClean="0">
                <a:solidFill>
                  <a:schemeClr val="accent1"/>
                </a:solidFill>
              </a:rPr>
              <a:t>4</a:t>
            </a:r>
            <a:endParaRPr lang="en-US" b="1" dirty="0">
              <a:solidFill>
                <a:schemeClr val="accent1"/>
              </a:solidFill>
            </a:endParaRPr>
          </a:p>
        </p:txBody>
      </p:sp>
      <p:sp>
        <p:nvSpPr>
          <p:cNvPr id="29" name="Right Arrow 28"/>
          <p:cNvSpPr/>
          <p:nvPr/>
        </p:nvSpPr>
        <p:spPr>
          <a:xfrm>
            <a:off x="8077200" y="1524000"/>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0" y="5334000"/>
            <a:ext cx="1447800" cy="1295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626790" y="4152900"/>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x</a:t>
            </a:r>
            <a:endParaRPr lang="en-US" dirty="0"/>
          </a:p>
        </p:txBody>
      </p:sp>
      <p:sp>
        <p:nvSpPr>
          <p:cNvPr id="32" name="Rectangle 31"/>
          <p:cNvSpPr/>
          <p:nvPr/>
        </p:nvSpPr>
        <p:spPr>
          <a:xfrm>
            <a:off x="2735122" y="4098734"/>
            <a:ext cx="1838899" cy="523220"/>
          </a:xfrm>
          <a:prstGeom prst="rect">
            <a:avLst/>
          </a:prstGeom>
        </p:spPr>
        <p:txBody>
          <a:bodyPr wrap="square">
            <a:spAutoFit/>
          </a:bodyPr>
          <a:lstStyle/>
          <a:p>
            <a:r>
              <a:rPr lang="en-US" sz="1400" dirty="0"/>
              <a:t>Visible to </a:t>
            </a:r>
            <a:r>
              <a:rPr lang="en-US" sz="1400" dirty="0" smtClean="0"/>
              <a:t>teacher (default)</a:t>
            </a:r>
            <a:endParaRPr lang="en-US" sz="1400" dirty="0"/>
          </a:p>
        </p:txBody>
      </p:sp>
      <p:sp>
        <p:nvSpPr>
          <p:cNvPr id="33" name="Rectangle 32"/>
          <p:cNvSpPr/>
          <p:nvPr/>
        </p:nvSpPr>
        <p:spPr>
          <a:xfrm>
            <a:off x="2615773" y="4739096"/>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724105" y="4684930"/>
            <a:ext cx="1856598" cy="307777"/>
          </a:xfrm>
          <a:prstGeom prst="rect">
            <a:avLst/>
          </a:prstGeom>
        </p:spPr>
        <p:txBody>
          <a:bodyPr wrap="none">
            <a:spAutoFit/>
          </a:bodyPr>
          <a:lstStyle/>
          <a:p>
            <a:r>
              <a:rPr lang="en-US" sz="1400" dirty="0" smtClean="0"/>
              <a:t>Not visible </a:t>
            </a:r>
            <a:r>
              <a:rPr lang="en-US" sz="1400" dirty="0"/>
              <a:t>to teacher</a:t>
            </a:r>
          </a:p>
        </p:txBody>
      </p:sp>
      <p:cxnSp>
        <p:nvCxnSpPr>
          <p:cNvPr id="42" name="Straight Connector 41"/>
          <p:cNvCxnSpPr/>
          <p:nvPr/>
        </p:nvCxnSpPr>
        <p:spPr>
          <a:xfrm>
            <a:off x="2360179" y="1884986"/>
            <a:ext cx="2021" cy="3260121"/>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027179" y="1943100"/>
            <a:ext cx="0" cy="3087707"/>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382000" y="1908509"/>
            <a:ext cx="0" cy="3084198"/>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628473" y="2782907"/>
            <a:ext cx="1968500" cy="1169551"/>
          </a:xfrm>
          <a:prstGeom prst="rect">
            <a:avLst/>
          </a:prstGeom>
        </p:spPr>
        <p:txBody>
          <a:bodyPr wrap="square" rtlCol="0">
            <a:spAutoFit/>
          </a:bodyPr>
          <a:lstStyle/>
          <a:p>
            <a:r>
              <a:rPr lang="en-US" sz="1400" dirty="0" smtClean="0"/>
              <a:t>No further changes can be made to scores or report  settings unless Report is returned to </a:t>
            </a:r>
            <a:r>
              <a:rPr lang="en-US" sz="1400" b="1" dirty="0" smtClean="0"/>
              <a:t>Draft</a:t>
            </a:r>
            <a:r>
              <a:rPr lang="en-US" sz="1400" dirty="0" smtClean="0"/>
              <a:t>.</a:t>
            </a:r>
            <a:endParaRPr lang="en-US" sz="1400" dirty="0"/>
          </a:p>
        </p:txBody>
      </p:sp>
      <p:sp>
        <p:nvSpPr>
          <p:cNvPr id="39" name="TextBox 38"/>
          <p:cNvSpPr txBox="1"/>
          <p:nvPr/>
        </p:nvSpPr>
        <p:spPr>
          <a:xfrm>
            <a:off x="8474725" y="2844462"/>
            <a:ext cx="1729648" cy="523220"/>
          </a:xfrm>
          <a:prstGeom prst="rect">
            <a:avLst/>
          </a:prstGeom>
          <a:noFill/>
        </p:spPr>
        <p:txBody>
          <a:bodyPr wrap="square" rtlCol="0">
            <a:spAutoFit/>
          </a:bodyPr>
          <a:lstStyle/>
          <a:p>
            <a:r>
              <a:rPr lang="en-US" sz="1400" b="1" dirty="0" smtClean="0"/>
              <a:t>May 30, 2015</a:t>
            </a:r>
          </a:p>
          <a:p>
            <a:r>
              <a:rPr lang="en-US" sz="1400" b="1" dirty="0" smtClean="0"/>
              <a:t>1:53:14 PM</a:t>
            </a:r>
            <a:endParaRPr lang="en-US" sz="1400" dirty="0" smtClean="0"/>
          </a:p>
        </p:txBody>
      </p:sp>
      <p:sp>
        <p:nvSpPr>
          <p:cNvPr id="40" name="Rectangle 39"/>
          <p:cNvSpPr/>
          <p:nvPr/>
        </p:nvSpPr>
        <p:spPr>
          <a:xfrm>
            <a:off x="8845627" y="3864166"/>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953959" y="3810000"/>
            <a:ext cx="1744177" cy="523220"/>
          </a:xfrm>
          <a:prstGeom prst="rect">
            <a:avLst/>
          </a:prstGeom>
        </p:spPr>
        <p:txBody>
          <a:bodyPr wrap="square">
            <a:spAutoFit/>
          </a:bodyPr>
          <a:lstStyle/>
          <a:p>
            <a:r>
              <a:rPr lang="en-US" sz="1400" dirty="0" smtClean="0"/>
              <a:t>No student growth scores included</a:t>
            </a:r>
            <a:endParaRPr lang="en-US" sz="1400" dirty="0"/>
          </a:p>
        </p:txBody>
      </p:sp>
      <p:sp>
        <p:nvSpPr>
          <p:cNvPr id="45" name="Rectangle 44"/>
          <p:cNvSpPr/>
          <p:nvPr/>
        </p:nvSpPr>
        <p:spPr>
          <a:xfrm>
            <a:off x="8818085" y="4394589"/>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926417" y="4340423"/>
            <a:ext cx="1893983" cy="738664"/>
          </a:xfrm>
          <a:prstGeom prst="rect">
            <a:avLst/>
          </a:prstGeom>
        </p:spPr>
        <p:txBody>
          <a:bodyPr wrap="square">
            <a:spAutoFit/>
          </a:bodyPr>
          <a:lstStyle/>
          <a:p>
            <a:r>
              <a:rPr lang="en-US" sz="1400" dirty="0" smtClean="0"/>
              <a:t>No electronic teacher acknowledgement of receipt</a:t>
            </a:r>
            <a:endParaRPr lang="en-US" sz="1400" dirty="0"/>
          </a:p>
        </p:txBody>
      </p:sp>
      <p:sp>
        <p:nvSpPr>
          <p:cNvPr id="16" name="Rectangle 15"/>
          <p:cNvSpPr/>
          <p:nvPr/>
        </p:nvSpPr>
        <p:spPr>
          <a:xfrm>
            <a:off x="8458200" y="3502223"/>
            <a:ext cx="1875835" cy="307777"/>
          </a:xfrm>
          <a:prstGeom prst="rect">
            <a:avLst/>
          </a:prstGeom>
        </p:spPr>
        <p:txBody>
          <a:bodyPr wrap="none">
            <a:spAutoFit/>
          </a:bodyPr>
          <a:lstStyle/>
          <a:p>
            <a:r>
              <a:rPr lang="en-US" sz="1400" i="1" dirty="0" smtClean="0"/>
              <a:t>Evaluator over-rides:</a:t>
            </a:r>
            <a:endParaRPr lang="en-US" sz="1400" i="1" dirty="0"/>
          </a:p>
        </p:txBody>
      </p:sp>
      <p:sp>
        <p:nvSpPr>
          <p:cNvPr id="47" name="Oval 46"/>
          <p:cNvSpPr/>
          <p:nvPr/>
        </p:nvSpPr>
        <p:spPr>
          <a:xfrm>
            <a:off x="9144000" y="1447800"/>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Callout 48"/>
          <p:cNvSpPr/>
          <p:nvPr/>
        </p:nvSpPr>
        <p:spPr>
          <a:xfrm>
            <a:off x="8382000" y="5685622"/>
            <a:ext cx="2024349" cy="990600"/>
          </a:xfrm>
          <a:prstGeom prst="wedgeEllipseCallout">
            <a:avLst>
              <a:gd name="adj1" fmla="val -7836"/>
              <a:gd name="adj2" fmla="val -5579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accent1"/>
                </a:solidFill>
              </a:rPr>
              <a:t>These boxes would be set by the system (not the user)  depending on whether the over-rides were used</a:t>
            </a:r>
            <a:endParaRPr lang="en-US" sz="1000" dirty="0">
              <a:solidFill>
                <a:schemeClr val="accent1"/>
              </a:solidFill>
            </a:endParaRPr>
          </a:p>
        </p:txBody>
      </p:sp>
      <p:sp>
        <p:nvSpPr>
          <p:cNvPr id="50" name="Rectangle 49"/>
          <p:cNvSpPr/>
          <p:nvPr/>
        </p:nvSpPr>
        <p:spPr>
          <a:xfrm>
            <a:off x="8818085" y="5159566"/>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926417" y="5084285"/>
            <a:ext cx="1893983" cy="523220"/>
          </a:xfrm>
          <a:prstGeom prst="rect">
            <a:avLst/>
          </a:prstGeom>
        </p:spPr>
        <p:txBody>
          <a:bodyPr wrap="square">
            <a:spAutoFit/>
          </a:bodyPr>
          <a:lstStyle/>
          <a:p>
            <a:r>
              <a:rPr lang="en-US" sz="1400" dirty="0" smtClean="0"/>
              <a:t>Paper evaluation was manually submitted</a:t>
            </a:r>
            <a:endParaRPr lang="en-US" sz="1400" dirty="0"/>
          </a:p>
        </p:txBody>
      </p:sp>
      <p:sp>
        <p:nvSpPr>
          <p:cNvPr id="53" name="Oval Callout 52"/>
          <p:cNvSpPr/>
          <p:nvPr/>
        </p:nvSpPr>
        <p:spPr>
          <a:xfrm>
            <a:off x="7554479" y="276224"/>
            <a:ext cx="1056122" cy="1013341"/>
          </a:xfrm>
          <a:prstGeom prst="wedgeEllipseCallout">
            <a:avLst>
              <a:gd name="adj1" fmla="val -80262"/>
              <a:gd name="adj2" fmla="val 39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accent1"/>
                </a:solidFill>
              </a:rPr>
              <a:t>This is disabled because  it is in its final phase</a:t>
            </a:r>
            <a:endParaRPr lang="en-US" sz="1000" dirty="0">
              <a:solidFill>
                <a:schemeClr val="accent1"/>
              </a:solidFill>
            </a:endParaRPr>
          </a:p>
        </p:txBody>
      </p:sp>
      <p:sp>
        <p:nvSpPr>
          <p:cNvPr id="48" name="TextBox 47"/>
          <p:cNvSpPr txBox="1"/>
          <p:nvPr/>
        </p:nvSpPr>
        <p:spPr>
          <a:xfrm>
            <a:off x="228600" y="304800"/>
            <a:ext cx="1295400" cy="584775"/>
          </a:xfrm>
          <a:prstGeom prst="rect">
            <a:avLst/>
          </a:prstGeom>
          <a:noFill/>
        </p:spPr>
        <p:txBody>
          <a:bodyPr wrap="square" rtlCol="0">
            <a:spAutoFit/>
          </a:bodyPr>
          <a:lstStyle/>
          <a:p>
            <a:r>
              <a:rPr lang="en-US" sz="3200" b="1" dirty="0" smtClean="0">
                <a:solidFill>
                  <a:srgbClr val="FF0000"/>
                </a:solidFill>
              </a:rPr>
              <a:t>4</a:t>
            </a:r>
            <a:endParaRPr lang="en-US" sz="3200" b="1" dirty="0">
              <a:solidFill>
                <a:srgbClr val="FF0000"/>
              </a:solidFill>
            </a:endParaRPr>
          </a:p>
        </p:txBody>
      </p:sp>
      <p:sp>
        <p:nvSpPr>
          <p:cNvPr id="2" name="TextBox 1"/>
          <p:cNvSpPr txBox="1"/>
          <p:nvPr/>
        </p:nvSpPr>
        <p:spPr>
          <a:xfrm>
            <a:off x="76200" y="6260068"/>
            <a:ext cx="3048000" cy="369332"/>
          </a:xfrm>
          <a:prstGeom prst="rect">
            <a:avLst/>
          </a:prstGeom>
          <a:no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6467B3D2-AC44-422D-800F-40B8942AF7E9}" type="slidenum">
              <a:rPr lang="en-US" smtClean="0"/>
              <a:pPr>
                <a:defRPr/>
              </a:pPr>
              <a:t>21</a:t>
            </a:fld>
            <a:endParaRPr lang="en-US"/>
          </a:p>
        </p:txBody>
      </p:sp>
      <p:sp>
        <p:nvSpPr>
          <p:cNvPr id="4" name="Rectangle 3"/>
          <p:cNvSpPr/>
          <p:nvPr/>
        </p:nvSpPr>
        <p:spPr>
          <a:xfrm>
            <a:off x="228600" y="5281136"/>
            <a:ext cx="4495800" cy="738664"/>
          </a:xfrm>
          <a:prstGeom prst="rect">
            <a:avLst/>
          </a:prstGeom>
          <a:ln>
            <a:solidFill>
              <a:srgbClr val="FF0000"/>
            </a:solidFill>
          </a:ln>
        </p:spPr>
        <p:txBody>
          <a:bodyPr wrap="square">
            <a:spAutoFit/>
          </a:bodyPr>
          <a:lstStyle/>
          <a:p>
            <a:r>
              <a:rPr lang="en-US" sz="1400" b="1" dirty="0">
                <a:solidFill>
                  <a:srgbClr val="FF0000"/>
                </a:solidFill>
              </a:rPr>
              <a:t>Reports are automatically set to this phase  as soon as teacher acknowledges their report – see Teacher Screen </a:t>
            </a:r>
            <a:r>
              <a:rPr lang="en-US" sz="1400" b="1" dirty="0" smtClean="0">
                <a:solidFill>
                  <a:srgbClr val="FF0000"/>
                </a:solidFill>
              </a:rPr>
              <a:t>T1</a:t>
            </a:r>
            <a:endParaRPr lang="en-US" sz="1400" b="1" dirty="0">
              <a:solidFill>
                <a:srgbClr val="FF0000"/>
              </a:solidFill>
            </a:endParaRPr>
          </a:p>
        </p:txBody>
      </p:sp>
      <p:sp>
        <p:nvSpPr>
          <p:cNvPr id="55" name="Rectangle 54"/>
          <p:cNvSpPr/>
          <p:nvPr/>
        </p:nvSpPr>
        <p:spPr>
          <a:xfrm>
            <a:off x="5435466" y="3521266"/>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rPr>
              <a:t>x</a:t>
            </a:r>
            <a:endParaRPr lang="en-US" b="1" dirty="0">
              <a:solidFill>
                <a:schemeClr val="accent1"/>
              </a:solidFill>
            </a:endParaRPr>
          </a:p>
        </p:txBody>
      </p:sp>
      <p:sp>
        <p:nvSpPr>
          <p:cNvPr id="56" name="Rectangle 55"/>
          <p:cNvSpPr/>
          <p:nvPr/>
        </p:nvSpPr>
        <p:spPr>
          <a:xfrm>
            <a:off x="5521220" y="3456569"/>
            <a:ext cx="2764539" cy="954107"/>
          </a:xfrm>
          <a:prstGeom prst="rect">
            <a:avLst/>
          </a:prstGeom>
        </p:spPr>
        <p:txBody>
          <a:bodyPr wrap="square">
            <a:spAutoFit/>
          </a:bodyPr>
          <a:lstStyle/>
          <a:p>
            <a:r>
              <a:rPr lang="en-US" sz="1400" dirty="0" smtClean="0"/>
              <a:t>Report will automatically submit once teacher logs into system and receives the report (recommended)</a:t>
            </a:r>
            <a:endParaRPr lang="en-US" sz="1400" dirty="0"/>
          </a:p>
        </p:txBody>
      </p:sp>
      <p:sp>
        <p:nvSpPr>
          <p:cNvPr id="57" name="Rectangle 56"/>
          <p:cNvSpPr/>
          <p:nvPr/>
        </p:nvSpPr>
        <p:spPr>
          <a:xfrm>
            <a:off x="5342129" y="4596638"/>
            <a:ext cx="160421"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450461" y="4542472"/>
            <a:ext cx="3007739" cy="523220"/>
          </a:xfrm>
          <a:prstGeom prst="rect">
            <a:avLst/>
          </a:prstGeom>
        </p:spPr>
        <p:txBody>
          <a:bodyPr wrap="square">
            <a:spAutoFit/>
          </a:bodyPr>
          <a:lstStyle/>
          <a:p>
            <a:r>
              <a:rPr lang="en-US" sz="1400" dirty="0" smtClean="0"/>
              <a:t>I will submit without teacher’s electronic receipt of the report</a:t>
            </a:r>
            <a:endParaRPr lang="en-US" sz="1400" dirty="0"/>
          </a:p>
        </p:txBody>
      </p:sp>
      <p:sp>
        <p:nvSpPr>
          <p:cNvPr id="59" name="TextBox 58"/>
          <p:cNvSpPr txBox="1"/>
          <p:nvPr/>
        </p:nvSpPr>
        <p:spPr>
          <a:xfrm>
            <a:off x="5345476" y="5814536"/>
            <a:ext cx="2807924" cy="738664"/>
          </a:xfrm>
          <a:prstGeom prst="rect">
            <a:avLst/>
          </a:prstGeom>
          <a:noFill/>
        </p:spPr>
        <p:txBody>
          <a:bodyPr wrap="square" rtlCol="0">
            <a:spAutoFit/>
          </a:bodyPr>
          <a:lstStyle/>
          <a:p>
            <a:r>
              <a:rPr lang="en-US" sz="1400" b="1" dirty="0" smtClean="0"/>
              <a:t>Report was moved marked final on: </a:t>
            </a:r>
          </a:p>
          <a:p>
            <a:r>
              <a:rPr lang="en-US" sz="1400" dirty="0" smtClean="0"/>
              <a:t>April 15, 2015 @ 1:53:14 PM</a:t>
            </a:r>
          </a:p>
        </p:txBody>
      </p:sp>
      <p:sp>
        <p:nvSpPr>
          <p:cNvPr id="60" name="Rectangle 59"/>
          <p:cNvSpPr/>
          <p:nvPr/>
        </p:nvSpPr>
        <p:spPr>
          <a:xfrm>
            <a:off x="5342129" y="5206238"/>
            <a:ext cx="160421"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450461" y="5128736"/>
            <a:ext cx="3007739" cy="523220"/>
          </a:xfrm>
          <a:prstGeom prst="rect">
            <a:avLst/>
          </a:prstGeom>
        </p:spPr>
        <p:txBody>
          <a:bodyPr wrap="square">
            <a:spAutoFit/>
          </a:bodyPr>
          <a:lstStyle/>
          <a:p>
            <a:r>
              <a:rPr lang="en-US" sz="1400" dirty="0" smtClean="0"/>
              <a:t>I will use a paper process for signature and submission.</a:t>
            </a:r>
            <a:endParaRPr lang="en-US" sz="1400" dirty="0"/>
          </a:p>
        </p:txBody>
      </p:sp>
      <p:sp>
        <p:nvSpPr>
          <p:cNvPr id="54" name="TextBox 53"/>
          <p:cNvSpPr txBox="1"/>
          <p:nvPr/>
        </p:nvSpPr>
        <p:spPr>
          <a:xfrm>
            <a:off x="228600" y="2172831"/>
            <a:ext cx="1905000" cy="2246769"/>
          </a:xfrm>
          <a:prstGeom prst="rect">
            <a:avLst/>
          </a:prstGeom>
        </p:spPr>
        <p:txBody>
          <a:bodyPr wrap="square" rtlCol="0">
            <a:spAutoFit/>
          </a:bodyPr>
          <a:lstStyle/>
          <a:p>
            <a:r>
              <a:rPr lang="en-US" sz="1400" dirty="0" smtClean="0"/>
              <a:t>Only </a:t>
            </a:r>
            <a:r>
              <a:rPr lang="en-US" sz="1400" dirty="0"/>
              <a:t>visible to you.  </a:t>
            </a:r>
            <a:endParaRPr lang="en-US" sz="1400" dirty="0" smtClean="0"/>
          </a:p>
          <a:p>
            <a:endParaRPr lang="en-US" sz="1400" dirty="0"/>
          </a:p>
          <a:p>
            <a:r>
              <a:rPr lang="en-US" sz="1400" b="1" dirty="0" smtClean="0">
                <a:solidFill>
                  <a:srgbClr val="FF0000"/>
                </a:solidFill>
              </a:rPr>
              <a:t>Your report must be in DRAFT mode for you to score this teacher, add notes or adjust report settings for this evaluation report</a:t>
            </a:r>
            <a:r>
              <a:rPr lang="en-US" sz="1400" dirty="0" smtClean="0"/>
              <a:t>.</a:t>
            </a:r>
          </a:p>
          <a:p>
            <a:endParaRPr lang="en-US" sz="1400" dirty="0"/>
          </a:p>
        </p:txBody>
      </p:sp>
    </p:spTree>
    <p:extLst>
      <p:ext uri="{BB962C8B-B14F-4D97-AF65-F5344CB8AC3E}">
        <p14:creationId xmlns:p14="http://schemas.microsoft.com/office/powerpoint/2010/main" val="405776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1219200"/>
            <a:ext cx="9875520" cy="1143000"/>
          </a:xfrm>
        </p:spPr>
        <p:txBody>
          <a:bodyPr/>
          <a:lstStyle/>
          <a:p>
            <a:pPr algn="l"/>
            <a:r>
              <a:rPr lang="en-US" dirty="0" smtClean="0"/>
              <a:t>If the user selects PREVIOUS …</a:t>
            </a:r>
            <a:endParaRPr lang="en-US" dirty="0"/>
          </a:p>
        </p:txBody>
      </p:sp>
      <p:sp>
        <p:nvSpPr>
          <p:cNvPr id="4" name="Rounded Rectangle 3"/>
          <p:cNvSpPr/>
          <p:nvPr/>
        </p:nvSpPr>
        <p:spPr>
          <a:xfrm>
            <a:off x="609600" y="2438400"/>
            <a:ext cx="92202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You have requested to “Un-submit” a finalized, submitted report.  Please contact your District Administrator for assistance.</a:t>
            </a:r>
          </a:p>
        </p:txBody>
      </p:sp>
      <p:sp>
        <p:nvSpPr>
          <p:cNvPr id="5" name="Rounded Rectangle 4"/>
          <p:cNvSpPr/>
          <p:nvPr/>
        </p:nvSpPr>
        <p:spPr>
          <a:xfrm>
            <a:off x="4343400" y="39624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OK</a:t>
            </a:r>
            <a:endParaRPr lang="en-US" dirty="0"/>
          </a:p>
        </p:txBody>
      </p:sp>
      <p:sp>
        <p:nvSpPr>
          <p:cNvPr id="9" name="TextBox 8"/>
          <p:cNvSpPr txBox="1"/>
          <p:nvPr/>
        </p:nvSpPr>
        <p:spPr>
          <a:xfrm>
            <a:off x="228600" y="152400"/>
            <a:ext cx="1295400" cy="584775"/>
          </a:xfrm>
          <a:prstGeom prst="rect">
            <a:avLst/>
          </a:prstGeom>
          <a:noFill/>
        </p:spPr>
        <p:txBody>
          <a:bodyPr wrap="square" rtlCol="0">
            <a:spAutoFit/>
          </a:bodyPr>
          <a:lstStyle/>
          <a:p>
            <a:r>
              <a:rPr lang="en-US" sz="3200" b="1" dirty="0" smtClean="0">
                <a:solidFill>
                  <a:srgbClr val="FF0000"/>
                </a:solidFill>
              </a:rPr>
              <a:t>4A-1</a:t>
            </a:r>
            <a:endParaRPr lang="en-US" sz="3200" b="1" dirty="0">
              <a:solidFill>
                <a:srgbClr val="FF0000"/>
              </a:solidFill>
            </a:endParaRPr>
          </a:p>
        </p:txBody>
      </p:sp>
      <p:sp>
        <p:nvSpPr>
          <p:cNvPr id="10" name="TextBox 9"/>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11" name="Slide Number Placeholder 10"/>
          <p:cNvSpPr>
            <a:spLocks noGrp="1"/>
          </p:cNvSpPr>
          <p:nvPr>
            <p:ph type="sldNum" sz="quarter" idx="11"/>
          </p:nvPr>
        </p:nvSpPr>
        <p:spPr/>
        <p:txBody>
          <a:bodyPr/>
          <a:lstStyle/>
          <a:p>
            <a:pPr>
              <a:defRPr/>
            </a:pPr>
            <a:fld id="{6467B3D2-AC44-422D-800F-40B8942AF7E9}" type="slidenum">
              <a:rPr lang="en-US" smtClean="0"/>
              <a:pPr>
                <a:defRPr/>
              </a:pPr>
              <a:t>22</a:t>
            </a:fld>
            <a:endParaRPr lang="en-US"/>
          </a:p>
        </p:txBody>
      </p:sp>
      <p:sp>
        <p:nvSpPr>
          <p:cNvPr id="2" name="TextBox 1"/>
          <p:cNvSpPr txBox="1"/>
          <p:nvPr/>
        </p:nvSpPr>
        <p:spPr>
          <a:xfrm>
            <a:off x="5943600" y="4800600"/>
            <a:ext cx="4038600" cy="923330"/>
          </a:xfrm>
          <a:prstGeom prst="rect">
            <a:avLst/>
          </a:prstGeom>
          <a:noFill/>
        </p:spPr>
        <p:txBody>
          <a:bodyPr wrap="square" rtlCol="0">
            <a:spAutoFit/>
          </a:bodyPr>
          <a:lstStyle/>
          <a:p>
            <a:r>
              <a:rPr lang="en-US" dirty="0" smtClean="0">
                <a:solidFill>
                  <a:srgbClr val="FF0000"/>
                </a:solidFill>
              </a:rPr>
              <a:t>Anne  --  I think  we’ll  need a way for a DA to un-submit an evaluation. (Donna)</a:t>
            </a:r>
            <a:endParaRPr lang="en-US" dirty="0">
              <a:solidFill>
                <a:srgbClr val="FF0000"/>
              </a:solidFill>
            </a:endParaRPr>
          </a:p>
        </p:txBody>
      </p:sp>
    </p:spTree>
    <p:extLst>
      <p:ext uri="{BB962C8B-B14F-4D97-AF65-F5344CB8AC3E}">
        <p14:creationId xmlns:p14="http://schemas.microsoft.com/office/powerpoint/2010/main" val="681691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PRINTING  THE REPORT – what the evaluator sees</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23</a:t>
            </a:fld>
            <a:endParaRPr lang="en-US"/>
          </a:p>
        </p:txBody>
      </p:sp>
    </p:spTree>
    <p:extLst>
      <p:ext uri="{BB962C8B-B14F-4D97-AF65-F5344CB8AC3E}">
        <p14:creationId xmlns:p14="http://schemas.microsoft.com/office/powerpoint/2010/main" val="127078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9200" y="3817461"/>
            <a:ext cx="8163117" cy="1745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p:cNvSpPr>
            <a:spLocks noGrp="1"/>
          </p:cNvSpPr>
          <p:nvPr>
            <p:ph type="title"/>
          </p:nvPr>
        </p:nvSpPr>
        <p:spPr/>
        <p:txBody>
          <a:bodyPr/>
          <a:lstStyle/>
          <a:p>
            <a:pPr algn="l"/>
            <a:r>
              <a:rPr lang="en-US" sz="4000" dirty="0" smtClean="0"/>
              <a:t>The “Snapshot” panel should change to “Print Evaluation Report”</a:t>
            </a:r>
            <a:endParaRPr lang="en-US" sz="4000"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24</a:t>
            </a:fld>
            <a:endParaRPr lang="en-US"/>
          </a:p>
        </p:txBody>
      </p:sp>
      <p:sp>
        <p:nvSpPr>
          <p:cNvPr id="7" name="TextBox 6"/>
          <p:cNvSpPr txBox="1"/>
          <p:nvPr/>
        </p:nvSpPr>
        <p:spPr>
          <a:xfrm>
            <a:off x="533400" y="1981200"/>
            <a:ext cx="8686800" cy="1477328"/>
          </a:xfrm>
          <a:prstGeom prst="rect">
            <a:avLst/>
          </a:prstGeom>
          <a:noFill/>
        </p:spPr>
        <p:txBody>
          <a:bodyPr wrap="square" rtlCol="0">
            <a:spAutoFit/>
          </a:bodyPr>
          <a:lstStyle/>
          <a:p>
            <a:r>
              <a:rPr lang="en-US" dirty="0" smtClean="0"/>
              <a:t>With the lifecycle workflow, the Snapshot concept  is no longer relevant.  Instead,  the user should be able to print the report from this panel (instead of it being referred  to as a Snapshot).  The report should list its current status.  See   Teacher Screen T1 for how it should look to the teacher when they print a report.  Also, reporting settings should  be per teacher,  not per report type.   </a:t>
            </a:r>
            <a:endParaRPr lang="en-US" dirty="0"/>
          </a:p>
        </p:txBody>
      </p:sp>
    </p:spTree>
    <p:extLst>
      <p:ext uri="{BB962C8B-B14F-4D97-AF65-F5344CB8AC3E}">
        <p14:creationId xmlns:p14="http://schemas.microsoft.com/office/powerpoint/2010/main" val="140410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274638"/>
            <a:ext cx="3489960" cy="1143000"/>
          </a:xfrm>
        </p:spPr>
        <p:txBody>
          <a:bodyPr/>
          <a:lstStyle/>
          <a:p>
            <a:pPr algn="l"/>
            <a:r>
              <a:rPr lang="en-US" sz="3600" dirty="0" smtClean="0"/>
              <a:t>Report Settings</a:t>
            </a:r>
            <a:endParaRPr lang="en-US" sz="3600"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25</a:t>
            </a:fld>
            <a:endParaRPr lang="en-US"/>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33523"/>
            <a:ext cx="9065024"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629400" y="3836075"/>
            <a:ext cx="3657600" cy="2554545"/>
          </a:xfrm>
          <a:prstGeom prst="rect">
            <a:avLst/>
          </a:prstGeom>
          <a:noFill/>
        </p:spPr>
        <p:txBody>
          <a:bodyPr wrap="square" rtlCol="0">
            <a:spAutoFit/>
          </a:bodyPr>
          <a:lstStyle/>
          <a:p>
            <a:r>
              <a:rPr lang="en-US" sz="1600" dirty="0" smtClean="0"/>
              <a:t>“Final Evaluation sections” must show up on all reports (user cannot select to have or not have these fields on the report); however, data entry of these fields is not mandatory,  In other words, a user may choose not to fill these fields out, in which case, no data will appear on the report. Consequently, we do not need to show these options on this panel.</a:t>
            </a:r>
            <a:endParaRPr lang="en-US" sz="1600" dirty="0"/>
          </a:p>
        </p:txBody>
      </p:sp>
      <p:cxnSp>
        <p:nvCxnSpPr>
          <p:cNvPr id="9" name="Straight Connector 8"/>
          <p:cNvCxnSpPr/>
          <p:nvPr/>
        </p:nvCxnSpPr>
        <p:spPr>
          <a:xfrm>
            <a:off x="2895600" y="4343400"/>
            <a:ext cx="1143000" cy="685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038600" y="4081460"/>
            <a:ext cx="457200" cy="9477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95600" y="5001161"/>
            <a:ext cx="3657600" cy="1077218"/>
          </a:xfrm>
          <a:prstGeom prst="rect">
            <a:avLst/>
          </a:prstGeom>
          <a:noFill/>
        </p:spPr>
        <p:txBody>
          <a:bodyPr wrap="square" rtlCol="0">
            <a:spAutoFit/>
          </a:bodyPr>
          <a:lstStyle/>
          <a:p>
            <a:r>
              <a:rPr lang="en-US" sz="1600" dirty="0" smtClean="0"/>
              <a:t>“Observation Sections” and “Self-Assessment Sections” defaults to unselected.  User can select them if they choose to do so.</a:t>
            </a:r>
            <a:endParaRPr lang="en-US" sz="1600" dirty="0"/>
          </a:p>
        </p:txBody>
      </p:sp>
      <p:sp>
        <p:nvSpPr>
          <p:cNvPr id="13" name="Oval Callout 12"/>
          <p:cNvSpPr/>
          <p:nvPr/>
        </p:nvSpPr>
        <p:spPr>
          <a:xfrm>
            <a:off x="4267200" y="228600"/>
            <a:ext cx="5867400" cy="1600200"/>
          </a:xfrm>
          <a:prstGeom prst="wedgeEllipseCallout">
            <a:avLst>
              <a:gd name="adj1" fmla="val -62300"/>
              <a:gd name="adj2" fmla="val 5349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ysClr val="windowText" lastClr="000000"/>
                </a:solidFill>
              </a:rPr>
              <a:t>Report settings are per teacher per school year (not global);  Reports are by State </a:t>
            </a:r>
            <a:r>
              <a:rPr lang="en-US" dirty="0" err="1" smtClean="0">
                <a:solidFill>
                  <a:sysClr val="windowText" lastClr="000000"/>
                </a:solidFill>
              </a:rPr>
              <a:t>Critiera</a:t>
            </a:r>
            <a:r>
              <a:rPr lang="en-US" dirty="0" smtClean="0">
                <a:solidFill>
                  <a:sysClr val="windowText" lastClr="000000"/>
                </a:solidFill>
              </a:rPr>
              <a:t>,  including Student Growth  scores.</a:t>
            </a:r>
            <a:endParaRPr lang="en-US" dirty="0">
              <a:solidFill>
                <a:sysClr val="windowText" lastClr="000000"/>
              </a:solidFill>
            </a:endParaRPr>
          </a:p>
        </p:txBody>
      </p:sp>
      <p:cxnSp>
        <p:nvCxnSpPr>
          <p:cNvPr id="5" name="Straight Connector 4"/>
          <p:cNvCxnSpPr/>
          <p:nvPr/>
        </p:nvCxnSpPr>
        <p:spPr>
          <a:xfrm>
            <a:off x="2590800" y="1981200"/>
            <a:ext cx="2133600" cy="76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189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40" y="1447800"/>
            <a:ext cx="9875520" cy="5105397"/>
          </a:xfrm>
          <a:solidFill>
            <a:schemeClr val="bg1"/>
          </a:solidFill>
        </p:spPr>
        <p:txBody>
          <a:bodyPr/>
          <a:lstStyle/>
          <a:p>
            <a:pPr marL="342900" lvl="1" indent="-342900">
              <a:buFont typeface="Arial" charset="0"/>
              <a:buChar char="•"/>
            </a:pPr>
            <a:r>
              <a:rPr lang="en-US" sz="2000" b="1" dirty="0" smtClean="0">
                <a:solidFill>
                  <a:srgbClr val="FF0000"/>
                </a:solidFill>
              </a:rPr>
              <a:t>OFFICIAL REPORT </a:t>
            </a:r>
            <a:r>
              <a:rPr lang="en-US" sz="2000" b="1" dirty="0">
                <a:solidFill>
                  <a:srgbClr val="FF0000"/>
                </a:solidFill>
              </a:rPr>
              <a:t>TITLE: “Seattle Public Schools Certified Teacher Summative Evaluation </a:t>
            </a:r>
            <a:r>
              <a:rPr lang="en-US" sz="2000" b="1" dirty="0" smtClean="0">
                <a:solidFill>
                  <a:srgbClr val="FF0000"/>
                </a:solidFill>
              </a:rPr>
              <a:t>Form”</a:t>
            </a:r>
            <a:endParaRPr lang="en-US" sz="2000" b="1" dirty="0">
              <a:solidFill>
                <a:srgbClr val="FF0000"/>
              </a:solidFill>
            </a:endParaRPr>
          </a:p>
          <a:p>
            <a:r>
              <a:rPr lang="en-US" sz="2000" dirty="0" smtClean="0"/>
              <a:t>Teacher</a:t>
            </a:r>
          </a:p>
          <a:p>
            <a:r>
              <a:rPr lang="en-US" sz="2000" dirty="0" smtClean="0"/>
              <a:t>Evaluator</a:t>
            </a:r>
          </a:p>
          <a:p>
            <a:r>
              <a:rPr lang="en-US" sz="2000" dirty="0" smtClean="0"/>
              <a:t>School year</a:t>
            </a:r>
          </a:p>
          <a:p>
            <a:r>
              <a:rPr lang="en-US" sz="2000" dirty="0" smtClean="0"/>
              <a:t>Current year’s evaluation cycle info and next year’s evaluation cycle info</a:t>
            </a:r>
          </a:p>
          <a:p>
            <a:pPr lvl="1"/>
            <a:r>
              <a:rPr lang="en-US" sz="1600" dirty="0" smtClean="0"/>
              <a:t>User cannot complete the report without this information</a:t>
            </a:r>
          </a:p>
          <a:p>
            <a:r>
              <a:rPr lang="en-US" sz="2000" dirty="0" smtClean="0"/>
              <a:t>State Criteria scores </a:t>
            </a:r>
          </a:p>
          <a:p>
            <a:pPr lvl="1"/>
            <a:r>
              <a:rPr lang="en-US" sz="1600" dirty="0" smtClean="0"/>
              <a:t>User cannot complete the report without this information; however,  user can  use over-ride if Student Growth scores are missing</a:t>
            </a:r>
          </a:p>
          <a:p>
            <a:r>
              <a:rPr lang="en-US" sz="2000" dirty="0" smtClean="0"/>
              <a:t>Report status (See next slide)</a:t>
            </a:r>
          </a:p>
          <a:p>
            <a:r>
              <a:rPr lang="en-US" sz="2000" dirty="0" smtClean="0"/>
              <a:t>Audit fields </a:t>
            </a:r>
          </a:p>
          <a:p>
            <a:r>
              <a:rPr lang="en-US" sz="2000" dirty="0"/>
              <a:t>Final Evaluation </a:t>
            </a:r>
            <a:r>
              <a:rPr lang="en-US" sz="2000" dirty="0" smtClean="0"/>
              <a:t>Sections (Reflections, Final Notes, Final Recommendations)</a:t>
            </a:r>
          </a:p>
          <a:p>
            <a:pPr lvl="1"/>
            <a:r>
              <a:rPr lang="en-US" sz="1600" dirty="0" smtClean="0"/>
              <a:t>If data is entered,  then the section appears on the report.  If no data is entered, then the section does not appear on the report.</a:t>
            </a:r>
            <a:endParaRPr lang="en-US" sz="1600" dirty="0"/>
          </a:p>
          <a:p>
            <a:endParaRPr lang="en-US" sz="2000" dirty="0" smtClean="0"/>
          </a:p>
          <a:p>
            <a:endParaRPr lang="en-US" sz="2000" dirty="0" smtClean="0"/>
          </a:p>
          <a:p>
            <a:endParaRPr lang="en-US" sz="2000" dirty="0"/>
          </a:p>
        </p:txBody>
      </p:sp>
      <p:sp>
        <p:nvSpPr>
          <p:cNvPr id="3" name="Title 2"/>
          <p:cNvSpPr>
            <a:spLocks noGrp="1"/>
          </p:cNvSpPr>
          <p:nvPr>
            <p:ph type="title"/>
          </p:nvPr>
        </p:nvSpPr>
        <p:spPr/>
        <p:txBody>
          <a:bodyPr/>
          <a:lstStyle/>
          <a:p>
            <a:pPr algn="l"/>
            <a:r>
              <a:rPr lang="en-US" sz="3600" dirty="0" smtClean="0"/>
              <a:t>Content that appears on the report,  no matter which lifecycle phase or other report settings</a:t>
            </a:r>
            <a:endParaRPr lang="en-US" sz="3600"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26</a:t>
            </a:fld>
            <a:endParaRPr lang="en-US"/>
          </a:p>
        </p:txBody>
      </p:sp>
    </p:spTree>
    <p:extLst>
      <p:ext uri="{BB962C8B-B14F-4D97-AF65-F5344CB8AC3E}">
        <p14:creationId xmlns:p14="http://schemas.microsoft.com/office/powerpoint/2010/main" val="3349153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04203981"/>
              </p:ext>
            </p:extLst>
          </p:nvPr>
        </p:nvGraphicFramePr>
        <p:xfrm>
          <a:off x="228600" y="1524000"/>
          <a:ext cx="10591798" cy="5151120"/>
        </p:xfrm>
        <a:graphic>
          <a:graphicData uri="http://schemas.openxmlformats.org/drawingml/2006/table">
            <a:tbl>
              <a:tblPr firstRow="1" bandRow="1">
                <a:tableStyleId>{5C22544A-7EE6-4342-B048-85BDC9FD1C3A}</a:tableStyleId>
              </a:tblPr>
              <a:tblGrid>
                <a:gridCol w="1059180"/>
                <a:gridCol w="1059180"/>
                <a:gridCol w="1059180"/>
                <a:gridCol w="1059180"/>
                <a:gridCol w="1059180"/>
                <a:gridCol w="1059180"/>
                <a:gridCol w="1059180"/>
                <a:gridCol w="3177538"/>
              </a:tblGrid>
              <a:tr h="370840">
                <a:tc>
                  <a:txBody>
                    <a:bodyPr/>
                    <a:lstStyle/>
                    <a:p>
                      <a:r>
                        <a:rPr lang="en-US" sz="1400" dirty="0" smtClean="0"/>
                        <a:t>If status</a:t>
                      </a:r>
                      <a:r>
                        <a:rPr lang="en-US" sz="1400" baseline="0" dirty="0" smtClean="0"/>
                        <a:t> is…</a:t>
                      </a:r>
                      <a:endParaRPr lang="en-US" sz="1400" dirty="0"/>
                    </a:p>
                  </a:txBody>
                  <a:tcPr/>
                </a:tc>
                <a:tc>
                  <a:txBody>
                    <a:bodyPr/>
                    <a:lstStyle/>
                    <a:p>
                      <a:r>
                        <a:rPr lang="en-US" sz="1400" dirty="0" smtClean="0"/>
                        <a:t>And if…</a:t>
                      </a:r>
                      <a:endParaRPr lang="en-US" sz="1400" dirty="0"/>
                    </a:p>
                  </a:txBody>
                  <a:tcPr/>
                </a:tc>
                <a:tc>
                  <a:txBody>
                    <a:bodyPr/>
                    <a:lstStyle/>
                    <a:p>
                      <a:r>
                        <a:rPr lang="en-US" sz="1400" dirty="0" smtClean="0"/>
                        <a:t>Report status on the report </a:t>
                      </a:r>
                      <a:r>
                        <a:rPr lang="en-US" sz="1400" baseline="0" dirty="0" smtClean="0"/>
                        <a:t>should appear as:</a:t>
                      </a:r>
                      <a:endParaRPr lang="en-US" sz="1400" dirty="0"/>
                    </a:p>
                  </a:txBody>
                  <a:tcPr/>
                </a:tc>
                <a:tc>
                  <a:txBody>
                    <a:bodyPr/>
                    <a:lstStyle/>
                    <a:p>
                      <a:r>
                        <a:rPr lang="en-US" sz="1400" dirty="0" smtClean="0"/>
                        <a:t>Audi</a:t>
                      </a:r>
                      <a:r>
                        <a:rPr lang="en-US" sz="1400" baseline="0" dirty="0" smtClean="0"/>
                        <a:t>t fields for SG over-ride</a:t>
                      </a:r>
                      <a:endParaRPr lang="en-US" sz="1400" dirty="0"/>
                    </a:p>
                  </a:txBody>
                  <a:tcPr/>
                </a:tc>
                <a:tc>
                  <a:txBody>
                    <a:bodyPr/>
                    <a:lstStyle/>
                    <a:p>
                      <a:r>
                        <a:rPr lang="en-US" sz="1400" dirty="0" smtClean="0"/>
                        <a:t>Audit fields for </a:t>
                      </a:r>
                      <a:r>
                        <a:rPr lang="en-US" sz="1400" dirty="0" err="1" smtClean="0"/>
                        <a:t>electr</a:t>
                      </a:r>
                      <a:r>
                        <a:rPr lang="en-US" sz="1400" dirty="0" smtClean="0"/>
                        <a:t> </a:t>
                      </a:r>
                      <a:r>
                        <a:rPr lang="en-US" sz="1400" dirty="0" err="1" smtClean="0"/>
                        <a:t>ack</a:t>
                      </a:r>
                      <a:r>
                        <a:rPr lang="en-US" sz="1400" baseline="0" dirty="0" smtClean="0"/>
                        <a:t> over-ride</a:t>
                      </a:r>
                      <a:endParaRPr lang="en-US" sz="1400" dirty="0"/>
                    </a:p>
                  </a:txBody>
                  <a:tcPr/>
                </a:tc>
                <a:tc>
                  <a:txBody>
                    <a:bodyPr/>
                    <a:lstStyle/>
                    <a:p>
                      <a:r>
                        <a:rPr lang="en-US" sz="1400" dirty="0" smtClean="0"/>
                        <a:t>Audit fields for drop to paper</a:t>
                      </a:r>
                      <a:endParaRPr lang="en-US" sz="1400" dirty="0"/>
                    </a:p>
                  </a:txBody>
                  <a:tcPr/>
                </a:tc>
                <a:tc>
                  <a:txBody>
                    <a:bodyPr/>
                    <a:lstStyle/>
                    <a:p>
                      <a:r>
                        <a:rPr lang="en-US" sz="1400" dirty="0" smtClean="0"/>
                        <a:t>Audit fields for when teacher</a:t>
                      </a:r>
                      <a:r>
                        <a:rPr lang="en-US" sz="1400" baseline="0" dirty="0" smtClean="0"/>
                        <a:t> received report</a:t>
                      </a:r>
                      <a:endParaRPr lang="en-US" sz="1400" dirty="0"/>
                    </a:p>
                  </a:txBody>
                  <a:tcPr/>
                </a:tc>
                <a:tc>
                  <a:txBody>
                    <a:bodyPr/>
                    <a:lstStyle/>
                    <a:p>
                      <a:r>
                        <a:rPr lang="en-US" sz="1400" dirty="0" smtClean="0"/>
                        <a:t>Comments</a:t>
                      </a:r>
                      <a:endParaRPr lang="en-US" sz="1400" dirty="0"/>
                    </a:p>
                  </a:txBody>
                  <a:tcPr/>
                </a:tc>
              </a:tr>
              <a:tr h="370840">
                <a:tc>
                  <a:txBody>
                    <a:bodyPr/>
                    <a:lstStyle/>
                    <a:p>
                      <a:r>
                        <a:rPr lang="en-US" sz="1400" dirty="0" smtClean="0"/>
                        <a:t>DRAFT</a:t>
                      </a:r>
                      <a:endParaRPr lang="en-US" sz="1400" dirty="0"/>
                    </a:p>
                  </a:txBody>
                  <a:tcPr/>
                </a:tc>
                <a:tc>
                  <a:txBody>
                    <a:bodyPr/>
                    <a:lstStyle/>
                    <a:p>
                      <a:r>
                        <a:rPr lang="en-US" sz="1400" dirty="0" smtClean="0"/>
                        <a:t>n/a</a:t>
                      </a:r>
                      <a:endParaRPr lang="en-US" sz="1400" dirty="0"/>
                    </a:p>
                  </a:txBody>
                  <a:tcPr/>
                </a:tc>
                <a:tc>
                  <a:txBody>
                    <a:bodyPr/>
                    <a:lstStyle/>
                    <a:p>
                      <a:r>
                        <a:rPr lang="en-US" sz="1400" dirty="0" smtClean="0"/>
                        <a:t>Draft: Not submitted</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(Teacher cannot print this)</a:t>
                      </a:r>
                      <a:endParaRPr lang="en-US" sz="1400" dirty="0"/>
                    </a:p>
                  </a:txBody>
                  <a:tcPr/>
                </a:tc>
              </a:tr>
              <a:tr h="370840">
                <a:tc>
                  <a:txBody>
                    <a:bodyPr/>
                    <a:lstStyle/>
                    <a:p>
                      <a:r>
                        <a:rPr lang="en-US" sz="1400" dirty="0" smtClean="0"/>
                        <a:t>Ready for Evaluation Conference</a:t>
                      </a:r>
                      <a:endParaRPr lang="en-US" sz="1400" dirty="0"/>
                    </a:p>
                  </a:txBody>
                  <a:tcPr/>
                </a:tc>
                <a:tc>
                  <a:txBody>
                    <a:bodyPr/>
                    <a:lstStyle/>
                    <a:p>
                      <a:r>
                        <a:rPr lang="en-US" sz="1400" dirty="0" smtClean="0"/>
                        <a:t>n/a</a:t>
                      </a:r>
                      <a:endParaRPr lang="en-US" sz="1400" dirty="0"/>
                    </a:p>
                  </a:txBody>
                  <a:tcPr/>
                </a:tc>
                <a:tc>
                  <a:txBody>
                    <a:bodyPr/>
                    <a:lstStyle/>
                    <a:p>
                      <a:r>
                        <a:rPr lang="en-US" sz="1400" dirty="0" smtClean="0"/>
                        <a:t>Ready for evaluation conference:  Not submitted</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Teacher can only print if evaluator made it visible to them</a:t>
                      </a:r>
                      <a:endParaRPr lang="en-US" sz="1400" dirty="0"/>
                    </a:p>
                  </a:txBody>
                  <a:tcPr/>
                </a:tc>
              </a:tr>
              <a:tr h="370840">
                <a:tc>
                  <a:txBody>
                    <a:bodyPr/>
                    <a:lstStyle/>
                    <a:p>
                      <a:r>
                        <a:rPr lang="en-US" sz="1400" dirty="0" smtClean="0"/>
                        <a:t>Ready for teacher’s receipt</a:t>
                      </a:r>
                      <a:endParaRPr lang="en-US" sz="1400" dirty="0"/>
                    </a:p>
                  </a:txBody>
                  <a:tcPr/>
                </a:tc>
                <a:tc>
                  <a:txBody>
                    <a:bodyPr/>
                    <a:lstStyle/>
                    <a:p>
                      <a:r>
                        <a:rPr lang="en-US" sz="1400" dirty="0" smtClean="0"/>
                        <a:t>Evaluator is printing it (i.e., the teacher has not yet opened it)</a:t>
                      </a:r>
                      <a:endParaRPr lang="en-US" sz="1400" dirty="0"/>
                    </a:p>
                  </a:txBody>
                  <a:tcPr/>
                </a:tc>
                <a:tc>
                  <a:txBody>
                    <a:bodyPr/>
                    <a:lstStyle/>
                    <a:p>
                      <a:r>
                        <a:rPr lang="en-US" sz="1400" dirty="0" smtClean="0"/>
                        <a:t>Waiting</a:t>
                      </a:r>
                      <a:r>
                        <a:rPr lang="en-US" sz="1400" baseline="0" dirty="0" smtClean="0"/>
                        <a:t> for teacher’s acknowledgement of receipt: Not submitted</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c>
                  <a:txBody>
                    <a:bodyPr/>
                    <a:lstStyle/>
                    <a:p>
                      <a:r>
                        <a:rPr lang="en-US" sz="1400" dirty="0" smtClean="0"/>
                        <a:t>n/a</a:t>
                      </a:r>
                      <a:endParaRPr lang="en-US" sz="1400" dirty="0"/>
                    </a:p>
                  </a:txBody>
                  <a:tcPr/>
                </a:tc>
                <a:tc>
                  <a:txBody>
                    <a:bodyPr/>
                    <a:lstStyle/>
                    <a:p>
                      <a:r>
                        <a:rPr lang="en-US" sz="1400" dirty="0" smtClean="0"/>
                        <a:t>Only the evaluator can print from this status, because as soon as the teacher opens</a:t>
                      </a:r>
                      <a:r>
                        <a:rPr lang="en-US" sz="1400" baseline="0" dirty="0" smtClean="0"/>
                        <a:t> the report when it is in this status, it changes to Submitted.</a:t>
                      </a:r>
                      <a:endParaRPr lang="en-US" sz="1400" dirty="0"/>
                    </a:p>
                  </a:txBody>
                  <a:tcPr/>
                </a:tc>
              </a:tr>
              <a:tr h="370840">
                <a:tc>
                  <a:txBody>
                    <a:bodyPr/>
                    <a:lstStyle/>
                    <a:p>
                      <a:r>
                        <a:rPr lang="en-US" sz="1400" dirty="0" smtClean="0"/>
                        <a:t>Submitted</a:t>
                      </a:r>
                      <a:endParaRPr lang="en-US" sz="1400" dirty="0"/>
                    </a:p>
                  </a:txBody>
                  <a:tcPr/>
                </a:tc>
                <a:tc>
                  <a:txBody>
                    <a:bodyPr/>
                    <a:lstStyle/>
                    <a:p>
                      <a:r>
                        <a:rPr lang="en-US" sz="1400" dirty="0" smtClean="0"/>
                        <a:t>n/a</a:t>
                      </a:r>
                      <a:endParaRPr lang="en-US" sz="1400" dirty="0"/>
                    </a:p>
                  </a:txBody>
                  <a:tcPr/>
                </a:tc>
                <a:tc>
                  <a:txBody>
                    <a:bodyPr/>
                    <a:lstStyle/>
                    <a:p>
                      <a:r>
                        <a:rPr lang="en-US" sz="1400" dirty="0" smtClean="0"/>
                        <a:t>Submitted</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This is how the report will print from when</a:t>
                      </a:r>
                      <a:r>
                        <a:rPr lang="en-US" sz="1400" baseline="0" dirty="0" smtClean="0"/>
                        <a:t> the teacher opens the final version and for any printed versions thereafter by either teacher or evaluator</a:t>
                      </a:r>
                      <a:endParaRPr lang="en-US" sz="1400" dirty="0"/>
                    </a:p>
                  </a:txBody>
                  <a:tcPr/>
                </a:tc>
              </a:tr>
            </a:tbl>
          </a:graphicData>
        </a:graphic>
      </p:graphicFrame>
      <p:sp>
        <p:nvSpPr>
          <p:cNvPr id="3" name="Title 2"/>
          <p:cNvSpPr>
            <a:spLocks noGrp="1"/>
          </p:cNvSpPr>
          <p:nvPr>
            <p:ph type="title"/>
          </p:nvPr>
        </p:nvSpPr>
        <p:spPr/>
        <p:txBody>
          <a:bodyPr/>
          <a:lstStyle/>
          <a:p>
            <a:pPr algn="l"/>
            <a:r>
              <a:rPr lang="en-US" sz="3600" b="0" dirty="0" smtClean="0"/>
              <a:t>Dynamic content on printed report, depending on lifecycle stage</a:t>
            </a:r>
            <a:endParaRPr lang="en-US" sz="3600" b="0"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27</a:t>
            </a:fld>
            <a:endParaRPr lang="en-US"/>
          </a:p>
        </p:txBody>
      </p:sp>
    </p:spTree>
    <p:extLst>
      <p:ext uri="{BB962C8B-B14F-4D97-AF65-F5344CB8AC3E}">
        <p14:creationId xmlns:p14="http://schemas.microsoft.com/office/powerpoint/2010/main" val="696797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20953282"/>
              </p:ext>
            </p:extLst>
          </p:nvPr>
        </p:nvGraphicFramePr>
        <p:xfrm>
          <a:off x="549275" y="1600200"/>
          <a:ext cx="6582834" cy="2839720"/>
        </p:xfrm>
        <a:graphic>
          <a:graphicData uri="http://schemas.openxmlformats.org/drawingml/2006/table">
            <a:tbl>
              <a:tblPr firstRow="1" bandRow="1">
                <a:tableStyleId>{5C22544A-7EE6-4342-B048-85BDC9FD1C3A}</a:tableStyleId>
              </a:tblPr>
              <a:tblGrid>
                <a:gridCol w="3291417"/>
                <a:gridCol w="3291417"/>
              </a:tblGrid>
              <a:tr h="370840">
                <a:tc>
                  <a:txBody>
                    <a:bodyPr/>
                    <a:lstStyle/>
                    <a:p>
                      <a:r>
                        <a:rPr lang="en-US" dirty="0" smtClean="0"/>
                        <a:t>Condition</a:t>
                      </a:r>
                      <a:endParaRPr lang="en-US" dirty="0"/>
                    </a:p>
                  </a:txBody>
                  <a:tcPr/>
                </a:tc>
                <a:tc>
                  <a:txBody>
                    <a:bodyPr/>
                    <a:lstStyle/>
                    <a:p>
                      <a:r>
                        <a:rPr lang="en-US" dirty="0" smtClean="0"/>
                        <a:t>Print Signature Block?</a:t>
                      </a:r>
                      <a:endParaRPr lang="en-US" dirty="0"/>
                    </a:p>
                  </a:txBody>
                  <a:tcPr/>
                </a:tc>
              </a:tr>
              <a:tr h="370840">
                <a:tc>
                  <a:txBody>
                    <a:bodyPr/>
                    <a:lstStyle/>
                    <a:p>
                      <a:r>
                        <a:rPr lang="en-US" dirty="0" smtClean="0"/>
                        <a:t>Report is </a:t>
                      </a:r>
                      <a:r>
                        <a:rPr lang="en-US" b="1" dirty="0" smtClean="0">
                          <a:solidFill>
                            <a:srgbClr val="FF0000"/>
                          </a:solidFill>
                        </a:rPr>
                        <a:t>printed</a:t>
                      </a:r>
                      <a:r>
                        <a:rPr lang="en-US" b="1" baseline="0" dirty="0" smtClean="0">
                          <a:solidFill>
                            <a:srgbClr val="FF0000"/>
                          </a:solidFill>
                        </a:rPr>
                        <a:t> to screen </a:t>
                      </a:r>
                      <a:r>
                        <a:rPr lang="en-US" baseline="0" dirty="0" smtClean="0"/>
                        <a:t>(regardless of status and regardless of over-rides)</a:t>
                      </a:r>
                      <a:endParaRPr lang="en-US" dirty="0"/>
                    </a:p>
                  </a:txBody>
                  <a:tcPr/>
                </a:tc>
                <a:tc>
                  <a:txBody>
                    <a:bodyPr/>
                    <a:lstStyle/>
                    <a:p>
                      <a:r>
                        <a:rPr lang="en-US" dirty="0" smtClean="0"/>
                        <a:t>No</a:t>
                      </a:r>
                      <a:endParaRPr lang="en-US" dirty="0"/>
                    </a:p>
                  </a:txBody>
                  <a:tcPr/>
                </a:tc>
              </a:tr>
              <a:tr h="370840">
                <a:tc>
                  <a:txBody>
                    <a:bodyPr/>
                    <a:lstStyle/>
                    <a:p>
                      <a:r>
                        <a:rPr lang="en-US" dirty="0" smtClean="0"/>
                        <a:t>User</a:t>
                      </a:r>
                      <a:r>
                        <a:rPr lang="en-US" baseline="0" dirty="0" smtClean="0"/>
                        <a:t> has (1) selected </a:t>
                      </a:r>
                      <a:r>
                        <a:rPr lang="en-US" b="1" baseline="0" dirty="0" smtClean="0">
                          <a:solidFill>
                            <a:srgbClr val="FF0000"/>
                          </a:solidFill>
                        </a:rPr>
                        <a:t>“Drop to Paper”</a:t>
                      </a:r>
                      <a:r>
                        <a:rPr lang="en-US" baseline="0" dirty="0" smtClean="0">
                          <a:solidFill>
                            <a:srgbClr val="FF0000"/>
                          </a:solidFill>
                        </a:rPr>
                        <a:t> </a:t>
                      </a:r>
                      <a:r>
                        <a:rPr lang="en-US" u="sng" baseline="0" dirty="0" smtClean="0"/>
                        <a:t>AND</a:t>
                      </a:r>
                      <a:r>
                        <a:rPr lang="en-US" baseline="0" dirty="0" smtClean="0"/>
                        <a:t> (2) has printed to </a:t>
                      </a:r>
                      <a:r>
                        <a:rPr lang="en-US" b="1" baseline="0" dirty="0" smtClean="0">
                          <a:solidFill>
                            <a:srgbClr val="FF0000"/>
                          </a:solidFill>
                        </a:rPr>
                        <a:t>PDF</a:t>
                      </a:r>
                      <a:endParaRPr lang="en-US" b="1" dirty="0">
                        <a:solidFill>
                          <a:srgbClr val="FF0000"/>
                        </a:solidFill>
                      </a:endParaRPr>
                    </a:p>
                  </a:txBody>
                  <a:tcPr/>
                </a:tc>
                <a:tc>
                  <a:txBody>
                    <a:bodyPr/>
                    <a:lstStyle/>
                    <a:p>
                      <a:r>
                        <a:rPr lang="en-US" dirty="0" smtClean="0"/>
                        <a:t>Yes</a:t>
                      </a:r>
                      <a:endParaRPr lang="en-US" dirty="0"/>
                    </a:p>
                  </a:txBody>
                  <a:tcPr/>
                </a:tc>
              </a:tr>
              <a:tr h="370840">
                <a:tc>
                  <a:txBody>
                    <a:bodyPr/>
                    <a:lstStyle/>
                    <a:p>
                      <a:r>
                        <a:rPr lang="en-US" dirty="0" smtClean="0"/>
                        <a:t>User has printed to </a:t>
                      </a:r>
                      <a:r>
                        <a:rPr lang="en-US" b="1" dirty="0" smtClean="0">
                          <a:solidFill>
                            <a:srgbClr val="FF0000"/>
                          </a:solidFill>
                        </a:rPr>
                        <a:t>PDF under all</a:t>
                      </a:r>
                      <a:r>
                        <a:rPr lang="en-US" b="1" baseline="0" dirty="0" smtClean="0">
                          <a:solidFill>
                            <a:srgbClr val="FF0000"/>
                          </a:solidFill>
                        </a:rPr>
                        <a:t>  other circumstances</a:t>
                      </a:r>
                      <a:endParaRPr lang="en-US" b="1" dirty="0">
                        <a:solidFill>
                          <a:srgbClr val="FF0000"/>
                        </a:solidFill>
                      </a:endParaRPr>
                    </a:p>
                  </a:txBody>
                  <a:tcPr/>
                </a:tc>
                <a:tc>
                  <a:txBody>
                    <a:bodyPr/>
                    <a:lstStyle/>
                    <a:p>
                      <a:r>
                        <a:rPr lang="en-US" dirty="0" smtClean="0"/>
                        <a:t>No</a:t>
                      </a:r>
                      <a:endParaRPr lang="en-US" dirty="0"/>
                    </a:p>
                  </a:txBody>
                  <a:tcPr/>
                </a:tc>
              </a:tr>
            </a:tbl>
          </a:graphicData>
        </a:graphic>
      </p:graphicFrame>
      <p:sp>
        <p:nvSpPr>
          <p:cNvPr id="3" name="Title 2"/>
          <p:cNvSpPr>
            <a:spLocks noGrp="1"/>
          </p:cNvSpPr>
          <p:nvPr>
            <p:ph type="title"/>
          </p:nvPr>
        </p:nvSpPr>
        <p:spPr/>
        <p:txBody>
          <a:bodyPr/>
          <a:lstStyle/>
          <a:p>
            <a:pPr algn="l"/>
            <a:r>
              <a:rPr lang="en-US" dirty="0" smtClean="0"/>
              <a:t>Signature Blocks</a:t>
            </a:r>
            <a:endParaRPr lang="en-US"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28</a:t>
            </a:fld>
            <a:endParaRPr lang="en-US"/>
          </a:p>
        </p:txBody>
      </p:sp>
    </p:spTree>
    <p:extLst>
      <p:ext uri="{BB962C8B-B14F-4D97-AF65-F5344CB8AC3E}">
        <p14:creationId xmlns:p14="http://schemas.microsoft.com/office/powerpoint/2010/main" val="2971669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81600" y="1600203"/>
            <a:ext cx="5242560" cy="4525963"/>
          </a:xfrm>
        </p:spPr>
        <p:txBody>
          <a:bodyPr/>
          <a:lstStyle/>
          <a:p>
            <a:r>
              <a:rPr lang="en-US" dirty="0"/>
              <a:t>The report is still  available from the Reports Tab, but clearly identified so that the user understands </a:t>
            </a:r>
            <a:r>
              <a:rPr lang="en-US" dirty="0" smtClean="0"/>
              <a:t>this  is the same report they created through  the Summary panel and the workflow.  </a:t>
            </a:r>
          </a:p>
          <a:p>
            <a:pPr marL="742950" lvl="2" indent="-342900"/>
            <a:r>
              <a:rPr lang="en-US" i="1" dirty="0" smtClean="0"/>
              <a:t>Report description that appears on the screen: </a:t>
            </a:r>
            <a:r>
              <a:rPr lang="en-US" i="1" dirty="0" smtClean="0">
                <a:solidFill>
                  <a:srgbClr val="FF0000"/>
                </a:solidFill>
              </a:rPr>
              <a:t>“</a:t>
            </a:r>
            <a:r>
              <a:rPr lang="en-US" b="1" i="1" dirty="0" smtClean="0">
                <a:solidFill>
                  <a:srgbClr val="FF0000"/>
                </a:solidFill>
              </a:rPr>
              <a:t>Teacher </a:t>
            </a:r>
            <a:r>
              <a:rPr lang="en-US" b="1" i="1" dirty="0">
                <a:solidFill>
                  <a:srgbClr val="FF0000"/>
                </a:solidFill>
              </a:rPr>
              <a:t>Summative Evaluation </a:t>
            </a:r>
            <a:r>
              <a:rPr lang="en-US" b="1" i="1" dirty="0" smtClean="0">
                <a:solidFill>
                  <a:srgbClr val="FF0000"/>
                </a:solidFill>
              </a:rPr>
              <a:t>Form”</a:t>
            </a:r>
            <a:endParaRPr lang="en-US" b="1" i="1" dirty="0">
              <a:solidFill>
                <a:srgbClr val="FF0000"/>
              </a:solidFill>
            </a:endParaRPr>
          </a:p>
          <a:p>
            <a:endParaRPr lang="en-US" dirty="0" smtClean="0"/>
          </a:p>
        </p:txBody>
      </p:sp>
      <p:sp>
        <p:nvSpPr>
          <p:cNvPr id="3" name="Title 2"/>
          <p:cNvSpPr>
            <a:spLocks noGrp="1"/>
          </p:cNvSpPr>
          <p:nvPr>
            <p:ph type="title"/>
          </p:nvPr>
        </p:nvSpPr>
        <p:spPr/>
        <p:txBody>
          <a:bodyPr/>
          <a:lstStyle/>
          <a:p>
            <a:pPr algn="l"/>
            <a:r>
              <a:rPr lang="en-US" dirty="0" smtClean="0"/>
              <a:t>Rename how the report appears under Report Tab</a:t>
            </a:r>
            <a:endParaRPr lang="en-US"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29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45720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642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5334000" y="1179493"/>
            <a:ext cx="16002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Next</a:t>
            </a:r>
            <a:endParaRPr lang="en-US" i="1" dirty="0"/>
          </a:p>
        </p:txBody>
      </p:sp>
      <p:sp>
        <p:nvSpPr>
          <p:cNvPr id="6" name="Left Arrow 5"/>
          <p:cNvSpPr/>
          <p:nvPr/>
        </p:nvSpPr>
        <p:spPr>
          <a:xfrm>
            <a:off x="3437996" y="1179493"/>
            <a:ext cx="1593890" cy="571500"/>
          </a:xfrm>
          <a:prstGeom prst="leftArrow">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accent1"/>
                </a:solidFill>
              </a:rPr>
              <a:t>Previous</a:t>
            </a:r>
            <a:endParaRPr lang="en-US" i="1" dirty="0">
              <a:solidFill>
                <a:schemeClr val="accent1"/>
              </a:solidFill>
            </a:endParaRPr>
          </a:p>
        </p:txBody>
      </p:sp>
      <p:sp>
        <p:nvSpPr>
          <p:cNvPr id="8" name="Oval Callout 7"/>
          <p:cNvSpPr/>
          <p:nvPr/>
        </p:nvSpPr>
        <p:spPr>
          <a:xfrm>
            <a:off x="1981200" y="228600"/>
            <a:ext cx="1143000" cy="990600"/>
          </a:xfrm>
          <a:prstGeom prst="wedgeEllipseCallout">
            <a:avLst>
              <a:gd name="adj1" fmla="val 64748"/>
              <a:gd name="adj2" fmla="val 7321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accent1"/>
                </a:solidFill>
              </a:rPr>
              <a:t>This is disabled because it  is in its first phase</a:t>
            </a:r>
            <a:endParaRPr lang="en-US" sz="1000" dirty="0">
              <a:solidFill>
                <a:schemeClr val="accent1"/>
              </a:solidFill>
            </a:endParaRPr>
          </a:p>
        </p:txBody>
      </p:sp>
      <p:sp>
        <p:nvSpPr>
          <p:cNvPr id="30" name="Rounded Rectangle 29"/>
          <p:cNvSpPr/>
          <p:nvPr/>
        </p:nvSpPr>
        <p:spPr>
          <a:xfrm>
            <a:off x="0" y="5334000"/>
            <a:ext cx="1447800" cy="1295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9144000" y="217644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838200" y="2448193"/>
            <a:ext cx="816168" cy="307777"/>
          </a:xfrm>
          <a:prstGeom prst="rect">
            <a:avLst/>
          </a:prstGeom>
          <a:noFill/>
        </p:spPr>
        <p:txBody>
          <a:bodyPr wrap="square" rtlCol="0">
            <a:spAutoFit/>
          </a:bodyPr>
          <a:lstStyle/>
          <a:p>
            <a:r>
              <a:rPr lang="en-US" sz="1400" b="1" dirty="0" smtClean="0"/>
              <a:t>DRAFT</a:t>
            </a:r>
            <a:endParaRPr lang="en-US" sz="1400" b="1" dirty="0"/>
          </a:p>
        </p:txBody>
      </p:sp>
      <p:sp>
        <p:nvSpPr>
          <p:cNvPr id="63" name="Right Arrow 62"/>
          <p:cNvSpPr/>
          <p:nvPr/>
        </p:nvSpPr>
        <p:spPr>
          <a:xfrm>
            <a:off x="2057400" y="2252644"/>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2766152" y="2481244"/>
            <a:ext cx="2034448" cy="954107"/>
          </a:xfrm>
          <a:prstGeom prst="rect">
            <a:avLst/>
          </a:prstGeom>
          <a:noFill/>
        </p:spPr>
        <p:txBody>
          <a:bodyPr wrap="square" rtlCol="0">
            <a:spAutoFit/>
          </a:bodyPr>
          <a:lstStyle/>
          <a:p>
            <a:r>
              <a:rPr lang="en-US" sz="1400" b="1" dirty="0" smtClean="0"/>
              <a:t>READY FOR TEACHER EVALUATION CONFERENCE</a:t>
            </a:r>
          </a:p>
        </p:txBody>
      </p:sp>
      <p:sp>
        <p:nvSpPr>
          <p:cNvPr id="65" name="Oval 64"/>
          <p:cNvSpPr/>
          <p:nvPr/>
        </p:nvSpPr>
        <p:spPr>
          <a:xfrm>
            <a:off x="6248400" y="217644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a:off x="4724400" y="2252644"/>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331979" y="2481244"/>
            <a:ext cx="2644048" cy="1538883"/>
          </a:xfrm>
          <a:prstGeom prst="rect">
            <a:avLst/>
          </a:prstGeom>
          <a:noFill/>
        </p:spPr>
        <p:txBody>
          <a:bodyPr wrap="square" rtlCol="0">
            <a:spAutoFit/>
          </a:bodyPr>
          <a:lstStyle/>
          <a:p>
            <a:r>
              <a:rPr lang="en-US" sz="1400" b="1" dirty="0" smtClean="0"/>
              <a:t>READY FOR TEACHER’S FORMAL  RECEIPT</a:t>
            </a:r>
          </a:p>
          <a:p>
            <a:endParaRPr lang="en-US" sz="800" b="1" dirty="0" smtClean="0"/>
          </a:p>
          <a:p>
            <a:r>
              <a:rPr lang="en-US" sz="1400" dirty="0" smtClean="0"/>
              <a:t>Report is final. Teacher can view the report in </a:t>
            </a:r>
            <a:r>
              <a:rPr lang="en-US" sz="1400" dirty="0" err="1" smtClean="0"/>
              <a:t>eVal</a:t>
            </a:r>
            <a:r>
              <a:rPr lang="en-US" sz="1400" dirty="0" smtClean="0"/>
              <a:t> and by doing so will acknowledge receipt of it</a:t>
            </a:r>
            <a:endParaRPr lang="en-US" sz="1400" dirty="0"/>
          </a:p>
        </p:txBody>
      </p:sp>
      <p:sp>
        <p:nvSpPr>
          <p:cNvPr id="68" name="TextBox 67"/>
          <p:cNvSpPr txBox="1"/>
          <p:nvPr/>
        </p:nvSpPr>
        <p:spPr>
          <a:xfrm>
            <a:off x="1086813" y="1821995"/>
            <a:ext cx="424149" cy="369332"/>
          </a:xfrm>
          <a:prstGeom prst="rect">
            <a:avLst/>
          </a:prstGeom>
          <a:noFill/>
        </p:spPr>
        <p:txBody>
          <a:bodyPr wrap="square" rtlCol="0">
            <a:spAutoFit/>
          </a:bodyPr>
          <a:lstStyle/>
          <a:p>
            <a:r>
              <a:rPr lang="en-US" b="1" dirty="0" smtClean="0">
                <a:solidFill>
                  <a:schemeClr val="accent1"/>
                </a:solidFill>
              </a:rPr>
              <a:t>1</a:t>
            </a:r>
            <a:endParaRPr lang="en-US" b="1" dirty="0">
              <a:solidFill>
                <a:schemeClr val="accent1"/>
              </a:solidFill>
            </a:endParaRPr>
          </a:p>
        </p:txBody>
      </p:sp>
      <p:sp>
        <p:nvSpPr>
          <p:cNvPr id="69" name="TextBox 68"/>
          <p:cNvSpPr txBox="1"/>
          <p:nvPr/>
        </p:nvSpPr>
        <p:spPr>
          <a:xfrm>
            <a:off x="3394847" y="1821995"/>
            <a:ext cx="424149" cy="369332"/>
          </a:xfrm>
          <a:prstGeom prst="rect">
            <a:avLst/>
          </a:prstGeom>
          <a:noFill/>
        </p:spPr>
        <p:txBody>
          <a:bodyPr wrap="square" rtlCol="0">
            <a:spAutoFit/>
          </a:bodyPr>
          <a:lstStyle/>
          <a:p>
            <a:r>
              <a:rPr lang="en-US" b="1" dirty="0" smtClean="0">
                <a:solidFill>
                  <a:schemeClr val="accent1"/>
                </a:solidFill>
              </a:rPr>
              <a:t>2</a:t>
            </a:r>
            <a:endParaRPr lang="en-US" b="1" dirty="0">
              <a:solidFill>
                <a:schemeClr val="accent1"/>
              </a:solidFill>
            </a:endParaRPr>
          </a:p>
        </p:txBody>
      </p:sp>
      <p:sp>
        <p:nvSpPr>
          <p:cNvPr id="70" name="TextBox 69"/>
          <p:cNvSpPr txBox="1"/>
          <p:nvPr/>
        </p:nvSpPr>
        <p:spPr>
          <a:xfrm>
            <a:off x="6205251" y="1821995"/>
            <a:ext cx="424149" cy="369332"/>
          </a:xfrm>
          <a:prstGeom prst="rect">
            <a:avLst/>
          </a:prstGeom>
          <a:noFill/>
        </p:spPr>
        <p:txBody>
          <a:bodyPr wrap="square" rtlCol="0">
            <a:spAutoFit/>
          </a:bodyPr>
          <a:lstStyle/>
          <a:p>
            <a:r>
              <a:rPr lang="en-US" b="1" dirty="0" smtClean="0">
                <a:solidFill>
                  <a:schemeClr val="accent1"/>
                </a:solidFill>
              </a:rPr>
              <a:t>3</a:t>
            </a:r>
            <a:endParaRPr lang="en-US" b="1" dirty="0">
              <a:solidFill>
                <a:schemeClr val="accent1"/>
              </a:solidFill>
            </a:endParaRPr>
          </a:p>
        </p:txBody>
      </p:sp>
      <p:sp>
        <p:nvSpPr>
          <p:cNvPr id="71" name="Oval 70"/>
          <p:cNvSpPr/>
          <p:nvPr/>
        </p:nvSpPr>
        <p:spPr>
          <a:xfrm>
            <a:off x="3429000" y="217644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8557352" y="2481244"/>
            <a:ext cx="1729648" cy="954107"/>
          </a:xfrm>
          <a:prstGeom prst="rect">
            <a:avLst/>
          </a:prstGeom>
          <a:noFill/>
        </p:spPr>
        <p:txBody>
          <a:bodyPr wrap="square" rtlCol="0">
            <a:spAutoFit/>
          </a:bodyPr>
          <a:lstStyle/>
          <a:p>
            <a:r>
              <a:rPr lang="en-US" sz="1400" b="1" dirty="0" smtClean="0"/>
              <a:t>SUBMITTED</a:t>
            </a:r>
          </a:p>
          <a:p>
            <a:endParaRPr lang="en-US" sz="1400" dirty="0" smtClean="0"/>
          </a:p>
          <a:p>
            <a:r>
              <a:rPr lang="en-US" sz="1400" dirty="0" smtClean="0"/>
              <a:t>The finalized report has been submitted</a:t>
            </a:r>
            <a:endParaRPr lang="en-US" sz="1400" dirty="0"/>
          </a:p>
        </p:txBody>
      </p:sp>
      <p:sp>
        <p:nvSpPr>
          <p:cNvPr id="73" name="TextBox 72"/>
          <p:cNvSpPr txBox="1"/>
          <p:nvPr/>
        </p:nvSpPr>
        <p:spPr>
          <a:xfrm>
            <a:off x="9067800" y="1821995"/>
            <a:ext cx="424149" cy="369332"/>
          </a:xfrm>
          <a:prstGeom prst="rect">
            <a:avLst/>
          </a:prstGeom>
          <a:noFill/>
        </p:spPr>
        <p:txBody>
          <a:bodyPr wrap="square" rtlCol="0">
            <a:spAutoFit/>
          </a:bodyPr>
          <a:lstStyle/>
          <a:p>
            <a:r>
              <a:rPr lang="en-US" b="1" dirty="0" smtClean="0">
                <a:solidFill>
                  <a:schemeClr val="accent1"/>
                </a:solidFill>
              </a:rPr>
              <a:t>4</a:t>
            </a:r>
            <a:endParaRPr lang="en-US" b="1" dirty="0">
              <a:solidFill>
                <a:schemeClr val="accent1"/>
              </a:solidFill>
            </a:endParaRPr>
          </a:p>
        </p:txBody>
      </p:sp>
      <p:sp>
        <p:nvSpPr>
          <p:cNvPr id="74" name="Right Arrow 73"/>
          <p:cNvSpPr/>
          <p:nvPr/>
        </p:nvSpPr>
        <p:spPr>
          <a:xfrm>
            <a:off x="8077200" y="2241095"/>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735122" y="4815829"/>
            <a:ext cx="1838899" cy="523220"/>
          </a:xfrm>
          <a:prstGeom prst="rect">
            <a:avLst/>
          </a:prstGeom>
        </p:spPr>
        <p:txBody>
          <a:bodyPr wrap="square">
            <a:spAutoFit/>
          </a:bodyPr>
          <a:lstStyle/>
          <a:p>
            <a:r>
              <a:rPr lang="en-US" sz="1400" dirty="0"/>
              <a:t>Visible to </a:t>
            </a:r>
            <a:r>
              <a:rPr lang="en-US" sz="1400" dirty="0" smtClean="0"/>
              <a:t>teacher (default)</a:t>
            </a:r>
            <a:endParaRPr lang="en-US" sz="1400" dirty="0"/>
          </a:p>
        </p:txBody>
      </p:sp>
      <p:sp>
        <p:nvSpPr>
          <p:cNvPr id="77" name="Rectangle 76"/>
          <p:cNvSpPr/>
          <p:nvPr/>
        </p:nvSpPr>
        <p:spPr>
          <a:xfrm>
            <a:off x="2615773" y="5456191"/>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2724105" y="5402025"/>
            <a:ext cx="1856598" cy="307777"/>
          </a:xfrm>
          <a:prstGeom prst="rect">
            <a:avLst/>
          </a:prstGeom>
        </p:spPr>
        <p:txBody>
          <a:bodyPr wrap="none">
            <a:spAutoFit/>
          </a:bodyPr>
          <a:lstStyle/>
          <a:p>
            <a:r>
              <a:rPr lang="en-US" sz="1400" dirty="0" smtClean="0"/>
              <a:t>Not visible </a:t>
            </a:r>
            <a:r>
              <a:rPr lang="en-US" sz="1400" dirty="0"/>
              <a:t>to teacher</a:t>
            </a:r>
          </a:p>
        </p:txBody>
      </p:sp>
      <p:cxnSp>
        <p:nvCxnSpPr>
          <p:cNvPr id="83" name="Straight Connector 82"/>
          <p:cNvCxnSpPr/>
          <p:nvPr/>
        </p:nvCxnSpPr>
        <p:spPr>
          <a:xfrm>
            <a:off x="2360179" y="2602081"/>
            <a:ext cx="2021" cy="3722519"/>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027179" y="2660195"/>
            <a:ext cx="0" cy="3664405"/>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382000" y="2625604"/>
            <a:ext cx="0" cy="3698996"/>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28473" y="3500002"/>
            <a:ext cx="1968500" cy="1169551"/>
          </a:xfrm>
          <a:prstGeom prst="rect">
            <a:avLst/>
          </a:prstGeom>
        </p:spPr>
        <p:txBody>
          <a:bodyPr wrap="square" rtlCol="0">
            <a:spAutoFit/>
          </a:bodyPr>
          <a:lstStyle/>
          <a:p>
            <a:r>
              <a:rPr lang="en-US" sz="1400" dirty="0" smtClean="0"/>
              <a:t>No further changes can be made to scores or report  settings unless Report is returned to </a:t>
            </a:r>
            <a:r>
              <a:rPr lang="en-US" sz="1400" b="1" dirty="0" smtClean="0"/>
              <a:t>Draft</a:t>
            </a:r>
            <a:r>
              <a:rPr lang="en-US" sz="1400" dirty="0" smtClean="0"/>
              <a:t>.</a:t>
            </a:r>
            <a:endParaRPr lang="en-US" sz="1400" dirty="0"/>
          </a:p>
        </p:txBody>
      </p:sp>
      <p:sp>
        <p:nvSpPr>
          <p:cNvPr id="88" name="Rectangle 87"/>
          <p:cNvSpPr/>
          <p:nvPr/>
        </p:nvSpPr>
        <p:spPr>
          <a:xfrm>
            <a:off x="8845627" y="4581261"/>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8953959" y="4527095"/>
            <a:ext cx="1744177" cy="523220"/>
          </a:xfrm>
          <a:prstGeom prst="rect">
            <a:avLst/>
          </a:prstGeom>
        </p:spPr>
        <p:txBody>
          <a:bodyPr wrap="square">
            <a:spAutoFit/>
          </a:bodyPr>
          <a:lstStyle/>
          <a:p>
            <a:r>
              <a:rPr lang="en-US" sz="1400" dirty="0" smtClean="0"/>
              <a:t>No student growth scores included</a:t>
            </a:r>
            <a:endParaRPr lang="en-US" sz="1400" dirty="0"/>
          </a:p>
        </p:txBody>
      </p:sp>
      <p:sp>
        <p:nvSpPr>
          <p:cNvPr id="90" name="Rectangle 89"/>
          <p:cNvSpPr/>
          <p:nvPr/>
        </p:nvSpPr>
        <p:spPr>
          <a:xfrm>
            <a:off x="8818085" y="5111684"/>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926417" y="5057518"/>
            <a:ext cx="1893983" cy="738664"/>
          </a:xfrm>
          <a:prstGeom prst="rect">
            <a:avLst/>
          </a:prstGeom>
        </p:spPr>
        <p:txBody>
          <a:bodyPr wrap="square">
            <a:spAutoFit/>
          </a:bodyPr>
          <a:lstStyle/>
          <a:p>
            <a:r>
              <a:rPr lang="en-US" sz="1400" dirty="0" smtClean="0"/>
              <a:t>No electronic teacher acknowledgement of receipt</a:t>
            </a:r>
            <a:endParaRPr lang="en-US" sz="1400" dirty="0"/>
          </a:p>
        </p:txBody>
      </p:sp>
      <p:sp>
        <p:nvSpPr>
          <p:cNvPr id="92" name="Rectangle 91"/>
          <p:cNvSpPr/>
          <p:nvPr/>
        </p:nvSpPr>
        <p:spPr>
          <a:xfrm>
            <a:off x="8458200" y="4219318"/>
            <a:ext cx="1875835" cy="307777"/>
          </a:xfrm>
          <a:prstGeom prst="rect">
            <a:avLst/>
          </a:prstGeom>
        </p:spPr>
        <p:txBody>
          <a:bodyPr wrap="none">
            <a:spAutoFit/>
          </a:bodyPr>
          <a:lstStyle/>
          <a:p>
            <a:r>
              <a:rPr lang="en-US" sz="1400" i="1" dirty="0" smtClean="0"/>
              <a:t>Evaluator over-rides:</a:t>
            </a:r>
            <a:endParaRPr lang="en-US" sz="1400" i="1" dirty="0"/>
          </a:p>
        </p:txBody>
      </p:sp>
      <p:sp>
        <p:nvSpPr>
          <p:cNvPr id="93" name="Oval 92"/>
          <p:cNvSpPr/>
          <p:nvPr/>
        </p:nvSpPr>
        <p:spPr>
          <a:xfrm>
            <a:off x="1143000" y="2164895"/>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8818085" y="5876661"/>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8926417" y="5801380"/>
            <a:ext cx="1893983" cy="523220"/>
          </a:xfrm>
          <a:prstGeom prst="rect">
            <a:avLst/>
          </a:prstGeom>
        </p:spPr>
        <p:txBody>
          <a:bodyPr wrap="square">
            <a:spAutoFit/>
          </a:bodyPr>
          <a:lstStyle/>
          <a:p>
            <a:r>
              <a:rPr lang="en-US" sz="1400" dirty="0" smtClean="0"/>
              <a:t>Process was completed by paper</a:t>
            </a:r>
            <a:endParaRPr lang="en-US" sz="1400" dirty="0"/>
          </a:p>
        </p:txBody>
      </p:sp>
      <p:sp>
        <p:nvSpPr>
          <p:cNvPr id="99" name="TextBox 98"/>
          <p:cNvSpPr txBox="1"/>
          <p:nvPr/>
        </p:nvSpPr>
        <p:spPr>
          <a:xfrm>
            <a:off x="228600" y="304800"/>
            <a:ext cx="424149" cy="584775"/>
          </a:xfrm>
          <a:prstGeom prst="rect">
            <a:avLst/>
          </a:prstGeom>
          <a:noFill/>
        </p:spPr>
        <p:txBody>
          <a:bodyPr wrap="square" rtlCol="0">
            <a:spAutoFit/>
          </a:bodyPr>
          <a:lstStyle/>
          <a:p>
            <a:r>
              <a:rPr lang="en-US" sz="3200" b="1" dirty="0" smtClean="0">
                <a:solidFill>
                  <a:srgbClr val="FF0000"/>
                </a:solidFill>
              </a:rPr>
              <a:t>1</a:t>
            </a:r>
            <a:endParaRPr lang="en-US" sz="3200" b="1" dirty="0">
              <a:solidFill>
                <a:srgbClr val="FF0000"/>
              </a:solidFill>
            </a:endParaRPr>
          </a:p>
        </p:txBody>
      </p:sp>
      <p:sp>
        <p:nvSpPr>
          <p:cNvPr id="101" name="Rectangle 100"/>
          <p:cNvSpPr/>
          <p:nvPr/>
        </p:nvSpPr>
        <p:spPr>
          <a:xfrm>
            <a:off x="2590800" y="4846528"/>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rPr>
              <a:t>x</a:t>
            </a:r>
            <a:endParaRPr lang="en-US" b="1" dirty="0">
              <a:solidFill>
                <a:schemeClr val="accent1"/>
              </a:solidFill>
            </a:endParaRPr>
          </a:p>
        </p:txBody>
      </p:sp>
      <p:sp>
        <p:nvSpPr>
          <p:cNvPr id="102" name="TextBox 101"/>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103" name="Slide Number Placeholder 102"/>
          <p:cNvSpPr>
            <a:spLocks noGrp="1"/>
          </p:cNvSpPr>
          <p:nvPr>
            <p:ph type="sldNum" sz="quarter" idx="11"/>
          </p:nvPr>
        </p:nvSpPr>
        <p:spPr/>
        <p:txBody>
          <a:bodyPr/>
          <a:lstStyle/>
          <a:p>
            <a:pPr>
              <a:defRPr/>
            </a:pPr>
            <a:fld id="{6467B3D2-AC44-422D-800F-40B8942AF7E9}" type="slidenum">
              <a:rPr lang="en-US" smtClean="0"/>
              <a:pPr>
                <a:defRPr/>
              </a:pPr>
              <a:t>3</a:t>
            </a:fld>
            <a:endParaRPr lang="en-US"/>
          </a:p>
        </p:txBody>
      </p:sp>
      <p:sp>
        <p:nvSpPr>
          <p:cNvPr id="104" name="Rectangle 103"/>
          <p:cNvSpPr/>
          <p:nvPr/>
        </p:nvSpPr>
        <p:spPr>
          <a:xfrm>
            <a:off x="5274937" y="4027097"/>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rPr>
              <a:t>x</a:t>
            </a:r>
            <a:endParaRPr lang="en-US" b="1" dirty="0">
              <a:solidFill>
                <a:schemeClr val="accent1"/>
              </a:solidFill>
            </a:endParaRPr>
          </a:p>
        </p:txBody>
      </p:sp>
      <p:sp>
        <p:nvSpPr>
          <p:cNvPr id="105" name="Rectangle 104"/>
          <p:cNvSpPr/>
          <p:nvPr/>
        </p:nvSpPr>
        <p:spPr>
          <a:xfrm>
            <a:off x="5360691" y="3962400"/>
            <a:ext cx="2764539" cy="954107"/>
          </a:xfrm>
          <a:prstGeom prst="rect">
            <a:avLst/>
          </a:prstGeom>
        </p:spPr>
        <p:txBody>
          <a:bodyPr wrap="square">
            <a:spAutoFit/>
          </a:bodyPr>
          <a:lstStyle/>
          <a:p>
            <a:r>
              <a:rPr lang="en-US" sz="1400" dirty="0" smtClean="0"/>
              <a:t>Report will automatically submit once teacher logs into system and receives the </a:t>
            </a:r>
            <a:r>
              <a:rPr lang="en-US" sz="1400" dirty="0" smtClean="0"/>
              <a:t>it (recommended</a:t>
            </a:r>
            <a:r>
              <a:rPr lang="en-US" sz="1400" dirty="0" smtClean="0"/>
              <a:t>)</a:t>
            </a:r>
            <a:endParaRPr lang="en-US" sz="1400" dirty="0"/>
          </a:p>
        </p:txBody>
      </p:sp>
      <p:sp>
        <p:nvSpPr>
          <p:cNvPr id="106" name="Rectangle 105"/>
          <p:cNvSpPr/>
          <p:nvPr/>
        </p:nvSpPr>
        <p:spPr>
          <a:xfrm>
            <a:off x="5181600" y="4930966"/>
            <a:ext cx="160421"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289932" y="4876800"/>
            <a:ext cx="3007739" cy="738664"/>
          </a:xfrm>
          <a:prstGeom prst="rect">
            <a:avLst/>
          </a:prstGeom>
        </p:spPr>
        <p:txBody>
          <a:bodyPr wrap="square">
            <a:spAutoFit/>
          </a:bodyPr>
          <a:lstStyle/>
          <a:p>
            <a:r>
              <a:rPr lang="en-US" sz="1400" dirty="0"/>
              <a:t> </a:t>
            </a:r>
            <a:r>
              <a:rPr lang="en-US" sz="1400" dirty="0" smtClean="0"/>
              <a:t>Submit my report NOW as I wish to finalize it without the teacher’s receipt</a:t>
            </a:r>
            <a:endParaRPr lang="en-US" sz="1400" dirty="0"/>
          </a:p>
        </p:txBody>
      </p:sp>
      <p:sp>
        <p:nvSpPr>
          <p:cNvPr id="108" name="Rectangle 107"/>
          <p:cNvSpPr/>
          <p:nvPr/>
        </p:nvSpPr>
        <p:spPr>
          <a:xfrm>
            <a:off x="5181600" y="5640102"/>
            <a:ext cx="160421"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5289932" y="5562600"/>
            <a:ext cx="3007739" cy="1169551"/>
          </a:xfrm>
          <a:prstGeom prst="rect">
            <a:avLst/>
          </a:prstGeom>
        </p:spPr>
        <p:txBody>
          <a:bodyPr wrap="square">
            <a:spAutoFit/>
          </a:bodyPr>
          <a:lstStyle/>
          <a:p>
            <a:r>
              <a:rPr lang="en-US" sz="1400" dirty="0" smtClean="0"/>
              <a:t>I will use a paper process for signature and </a:t>
            </a:r>
            <a:r>
              <a:rPr lang="en-US" sz="1400" dirty="0" smtClean="0"/>
              <a:t>submission (an electronic copy showing it was “dropped to paper” will be automatically submitted as well)</a:t>
            </a:r>
            <a:endParaRPr lang="en-US" sz="1400" dirty="0"/>
          </a:p>
        </p:txBody>
      </p:sp>
      <p:sp>
        <p:nvSpPr>
          <p:cNvPr id="47" name="TextBox 46"/>
          <p:cNvSpPr txBox="1"/>
          <p:nvPr/>
        </p:nvSpPr>
        <p:spPr>
          <a:xfrm>
            <a:off x="228600" y="2858631"/>
            <a:ext cx="1905000" cy="2246769"/>
          </a:xfrm>
          <a:prstGeom prst="rect">
            <a:avLst/>
          </a:prstGeom>
        </p:spPr>
        <p:txBody>
          <a:bodyPr wrap="square" rtlCol="0">
            <a:spAutoFit/>
          </a:bodyPr>
          <a:lstStyle/>
          <a:p>
            <a:r>
              <a:rPr lang="en-US" sz="1400" dirty="0" smtClean="0"/>
              <a:t>Only </a:t>
            </a:r>
            <a:r>
              <a:rPr lang="en-US" sz="1400" dirty="0"/>
              <a:t>visible to you.  </a:t>
            </a:r>
            <a:endParaRPr lang="en-US" sz="1400" dirty="0" smtClean="0"/>
          </a:p>
          <a:p>
            <a:endParaRPr lang="en-US" sz="1400" dirty="0"/>
          </a:p>
          <a:p>
            <a:r>
              <a:rPr lang="en-US" sz="1400" b="1" dirty="0" smtClean="0">
                <a:solidFill>
                  <a:srgbClr val="FF0000"/>
                </a:solidFill>
              </a:rPr>
              <a:t>Your report must be in DRAFT mode for you to score this teacher, add notes or adjust report settings for this evaluation report</a:t>
            </a:r>
            <a:r>
              <a:rPr lang="en-US" sz="1400" dirty="0" smtClean="0"/>
              <a:t>.</a:t>
            </a:r>
          </a:p>
          <a:p>
            <a:endParaRPr lang="en-US" sz="1400" dirty="0"/>
          </a:p>
        </p:txBody>
      </p:sp>
    </p:spTree>
    <p:extLst>
      <p:ext uri="{BB962C8B-B14F-4D97-AF65-F5344CB8AC3E}">
        <p14:creationId xmlns:p14="http://schemas.microsoft.com/office/powerpoint/2010/main" val="35923526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Teacher screens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30</a:t>
            </a:fld>
            <a:endParaRPr lang="en-US"/>
          </a:p>
        </p:txBody>
      </p:sp>
    </p:spTree>
    <p:extLst>
      <p:ext uri="{BB962C8B-B14F-4D97-AF65-F5344CB8AC3E}">
        <p14:creationId xmlns:p14="http://schemas.microsoft.com/office/powerpoint/2010/main" val="3031575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PRINTING  THE REPORT – what the teacher sees</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31</a:t>
            </a:fld>
            <a:endParaRPr lang="en-US"/>
          </a:p>
        </p:txBody>
      </p:sp>
    </p:spTree>
    <p:extLst>
      <p:ext uri="{BB962C8B-B14F-4D97-AF65-F5344CB8AC3E}">
        <p14:creationId xmlns:p14="http://schemas.microsoft.com/office/powerpoint/2010/main" val="3381450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0" y="5334000"/>
            <a:ext cx="1447800" cy="1295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228599" y="304800"/>
            <a:ext cx="10163977" cy="584775"/>
          </a:xfrm>
          <a:prstGeom prst="rect">
            <a:avLst/>
          </a:prstGeom>
          <a:noFill/>
        </p:spPr>
        <p:txBody>
          <a:bodyPr wrap="square" rtlCol="0">
            <a:spAutoFit/>
          </a:bodyPr>
          <a:lstStyle/>
          <a:p>
            <a:r>
              <a:rPr lang="en-US" sz="3200" b="1" dirty="0" smtClean="0">
                <a:solidFill>
                  <a:srgbClr val="FF0000"/>
                </a:solidFill>
              </a:rPr>
              <a:t>T1: How the Teacher will print the report</a:t>
            </a:r>
            <a:endParaRPr lang="en-US" sz="3200" b="1" dirty="0">
              <a:solidFill>
                <a:srgbClr val="FF0000"/>
              </a:solidFill>
            </a:endParaRPr>
          </a:p>
        </p:txBody>
      </p:sp>
      <p:sp>
        <p:nvSpPr>
          <p:cNvPr id="102" name="TextBox 101"/>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TEACHER SCREEN</a:t>
            </a:r>
            <a:endParaRPr lang="en-US" dirty="0">
              <a:solidFill>
                <a:srgbClr val="FF0000"/>
              </a:solidFill>
            </a:endParaRPr>
          </a:p>
        </p:txBody>
      </p:sp>
      <p:sp>
        <p:nvSpPr>
          <p:cNvPr id="103" name="Slide Number Placeholder 102"/>
          <p:cNvSpPr>
            <a:spLocks noGrp="1"/>
          </p:cNvSpPr>
          <p:nvPr>
            <p:ph type="sldNum" sz="quarter" idx="11"/>
          </p:nvPr>
        </p:nvSpPr>
        <p:spPr/>
        <p:txBody>
          <a:bodyPr/>
          <a:lstStyle/>
          <a:p>
            <a:pPr>
              <a:defRPr/>
            </a:pPr>
            <a:fld id="{6467B3D2-AC44-422D-800F-40B8942AF7E9}" type="slidenum">
              <a:rPr lang="en-US" smtClean="0"/>
              <a:pPr>
                <a:defRPr/>
              </a:pPr>
              <a:t>32</a:t>
            </a:fld>
            <a:endParaRPr lang="en-US"/>
          </a:p>
        </p:txBody>
      </p:sp>
      <p:sp>
        <p:nvSpPr>
          <p:cNvPr id="2" name="TextBox 1"/>
          <p:cNvSpPr txBox="1"/>
          <p:nvPr/>
        </p:nvSpPr>
        <p:spPr>
          <a:xfrm>
            <a:off x="685800" y="2477869"/>
            <a:ext cx="3886200" cy="523220"/>
          </a:xfrm>
          <a:prstGeom prst="rect">
            <a:avLst/>
          </a:prstGeom>
          <a:noFill/>
        </p:spPr>
        <p:txBody>
          <a:bodyPr wrap="square" rtlCol="0">
            <a:spAutoFit/>
          </a:bodyPr>
          <a:lstStyle/>
          <a:p>
            <a:r>
              <a:rPr lang="en-US" sz="2800" b="1" dirty="0" smtClean="0"/>
              <a:t>Evaluation Report</a:t>
            </a:r>
            <a:endParaRPr lang="en-US" sz="2800" b="1" dirty="0"/>
          </a:p>
        </p:txBody>
      </p:sp>
      <p:sp>
        <p:nvSpPr>
          <p:cNvPr id="47" name="TextBox 46"/>
          <p:cNvSpPr txBox="1"/>
          <p:nvPr/>
        </p:nvSpPr>
        <p:spPr>
          <a:xfrm>
            <a:off x="762000" y="3124201"/>
            <a:ext cx="914400" cy="369332"/>
          </a:xfrm>
          <a:prstGeom prst="rect">
            <a:avLst/>
          </a:prstGeom>
          <a:noFill/>
        </p:spPr>
        <p:txBody>
          <a:bodyPr wrap="square" rtlCol="0">
            <a:spAutoFit/>
          </a:bodyPr>
          <a:lstStyle/>
          <a:p>
            <a:r>
              <a:rPr lang="en-US" b="1" u="sng" dirty="0" smtClean="0"/>
              <a:t>Status</a:t>
            </a:r>
            <a:endParaRPr lang="en-US" b="1" u="sng" dirty="0"/>
          </a:p>
        </p:txBody>
      </p:sp>
      <p:sp>
        <p:nvSpPr>
          <p:cNvPr id="48" name="TextBox 47"/>
          <p:cNvSpPr txBox="1"/>
          <p:nvPr/>
        </p:nvSpPr>
        <p:spPr>
          <a:xfrm>
            <a:off x="5638800" y="3124201"/>
            <a:ext cx="2743200" cy="369332"/>
          </a:xfrm>
          <a:prstGeom prst="rect">
            <a:avLst/>
          </a:prstGeom>
          <a:noFill/>
        </p:spPr>
        <p:txBody>
          <a:bodyPr wrap="square" rtlCol="0">
            <a:spAutoFit/>
          </a:bodyPr>
          <a:lstStyle/>
          <a:p>
            <a:r>
              <a:rPr lang="en-US" b="1" u="sng" dirty="0" smtClean="0"/>
              <a:t>Action for you to take</a:t>
            </a:r>
            <a:endParaRPr lang="en-US" b="1" u="sng" dirty="0"/>
          </a:p>
        </p:txBody>
      </p:sp>
      <p:sp>
        <p:nvSpPr>
          <p:cNvPr id="51" name="Rounded Rectangle 50"/>
          <p:cNvSpPr/>
          <p:nvPr/>
        </p:nvSpPr>
        <p:spPr>
          <a:xfrm>
            <a:off x="4343400" y="4267200"/>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a:t>
            </a:r>
            <a:endParaRPr lang="en-US" dirty="0"/>
          </a:p>
        </p:txBody>
      </p:sp>
      <p:sp>
        <p:nvSpPr>
          <p:cNvPr id="52" name="TextBox 51"/>
          <p:cNvSpPr txBox="1"/>
          <p:nvPr/>
        </p:nvSpPr>
        <p:spPr>
          <a:xfrm>
            <a:off x="3276600" y="3124200"/>
            <a:ext cx="1600200" cy="369332"/>
          </a:xfrm>
          <a:prstGeom prst="rect">
            <a:avLst/>
          </a:prstGeom>
          <a:noFill/>
        </p:spPr>
        <p:txBody>
          <a:bodyPr wrap="square" rtlCol="0">
            <a:spAutoFit/>
          </a:bodyPr>
          <a:lstStyle/>
          <a:p>
            <a:r>
              <a:rPr lang="en-US" b="1" u="sng" dirty="0" smtClean="0"/>
              <a:t>Status Date</a:t>
            </a:r>
            <a:endParaRPr lang="en-US" b="1" u="sng" dirty="0"/>
          </a:p>
        </p:txBody>
      </p:sp>
      <p:sp>
        <p:nvSpPr>
          <p:cNvPr id="54" name="TextBox 53"/>
          <p:cNvSpPr txBox="1"/>
          <p:nvPr/>
        </p:nvSpPr>
        <p:spPr>
          <a:xfrm>
            <a:off x="739966" y="3429001"/>
            <a:ext cx="1371600" cy="369332"/>
          </a:xfrm>
          <a:prstGeom prst="rect">
            <a:avLst/>
          </a:prstGeom>
          <a:noFill/>
        </p:spPr>
        <p:txBody>
          <a:bodyPr wrap="square" rtlCol="0">
            <a:spAutoFit/>
          </a:bodyPr>
          <a:lstStyle/>
          <a:p>
            <a:r>
              <a:rPr lang="en-US" dirty="0" smtClean="0"/>
              <a:t>Submitted</a:t>
            </a:r>
            <a:endParaRPr lang="en-US" dirty="0"/>
          </a:p>
        </p:txBody>
      </p:sp>
      <p:sp>
        <p:nvSpPr>
          <p:cNvPr id="55" name="TextBox 54"/>
          <p:cNvSpPr txBox="1"/>
          <p:nvPr/>
        </p:nvSpPr>
        <p:spPr>
          <a:xfrm>
            <a:off x="3200400" y="3429001"/>
            <a:ext cx="2438400" cy="369332"/>
          </a:xfrm>
          <a:prstGeom prst="rect">
            <a:avLst/>
          </a:prstGeom>
          <a:noFill/>
        </p:spPr>
        <p:txBody>
          <a:bodyPr wrap="square" rtlCol="0">
            <a:spAutoFit/>
          </a:bodyPr>
          <a:lstStyle/>
          <a:p>
            <a:r>
              <a:rPr lang="en-US" dirty="0" smtClean="0"/>
              <a:t>May 15 3:14:23</a:t>
            </a:r>
            <a:endParaRPr lang="en-US" dirty="0"/>
          </a:p>
        </p:txBody>
      </p:sp>
      <p:sp>
        <p:nvSpPr>
          <p:cNvPr id="4" name="Rectangle 3"/>
          <p:cNvSpPr/>
          <p:nvPr/>
        </p:nvSpPr>
        <p:spPr>
          <a:xfrm>
            <a:off x="5638800" y="3429001"/>
            <a:ext cx="5029200" cy="646331"/>
          </a:xfrm>
          <a:prstGeom prst="rect">
            <a:avLst/>
          </a:prstGeom>
        </p:spPr>
        <p:txBody>
          <a:bodyPr wrap="square">
            <a:spAutoFit/>
          </a:bodyPr>
          <a:lstStyle/>
          <a:p>
            <a:r>
              <a:rPr lang="en-US" dirty="0"/>
              <a:t>None.  The report process is complete and the report has been submitted.</a:t>
            </a:r>
          </a:p>
        </p:txBody>
      </p:sp>
      <p:sp>
        <p:nvSpPr>
          <p:cNvPr id="7" name="Rounded Rectangle 6"/>
          <p:cNvSpPr/>
          <p:nvPr/>
        </p:nvSpPr>
        <p:spPr>
          <a:xfrm>
            <a:off x="228600" y="2286000"/>
            <a:ext cx="10515600" cy="2667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04800" y="1182469"/>
            <a:ext cx="10134600" cy="646331"/>
          </a:xfrm>
          <a:prstGeom prst="rect">
            <a:avLst/>
          </a:prstGeom>
          <a:noFill/>
        </p:spPr>
        <p:txBody>
          <a:bodyPr wrap="square" rtlCol="0">
            <a:spAutoFit/>
          </a:bodyPr>
          <a:lstStyle/>
          <a:p>
            <a:r>
              <a:rPr lang="en-US" b="1" i="1" dirty="0" smtClean="0"/>
              <a:t>See the next slide for all possible values</a:t>
            </a:r>
            <a:r>
              <a:rPr lang="en-US" dirty="0" smtClean="0"/>
              <a:t>.  (This screen will not show an ongoing history.  It will only show the most recent status.)</a:t>
            </a:r>
            <a:endParaRPr lang="en-US" dirty="0"/>
          </a:p>
        </p:txBody>
      </p:sp>
      <p:sp>
        <p:nvSpPr>
          <p:cNvPr id="75" name="Oval Callout 74"/>
          <p:cNvSpPr/>
          <p:nvPr/>
        </p:nvSpPr>
        <p:spPr>
          <a:xfrm rot="162286">
            <a:off x="7382151" y="4869711"/>
            <a:ext cx="2970602" cy="1757919"/>
          </a:xfrm>
          <a:prstGeom prst="wedgeEllipseCallout">
            <a:avLst>
              <a:gd name="adj1" fmla="val -122084"/>
              <a:gd name="adj2" fmla="val -59127"/>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It should print to screen first, then provide option for PDF file.  </a:t>
            </a:r>
            <a:endParaRPr lang="en-US" dirty="0">
              <a:solidFill>
                <a:schemeClr val="accent1"/>
              </a:solidFill>
            </a:endParaRPr>
          </a:p>
        </p:txBody>
      </p:sp>
    </p:spTree>
    <p:extLst>
      <p:ext uri="{BB962C8B-B14F-4D97-AF65-F5344CB8AC3E}">
        <p14:creationId xmlns:p14="http://schemas.microsoft.com/office/powerpoint/2010/main" val="1906256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674273934"/>
              </p:ext>
            </p:extLst>
          </p:nvPr>
        </p:nvGraphicFramePr>
        <p:xfrm>
          <a:off x="304800" y="1158240"/>
          <a:ext cx="10347324" cy="5425440"/>
        </p:xfrm>
        <a:graphic>
          <a:graphicData uri="http://schemas.openxmlformats.org/drawingml/2006/table">
            <a:tbl>
              <a:tblPr firstRow="1" bandRow="1">
                <a:tableStyleId>{5C22544A-7EE6-4342-B048-85BDC9FD1C3A}</a:tableStyleId>
              </a:tblPr>
              <a:tblGrid>
                <a:gridCol w="2586831"/>
                <a:gridCol w="2586831"/>
                <a:gridCol w="2586831"/>
                <a:gridCol w="2586831"/>
              </a:tblGrid>
              <a:tr h="370840">
                <a:tc>
                  <a:txBody>
                    <a:bodyPr/>
                    <a:lstStyle/>
                    <a:p>
                      <a:r>
                        <a:rPr lang="en-US" sz="1600" dirty="0" smtClean="0"/>
                        <a:t>Status</a:t>
                      </a:r>
                      <a:endParaRPr lang="en-US" sz="1600" dirty="0"/>
                    </a:p>
                  </a:txBody>
                  <a:tcPr/>
                </a:tc>
                <a:tc>
                  <a:txBody>
                    <a:bodyPr/>
                    <a:lstStyle/>
                    <a:p>
                      <a:r>
                        <a:rPr lang="en-US" sz="1600" dirty="0" smtClean="0"/>
                        <a:t>Action for you to take</a:t>
                      </a:r>
                      <a:endParaRPr lang="en-US" sz="1600" dirty="0"/>
                    </a:p>
                  </a:txBody>
                  <a:tcPr/>
                </a:tc>
                <a:tc>
                  <a:txBody>
                    <a:bodyPr/>
                    <a:lstStyle/>
                    <a:p>
                      <a:r>
                        <a:rPr lang="en-US" sz="1600" dirty="0" smtClean="0"/>
                        <a:t>Corresponds to lifecycle phase</a:t>
                      </a:r>
                      <a:endParaRPr lang="en-US" sz="1600" dirty="0"/>
                    </a:p>
                  </a:txBody>
                  <a:tcPr>
                    <a:solidFill>
                      <a:schemeClr val="accent4">
                        <a:lumMod val="75000"/>
                      </a:schemeClr>
                    </a:solidFill>
                  </a:tcPr>
                </a:tc>
                <a:tc>
                  <a:txBody>
                    <a:bodyPr/>
                    <a:lstStyle/>
                    <a:p>
                      <a:r>
                        <a:rPr lang="en-US" sz="1600" dirty="0" smtClean="0"/>
                        <a:t>Notes</a:t>
                      </a:r>
                      <a:endParaRPr lang="en-US" sz="1600" dirty="0"/>
                    </a:p>
                  </a:txBody>
                  <a:tcPr>
                    <a:solidFill>
                      <a:schemeClr val="accent4">
                        <a:lumMod val="75000"/>
                      </a:schemeClr>
                    </a:solidFill>
                  </a:tcPr>
                </a:tc>
              </a:tr>
              <a:tr h="370840">
                <a:tc>
                  <a:txBody>
                    <a:bodyPr/>
                    <a:lstStyle/>
                    <a:p>
                      <a:r>
                        <a:rPr lang="en-US" sz="1600" dirty="0" smtClean="0"/>
                        <a:t>Not yet available</a:t>
                      </a:r>
                      <a:endParaRPr lang="en-US" sz="1600" dirty="0"/>
                    </a:p>
                  </a:txBody>
                  <a:tcPr/>
                </a:tc>
                <a:tc>
                  <a:txBody>
                    <a:bodyPr/>
                    <a:lstStyle/>
                    <a:p>
                      <a:r>
                        <a:rPr lang="en-US" sz="1600" dirty="0" smtClean="0"/>
                        <a:t>None at</a:t>
                      </a:r>
                      <a:r>
                        <a:rPr lang="en-US" sz="1600" baseline="0" dirty="0" smtClean="0"/>
                        <a:t> this time</a:t>
                      </a:r>
                      <a:endParaRPr lang="en-US" sz="1600" dirty="0"/>
                    </a:p>
                  </a:txBody>
                  <a:tcPr/>
                </a:tc>
                <a:tc>
                  <a:txBody>
                    <a:bodyPr/>
                    <a:lstStyle/>
                    <a:p>
                      <a:r>
                        <a:rPr lang="en-US" sz="1600" dirty="0" smtClean="0"/>
                        <a:t>1 – Draft</a:t>
                      </a:r>
                      <a:endParaRPr lang="en-US" sz="1600" dirty="0"/>
                    </a:p>
                  </a:txBody>
                  <a:tcPr>
                    <a:solidFill>
                      <a:schemeClr val="accent4">
                        <a:lumMod val="20000"/>
                        <a:lumOff val="80000"/>
                      </a:schemeClr>
                    </a:solidFill>
                  </a:tcPr>
                </a:tc>
                <a:tc>
                  <a:txBody>
                    <a:bodyPr/>
                    <a:lstStyle/>
                    <a:p>
                      <a:r>
                        <a:rPr lang="en-US" sz="1600" dirty="0" smtClean="0"/>
                        <a:t>Print button should be disabled</a:t>
                      </a:r>
                      <a:endParaRPr lang="en-US" sz="1600" dirty="0"/>
                    </a:p>
                  </a:txBody>
                  <a:tcPr>
                    <a:solidFill>
                      <a:schemeClr val="accent4">
                        <a:lumMod val="20000"/>
                        <a:lumOff val="80000"/>
                      </a:schemeClr>
                    </a:solidFill>
                  </a:tcPr>
                </a:tc>
              </a:tr>
              <a:tr h="370840">
                <a:tc>
                  <a:txBody>
                    <a:bodyPr/>
                    <a:lstStyle/>
                    <a:p>
                      <a:r>
                        <a:rPr lang="en-US" sz="1600" dirty="0" smtClean="0"/>
                        <a:t>In progress</a:t>
                      </a:r>
                      <a:endParaRPr lang="en-US" sz="1600" dirty="0"/>
                    </a:p>
                  </a:txBody>
                  <a:tcPr/>
                </a:tc>
                <a:tc>
                  <a:txBody>
                    <a:bodyPr/>
                    <a:lstStyle/>
                    <a:p>
                      <a:r>
                        <a:rPr lang="en-US" sz="1600" dirty="0" smtClean="0"/>
                        <a:t>None at this time</a:t>
                      </a:r>
                      <a:endParaRPr lang="en-US" sz="1600" dirty="0"/>
                    </a:p>
                  </a:txBody>
                  <a:tcPr/>
                </a:tc>
                <a:tc>
                  <a:txBody>
                    <a:bodyPr/>
                    <a:lstStyle/>
                    <a:p>
                      <a:r>
                        <a:rPr lang="en-US" sz="1600" dirty="0" smtClean="0"/>
                        <a:t>2 - Ready for evaluation</a:t>
                      </a:r>
                      <a:r>
                        <a:rPr lang="en-US" sz="1600" baseline="0" dirty="0" smtClean="0"/>
                        <a:t>  conference if “not visible to teacher” is selected</a:t>
                      </a:r>
                      <a:endParaRPr lang="en-US" sz="1600" dirty="0"/>
                    </a:p>
                  </a:txBody>
                  <a:tcPr>
                    <a:solidFill>
                      <a:schemeClr val="accent4">
                        <a:lumMod val="20000"/>
                        <a:lumOff val="80000"/>
                      </a:schemeClr>
                    </a:solidFill>
                  </a:tcPr>
                </a:tc>
                <a:tc>
                  <a:txBody>
                    <a:bodyPr/>
                    <a:lstStyle/>
                    <a:p>
                      <a:r>
                        <a:rPr lang="en-US" sz="1600" smtClean="0"/>
                        <a:t>Print button should be disabled</a:t>
                      </a:r>
                      <a:endParaRPr lang="en-US" sz="1600" dirty="0"/>
                    </a:p>
                  </a:txBody>
                  <a:tcPr>
                    <a:solidFill>
                      <a:schemeClr val="accent4">
                        <a:lumMod val="20000"/>
                        <a:lumOff val="80000"/>
                      </a:schemeClr>
                    </a:solidFill>
                  </a:tcPr>
                </a:tc>
              </a:tr>
              <a:tr h="370840">
                <a:tc>
                  <a:txBody>
                    <a:bodyPr/>
                    <a:lstStyle/>
                    <a:p>
                      <a:r>
                        <a:rPr lang="en-US" sz="1600" baseline="0" dirty="0" smtClean="0"/>
                        <a:t>Ready for review at evaluation conference</a:t>
                      </a:r>
                      <a:endParaRPr lang="en-US" sz="1600" dirty="0"/>
                    </a:p>
                  </a:txBody>
                  <a:tcPr/>
                </a:tc>
                <a:tc>
                  <a:txBody>
                    <a:bodyPr/>
                    <a:lstStyle/>
                    <a:p>
                      <a:r>
                        <a:rPr lang="en-US" sz="1600" dirty="0" smtClean="0"/>
                        <a:t>Review and discuss at evaluation  conference</a:t>
                      </a:r>
                      <a:endParaRPr lang="en-US" sz="1600" dirty="0"/>
                    </a:p>
                  </a:txBody>
                  <a:tcPr/>
                </a:tc>
                <a:tc>
                  <a:txBody>
                    <a:bodyPr/>
                    <a:lstStyle/>
                    <a:p>
                      <a:r>
                        <a:rPr lang="en-US" sz="1600" dirty="0" smtClean="0"/>
                        <a:t>2 – Ready for evaluation conference – if “Visible to teacher” is selected (</a:t>
                      </a:r>
                      <a:r>
                        <a:rPr lang="en-US" sz="1600" smtClean="0"/>
                        <a:t>the default)</a:t>
                      </a:r>
                      <a:endParaRPr lang="en-US" sz="1600" dirty="0"/>
                    </a:p>
                  </a:txBody>
                  <a:tcPr>
                    <a:solidFill>
                      <a:schemeClr val="accent4">
                        <a:lumMod val="20000"/>
                        <a:lumOff val="80000"/>
                      </a:schemeClr>
                    </a:solidFill>
                  </a:tcPr>
                </a:tc>
                <a:tc>
                  <a:txBody>
                    <a:bodyPr/>
                    <a:lstStyle/>
                    <a:p>
                      <a:r>
                        <a:rPr lang="en-US" sz="1600" dirty="0" smtClean="0"/>
                        <a:t>Print button should be enabled</a:t>
                      </a:r>
                      <a:endParaRPr lang="en-US" sz="1600" dirty="0"/>
                    </a:p>
                  </a:txBody>
                  <a:tcPr>
                    <a:solidFill>
                      <a:schemeClr val="accent4">
                        <a:lumMod val="20000"/>
                        <a:lumOff val="80000"/>
                      </a:schemeClr>
                    </a:solidFill>
                  </a:tcPr>
                </a:tc>
              </a:tr>
              <a:tr h="370840">
                <a:tc>
                  <a:txBody>
                    <a:bodyPr/>
                    <a:lstStyle/>
                    <a:p>
                      <a:r>
                        <a:rPr lang="en-US" sz="1600" dirty="0" smtClean="0"/>
                        <a:t>Final report</a:t>
                      </a:r>
                      <a:r>
                        <a:rPr lang="en-US" sz="1600" baseline="0" dirty="0" smtClean="0"/>
                        <a:t> is r</a:t>
                      </a:r>
                      <a:r>
                        <a:rPr lang="en-US" sz="1600" dirty="0" smtClean="0"/>
                        <a:t>eady for your receipt</a:t>
                      </a:r>
                      <a:endParaRPr lang="en-US" sz="1600" dirty="0"/>
                    </a:p>
                  </a:txBody>
                  <a:tcPr/>
                </a:tc>
                <a:tc>
                  <a:txBody>
                    <a:bodyPr/>
                    <a:lstStyle/>
                    <a:p>
                      <a:r>
                        <a:rPr lang="en-US" sz="1600" dirty="0" smtClean="0"/>
                        <a:t>Click Preview or Print</a:t>
                      </a:r>
                      <a:r>
                        <a:rPr lang="en-US" sz="1600" baseline="0" dirty="0" smtClean="0"/>
                        <a:t> above</a:t>
                      </a:r>
                      <a:endParaRPr lang="en-US" sz="1600" dirty="0"/>
                    </a:p>
                  </a:txBody>
                  <a:tcPr/>
                </a:tc>
                <a:tc>
                  <a:txBody>
                    <a:bodyPr/>
                    <a:lstStyle/>
                    <a:p>
                      <a:r>
                        <a:rPr lang="en-US" sz="1600" dirty="0" smtClean="0"/>
                        <a:t>3 – Ready for teacher’s formal receipt</a:t>
                      </a:r>
                      <a:endParaRPr lang="en-US" sz="1600" dirty="0"/>
                    </a:p>
                  </a:txBody>
                  <a:tcP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Print button</a:t>
                      </a:r>
                      <a:r>
                        <a:rPr lang="en-US" sz="1600" baseline="0" dirty="0" smtClean="0"/>
                        <a:t> is enabled; when clicked, present </a:t>
                      </a:r>
                      <a:r>
                        <a:rPr lang="en-US" sz="1600" b="1" baseline="0" dirty="0" smtClean="0">
                          <a:solidFill>
                            <a:srgbClr val="FF0000"/>
                          </a:solidFill>
                        </a:rPr>
                        <a:t>Teacher screen T2</a:t>
                      </a:r>
                      <a:endParaRPr lang="en-US" sz="1600" b="1" dirty="0" smtClean="0">
                        <a:solidFill>
                          <a:srgbClr val="FF0000"/>
                        </a:solidFill>
                      </a:endParaRPr>
                    </a:p>
                  </a:txBody>
                  <a:tcPr>
                    <a:solidFill>
                      <a:schemeClr val="accent4">
                        <a:lumMod val="20000"/>
                        <a:lumOff val="80000"/>
                      </a:schemeClr>
                    </a:solidFill>
                  </a:tcPr>
                </a:tc>
              </a:tr>
              <a:tr h="370840">
                <a:tc>
                  <a:txBody>
                    <a:bodyPr/>
                    <a:lstStyle/>
                    <a:p>
                      <a:r>
                        <a:rPr lang="en-US" sz="1600" dirty="0" smtClean="0"/>
                        <a:t>Submitted</a:t>
                      </a:r>
                      <a:endParaRPr lang="en-US" sz="1600" dirty="0"/>
                    </a:p>
                  </a:txBody>
                  <a:tcPr/>
                </a:tc>
                <a:tc>
                  <a:txBody>
                    <a:bodyPr/>
                    <a:lstStyle/>
                    <a:p>
                      <a:r>
                        <a:rPr lang="en-US" sz="1600" dirty="0" smtClean="0"/>
                        <a:t>None.</a:t>
                      </a:r>
                      <a:r>
                        <a:rPr lang="en-US" sz="1600" baseline="0" dirty="0" smtClean="0"/>
                        <a:t>  The report process is complete and the report has been submitted.</a:t>
                      </a:r>
                      <a:endParaRPr lang="en-US" sz="1600" dirty="0"/>
                    </a:p>
                  </a:txBody>
                  <a:tcPr/>
                </a:tc>
                <a:tc>
                  <a:txBody>
                    <a:bodyPr/>
                    <a:lstStyle/>
                    <a:p>
                      <a:r>
                        <a:rPr lang="en-US" sz="1600" dirty="0" smtClean="0"/>
                        <a:t>4 – Submitted</a:t>
                      </a:r>
                      <a:endParaRPr lang="en-US" sz="1600" dirty="0"/>
                    </a:p>
                  </a:txBody>
                  <a:tcP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Print button</a:t>
                      </a:r>
                      <a:r>
                        <a:rPr lang="en-US" sz="1600" baseline="0" dirty="0" smtClean="0"/>
                        <a:t> is enabled  When clicked, the same content that was submitted is displayed to screen or ultimately selected  by user as PDF  file.</a:t>
                      </a:r>
                      <a:endParaRPr lang="en-US" sz="1600" dirty="0" smtClean="0"/>
                    </a:p>
                  </a:txBody>
                  <a:tcPr>
                    <a:solidFill>
                      <a:schemeClr val="accent4">
                        <a:lumMod val="20000"/>
                        <a:lumOff val="80000"/>
                      </a:schemeClr>
                    </a:solidFill>
                  </a:tcPr>
                </a:tc>
              </a:tr>
            </a:tbl>
          </a:graphicData>
        </a:graphic>
      </p:graphicFrame>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33</a:t>
            </a:fld>
            <a:endParaRPr lang="en-US"/>
          </a:p>
        </p:txBody>
      </p:sp>
      <p:sp>
        <p:nvSpPr>
          <p:cNvPr id="5" name="TextBox 4"/>
          <p:cNvSpPr txBox="1"/>
          <p:nvPr/>
        </p:nvSpPr>
        <p:spPr>
          <a:xfrm>
            <a:off x="228600" y="304800"/>
            <a:ext cx="5410200" cy="584775"/>
          </a:xfrm>
          <a:prstGeom prst="rect">
            <a:avLst/>
          </a:prstGeom>
          <a:noFill/>
        </p:spPr>
        <p:txBody>
          <a:bodyPr wrap="square" rtlCol="0">
            <a:spAutoFit/>
          </a:bodyPr>
          <a:lstStyle/>
          <a:p>
            <a:r>
              <a:rPr lang="en-US" sz="3200" b="1" dirty="0" smtClean="0">
                <a:solidFill>
                  <a:srgbClr val="FF0000"/>
                </a:solidFill>
              </a:rPr>
              <a:t>T1 - Values</a:t>
            </a:r>
            <a:endParaRPr lang="en-US" sz="3200" b="1" dirty="0">
              <a:solidFill>
                <a:srgbClr val="FF0000"/>
              </a:solidFill>
            </a:endParaRPr>
          </a:p>
        </p:txBody>
      </p:sp>
    </p:spTree>
    <p:extLst>
      <p:ext uri="{BB962C8B-B14F-4D97-AF65-F5344CB8AC3E}">
        <p14:creationId xmlns:p14="http://schemas.microsoft.com/office/powerpoint/2010/main" val="4240769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0" y="5334000"/>
            <a:ext cx="1447800" cy="1295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228599" y="304800"/>
            <a:ext cx="6781801" cy="1384995"/>
          </a:xfrm>
          <a:prstGeom prst="rect">
            <a:avLst/>
          </a:prstGeom>
          <a:noFill/>
        </p:spPr>
        <p:txBody>
          <a:bodyPr wrap="square" rtlCol="0">
            <a:spAutoFit/>
          </a:bodyPr>
          <a:lstStyle/>
          <a:p>
            <a:r>
              <a:rPr lang="en-US" sz="2800" b="1" dirty="0" smtClean="0">
                <a:solidFill>
                  <a:srgbClr val="FF0000"/>
                </a:solidFill>
              </a:rPr>
              <a:t>T2 – Pop up box (See previous slide for when this box is presented  to user)</a:t>
            </a:r>
            <a:endParaRPr lang="en-US" sz="2800" b="1" dirty="0">
              <a:solidFill>
                <a:srgbClr val="FF0000"/>
              </a:solidFill>
            </a:endParaRPr>
          </a:p>
        </p:txBody>
      </p:sp>
      <p:sp>
        <p:nvSpPr>
          <p:cNvPr id="102" name="TextBox 101"/>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TEACHER SCREEN</a:t>
            </a:r>
            <a:endParaRPr lang="en-US" dirty="0">
              <a:solidFill>
                <a:srgbClr val="FF0000"/>
              </a:solidFill>
            </a:endParaRPr>
          </a:p>
        </p:txBody>
      </p:sp>
      <p:sp>
        <p:nvSpPr>
          <p:cNvPr id="103" name="Slide Number Placeholder 102"/>
          <p:cNvSpPr>
            <a:spLocks noGrp="1"/>
          </p:cNvSpPr>
          <p:nvPr>
            <p:ph type="sldNum" sz="quarter" idx="11"/>
          </p:nvPr>
        </p:nvSpPr>
        <p:spPr/>
        <p:txBody>
          <a:bodyPr/>
          <a:lstStyle/>
          <a:p>
            <a:pPr>
              <a:defRPr/>
            </a:pPr>
            <a:fld id="{6467B3D2-AC44-422D-800F-40B8942AF7E9}" type="slidenum">
              <a:rPr lang="en-US" smtClean="0"/>
              <a:pPr>
                <a:defRPr/>
              </a:pPr>
              <a:t>34</a:t>
            </a:fld>
            <a:endParaRPr lang="en-US"/>
          </a:p>
        </p:txBody>
      </p:sp>
      <p:sp>
        <p:nvSpPr>
          <p:cNvPr id="2" name="TextBox 1"/>
          <p:cNvSpPr txBox="1"/>
          <p:nvPr/>
        </p:nvSpPr>
        <p:spPr>
          <a:xfrm>
            <a:off x="1032830" y="2043905"/>
            <a:ext cx="6510969" cy="523220"/>
          </a:xfrm>
          <a:prstGeom prst="rect">
            <a:avLst/>
          </a:prstGeom>
          <a:noFill/>
        </p:spPr>
        <p:txBody>
          <a:bodyPr wrap="square" rtlCol="0">
            <a:spAutoFit/>
          </a:bodyPr>
          <a:lstStyle/>
          <a:p>
            <a:r>
              <a:rPr lang="en-US" sz="2800" b="1" dirty="0" smtClean="0"/>
              <a:t>Acknowledgement of Receipt</a:t>
            </a:r>
            <a:endParaRPr lang="en-US" sz="2800" b="1" dirty="0"/>
          </a:p>
        </p:txBody>
      </p:sp>
      <p:sp>
        <p:nvSpPr>
          <p:cNvPr id="7" name="Rounded Rectangle 6"/>
          <p:cNvSpPr/>
          <p:nvPr/>
        </p:nvSpPr>
        <p:spPr>
          <a:xfrm>
            <a:off x="762000" y="1816674"/>
            <a:ext cx="96012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32830" y="2692974"/>
            <a:ext cx="9711370" cy="369332"/>
          </a:xfrm>
          <a:prstGeom prst="rect">
            <a:avLst/>
          </a:prstGeom>
          <a:noFill/>
        </p:spPr>
        <p:txBody>
          <a:bodyPr wrap="square" rtlCol="0">
            <a:spAutoFit/>
          </a:bodyPr>
          <a:lstStyle/>
          <a:p>
            <a:r>
              <a:rPr lang="en-US" dirty="0" smtClean="0"/>
              <a:t>You are now receiving your Summative Evaluation Form for this school year.</a:t>
            </a:r>
            <a:endParaRPr lang="en-US" dirty="0"/>
          </a:p>
        </p:txBody>
      </p:sp>
      <p:sp>
        <p:nvSpPr>
          <p:cNvPr id="18" name="Rounded Rectangle 17"/>
          <p:cNvSpPr/>
          <p:nvPr/>
        </p:nvSpPr>
        <p:spPr>
          <a:xfrm>
            <a:off x="4724400" y="3721674"/>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Close</a:t>
            </a:r>
            <a:endParaRPr lang="en-US" dirty="0"/>
          </a:p>
        </p:txBody>
      </p:sp>
      <p:sp>
        <p:nvSpPr>
          <p:cNvPr id="20" name="Oval Callout 19"/>
          <p:cNvSpPr/>
          <p:nvPr/>
        </p:nvSpPr>
        <p:spPr>
          <a:xfrm rot="162286">
            <a:off x="406110" y="4753286"/>
            <a:ext cx="8820975" cy="1957088"/>
          </a:xfrm>
          <a:prstGeom prst="wedgeEllipseCallout">
            <a:avLst>
              <a:gd name="adj1" fmla="val -1580"/>
              <a:gd name="adj2" fmla="val -6866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User cannot escape out of this and there is no cancel button.  The report prints to screen.  From there, user can  print to PDF if desired.  Report status changes  to “Submitted” , audit fields are updated and PDF file is created and ready for District pick-up.  </a:t>
            </a:r>
            <a:endParaRPr lang="en-US" dirty="0">
              <a:solidFill>
                <a:schemeClr val="accent1"/>
              </a:solidFill>
            </a:endParaRPr>
          </a:p>
        </p:txBody>
      </p:sp>
      <p:sp>
        <p:nvSpPr>
          <p:cNvPr id="22" name="Oval Callout 21"/>
          <p:cNvSpPr/>
          <p:nvPr/>
        </p:nvSpPr>
        <p:spPr>
          <a:xfrm rot="162286">
            <a:off x="7051686" y="534441"/>
            <a:ext cx="3316834" cy="1828029"/>
          </a:xfrm>
          <a:prstGeom prst="wedgeEllipseCallout">
            <a:avLst>
              <a:gd name="adj1" fmla="val -65026"/>
              <a:gd name="adj2" fmla="val 60273"/>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This content needs to be configurable by District since it will need to be approved internally by Legal and Labor teams</a:t>
            </a:r>
            <a:endParaRPr lang="en-US" dirty="0">
              <a:solidFill>
                <a:schemeClr val="accent1"/>
              </a:solidFill>
            </a:endParaRPr>
          </a:p>
        </p:txBody>
      </p:sp>
    </p:spTree>
    <p:extLst>
      <p:ext uri="{BB962C8B-B14F-4D97-AF65-F5344CB8AC3E}">
        <p14:creationId xmlns:p14="http://schemas.microsoft.com/office/powerpoint/2010/main" val="1650154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DASHBOARDs </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35</a:t>
            </a:fld>
            <a:endParaRPr lang="en-US"/>
          </a:p>
        </p:txBody>
      </p:sp>
    </p:spTree>
    <p:extLst>
      <p:ext uri="{BB962C8B-B14F-4D97-AF65-F5344CB8AC3E}">
        <p14:creationId xmlns:p14="http://schemas.microsoft.com/office/powerpoint/2010/main" val="2202058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0" y="5638800"/>
            <a:ext cx="16764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38275"/>
            <a:ext cx="10182225" cy="534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a:xfrm>
            <a:off x="7863840" y="6340478"/>
            <a:ext cx="2560320" cy="365125"/>
          </a:xfrm>
        </p:spPr>
        <p:txBody>
          <a:bodyPr/>
          <a:lstStyle/>
          <a:p>
            <a:pPr>
              <a:defRPr/>
            </a:pPr>
            <a:fld id="{F6579C8C-8CD2-4B38-8F95-8A280F6B93C4}" type="slidenum">
              <a:rPr lang="en-US" smtClean="0"/>
              <a:pPr>
                <a:defRPr/>
              </a:pPr>
              <a:t>36</a:t>
            </a:fld>
            <a:endParaRPr lang="en-US" dirty="0"/>
          </a:p>
        </p:txBody>
      </p:sp>
      <p:sp>
        <p:nvSpPr>
          <p:cNvPr id="3" name="TextBox 2"/>
          <p:cNvSpPr txBox="1"/>
          <p:nvPr/>
        </p:nvSpPr>
        <p:spPr>
          <a:xfrm>
            <a:off x="9067800" y="4234190"/>
            <a:ext cx="1228221" cy="261610"/>
          </a:xfrm>
          <a:prstGeom prst="rect">
            <a:avLst/>
          </a:prstGeom>
          <a:solidFill>
            <a:schemeClr val="bg1"/>
          </a:solidFill>
        </p:spPr>
        <p:txBody>
          <a:bodyPr wrap="none" rtlCol="0">
            <a:spAutoFit/>
          </a:bodyPr>
          <a:lstStyle/>
          <a:p>
            <a:r>
              <a:rPr lang="en-US" sz="1100" dirty="0" smtClean="0"/>
              <a:t>Build/view report</a:t>
            </a:r>
            <a:endParaRPr lang="en-US" dirty="0"/>
          </a:p>
        </p:txBody>
      </p:sp>
      <p:sp>
        <p:nvSpPr>
          <p:cNvPr id="11" name="TextBox 10"/>
          <p:cNvSpPr txBox="1"/>
          <p:nvPr/>
        </p:nvSpPr>
        <p:spPr>
          <a:xfrm>
            <a:off x="9067800" y="4663443"/>
            <a:ext cx="1228221" cy="261610"/>
          </a:xfrm>
          <a:prstGeom prst="rect">
            <a:avLst/>
          </a:prstGeom>
          <a:solidFill>
            <a:schemeClr val="bg1"/>
          </a:solidFill>
        </p:spPr>
        <p:txBody>
          <a:bodyPr wrap="none" rtlCol="0">
            <a:spAutoFit/>
          </a:bodyPr>
          <a:lstStyle/>
          <a:p>
            <a:r>
              <a:rPr lang="en-US" sz="1100" dirty="0" smtClean="0"/>
              <a:t>Build/view report</a:t>
            </a:r>
            <a:endParaRPr lang="en-US" dirty="0"/>
          </a:p>
        </p:txBody>
      </p:sp>
      <p:sp>
        <p:nvSpPr>
          <p:cNvPr id="12" name="TextBox 11"/>
          <p:cNvSpPr txBox="1"/>
          <p:nvPr/>
        </p:nvSpPr>
        <p:spPr>
          <a:xfrm>
            <a:off x="9067800" y="5044443"/>
            <a:ext cx="1228221" cy="261610"/>
          </a:xfrm>
          <a:prstGeom prst="rect">
            <a:avLst/>
          </a:prstGeom>
          <a:solidFill>
            <a:schemeClr val="bg1"/>
          </a:solidFill>
        </p:spPr>
        <p:txBody>
          <a:bodyPr wrap="none" rtlCol="0">
            <a:spAutoFit/>
          </a:bodyPr>
          <a:lstStyle/>
          <a:p>
            <a:r>
              <a:rPr lang="en-US" sz="1100" dirty="0" smtClean="0"/>
              <a:t>Build/view report</a:t>
            </a:r>
            <a:endParaRPr lang="en-US" dirty="0"/>
          </a:p>
        </p:txBody>
      </p:sp>
      <p:sp>
        <p:nvSpPr>
          <p:cNvPr id="13" name="Title 2"/>
          <p:cNvSpPr>
            <a:spLocks noGrp="1"/>
          </p:cNvSpPr>
          <p:nvPr>
            <p:ph type="title"/>
          </p:nvPr>
        </p:nvSpPr>
        <p:spPr>
          <a:xfrm>
            <a:off x="1021080" y="76200"/>
            <a:ext cx="9875520" cy="1143000"/>
          </a:xfrm>
        </p:spPr>
        <p:txBody>
          <a:bodyPr/>
          <a:lstStyle/>
          <a:p>
            <a:pPr algn="l"/>
            <a:r>
              <a:rPr lang="en-US" sz="2800" dirty="0" smtClean="0"/>
              <a:t>Navigation Dashboard (replaces existing navigation screen under the Summary tab)</a:t>
            </a:r>
            <a:endParaRPr lang="en-US" sz="2800" dirty="0"/>
          </a:p>
        </p:txBody>
      </p:sp>
      <p:cxnSp>
        <p:nvCxnSpPr>
          <p:cNvPr id="16" name="Straight Connector 15"/>
          <p:cNvCxnSpPr/>
          <p:nvPr/>
        </p:nvCxnSpPr>
        <p:spPr>
          <a:xfrm>
            <a:off x="381000" y="1706721"/>
            <a:ext cx="1295400" cy="1220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600" y="152400"/>
            <a:ext cx="1295400" cy="584775"/>
          </a:xfrm>
          <a:prstGeom prst="rect">
            <a:avLst/>
          </a:prstGeom>
          <a:noFill/>
        </p:spPr>
        <p:txBody>
          <a:bodyPr wrap="square" rtlCol="0">
            <a:spAutoFit/>
          </a:bodyPr>
          <a:lstStyle/>
          <a:p>
            <a:r>
              <a:rPr lang="en-US" sz="3200" b="1" dirty="0" smtClean="0">
                <a:solidFill>
                  <a:srgbClr val="FF0000"/>
                </a:solidFill>
              </a:rPr>
              <a:t>5</a:t>
            </a:r>
            <a:endParaRPr lang="en-US" sz="3200" b="1" dirty="0">
              <a:solidFill>
                <a:srgbClr val="FF0000"/>
              </a:solidFill>
            </a:endParaRPr>
          </a:p>
        </p:txBody>
      </p:sp>
      <p:sp>
        <p:nvSpPr>
          <p:cNvPr id="6" name="Oval Callout 5"/>
          <p:cNvSpPr/>
          <p:nvPr/>
        </p:nvSpPr>
        <p:spPr>
          <a:xfrm rot="513891">
            <a:off x="3733800" y="2895600"/>
            <a:ext cx="2133600" cy="457200"/>
          </a:xfrm>
          <a:prstGeom prst="wedgeEllipseCallout">
            <a:avLst>
              <a:gd name="adj1" fmla="val -77817"/>
              <a:gd name="adj2" fmla="val 1386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Filter</a:t>
            </a:r>
            <a:endParaRPr lang="en-US" dirty="0"/>
          </a:p>
        </p:txBody>
      </p:sp>
    </p:spTree>
    <p:extLst>
      <p:ext uri="{BB962C8B-B14F-4D97-AF65-F5344CB8AC3E}">
        <p14:creationId xmlns:p14="http://schemas.microsoft.com/office/powerpoint/2010/main" val="3602447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0"/>
            <a:ext cx="9875520" cy="1143000"/>
          </a:xfrm>
        </p:spPr>
        <p:txBody>
          <a:bodyPr/>
          <a:lstStyle/>
          <a:p>
            <a:pPr algn="l"/>
            <a:r>
              <a:rPr lang="en-US" dirty="0" smtClean="0"/>
              <a:t>Suggested New Dashboard</a:t>
            </a:r>
            <a:br>
              <a:rPr lang="en-US" dirty="0" smtClean="0"/>
            </a:br>
            <a:r>
              <a:rPr lang="en-US" sz="2400" b="0" i="1" dirty="0" smtClean="0"/>
              <a:t>Available to all roles except Teacher</a:t>
            </a:r>
            <a:endParaRPr lang="en-US" b="0" i="1"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447800"/>
            <a:ext cx="6729413" cy="4862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3181350"/>
            <a:ext cx="22383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1371600" y="3562350"/>
            <a:ext cx="2258180" cy="323850"/>
            <a:chOff x="3352800" y="5943600"/>
            <a:chExt cx="2603182" cy="323850"/>
          </a:xfrm>
        </p:grpSpPr>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7607" y="5943600"/>
              <a:ext cx="22383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352800" y="6003280"/>
              <a:ext cx="914400" cy="261610"/>
            </a:xfrm>
            <a:prstGeom prst="rect">
              <a:avLst/>
            </a:prstGeom>
            <a:solidFill>
              <a:schemeClr val="bg2"/>
            </a:solidFill>
          </p:spPr>
          <p:txBody>
            <a:bodyPr wrap="square" rtlCol="0">
              <a:spAutoFit/>
            </a:bodyPr>
            <a:lstStyle/>
            <a:p>
              <a:pPr algn="r"/>
              <a:r>
                <a:rPr lang="en-US" sz="1100" dirty="0" smtClean="0"/>
                <a:t>Evaluator:</a:t>
              </a:r>
              <a:endParaRPr lang="en-US" sz="1600" dirty="0"/>
            </a:p>
          </p:txBody>
        </p:sp>
        <p:sp>
          <p:nvSpPr>
            <p:cNvPr id="12" name="TextBox 11"/>
            <p:cNvSpPr txBox="1"/>
            <p:nvPr/>
          </p:nvSpPr>
          <p:spPr>
            <a:xfrm>
              <a:off x="4267200" y="5991850"/>
              <a:ext cx="1447800" cy="261610"/>
            </a:xfrm>
            <a:prstGeom prst="rect">
              <a:avLst/>
            </a:prstGeom>
            <a:solidFill>
              <a:schemeClr val="bg1"/>
            </a:solidFill>
          </p:spPr>
          <p:txBody>
            <a:bodyPr wrap="square" rtlCol="0">
              <a:spAutoFit/>
            </a:bodyPr>
            <a:lstStyle/>
            <a:p>
              <a:r>
                <a:rPr lang="en-US" sz="1100" dirty="0" smtClean="0"/>
                <a:t>Mary Smith</a:t>
              </a:r>
              <a:endParaRPr lang="en-US" sz="1600" dirty="0"/>
            </a:p>
          </p:txBody>
        </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85" y="2814640"/>
            <a:ext cx="25527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285750" y="2133600"/>
            <a:ext cx="17145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5750" y="2514600"/>
            <a:ext cx="171450" cy="1524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7200" y="2057400"/>
            <a:ext cx="2523895" cy="369332"/>
          </a:xfrm>
          <a:prstGeom prst="rect">
            <a:avLst/>
          </a:prstGeom>
          <a:noFill/>
        </p:spPr>
        <p:txBody>
          <a:bodyPr wrap="square" rtlCol="0">
            <a:spAutoFit/>
          </a:bodyPr>
          <a:lstStyle/>
          <a:p>
            <a:r>
              <a:rPr lang="en-US" dirty="0" smtClean="0"/>
              <a:t>District-wide</a:t>
            </a:r>
            <a:endParaRPr lang="en-US" dirty="0"/>
          </a:p>
        </p:txBody>
      </p:sp>
      <p:sp>
        <p:nvSpPr>
          <p:cNvPr id="17" name="TextBox 16"/>
          <p:cNvSpPr txBox="1"/>
          <p:nvPr/>
        </p:nvSpPr>
        <p:spPr>
          <a:xfrm>
            <a:off x="447905" y="2419792"/>
            <a:ext cx="2523895" cy="277485"/>
          </a:xfrm>
          <a:prstGeom prst="rect">
            <a:avLst/>
          </a:prstGeom>
          <a:noFill/>
        </p:spPr>
        <p:txBody>
          <a:bodyPr wrap="square" rtlCol="0">
            <a:spAutoFit/>
          </a:bodyPr>
          <a:lstStyle/>
          <a:p>
            <a:r>
              <a:rPr lang="en-US" dirty="0" smtClean="0"/>
              <a:t>Filter</a:t>
            </a:r>
            <a:endParaRPr lang="en-US" dirty="0"/>
          </a:p>
        </p:txBody>
      </p:sp>
      <p:sp>
        <p:nvSpPr>
          <p:cNvPr id="14" name="Rectangle 13"/>
          <p:cNvSpPr/>
          <p:nvPr/>
        </p:nvSpPr>
        <p:spPr>
          <a:xfrm>
            <a:off x="228600" y="2426732"/>
            <a:ext cx="3581400" cy="1611868"/>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152400" y="1066800"/>
            <a:ext cx="10387013"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95350" y="4419600"/>
            <a:ext cx="20002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Download</a:t>
            </a:r>
            <a:endParaRPr lang="en-US" dirty="0"/>
          </a:p>
        </p:txBody>
      </p:sp>
      <p:sp>
        <p:nvSpPr>
          <p:cNvPr id="22" name="Oval Callout 21"/>
          <p:cNvSpPr/>
          <p:nvPr/>
        </p:nvSpPr>
        <p:spPr>
          <a:xfrm rot="162286">
            <a:off x="341782" y="5185745"/>
            <a:ext cx="3432977" cy="1177416"/>
          </a:xfrm>
          <a:prstGeom prst="wedgeEllipseCallout">
            <a:avLst>
              <a:gd name="adj1" fmla="val -8866"/>
              <a:gd name="adj2" fmla="val -742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1"/>
                </a:solidFill>
              </a:rPr>
              <a:t>Excel file with underlying data including school names, evaluator names and teacher names (but no scores, just the workflow status)</a:t>
            </a:r>
            <a:endParaRPr lang="en-US" sz="1400" dirty="0">
              <a:solidFill>
                <a:schemeClr val="accent1"/>
              </a:solidFill>
            </a:endParaRPr>
          </a:p>
        </p:txBody>
      </p:sp>
      <p:sp>
        <p:nvSpPr>
          <p:cNvPr id="20" name="TextBox 19"/>
          <p:cNvSpPr txBox="1"/>
          <p:nvPr/>
        </p:nvSpPr>
        <p:spPr>
          <a:xfrm>
            <a:off x="228600" y="152400"/>
            <a:ext cx="1295400" cy="584775"/>
          </a:xfrm>
          <a:prstGeom prst="rect">
            <a:avLst/>
          </a:prstGeom>
          <a:noFill/>
        </p:spPr>
        <p:txBody>
          <a:bodyPr wrap="square" rtlCol="0">
            <a:spAutoFit/>
          </a:bodyPr>
          <a:lstStyle/>
          <a:p>
            <a:r>
              <a:rPr lang="en-US" sz="3200" b="1" dirty="0" smtClean="0">
                <a:solidFill>
                  <a:srgbClr val="FF0000"/>
                </a:solidFill>
              </a:rPr>
              <a:t>6</a:t>
            </a:r>
            <a:endParaRPr lang="en-US" sz="3200" b="1" dirty="0">
              <a:solidFill>
                <a:srgbClr val="FF0000"/>
              </a:solidFill>
            </a:endParaRPr>
          </a:p>
        </p:txBody>
      </p:sp>
    </p:spTree>
    <p:extLst>
      <p:ext uri="{BB962C8B-B14F-4D97-AF65-F5344CB8AC3E}">
        <p14:creationId xmlns:p14="http://schemas.microsoft.com/office/powerpoint/2010/main" val="120899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(Note -  This panel no longer  relevant)</a:t>
            </a:r>
            <a:endParaRPr lang="en-US" sz="3600"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38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24025"/>
            <a:ext cx="6810375"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315201" y="1828800"/>
            <a:ext cx="3429000" cy="1754326"/>
          </a:xfrm>
          <a:prstGeom prst="rect">
            <a:avLst/>
          </a:prstGeom>
        </p:spPr>
        <p:txBody>
          <a:bodyPr wrap="square">
            <a:spAutoFit/>
          </a:bodyPr>
          <a:lstStyle/>
          <a:p>
            <a:r>
              <a:rPr lang="en-US" dirty="0" smtClean="0"/>
              <a:t>The status of the report will determine which elements are visible to the teacher.  When the report is in Draft, no elements are visible to the teacher, etc.</a:t>
            </a:r>
            <a:endParaRPr lang="en-US" dirty="0"/>
          </a:p>
        </p:txBody>
      </p:sp>
    </p:spTree>
    <p:extLst>
      <p:ext uri="{BB962C8B-B14F-4D97-AF65-F5344CB8AC3E}">
        <p14:creationId xmlns:p14="http://schemas.microsoft.com/office/powerpoint/2010/main" val="28556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838200"/>
            <a:ext cx="9875520" cy="1143000"/>
          </a:xfrm>
        </p:spPr>
        <p:txBody>
          <a:bodyPr/>
          <a:lstStyle/>
          <a:p>
            <a:pPr algn="l"/>
            <a:r>
              <a:rPr lang="en-US" dirty="0" smtClean="0"/>
              <a:t>If user clicks “Next”…</a:t>
            </a:r>
            <a:endParaRPr lang="en-US" dirty="0"/>
          </a:p>
        </p:txBody>
      </p:sp>
      <p:sp>
        <p:nvSpPr>
          <p:cNvPr id="4" name="Rounded Rectangle 3"/>
          <p:cNvSpPr/>
          <p:nvPr/>
        </p:nvSpPr>
        <p:spPr>
          <a:xfrm>
            <a:off x="2438400" y="2087562"/>
            <a:ext cx="7010400" cy="30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Make report ready for Evaluation Conference?  </a:t>
            </a:r>
          </a:p>
          <a:p>
            <a:pPr algn="ctr"/>
            <a:endParaRPr lang="en-US" sz="2400" dirty="0"/>
          </a:p>
          <a:p>
            <a:pPr algn="ctr"/>
            <a:r>
              <a:rPr lang="en-US" sz="2400" dirty="0" smtClean="0"/>
              <a:t>(Select YES if you have finished entering the teacher’s annual scores and have finalized print settings.  No further changes can be made unless the report is set back to Draft)</a:t>
            </a:r>
            <a:endParaRPr lang="en-US" sz="2400" dirty="0"/>
          </a:p>
        </p:txBody>
      </p:sp>
      <p:sp>
        <p:nvSpPr>
          <p:cNvPr id="5" name="Rounded Rectangle 4"/>
          <p:cNvSpPr/>
          <p:nvPr/>
        </p:nvSpPr>
        <p:spPr>
          <a:xfrm>
            <a:off x="4495800" y="5364162"/>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dirty="0"/>
          </a:p>
        </p:txBody>
      </p:sp>
      <p:sp>
        <p:nvSpPr>
          <p:cNvPr id="6" name="Rounded Rectangle 5"/>
          <p:cNvSpPr/>
          <p:nvPr/>
        </p:nvSpPr>
        <p:spPr>
          <a:xfrm>
            <a:off x="6019800" y="5364162"/>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dirty="0"/>
          </a:p>
        </p:txBody>
      </p:sp>
      <p:sp>
        <p:nvSpPr>
          <p:cNvPr id="7" name="TextBox 6"/>
          <p:cNvSpPr txBox="1"/>
          <p:nvPr/>
        </p:nvSpPr>
        <p:spPr>
          <a:xfrm>
            <a:off x="228600" y="304800"/>
            <a:ext cx="1295400" cy="584775"/>
          </a:xfrm>
          <a:prstGeom prst="rect">
            <a:avLst/>
          </a:prstGeom>
          <a:noFill/>
        </p:spPr>
        <p:txBody>
          <a:bodyPr wrap="square" rtlCol="0">
            <a:spAutoFit/>
          </a:bodyPr>
          <a:lstStyle/>
          <a:p>
            <a:r>
              <a:rPr lang="en-US" sz="3200" b="1" dirty="0" smtClean="0">
                <a:solidFill>
                  <a:srgbClr val="FF0000"/>
                </a:solidFill>
              </a:rPr>
              <a:t>1A</a:t>
            </a:r>
            <a:endParaRPr lang="en-US" sz="3200" b="1" dirty="0">
              <a:solidFill>
                <a:srgbClr val="FF0000"/>
              </a:solidFill>
            </a:endParaRPr>
          </a:p>
        </p:txBody>
      </p:sp>
      <p:sp>
        <p:nvSpPr>
          <p:cNvPr id="8" name="TextBox 7"/>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9" name="Slide Number Placeholder 8"/>
          <p:cNvSpPr>
            <a:spLocks noGrp="1"/>
          </p:cNvSpPr>
          <p:nvPr>
            <p:ph type="sldNum" sz="quarter" idx="11"/>
          </p:nvPr>
        </p:nvSpPr>
        <p:spPr/>
        <p:txBody>
          <a:bodyPr/>
          <a:lstStyle/>
          <a:p>
            <a:pPr>
              <a:defRPr/>
            </a:pPr>
            <a:fld id="{6467B3D2-AC44-422D-800F-40B8942AF7E9}" type="slidenum">
              <a:rPr lang="en-US" smtClean="0"/>
              <a:pPr>
                <a:defRPr/>
              </a:pPr>
              <a:t>4</a:t>
            </a:fld>
            <a:endParaRPr lang="en-US"/>
          </a:p>
        </p:txBody>
      </p:sp>
    </p:spTree>
    <p:extLst>
      <p:ext uri="{BB962C8B-B14F-4D97-AF65-F5344CB8AC3E}">
        <p14:creationId xmlns:p14="http://schemas.microsoft.com/office/powerpoint/2010/main" val="3298371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1041718"/>
            <a:ext cx="9875520" cy="1143000"/>
          </a:xfrm>
        </p:spPr>
        <p:txBody>
          <a:bodyPr/>
          <a:lstStyle/>
          <a:p>
            <a:pPr algn="l"/>
            <a:r>
              <a:rPr lang="en-US" dirty="0" smtClean="0"/>
              <a:t>If user clicks NO…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96446946"/>
              </p:ext>
            </p:extLst>
          </p:nvPr>
        </p:nvGraphicFramePr>
        <p:xfrm>
          <a:off x="549275" y="2367280"/>
          <a:ext cx="9874252" cy="3042920"/>
        </p:xfrm>
        <a:graphic>
          <a:graphicData uri="http://schemas.openxmlformats.org/drawingml/2006/table">
            <a:tbl>
              <a:tblPr firstRow="1" bandRow="1">
                <a:tableStyleId>{5C22544A-7EE6-4342-B048-85BDC9FD1C3A}</a:tableStyleId>
              </a:tblPr>
              <a:tblGrid>
                <a:gridCol w="1315393"/>
                <a:gridCol w="2052315"/>
                <a:gridCol w="2052315"/>
                <a:gridCol w="1810866"/>
                <a:gridCol w="2643363"/>
              </a:tblGrid>
              <a:tr h="370840">
                <a:tc>
                  <a:txBody>
                    <a:bodyPr/>
                    <a:lstStyle/>
                    <a:p>
                      <a:r>
                        <a:rPr lang="en-US" dirty="0" smtClean="0"/>
                        <a:t>User Action</a:t>
                      </a:r>
                      <a:endParaRPr lang="en-US" dirty="0"/>
                    </a:p>
                  </a:txBody>
                  <a:tcPr/>
                </a:tc>
                <a:tc>
                  <a:txBody>
                    <a:bodyPr/>
                    <a:lstStyle/>
                    <a:p>
                      <a:r>
                        <a:rPr lang="en-US" dirty="0" smtClean="0"/>
                        <a:t>Has information</a:t>
                      </a:r>
                      <a:r>
                        <a:rPr lang="en-US" baseline="0" dirty="0" smtClean="0"/>
                        <a:t> been entered for next year’s </a:t>
                      </a:r>
                      <a:r>
                        <a:rPr lang="en-US" baseline="0" dirty="0" err="1" smtClean="0"/>
                        <a:t>eVal</a:t>
                      </a:r>
                      <a:r>
                        <a:rPr lang="en-US" baseline="0" dirty="0" smtClean="0"/>
                        <a:t> cycle?</a:t>
                      </a:r>
                      <a:endParaRPr lang="en-US" dirty="0"/>
                    </a:p>
                  </a:txBody>
                  <a:tcPr/>
                </a:tc>
                <a:tc>
                  <a:txBody>
                    <a:bodyPr/>
                    <a:lstStyle/>
                    <a:p>
                      <a:r>
                        <a:rPr lang="en-US" dirty="0" smtClean="0"/>
                        <a:t>Have all 8 State Criteria</a:t>
                      </a:r>
                      <a:r>
                        <a:rPr lang="en-US" baseline="0" dirty="0" smtClean="0"/>
                        <a:t> been scored?</a:t>
                      </a:r>
                      <a:endParaRPr lang="en-US" dirty="0"/>
                    </a:p>
                  </a:txBody>
                  <a:tcPr/>
                </a:tc>
                <a:tc>
                  <a:txBody>
                    <a:bodyPr/>
                    <a:lstStyle/>
                    <a:p>
                      <a:r>
                        <a:rPr lang="en-US" dirty="0" smtClean="0"/>
                        <a:t>Have Student Growth scores been scored?</a:t>
                      </a:r>
                      <a:endParaRPr lang="en-US" dirty="0"/>
                    </a:p>
                  </a:txBody>
                  <a:tcPr/>
                </a:tc>
                <a:tc>
                  <a:txBody>
                    <a:bodyPr/>
                    <a:lstStyle/>
                    <a:p>
                      <a:r>
                        <a:rPr lang="en-US" dirty="0" smtClean="0"/>
                        <a:t>Then…</a:t>
                      </a:r>
                      <a:endParaRPr lang="en-US" dirty="0"/>
                    </a:p>
                  </a:txBody>
                  <a:tcPr/>
                </a:tc>
              </a:tr>
              <a:tr h="370840">
                <a:tc>
                  <a:txBody>
                    <a:bodyPr/>
                    <a:lstStyle/>
                    <a:p>
                      <a:r>
                        <a:rPr lang="en-US" dirty="0" smtClean="0"/>
                        <a:t>Clicks NO</a:t>
                      </a:r>
                      <a:endParaRPr lang="en-US" dirty="0"/>
                    </a:p>
                  </a:txBody>
                  <a:tcPr/>
                </a:tc>
                <a:tc>
                  <a:txBody>
                    <a:bodyPr/>
                    <a:lstStyle/>
                    <a:p>
                      <a:r>
                        <a:rPr lang="en-US" dirty="0" smtClean="0"/>
                        <a:t>N/A</a:t>
                      </a:r>
                      <a:endParaRPr lang="en-US" dirty="0"/>
                    </a:p>
                  </a:txBody>
                  <a:tcPr/>
                </a:tc>
                <a:tc>
                  <a:txBody>
                    <a:bodyPr/>
                    <a:lstStyle/>
                    <a:p>
                      <a:r>
                        <a:rPr lang="en-US" dirty="0" smtClean="0"/>
                        <a:t>N/A</a:t>
                      </a:r>
                      <a:endParaRPr lang="en-US" dirty="0"/>
                    </a:p>
                  </a:txBody>
                  <a:tcPr/>
                </a:tc>
                <a:tc>
                  <a:txBody>
                    <a:bodyPr/>
                    <a:lstStyle/>
                    <a:p>
                      <a:r>
                        <a:rPr lang="en-US" dirty="0" smtClean="0"/>
                        <a:t>N/A</a:t>
                      </a:r>
                      <a:endParaRPr lang="en-US" dirty="0"/>
                    </a:p>
                  </a:txBody>
                  <a:tcPr/>
                </a:tc>
                <a:tc>
                  <a:txBody>
                    <a:bodyPr/>
                    <a:lstStyle/>
                    <a:p>
                      <a:r>
                        <a:rPr lang="en-US" dirty="0" smtClean="0"/>
                        <a:t>Return user to Screen 1</a:t>
                      </a:r>
                      <a:endParaRPr lang="en-US" dirty="0"/>
                    </a:p>
                  </a:txBody>
                  <a:tcPr/>
                </a:tc>
              </a:tr>
              <a:tr h="370840">
                <a:tc>
                  <a:txBody>
                    <a:bodyPr/>
                    <a:lstStyle/>
                    <a:p>
                      <a:r>
                        <a:rPr lang="en-US" dirty="0" smtClean="0"/>
                        <a:t>Clicks YES</a:t>
                      </a:r>
                      <a:endParaRPr lang="en-US" dirty="0"/>
                    </a:p>
                  </a:txBody>
                  <a:tcPr/>
                </a:tc>
                <a:tc>
                  <a:txBody>
                    <a:bodyPr/>
                    <a:lstStyle/>
                    <a:p>
                      <a:r>
                        <a:rPr lang="en-US" dirty="0" smtClean="0"/>
                        <a:t>No</a:t>
                      </a:r>
                      <a:endParaRPr lang="en-US" dirty="0"/>
                    </a:p>
                  </a:txBody>
                  <a:tcPr/>
                </a:tc>
                <a:tc>
                  <a:txBody>
                    <a:bodyPr/>
                    <a:lstStyle/>
                    <a:p>
                      <a:r>
                        <a:rPr lang="en-US" dirty="0" smtClean="0"/>
                        <a:t>Doesn’t matter</a:t>
                      </a:r>
                      <a:endParaRPr lang="en-US" dirty="0"/>
                    </a:p>
                  </a:txBody>
                  <a:tcPr/>
                </a:tc>
                <a:tc>
                  <a:txBody>
                    <a:bodyPr/>
                    <a:lstStyle/>
                    <a:p>
                      <a:r>
                        <a:rPr lang="en-US" dirty="0" smtClean="0"/>
                        <a:t>Doesn’t matter</a:t>
                      </a:r>
                      <a:endParaRPr lang="en-US" dirty="0"/>
                    </a:p>
                  </a:txBody>
                  <a:tcPr/>
                </a:tc>
                <a:tc rowSpan="2">
                  <a:txBody>
                    <a:bodyPr/>
                    <a:lstStyle/>
                    <a:p>
                      <a:r>
                        <a:rPr lang="en-US" dirty="0" smtClean="0"/>
                        <a:t>Present</a:t>
                      </a:r>
                      <a:r>
                        <a:rPr lang="en-US" baseline="0" dirty="0" smtClean="0"/>
                        <a:t> Message 1B, then return user to Screen 1</a:t>
                      </a:r>
                      <a:endParaRPr lang="en-US" dirty="0"/>
                    </a:p>
                  </a:txBody>
                  <a:tcPr/>
                </a:tc>
              </a:tr>
              <a:tr h="370840">
                <a:tc>
                  <a:txBody>
                    <a:bodyPr/>
                    <a:lstStyle/>
                    <a:p>
                      <a:r>
                        <a:rPr lang="en-US" dirty="0" smtClean="0"/>
                        <a:t>Clicks YES</a:t>
                      </a:r>
                      <a:endParaRPr lang="en-US" dirty="0"/>
                    </a:p>
                  </a:txBody>
                  <a:tcPr/>
                </a:tc>
                <a:tc>
                  <a:txBody>
                    <a:bodyPr/>
                    <a:lstStyle/>
                    <a:p>
                      <a:r>
                        <a:rPr lang="en-US" dirty="0" smtClean="0"/>
                        <a:t>Doesn’t matter</a:t>
                      </a:r>
                      <a:endParaRPr lang="en-US" dirty="0"/>
                    </a:p>
                  </a:txBody>
                  <a:tcPr/>
                </a:tc>
                <a:tc>
                  <a:txBody>
                    <a:bodyPr/>
                    <a:lstStyle/>
                    <a:p>
                      <a:r>
                        <a:rPr lang="en-US" dirty="0" smtClean="0"/>
                        <a:t>No</a:t>
                      </a:r>
                      <a:endParaRPr lang="en-US" dirty="0"/>
                    </a:p>
                  </a:txBody>
                  <a:tcPr/>
                </a:tc>
                <a:tc>
                  <a:txBody>
                    <a:bodyPr/>
                    <a:lstStyle/>
                    <a:p>
                      <a:r>
                        <a:rPr lang="en-US" dirty="0" smtClean="0"/>
                        <a:t>Doesn’t matter</a:t>
                      </a:r>
                      <a:endParaRPr lang="en-US" dirty="0"/>
                    </a:p>
                  </a:txBody>
                  <a:tcPr/>
                </a:tc>
                <a:tc vMerge="1">
                  <a:txBody>
                    <a:bodyPr/>
                    <a:lstStyle/>
                    <a:p>
                      <a:endParaRPr lang="en-US" dirty="0"/>
                    </a:p>
                  </a:txBody>
                  <a:tcPr/>
                </a:tc>
              </a:tr>
              <a:tr h="370840">
                <a:tc>
                  <a:txBody>
                    <a:bodyPr/>
                    <a:lstStyle/>
                    <a:p>
                      <a:r>
                        <a:rPr lang="en-US" dirty="0" smtClean="0"/>
                        <a:t>Clicks 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Present Message</a:t>
                      </a:r>
                      <a:r>
                        <a:rPr lang="en-US" baseline="0" dirty="0" smtClean="0"/>
                        <a:t> 1 C</a:t>
                      </a:r>
                      <a:endParaRPr lang="en-US" dirty="0"/>
                    </a:p>
                  </a:txBody>
                  <a:tcPr/>
                </a:tc>
              </a:tr>
              <a:tr h="370840">
                <a:tc>
                  <a:txBody>
                    <a:bodyPr/>
                    <a:lstStyle/>
                    <a:p>
                      <a:r>
                        <a:rPr lang="en-US" dirty="0" smtClean="0"/>
                        <a:t>Clicks 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Go to Screen 2</a:t>
                      </a:r>
                      <a:endParaRPr lang="en-US" dirty="0"/>
                    </a:p>
                  </a:txBody>
                  <a:tcPr/>
                </a:tc>
              </a:tr>
            </a:tbl>
          </a:graphicData>
        </a:graphic>
      </p:graphicFrame>
      <p:sp>
        <p:nvSpPr>
          <p:cNvPr id="6" name="Slide Number Placeholder 5"/>
          <p:cNvSpPr>
            <a:spLocks noGrp="1"/>
          </p:cNvSpPr>
          <p:nvPr>
            <p:ph type="sldNum" sz="quarter" idx="11"/>
          </p:nvPr>
        </p:nvSpPr>
        <p:spPr/>
        <p:txBody>
          <a:bodyPr/>
          <a:lstStyle/>
          <a:p>
            <a:pPr>
              <a:defRPr/>
            </a:pPr>
            <a:fld id="{6467B3D2-AC44-422D-800F-40B8942AF7E9}" type="slidenum">
              <a:rPr lang="en-US" smtClean="0"/>
              <a:pPr>
                <a:defRPr/>
              </a:pPr>
              <a:t>5</a:t>
            </a:fld>
            <a:endParaRPr lang="en-US"/>
          </a:p>
        </p:txBody>
      </p:sp>
      <p:sp>
        <p:nvSpPr>
          <p:cNvPr id="7" name="TextBox 6"/>
          <p:cNvSpPr txBox="1"/>
          <p:nvPr/>
        </p:nvSpPr>
        <p:spPr>
          <a:xfrm>
            <a:off x="228600" y="304800"/>
            <a:ext cx="1295400" cy="584775"/>
          </a:xfrm>
          <a:prstGeom prst="rect">
            <a:avLst/>
          </a:prstGeom>
          <a:noFill/>
        </p:spPr>
        <p:txBody>
          <a:bodyPr wrap="square" rtlCol="0">
            <a:spAutoFit/>
          </a:bodyPr>
          <a:lstStyle/>
          <a:p>
            <a:r>
              <a:rPr lang="en-US" sz="3200" b="1" dirty="0" smtClean="0">
                <a:solidFill>
                  <a:srgbClr val="FF0000"/>
                </a:solidFill>
              </a:rPr>
              <a:t>1A-1</a:t>
            </a:r>
            <a:endParaRPr lang="en-US" sz="3200" b="1" dirty="0">
              <a:solidFill>
                <a:srgbClr val="FF0000"/>
              </a:solidFill>
            </a:endParaRPr>
          </a:p>
        </p:txBody>
      </p:sp>
    </p:spTree>
    <p:extLst>
      <p:ext uri="{BB962C8B-B14F-4D97-AF65-F5344CB8AC3E}">
        <p14:creationId xmlns:p14="http://schemas.microsoft.com/office/powerpoint/2010/main" val="1363833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876300" y="1676400"/>
            <a:ext cx="8496300" cy="2819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8600" y="304800"/>
            <a:ext cx="1295400" cy="584775"/>
          </a:xfrm>
          <a:prstGeom prst="rect">
            <a:avLst/>
          </a:prstGeom>
          <a:noFill/>
        </p:spPr>
        <p:txBody>
          <a:bodyPr wrap="square" rtlCol="0">
            <a:spAutoFit/>
          </a:bodyPr>
          <a:lstStyle/>
          <a:p>
            <a:r>
              <a:rPr lang="en-US" sz="3200" b="1" dirty="0" smtClean="0">
                <a:solidFill>
                  <a:srgbClr val="FF0000"/>
                </a:solidFill>
              </a:rPr>
              <a:t>1B</a:t>
            </a:r>
            <a:endParaRPr lang="en-US" sz="3200" b="1" dirty="0">
              <a:solidFill>
                <a:srgbClr val="FF0000"/>
              </a:solidFill>
            </a:endParaRPr>
          </a:p>
        </p:txBody>
      </p:sp>
      <p:sp>
        <p:nvSpPr>
          <p:cNvPr id="5" name="TextBox 4"/>
          <p:cNvSpPr txBox="1"/>
          <p:nvPr/>
        </p:nvSpPr>
        <p:spPr>
          <a:xfrm>
            <a:off x="1219200" y="1828800"/>
            <a:ext cx="8153400" cy="369332"/>
          </a:xfrm>
          <a:prstGeom prst="rect">
            <a:avLst/>
          </a:prstGeom>
          <a:noFill/>
        </p:spPr>
        <p:txBody>
          <a:bodyPr wrap="square" rtlCol="0">
            <a:spAutoFit/>
          </a:bodyPr>
          <a:lstStyle/>
          <a:p>
            <a:r>
              <a:rPr lang="en-US" dirty="0" smtClean="0"/>
              <a:t>Your report cannot be finalized because the following information is missing:</a:t>
            </a:r>
            <a:endParaRPr lang="en-US" dirty="0"/>
          </a:p>
        </p:txBody>
      </p:sp>
      <p:sp>
        <p:nvSpPr>
          <p:cNvPr id="6" name="Rectangle 5"/>
          <p:cNvSpPr/>
          <p:nvPr/>
        </p:nvSpPr>
        <p:spPr>
          <a:xfrm>
            <a:off x="1371600" y="2503097"/>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rPr>
              <a:t>x</a:t>
            </a:r>
            <a:endParaRPr lang="en-US" b="1" dirty="0">
              <a:solidFill>
                <a:schemeClr val="accent1"/>
              </a:solidFill>
            </a:endParaRPr>
          </a:p>
        </p:txBody>
      </p:sp>
      <p:sp>
        <p:nvSpPr>
          <p:cNvPr id="7" name="Rectangle 6"/>
          <p:cNvSpPr/>
          <p:nvPr/>
        </p:nvSpPr>
        <p:spPr>
          <a:xfrm>
            <a:off x="1578861" y="2438400"/>
            <a:ext cx="7412739" cy="923330"/>
          </a:xfrm>
          <a:prstGeom prst="rect">
            <a:avLst/>
          </a:prstGeom>
        </p:spPr>
        <p:txBody>
          <a:bodyPr wrap="square">
            <a:spAutoFit/>
          </a:bodyPr>
          <a:lstStyle/>
          <a:p>
            <a:r>
              <a:rPr lang="en-US" dirty="0" smtClean="0"/>
              <a:t>You have not entered all required scores (an over-ride is available to exclude Student Growth scores; however, all other scores must be provided)</a:t>
            </a:r>
            <a:endParaRPr lang="en-US" dirty="0"/>
          </a:p>
        </p:txBody>
      </p:sp>
      <p:sp>
        <p:nvSpPr>
          <p:cNvPr id="8" name="Rectangle 7"/>
          <p:cNvSpPr/>
          <p:nvPr/>
        </p:nvSpPr>
        <p:spPr>
          <a:xfrm>
            <a:off x="1371600" y="3609366"/>
            <a:ext cx="136036" cy="182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rPr>
              <a:t>x</a:t>
            </a:r>
            <a:endParaRPr lang="en-US" b="1" dirty="0">
              <a:solidFill>
                <a:schemeClr val="accent1"/>
              </a:solidFill>
            </a:endParaRPr>
          </a:p>
        </p:txBody>
      </p:sp>
      <p:sp>
        <p:nvSpPr>
          <p:cNvPr id="9" name="Rectangle 8"/>
          <p:cNvSpPr/>
          <p:nvPr/>
        </p:nvSpPr>
        <p:spPr>
          <a:xfrm>
            <a:off x="1578861" y="3544669"/>
            <a:ext cx="7412739" cy="646331"/>
          </a:xfrm>
          <a:prstGeom prst="rect">
            <a:avLst/>
          </a:prstGeom>
        </p:spPr>
        <p:txBody>
          <a:bodyPr wrap="square">
            <a:spAutoFit/>
          </a:bodyPr>
          <a:lstStyle/>
          <a:p>
            <a:r>
              <a:rPr lang="en-US" dirty="0" smtClean="0"/>
              <a:t>You have not provided the evaluation cycle information for next year’s evaluation</a:t>
            </a:r>
            <a:endParaRPr lang="en-US" dirty="0"/>
          </a:p>
        </p:txBody>
      </p:sp>
      <p:sp>
        <p:nvSpPr>
          <p:cNvPr id="11" name="Rounded Rectangle 10"/>
          <p:cNvSpPr/>
          <p:nvPr/>
        </p:nvSpPr>
        <p:spPr>
          <a:xfrm>
            <a:off x="4495800" y="47244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OK</a:t>
            </a:r>
            <a:endParaRPr lang="en-US" dirty="0"/>
          </a:p>
        </p:txBody>
      </p:sp>
      <p:sp>
        <p:nvSpPr>
          <p:cNvPr id="12" name="TextBox 11"/>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13" name="Slide Number Placeholder 12"/>
          <p:cNvSpPr>
            <a:spLocks noGrp="1"/>
          </p:cNvSpPr>
          <p:nvPr>
            <p:ph type="sldNum" sz="quarter" idx="11"/>
          </p:nvPr>
        </p:nvSpPr>
        <p:spPr/>
        <p:txBody>
          <a:bodyPr/>
          <a:lstStyle/>
          <a:p>
            <a:pPr>
              <a:defRPr/>
            </a:pPr>
            <a:fld id="{6467B3D2-AC44-422D-800F-40B8942AF7E9}" type="slidenum">
              <a:rPr lang="en-US" smtClean="0"/>
              <a:pPr>
                <a:defRPr/>
              </a:pPr>
              <a:t>6</a:t>
            </a:fld>
            <a:endParaRPr lang="en-US"/>
          </a:p>
        </p:txBody>
      </p:sp>
    </p:spTree>
    <p:extLst>
      <p:ext uri="{BB962C8B-B14F-4D97-AF65-F5344CB8AC3E}">
        <p14:creationId xmlns:p14="http://schemas.microsoft.com/office/powerpoint/2010/main" val="3590604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40" y="1600203"/>
            <a:ext cx="9875520" cy="1066797"/>
          </a:xfrm>
        </p:spPr>
        <p:txBody>
          <a:bodyPr/>
          <a:lstStyle/>
          <a:p>
            <a:r>
              <a:rPr lang="en-US" sz="2000" dirty="0" smtClean="0"/>
              <a:t>The new fields for next year’s evaluation cycle should go on the following panel which will now always remain open (and not be </a:t>
            </a:r>
            <a:r>
              <a:rPr lang="en-US" sz="2000" dirty="0" err="1" smtClean="0"/>
              <a:t>collapseable</a:t>
            </a:r>
            <a:r>
              <a:rPr lang="en-US" sz="2000" dirty="0" smtClean="0"/>
              <a:t> by user).  If focused, the area of focus will display for current  year and next year.</a:t>
            </a:r>
            <a:endParaRPr lang="en-US" sz="2000" dirty="0"/>
          </a:p>
        </p:txBody>
      </p:sp>
      <p:sp>
        <p:nvSpPr>
          <p:cNvPr id="3" name="Title 2"/>
          <p:cNvSpPr>
            <a:spLocks noGrp="1"/>
          </p:cNvSpPr>
          <p:nvPr>
            <p:ph type="title"/>
          </p:nvPr>
        </p:nvSpPr>
        <p:spPr/>
        <p:txBody>
          <a:bodyPr/>
          <a:lstStyle/>
          <a:p>
            <a:pPr algn="l"/>
            <a:r>
              <a:rPr lang="en-US" dirty="0" smtClean="0"/>
              <a:t>(note)</a:t>
            </a:r>
            <a:endParaRPr lang="en-US" dirty="0"/>
          </a:p>
        </p:txBody>
      </p:sp>
      <p:sp>
        <p:nvSpPr>
          <p:cNvPr id="4" name="Slide Number Placeholder 3"/>
          <p:cNvSpPr>
            <a:spLocks noGrp="1"/>
          </p:cNvSpPr>
          <p:nvPr>
            <p:ph type="sldNum" sz="quarter" idx="11"/>
          </p:nvPr>
        </p:nvSpPr>
        <p:spPr/>
        <p:txBody>
          <a:bodyPr/>
          <a:lstStyle/>
          <a:p>
            <a:pPr>
              <a:defRPr/>
            </a:pPr>
            <a:fld id="{6467B3D2-AC44-422D-800F-40B8942AF7E9}" type="slidenum">
              <a:rPr lang="en-US" smtClean="0"/>
              <a:pPr>
                <a:defRPr/>
              </a:pPr>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68675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62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229539" y="914400"/>
            <a:ext cx="8496300" cy="434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04800"/>
            <a:ext cx="1295400" cy="584775"/>
          </a:xfrm>
          <a:prstGeom prst="rect">
            <a:avLst/>
          </a:prstGeom>
          <a:noFill/>
        </p:spPr>
        <p:txBody>
          <a:bodyPr wrap="square" rtlCol="0">
            <a:spAutoFit/>
          </a:bodyPr>
          <a:lstStyle/>
          <a:p>
            <a:r>
              <a:rPr lang="en-US" sz="3200" b="1" dirty="0" smtClean="0">
                <a:solidFill>
                  <a:srgbClr val="FF0000"/>
                </a:solidFill>
              </a:rPr>
              <a:t>1C</a:t>
            </a:r>
            <a:endParaRPr lang="en-US" sz="3200" b="1" dirty="0">
              <a:solidFill>
                <a:srgbClr val="FF0000"/>
              </a:solidFill>
            </a:endParaRPr>
          </a:p>
        </p:txBody>
      </p:sp>
      <p:sp>
        <p:nvSpPr>
          <p:cNvPr id="5" name="TextBox 4"/>
          <p:cNvSpPr txBox="1"/>
          <p:nvPr/>
        </p:nvSpPr>
        <p:spPr>
          <a:xfrm>
            <a:off x="2572439" y="1066800"/>
            <a:ext cx="8153400" cy="369332"/>
          </a:xfrm>
          <a:prstGeom prst="rect">
            <a:avLst/>
          </a:prstGeom>
          <a:noFill/>
        </p:spPr>
        <p:txBody>
          <a:bodyPr wrap="square" rtlCol="0">
            <a:spAutoFit/>
          </a:bodyPr>
          <a:lstStyle/>
          <a:p>
            <a:r>
              <a:rPr lang="en-US" dirty="0" smtClean="0"/>
              <a:t>Your report is missing Student Growth scores.</a:t>
            </a:r>
            <a:endParaRPr lang="en-US" dirty="0"/>
          </a:p>
        </p:txBody>
      </p:sp>
      <p:sp>
        <p:nvSpPr>
          <p:cNvPr id="7" name="Rectangle 6"/>
          <p:cNvSpPr/>
          <p:nvPr/>
        </p:nvSpPr>
        <p:spPr>
          <a:xfrm>
            <a:off x="2932100" y="1676400"/>
            <a:ext cx="7412739" cy="369332"/>
          </a:xfrm>
          <a:prstGeom prst="rect">
            <a:avLst/>
          </a:prstGeom>
        </p:spPr>
        <p:txBody>
          <a:bodyPr wrap="square">
            <a:spAutoFit/>
          </a:bodyPr>
          <a:lstStyle/>
          <a:p>
            <a:r>
              <a:rPr lang="en-US" dirty="0" smtClean="0"/>
              <a:t>My intent is to enter Student Growth scores (recommended)</a:t>
            </a:r>
            <a:endParaRPr lang="en-US" dirty="0"/>
          </a:p>
        </p:txBody>
      </p:sp>
      <p:sp>
        <p:nvSpPr>
          <p:cNvPr id="9" name="Rectangle 8"/>
          <p:cNvSpPr/>
          <p:nvPr/>
        </p:nvSpPr>
        <p:spPr>
          <a:xfrm>
            <a:off x="2932100" y="2133600"/>
            <a:ext cx="7412739" cy="923330"/>
          </a:xfrm>
          <a:prstGeom prst="rect">
            <a:avLst/>
          </a:prstGeom>
        </p:spPr>
        <p:txBody>
          <a:bodyPr wrap="square">
            <a:spAutoFit/>
          </a:bodyPr>
          <a:lstStyle/>
          <a:p>
            <a:r>
              <a:rPr lang="en-US" dirty="0" smtClean="0"/>
              <a:t>I wish to over-ride the requirement of Student Growth scores and finalize this report without these scores.  I understand that this is not the standard procedure; however, no scores are available at this time.</a:t>
            </a:r>
            <a:endParaRPr lang="en-US" dirty="0"/>
          </a:p>
        </p:txBody>
      </p:sp>
      <p:sp>
        <p:nvSpPr>
          <p:cNvPr id="11" name="Oval 10"/>
          <p:cNvSpPr/>
          <p:nvPr/>
        </p:nvSpPr>
        <p:spPr>
          <a:xfrm>
            <a:off x="2623392" y="17526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X</a:t>
            </a:r>
            <a:endParaRPr lang="en-US" b="1" dirty="0">
              <a:solidFill>
                <a:schemeClr val="accent1"/>
              </a:solidFill>
            </a:endParaRPr>
          </a:p>
        </p:txBody>
      </p:sp>
      <p:sp>
        <p:nvSpPr>
          <p:cNvPr id="12" name="Oval 11"/>
          <p:cNvSpPr/>
          <p:nvPr/>
        </p:nvSpPr>
        <p:spPr>
          <a:xfrm>
            <a:off x="2648639" y="224653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932100" y="3200400"/>
            <a:ext cx="2612139" cy="381000"/>
          </a:xfrm>
          <a:prstGeom prst="rect">
            <a:avLst/>
          </a:prstGeom>
          <a:noFill/>
        </p:spPr>
        <p:txBody>
          <a:bodyPr wrap="square" rtlCol="0">
            <a:spAutoFit/>
          </a:bodyPr>
          <a:lstStyle/>
          <a:p>
            <a:r>
              <a:rPr lang="en-US" dirty="0" smtClean="0"/>
              <a:t>Over-ride explanation:</a:t>
            </a:r>
            <a:endParaRPr lang="en-US" dirty="0"/>
          </a:p>
        </p:txBody>
      </p:sp>
      <p:sp>
        <p:nvSpPr>
          <p:cNvPr id="13" name="Rectangle 12"/>
          <p:cNvSpPr/>
          <p:nvPr/>
        </p:nvSpPr>
        <p:spPr>
          <a:xfrm>
            <a:off x="3029639" y="3581400"/>
            <a:ext cx="7239000" cy="1066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182039" y="3657600"/>
            <a:ext cx="6934200" cy="830997"/>
          </a:xfrm>
          <a:prstGeom prst="rect">
            <a:avLst/>
          </a:prstGeom>
          <a:noFill/>
        </p:spPr>
        <p:txBody>
          <a:bodyPr wrap="square" rtlCol="0">
            <a:spAutoFit/>
          </a:bodyPr>
          <a:lstStyle/>
          <a:p>
            <a:r>
              <a:rPr lang="en-US" sz="1600" i="1" dirty="0" smtClean="0">
                <a:solidFill>
                  <a:schemeClr val="bg1">
                    <a:lumMod val="50000"/>
                  </a:schemeClr>
                </a:solidFill>
              </a:rPr>
              <a:t>[Design note: If the second option is selected, then user must enter text into this box before they can leave this screen – they might get a pop-up saying this is required, or the text box can turn red, etc.]</a:t>
            </a:r>
            <a:endParaRPr lang="en-US" sz="1600" i="1" dirty="0">
              <a:solidFill>
                <a:schemeClr val="bg1">
                  <a:lumMod val="50000"/>
                </a:schemeClr>
              </a:solidFill>
            </a:endParaRPr>
          </a:p>
        </p:txBody>
      </p:sp>
      <p:sp>
        <p:nvSpPr>
          <p:cNvPr id="15" name="Rounded Rectangle 14"/>
          <p:cNvSpPr/>
          <p:nvPr/>
        </p:nvSpPr>
        <p:spPr>
          <a:xfrm>
            <a:off x="5772839" y="54864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OK</a:t>
            </a:r>
            <a:endParaRPr lang="en-US" dirty="0"/>
          </a:p>
        </p:txBody>
      </p:sp>
      <p:sp>
        <p:nvSpPr>
          <p:cNvPr id="16" name="Oval Callout 15"/>
          <p:cNvSpPr/>
          <p:nvPr/>
        </p:nvSpPr>
        <p:spPr>
          <a:xfrm rot="162286">
            <a:off x="336016" y="1643214"/>
            <a:ext cx="1418547" cy="718046"/>
          </a:xfrm>
          <a:prstGeom prst="wedgeEllipseCallout">
            <a:avLst>
              <a:gd name="adj1" fmla="val 103252"/>
              <a:gd name="adj2" fmla="val -3011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accent1"/>
                </a:solidFill>
              </a:rPr>
              <a:t>Option button default</a:t>
            </a:r>
            <a:endParaRPr lang="en-US" sz="1000" dirty="0">
              <a:solidFill>
                <a:schemeClr val="accent1"/>
              </a:solidFill>
            </a:endParaRPr>
          </a:p>
        </p:txBody>
      </p:sp>
      <p:sp>
        <p:nvSpPr>
          <p:cNvPr id="17" name="TextBox 16"/>
          <p:cNvSpPr txBox="1"/>
          <p:nvPr/>
        </p:nvSpPr>
        <p:spPr>
          <a:xfrm>
            <a:off x="76200" y="6260068"/>
            <a:ext cx="3048000" cy="369332"/>
          </a:xfrm>
          <a:prstGeom prst="rect">
            <a:avLst/>
          </a:prstGeom>
          <a:solidFill>
            <a:schemeClr val="bg1"/>
          </a:solidFill>
        </p:spPr>
        <p:txBody>
          <a:bodyPr wrap="square" rtlCol="0">
            <a:spAutoFit/>
          </a:bodyPr>
          <a:lstStyle/>
          <a:p>
            <a:r>
              <a:rPr lang="en-US" dirty="0" smtClean="0">
                <a:solidFill>
                  <a:srgbClr val="FF0000"/>
                </a:solidFill>
              </a:rPr>
              <a:t>EVALUATOR SCREEN</a:t>
            </a:r>
            <a:endParaRPr lang="en-US" dirty="0">
              <a:solidFill>
                <a:srgbClr val="FF0000"/>
              </a:solidFill>
            </a:endParaRPr>
          </a:p>
        </p:txBody>
      </p:sp>
      <p:sp>
        <p:nvSpPr>
          <p:cNvPr id="18" name="Slide Number Placeholder 17"/>
          <p:cNvSpPr>
            <a:spLocks noGrp="1"/>
          </p:cNvSpPr>
          <p:nvPr>
            <p:ph type="sldNum" sz="quarter" idx="11"/>
          </p:nvPr>
        </p:nvSpPr>
        <p:spPr/>
        <p:txBody>
          <a:bodyPr/>
          <a:lstStyle/>
          <a:p>
            <a:pPr>
              <a:defRPr/>
            </a:pPr>
            <a:fld id="{6467B3D2-AC44-422D-800F-40B8942AF7E9}" type="slidenum">
              <a:rPr lang="en-US" smtClean="0"/>
              <a:pPr>
                <a:defRPr/>
              </a:pPr>
              <a:t>8</a:t>
            </a:fld>
            <a:endParaRPr lang="en-US"/>
          </a:p>
        </p:txBody>
      </p:sp>
    </p:spTree>
    <p:extLst>
      <p:ext uri="{BB962C8B-B14F-4D97-AF65-F5344CB8AC3E}">
        <p14:creationId xmlns:p14="http://schemas.microsoft.com/office/powerpoint/2010/main" val="4276194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user selects  Option 1…</a:t>
            </a:r>
          </a:p>
          <a:p>
            <a:pPr lvl="1"/>
            <a:r>
              <a:rPr lang="en-US" dirty="0" smtClean="0"/>
              <a:t>Then user should be returned to Screen 1</a:t>
            </a:r>
          </a:p>
          <a:p>
            <a:r>
              <a:rPr lang="en-US" dirty="0" smtClean="0"/>
              <a:t>If user selects Option 2</a:t>
            </a:r>
          </a:p>
          <a:p>
            <a:pPr lvl="1"/>
            <a:r>
              <a:rPr lang="en-US" dirty="0" smtClean="0"/>
              <a:t>And if user does not enter a description, then user cannot continue</a:t>
            </a:r>
          </a:p>
          <a:p>
            <a:pPr lvl="1"/>
            <a:r>
              <a:rPr lang="en-US" dirty="0" smtClean="0"/>
              <a:t>If user enters a description, then user goes to Screen 2</a:t>
            </a:r>
            <a:endParaRPr lang="en-US" dirty="0"/>
          </a:p>
        </p:txBody>
      </p:sp>
      <p:sp>
        <p:nvSpPr>
          <p:cNvPr id="3" name="Title 2"/>
          <p:cNvSpPr>
            <a:spLocks noGrp="1"/>
          </p:cNvSpPr>
          <p:nvPr>
            <p:ph type="title"/>
          </p:nvPr>
        </p:nvSpPr>
        <p:spPr/>
        <p:txBody>
          <a:bodyPr/>
          <a:lstStyle/>
          <a:p>
            <a:pPr algn="l"/>
            <a:r>
              <a:rPr lang="en-US" dirty="0" smtClean="0"/>
              <a:t>Results from 1C User options </a:t>
            </a:r>
            <a:endParaRPr lang="en-US" dirty="0"/>
          </a:p>
        </p:txBody>
      </p:sp>
      <p:sp>
        <p:nvSpPr>
          <p:cNvPr id="5" name="Slide Number Placeholder 4"/>
          <p:cNvSpPr>
            <a:spLocks noGrp="1"/>
          </p:cNvSpPr>
          <p:nvPr>
            <p:ph type="sldNum" sz="quarter" idx="11"/>
          </p:nvPr>
        </p:nvSpPr>
        <p:spPr/>
        <p:txBody>
          <a:bodyPr/>
          <a:lstStyle/>
          <a:p>
            <a:pPr>
              <a:defRPr/>
            </a:pPr>
            <a:fld id="{6467B3D2-AC44-422D-800F-40B8942AF7E9}" type="slidenum">
              <a:rPr lang="en-US" smtClean="0"/>
              <a:pPr>
                <a:defRPr/>
              </a:pPr>
              <a:t>9</a:t>
            </a:fld>
            <a:endParaRPr lang="en-US"/>
          </a:p>
        </p:txBody>
      </p:sp>
    </p:spTree>
    <p:extLst>
      <p:ext uri="{BB962C8B-B14F-4D97-AF65-F5344CB8AC3E}">
        <p14:creationId xmlns:p14="http://schemas.microsoft.com/office/powerpoint/2010/main" val="4231720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2009PP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School District Template</Template>
  <TotalTime>5811</TotalTime>
  <Words>3147</Words>
  <Application>Microsoft Office PowerPoint</Application>
  <PresentationFormat>Custom</PresentationFormat>
  <Paragraphs>454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2009PPTTemplate</vt:lpstr>
      <vt:lpstr>PowerPoint Presentation</vt:lpstr>
      <vt:lpstr>Evaluator screens</vt:lpstr>
      <vt:lpstr>PowerPoint Presentation</vt:lpstr>
      <vt:lpstr>If user clicks “Next”…</vt:lpstr>
      <vt:lpstr>If user clicks NO…</vt:lpstr>
      <vt:lpstr>PowerPoint Presentation</vt:lpstr>
      <vt:lpstr>(note)</vt:lpstr>
      <vt:lpstr>PowerPoint Presentation</vt:lpstr>
      <vt:lpstr>Results from 1C User options </vt:lpstr>
      <vt:lpstr>PowerPoint Presentation</vt:lpstr>
      <vt:lpstr>Note regarding Screen 2</vt:lpstr>
      <vt:lpstr>eVal Impact</vt:lpstr>
      <vt:lpstr>If the user selects PREVIOUS…</vt:lpstr>
      <vt:lpstr>If user clicks “Next”…</vt:lpstr>
      <vt:lpstr>PowerPoint Presentation</vt:lpstr>
      <vt:lpstr>Results from Screen 3 User actions</vt:lpstr>
      <vt:lpstr>PowerPoint Presentation</vt:lpstr>
      <vt:lpstr>PowerPoint Presentation</vt:lpstr>
      <vt:lpstr>PowerPoint Presentation</vt:lpstr>
      <vt:lpstr>If the user selects PREVIOUS…</vt:lpstr>
      <vt:lpstr>PowerPoint Presentation</vt:lpstr>
      <vt:lpstr>If the user selects PREVIOUS …</vt:lpstr>
      <vt:lpstr>PRINTING  THE REPORT – what the evaluator sees</vt:lpstr>
      <vt:lpstr>The “Snapshot” panel should change to “Print Evaluation Report”</vt:lpstr>
      <vt:lpstr>Report Settings</vt:lpstr>
      <vt:lpstr>Content that appears on the report,  no matter which lifecycle phase or other report settings</vt:lpstr>
      <vt:lpstr>Dynamic content on printed report, depending on lifecycle stage</vt:lpstr>
      <vt:lpstr>Signature Blocks</vt:lpstr>
      <vt:lpstr>Rename how the report appears under Report Tab</vt:lpstr>
      <vt:lpstr>Teacher screens</vt:lpstr>
      <vt:lpstr>PRINTING  THE REPORT – what the teacher sees</vt:lpstr>
      <vt:lpstr>PowerPoint Presentation</vt:lpstr>
      <vt:lpstr>PowerPoint Presentation</vt:lpstr>
      <vt:lpstr>PowerPoint Presentation</vt:lpstr>
      <vt:lpstr>New DASHBOARDs </vt:lpstr>
      <vt:lpstr>Navigation Dashboard (replaces existing navigation screen under the Summary tab)</vt:lpstr>
      <vt:lpstr>Suggested New Dashboard Available to all roles except Teacher</vt:lpstr>
      <vt:lpstr>(Note -  This panel no longer  relevant)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Schmidt</dc:creator>
  <cp:lastModifiedBy>Schmidt, Donna J</cp:lastModifiedBy>
  <cp:revision>1358</cp:revision>
  <dcterms:created xsi:type="dcterms:W3CDTF">2013-07-01T23:49:05Z</dcterms:created>
  <dcterms:modified xsi:type="dcterms:W3CDTF">2015-03-06T19:36:10Z</dcterms:modified>
</cp:coreProperties>
</file>