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2" r:id="rId2"/>
    <p:sldId id="256" r:id="rId3"/>
    <p:sldId id="292" r:id="rId4"/>
    <p:sldId id="306" r:id="rId5"/>
    <p:sldId id="297" r:id="rId6"/>
    <p:sldId id="283" r:id="rId7"/>
    <p:sldId id="284" r:id="rId8"/>
    <p:sldId id="300" r:id="rId9"/>
    <p:sldId id="265" r:id="rId10"/>
    <p:sldId id="275" r:id="rId11"/>
    <p:sldId id="301" r:id="rId12"/>
    <p:sldId id="290" r:id="rId13"/>
    <p:sldId id="289" r:id="rId14"/>
    <p:sldId id="276" r:id="rId15"/>
    <p:sldId id="272" r:id="rId16"/>
    <p:sldId id="278" r:id="rId17"/>
    <p:sldId id="291" r:id="rId18"/>
    <p:sldId id="279" r:id="rId19"/>
    <p:sldId id="302" r:id="rId20"/>
    <p:sldId id="303" r:id="rId21"/>
    <p:sldId id="305" r:id="rId22"/>
    <p:sldId id="304" r:id="rId23"/>
    <p:sldId id="307" r:id="rId24"/>
    <p:sldId id="309" r:id="rId25"/>
    <p:sldId id="310" r:id="rId26"/>
    <p:sldId id="308"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581" y="-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079D9AB-EFB2-4E14-9DA0-A74E0D0DCF4D}" type="datetimeFigureOut">
              <a:rPr lang="en-US"/>
              <a:pPr>
                <a:defRPr/>
              </a:pPr>
              <a:t>6/5/2015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0E11930-110B-4F75-932D-14467D101A5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A14FD72-6545-4480-8248-70F49BB30975}" type="slidenum">
              <a:rPr lang="en-US">
                <a:cs typeface="Arial" charset="0"/>
              </a:rPr>
              <a:pPr fontAlgn="base">
                <a:spcBef>
                  <a:spcPct val="0"/>
                </a:spcBef>
                <a:spcAft>
                  <a:spcPct val="0"/>
                </a:spcAft>
              </a:pPr>
              <a:t>9</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CCEDD2-D361-4AAB-BA5C-0A76958EF97D}" type="slidenum">
              <a:rPr lang="en-US">
                <a:cs typeface="Arial" charset="0"/>
              </a:rPr>
              <a:pPr fontAlgn="base">
                <a:spcBef>
                  <a:spcPct val="0"/>
                </a:spcBef>
                <a:spcAft>
                  <a:spcPct val="0"/>
                </a:spcAft>
              </a:pPr>
              <a:t>18</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755495-7271-4325-9E69-E805D63C46EC}" type="slidenum">
              <a:rPr lang="en-US">
                <a:cs typeface="Arial" charset="0"/>
              </a:rPr>
              <a:pPr fontAlgn="base">
                <a:spcBef>
                  <a:spcPct val="0"/>
                </a:spcBef>
                <a:spcAft>
                  <a:spcPct val="0"/>
                </a:spcAft>
              </a:pPr>
              <a:t>19</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506AF9-3427-4DD4-817F-427E183C3306}" type="slidenum">
              <a:rPr lang="en-US">
                <a:cs typeface="Arial" charset="0"/>
              </a:rPr>
              <a:pPr fontAlgn="base">
                <a:spcBef>
                  <a:spcPct val="0"/>
                </a:spcBef>
                <a:spcAft>
                  <a:spcPct val="0"/>
                </a:spcAft>
              </a:pPr>
              <a:t>20</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B6FB85-0D43-4551-B7B3-EACAC2B1BD9C}" type="slidenum">
              <a:rPr lang="en-US">
                <a:cs typeface="Arial" charset="0"/>
              </a:rPr>
              <a:pPr fontAlgn="base">
                <a:spcBef>
                  <a:spcPct val="0"/>
                </a:spcBef>
                <a:spcAft>
                  <a:spcPct val="0"/>
                </a:spcAft>
              </a:pPr>
              <a:t>21</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0A48EA3-4D8F-477A-9539-A770DF7DB30D}" type="slidenum">
              <a:rPr lang="en-US">
                <a:cs typeface="Arial" charset="0"/>
              </a:rPr>
              <a:pPr fontAlgn="base">
                <a:spcBef>
                  <a:spcPct val="0"/>
                </a:spcBef>
                <a:spcAft>
                  <a:spcPct val="0"/>
                </a:spcAft>
              </a:pPr>
              <a:t>22</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32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ABB8EF-95E4-49D3-B48C-7BD6B8B8AE4F}" type="slidenum">
              <a:rPr lang="en-US">
                <a:cs typeface="Arial" charset="0"/>
              </a:rPr>
              <a:pPr fontAlgn="base">
                <a:spcBef>
                  <a:spcPct val="0"/>
                </a:spcBef>
                <a:spcAft>
                  <a:spcPct val="0"/>
                </a:spcAft>
              </a:pPr>
              <a:t>23</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52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9122FA4-A45B-4D29-B6CD-A59ED6672499}" type="slidenum">
              <a:rPr lang="en-US">
                <a:cs typeface="Arial" charset="0"/>
              </a:rPr>
              <a:pPr fontAlgn="base">
                <a:spcBef>
                  <a:spcPct val="0"/>
                </a:spcBef>
                <a:spcAft>
                  <a:spcPct val="0"/>
                </a:spcAft>
              </a:pPr>
              <a:t>24</a:t>
            </a:fld>
            <a:endParaRPr lang="en-U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7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CEECC0-DA24-45BA-A6DA-6FFF77D23CEC}" type="slidenum">
              <a:rPr lang="en-US">
                <a:cs typeface="Arial" charset="0"/>
              </a:rPr>
              <a:pPr fontAlgn="base">
                <a:spcBef>
                  <a:spcPct val="0"/>
                </a:spcBef>
                <a:spcAft>
                  <a:spcPct val="0"/>
                </a:spcAft>
              </a:pPr>
              <a:t>25</a:t>
            </a:fld>
            <a:endParaRPr lang="en-U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9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596C92-9311-49C7-9E83-6D133E017396}" type="slidenum">
              <a:rPr lang="en-US">
                <a:cs typeface="Arial" charset="0"/>
              </a:rPr>
              <a:pPr fontAlgn="base">
                <a:spcBef>
                  <a:spcPct val="0"/>
                </a:spcBef>
                <a:spcAft>
                  <a:spcPct val="0"/>
                </a:spcAft>
              </a:pPr>
              <a:t>26</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ADCDD3-35BA-42A5-A1D1-836A36ADCE32}" type="slidenum">
              <a:rPr lang="en-US">
                <a:cs typeface="Arial" charset="0"/>
              </a:rPr>
              <a:pPr fontAlgn="base">
                <a:spcBef>
                  <a:spcPct val="0"/>
                </a:spcBef>
                <a:spcAft>
                  <a:spcPct val="0"/>
                </a:spcAft>
              </a:pPr>
              <a:t>10</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3F2E20-2346-4B02-A2B0-83A56C14D319}" type="slidenum">
              <a:rPr lang="en-US">
                <a:cs typeface="Arial" charset="0"/>
              </a:rPr>
              <a:pPr fontAlgn="base">
                <a:spcBef>
                  <a:spcPct val="0"/>
                </a:spcBef>
                <a:spcAft>
                  <a:spcPct val="0"/>
                </a:spcAft>
              </a:pPr>
              <a:t>11</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423FEA5-54D7-451D-ADF5-0F9EC39AB3CF}" type="slidenum">
              <a:rPr lang="en-US">
                <a:cs typeface="Arial" charset="0"/>
              </a:rPr>
              <a:pPr fontAlgn="base">
                <a:spcBef>
                  <a:spcPct val="0"/>
                </a:spcBef>
                <a:spcAft>
                  <a:spcPct val="0"/>
                </a:spcAft>
              </a:pPr>
              <a:t>12</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7083739-DFE2-4E75-A585-AC4BEA1E30CB}" type="slidenum">
              <a:rPr lang="en-US">
                <a:cs typeface="Arial" charset="0"/>
              </a:rPr>
              <a:pPr fontAlgn="base">
                <a:spcBef>
                  <a:spcPct val="0"/>
                </a:spcBef>
                <a:spcAft>
                  <a:spcPct val="0"/>
                </a:spcAft>
              </a:pPr>
              <a:t>13</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DAA3A2D-9C3E-4178-9E21-2676C64EC67C}" type="slidenum">
              <a:rPr lang="en-US">
                <a:cs typeface="Arial" charset="0"/>
              </a:rPr>
              <a:pPr fontAlgn="base">
                <a:spcBef>
                  <a:spcPct val="0"/>
                </a:spcBef>
                <a:spcAft>
                  <a:spcPct val="0"/>
                </a:spcAft>
              </a:pPr>
              <a:t>14</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99E3AD6-8AF9-4354-938F-1CB703286C46}" type="slidenum">
              <a:rPr lang="en-US">
                <a:cs typeface="Arial" charset="0"/>
              </a:rPr>
              <a:pPr fontAlgn="base">
                <a:spcBef>
                  <a:spcPct val="0"/>
                </a:spcBef>
                <a:spcAft>
                  <a:spcPct val="0"/>
                </a:spcAft>
              </a:pPr>
              <a:t>15</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05A413-A7F3-47DC-B317-138656A7FB1F}" type="slidenum">
              <a:rPr lang="en-US">
                <a:cs typeface="Arial" charset="0"/>
              </a:rPr>
              <a:pPr fontAlgn="base">
                <a:spcBef>
                  <a:spcPct val="0"/>
                </a:spcBef>
                <a:spcAft>
                  <a:spcPct val="0"/>
                </a:spcAft>
              </a:pPr>
              <a:t>16</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36A168F-02BB-446E-88F1-48C8D402BD60}" type="slidenum">
              <a:rPr lang="en-US">
                <a:cs typeface="Arial" charset="0"/>
              </a:rPr>
              <a:pPr fontAlgn="base">
                <a:spcBef>
                  <a:spcPct val="0"/>
                </a:spcBef>
                <a:spcAft>
                  <a:spcPct val="0"/>
                </a:spcAft>
              </a:pPr>
              <a:t>17</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17D654-DDB3-4CD2-9738-A67D2A8EB10A}" type="datetimeFigureOut">
              <a:rPr lang="en-US"/>
              <a:pPr>
                <a:defRPr/>
              </a:pPr>
              <a:t>6/5/2015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69F6F0-B437-42A7-8512-7966080C7C8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44FFDCB-3A66-419D-BEE0-35DF73A3EBA4}" type="datetimeFigureOut">
              <a:rPr lang="en-US"/>
              <a:pPr>
                <a:defRPr/>
              </a:pPr>
              <a:t>6/5/2015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92BBF93-2BEF-4E55-A94A-22AC2A74D98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B5A4540-D9BF-4890-A142-50C340F005B2}" type="datetimeFigureOut">
              <a:rPr lang="en-US"/>
              <a:pPr>
                <a:defRPr/>
              </a:pPr>
              <a:t>6/5/2015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68FB0F2-F5C2-4BE5-9943-BA7DA30EE9F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Rectangle 3"/>
          <p:cNvSpPr/>
          <p:nvPr/>
        </p:nvSpPr>
        <p:spPr>
          <a:xfrm>
            <a:off x="152400" y="6629400"/>
            <a:ext cx="8839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5" name="TextBox 4"/>
          <p:cNvSpPr txBox="1"/>
          <p:nvPr/>
        </p:nvSpPr>
        <p:spPr>
          <a:xfrm>
            <a:off x="0" y="4876800"/>
            <a:ext cx="1355725" cy="215900"/>
          </a:xfrm>
          <a:prstGeom prst="rect">
            <a:avLst/>
          </a:prstGeom>
          <a:noFill/>
        </p:spPr>
        <p:txBody>
          <a:bodyPr>
            <a:spAutoFit/>
          </a:bodyPr>
          <a:lstStyle/>
          <a:p>
            <a:pPr fontAlgn="auto">
              <a:spcBef>
                <a:spcPts val="0"/>
              </a:spcBef>
              <a:spcAft>
                <a:spcPts val="0"/>
              </a:spcAft>
              <a:defRPr/>
            </a:pPr>
            <a:r>
              <a:rPr lang="en-US" sz="800" dirty="0">
                <a:latin typeface="+mn-lt"/>
                <a:cs typeface="+mn-cs"/>
              </a:rPr>
              <a:t>Photos by Susie Fitzhugh</a:t>
            </a:r>
          </a:p>
        </p:txBody>
      </p:sp>
      <p:pic>
        <p:nvPicPr>
          <p:cNvPr id="6" name="Picture 11" descr="general_photos_2.jpg"/>
          <p:cNvPicPr>
            <a:picLocks noChangeAspect="1"/>
          </p:cNvPicPr>
          <p:nvPr/>
        </p:nvPicPr>
        <p:blipFill>
          <a:blip r:embed="rId2"/>
          <a:srcRect/>
          <a:stretch>
            <a:fillRect/>
          </a:stretch>
        </p:blipFill>
        <p:spPr bwMode="auto">
          <a:xfrm>
            <a:off x="0" y="0"/>
            <a:ext cx="9144000" cy="4857750"/>
          </a:xfrm>
          <a:prstGeom prst="rect">
            <a:avLst/>
          </a:prstGeom>
          <a:noFill/>
          <a:ln w="9525">
            <a:noFill/>
            <a:miter lim="800000"/>
            <a:headEnd/>
            <a:tailEnd/>
          </a:ln>
        </p:spPr>
      </p:pic>
      <p:sp>
        <p:nvSpPr>
          <p:cNvPr id="3" name="Subtitle 2"/>
          <p:cNvSpPr>
            <a:spLocks noGrp="1"/>
          </p:cNvSpPr>
          <p:nvPr>
            <p:ph type="subTitle" idx="1"/>
          </p:nvPr>
        </p:nvSpPr>
        <p:spPr>
          <a:xfrm>
            <a:off x="1447800" y="5562600"/>
            <a:ext cx="6096000" cy="609600"/>
          </a:xfrm>
        </p:spPr>
        <p:txBody>
          <a:bodyPr>
            <a:normAutofit/>
          </a:bodyPr>
          <a:lstStyle>
            <a:lvl1pPr marL="0" indent="0" algn="ctr">
              <a:buNone/>
              <a:defRPr sz="20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Footer Placeholder 4"/>
          <p:cNvSpPr>
            <a:spLocks noGrp="1"/>
          </p:cNvSpPr>
          <p:nvPr>
            <p:ph type="ftr" sz="quarter" idx="10"/>
          </p:nvPr>
        </p:nvSpPr>
        <p:spPr/>
        <p:txBody>
          <a:bodyPr/>
          <a:lstStyle>
            <a:lvl1pPr>
              <a:defRPr>
                <a:solidFill>
                  <a:schemeClr val="tx1"/>
                </a:solidFill>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AC8755-A14D-4132-935A-843EECAB50C4}" type="datetimeFigureOut">
              <a:rPr lang="en-US"/>
              <a:pPr>
                <a:defRPr/>
              </a:pPr>
              <a:t>6/5/2015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77C3EE-6A70-463B-BFC6-998BA5E3A4C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7D57992-E378-4714-B06A-9F7298E2B6B7}" type="datetimeFigureOut">
              <a:rPr lang="en-US"/>
              <a:pPr>
                <a:defRPr/>
              </a:pPr>
              <a:t>6/5/2015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515717-7839-4FC3-B001-148D5616318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EE6BBEF-C2E7-4E2C-BD7B-DC1F854BE2E4}" type="datetimeFigureOut">
              <a:rPr lang="en-US"/>
              <a:pPr>
                <a:defRPr/>
              </a:pPr>
              <a:t>6/5/2015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8A6BA2F-E543-4A9A-AD56-83F4BD9EEB5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E2D69E-F6A7-45BC-AE23-866BBA9DA9A2}" type="datetimeFigureOut">
              <a:rPr lang="en-US"/>
              <a:pPr>
                <a:defRPr/>
              </a:pPr>
              <a:t>6/5/2015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8AE8E9A-65E0-40AB-AEB3-E9C8BAAE816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999EDFC-5683-45B2-B0AC-13C090D71034}" type="datetimeFigureOut">
              <a:rPr lang="en-US"/>
              <a:pPr>
                <a:defRPr/>
              </a:pPr>
              <a:t>6/5/2015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B4A05D6-E554-4682-BA25-58360283ADD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B41868-A0A7-499D-9C79-3C4F24DCBEB2}" type="datetimeFigureOut">
              <a:rPr lang="en-US"/>
              <a:pPr>
                <a:defRPr/>
              </a:pPr>
              <a:t>6/5/2015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CB4E13F-6017-4848-8106-1D5F0BBD906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11E6813-2FEB-4A62-86D1-BBC5EB82E159}" type="datetimeFigureOut">
              <a:rPr lang="en-US"/>
              <a:pPr>
                <a:defRPr/>
              </a:pPr>
              <a:t>6/5/2015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A11DBB0-C4B0-4146-BFC9-F5AB1B02CE0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5E7639-2F7B-437D-9755-13E955A64A24}" type="datetimeFigureOut">
              <a:rPr lang="en-US"/>
              <a:pPr>
                <a:defRPr/>
              </a:pPr>
              <a:t>6/5/2015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79C632C-48A4-427A-90A6-DF45D6D3679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F30BE58-9138-4DCE-8ED5-136414212FD6}" type="datetimeFigureOut">
              <a:rPr lang="en-US"/>
              <a:pPr>
                <a:defRPr/>
              </a:pPr>
              <a:t>6/5/2015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A7EC57A6-347A-46A5-A80A-CBCBCF34E4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1"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ubtitle 1"/>
          <p:cNvSpPr>
            <a:spLocks noGrp="1"/>
          </p:cNvSpPr>
          <p:nvPr>
            <p:ph type="subTitle" idx="1"/>
          </p:nvPr>
        </p:nvSpPr>
        <p:spPr>
          <a:xfrm>
            <a:off x="1447800" y="5257800"/>
            <a:ext cx="6096000" cy="762000"/>
          </a:xfrm>
        </p:spPr>
        <p:txBody>
          <a:bodyPr/>
          <a:lstStyle/>
          <a:p>
            <a:r>
              <a:rPr lang="en-US" sz="2400" smtClean="0">
                <a:latin typeface="Arial" charset="0"/>
                <a:cs typeface="Arial" charset="0"/>
              </a:rPr>
              <a:t>eVal Implementation</a:t>
            </a:r>
          </a:p>
          <a:p>
            <a:r>
              <a:rPr lang="en-US" sz="2400" smtClean="0">
                <a:latin typeface="Arial" charset="0"/>
                <a:cs typeface="Arial" charset="0"/>
              </a:rPr>
              <a:t>EVALUATOR EXPERIENCE</a:t>
            </a:r>
          </a:p>
          <a:p>
            <a:r>
              <a:rPr lang="en-US" sz="2400" i="1" smtClean="0">
                <a:latin typeface="Arial" charset="0"/>
                <a:cs typeface="Arial" charset="0"/>
              </a:rPr>
              <a:t>May 27, 2015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152400" y="2362200"/>
            <a:ext cx="1600200" cy="338138"/>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25602" name="TextBox 31"/>
          <p:cNvSpPr txBox="1">
            <a:spLocks noChangeArrowheads="1"/>
          </p:cNvSpPr>
          <p:nvPr/>
        </p:nvSpPr>
        <p:spPr bwMode="auto">
          <a:xfrm>
            <a:off x="228600" y="3352800"/>
            <a:ext cx="1219200" cy="338138"/>
          </a:xfrm>
          <a:prstGeom prst="rect">
            <a:avLst/>
          </a:prstGeom>
          <a:noFill/>
          <a:ln w="9525">
            <a:noFill/>
            <a:miter lim="800000"/>
            <a:headEnd/>
            <a:tailEnd/>
          </a:ln>
        </p:spPr>
        <p:txBody>
          <a:bodyPr>
            <a:spAutoFit/>
          </a:bodyPr>
          <a:lstStyle/>
          <a:p>
            <a:r>
              <a:rPr lang="en-US" sz="1600" i="1">
                <a:latin typeface="Calibri" pitchFamily="34" charset="0"/>
              </a:rPr>
              <a:t>Formal</a:t>
            </a:r>
          </a:p>
        </p:txBody>
      </p:sp>
      <p:sp>
        <p:nvSpPr>
          <p:cNvPr id="25603" name="TextBox 32"/>
          <p:cNvSpPr txBox="1">
            <a:spLocks noChangeArrowheads="1"/>
          </p:cNvSpPr>
          <p:nvPr/>
        </p:nvSpPr>
        <p:spPr bwMode="auto">
          <a:xfrm>
            <a:off x="533400" y="3886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25604" name="TextBox 33"/>
          <p:cNvSpPr txBox="1">
            <a:spLocks noChangeArrowheads="1"/>
          </p:cNvSpPr>
          <p:nvPr/>
        </p:nvSpPr>
        <p:spPr bwMode="auto">
          <a:xfrm>
            <a:off x="533400" y="3624263"/>
            <a:ext cx="1219200" cy="338137"/>
          </a:xfrm>
          <a:prstGeom prst="rect">
            <a:avLst/>
          </a:prstGeom>
          <a:noFill/>
          <a:ln w="9525">
            <a:noFill/>
            <a:miter lim="800000"/>
            <a:headEnd/>
            <a:tailEnd/>
          </a:ln>
        </p:spPr>
        <p:txBody>
          <a:bodyPr>
            <a:spAutoFit/>
          </a:bodyPr>
          <a:lstStyle/>
          <a:p>
            <a:r>
              <a:rPr lang="en-US" sz="1600" i="1">
                <a:latin typeface="Calibri" pitchFamily="34" charset="0"/>
              </a:rPr>
              <a:t>10/1/14</a:t>
            </a:r>
          </a:p>
        </p:txBody>
      </p:sp>
      <p:sp>
        <p:nvSpPr>
          <p:cNvPr id="25605" name="TextBox 34"/>
          <p:cNvSpPr txBox="1">
            <a:spLocks noChangeArrowheads="1"/>
          </p:cNvSpPr>
          <p:nvPr/>
        </p:nvSpPr>
        <p:spPr bwMode="auto">
          <a:xfrm>
            <a:off x="609600" y="41576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25606" name="TextBox 35"/>
          <p:cNvSpPr txBox="1">
            <a:spLocks noChangeArrowheads="1"/>
          </p:cNvSpPr>
          <p:nvPr/>
        </p:nvSpPr>
        <p:spPr bwMode="auto">
          <a:xfrm>
            <a:off x="228600" y="4386263"/>
            <a:ext cx="1981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25607" name="TextBox 37"/>
          <p:cNvSpPr txBox="1">
            <a:spLocks noChangeArrowheads="1"/>
          </p:cNvSpPr>
          <p:nvPr/>
        </p:nvSpPr>
        <p:spPr bwMode="auto">
          <a:xfrm>
            <a:off x="533400" y="49101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25608" name="TextBox 61"/>
          <p:cNvSpPr txBox="1">
            <a:spLocks noChangeArrowheads="1"/>
          </p:cNvSpPr>
          <p:nvPr/>
        </p:nvSpPr>
        <p:spPr bwMode="auto">
          <a:xfrm>
            <a:off x="533400" y="4648200"/>
            <a:ext cx="1219200" cy="338138"/>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25609" name="TextBox 62"/>
          <p:cNvSpPr txBox="1">
            <a:spLocks noChangeArrowheads="1"/>
          </p:cNvSpPr>
          <p:nvPr/>
        </p:nvSpPr>
        <p:spPr bwMode="auto">
          <a:xfrm>
            <a:off x="609600" y="51816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25610" name="TextBox 63"/>
          <p:cNvSpPr txBox="1">
            <a:spLocks noChangeArrowheads="1"/>
          </p:cNvSpPr>
          <p:nvPr/>
        </p:nvSpPr>
        <p:spPr bwMode="auto">
          <a:xfrm>
            <a:off x="609600" y="5410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26" name="Rectangle 2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27" name="Rectangle 26"/>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5613" name="TextBox 27"/>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25614" name="TextBox 38"/>
          <p:cNvSpPr txBox="1">
            <a:spLocks noChangeArrowheads="1"/>
          </p:cNvSpPr>
          <p:nvPr/>
        </p:nvSpPr>
        <p:spPr bwMode="auto">
          <a:xfrm>
            <a:off x="152400" y="1768475"/>
            <a:ext cx="1981200" cy="338138"/>
          </a:xfrm>
          <a:prstGeom prst="rect">
            <a:avLst/>
          </a:prstGeom>
          <a:noFill/>
          <a:ln w="9525">
            <a:noFill/>
            <a:miter lim="800000"/>
            <a:headEnd/>
            <a:tailEnd/>
          </a:ln>
        </p:spPr>
        <p:txBody>
          <a:bodyPr>
            <a:spAutoFit/>
          </a:bodyPr>
          <a:lstStyle/>
          <a:p>
            <a:r>
              <a:rPr lang="en-US" sz="1600" b="1">
                <a:latin typeface="Calibri" pitchFamily="34" charset="0"/>
              </a:rPr>
              <a:t>Evidence Dashboard</a:t>
            </a:r>
          </a:p>
        </p:txBody>
      </p:sp>
      <p:sp>
        <p:nvSpPr>
          <p:cNvPr id="25615" name="TextBox 41"/>
          <p:cNvSpPr txBox="1">
            <a:spLocks noChangeArrowheads="1"/>
          </p:cNvSpPr>
          <p:nvPr/>
        </p:nvSpPr>
        <p:spPr bwMode="auto">
          <a:xfrm>
            <a:off x="152400" y="2024063"/>
            <a:ext cx="1905000" cy="338137"/>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25616" name="TextBox 43"/>
          <p:cNvSpPr txBox="1">
            <a:spLocks noChangeArrowheads="1"/>
          </p:cNvSpPr>
          <p:nvPr/>
        </p:nvSpPr>
        <p:spPr bwMode="auto">
          <a:xfrm>
            <a:off x="304800" y="2709863"/>
            <a:ext cx="1219200" cy="338137"/>
          </a:xfrm>
          <a:prstGeom prst="rect">
            <a:avLst/>
          </a:prstGeom>
          <a:solidFill>
            <a:srgbClr val="FFFF00"/>
          </a:solidFill>
          <a:ln w="9525">
            <a:noFill/>
            <a:miter lim="800000"/>
            <a:headEnd/>
            <a:tailEnd/>
          </a:ln>
        </p:spPr>
        <p:txBody>
          <a:bodyPr>
            <a:spAutoFit/>
          </a:bodyPr>
          <a:lstStyle/>
          <a:p>
            <a:r>
              <a:rPr lang="en-US" sz="1600" i="1">
                <a:latin typeface="Calibri" pitchFamily="34" charset="0"/>
              </a:rPr>
              <a:t>Overview</a:t>
            </a:r>
          </a:p>
        </p:txBody>
      </p:sp>
      <p:sp>
        <p:nvSpPr>
          <p:cNvPr id="25617" name="TextBox 7"/>
          <p:cNvSpPr txBox="1">
            <a:spLocks noChangeArrowheads="1"/>
          </p:cNvSpPr>
          <p:nvPr/>
        </p:nvSpPr>
        <p:spPr bwMode="auto">
          <a:xfrm>
            <a:off x="2590800" y="1295400"/>
            <a:ext cx="5943600" cy="5048250"/>
          </a:xfrm>
          <a:prstGeom prst="rect">
            <a:avLst/>
          </a:prstGeom>
          <a:noFill/>
          <a:ln w="9525">
            <a:noFill/>
            <a:miter lim="800000"/>
            <a:headEnd/>
            <a:tailEnd/>
          </a:ln>
        </p:spPr>
        <p:txBody>
          <a:bodyPr>
            <a:spAutoFit/>
          </a:bodyPr>
          <a:lstStyle/>
          <a:p>
            <a:pPr algn="ctr"/>
            <a:r>
              <a:rPr lang="en-US" sz="1400" b="1">
                <a:latin typeface="Calibri" pitchFamily="34" charset="0"/>
              </a:rPr>
              <a:t>OVERVIEW OF “OBSERVATIONS “ IN EVAL</a:t>
            </a:r>
          </a:p>
          <a:p>
            <a:pPr algn="ctr"/>
            <a:endParaRPr lang="en-US" sz="1400" b="1">
              <a:latin typeface="Calibri" pitchFamily="34" charset="0"/>
            </a:endParaRPr>
          </a:p>
          <a:p>
            <a:r>
              <a:rPr lang="en-US" sz="1400">
                <a:latin typeface="Calibri" pitchFamily="34" charset="0"/>
              </a:rPr>
              <a:t>eVal allows you to prepare for and respond to each phase of the observation process (depending on your District, you may or may not use all of the functionality).</a:t>
            </a:r>
          </a:p>
          <a:p>
            <a:endParaRPr lang="en-US" sz="1400">
              <a:latin typeface="Calibri" pitchFamily="34" charset="0"/>
            </a:endParaRPr>
          </a:p>
          <a:p>
            <a:r>
              <a:rPr lang="en-US" sz="1400">
                <a:latin typeface="Calibri" pitchFamily="34" charset="0"/>
              </a:rPr>
              <a:t>As you and the teacher add information into an observation, it immediately becomes available for viewing  on the Observation tab and on the Observation Report.</a:t>
            </a:r>
          </a:p>
          <a:p>
            <a:endParaRPr lang="en-US" sz="1400">
              <a:latin typeface="Calibri" pitchFamily="34" charset="0"/>
            </a:endParaRPr>
          </a:p>
          <a:p>
            <a:r>
              <a:rPr lang="en-US" sz="1400">
                <a:latin typeface="Calibri" pitchFamily="34" charset="0"/>
              </a:rPr>
              <a:t>When the observation activities are complete, you may lock the observation.  This indicates that you have both entered any evidence and comments you wish to add and that you are now considering the Report as “final.”   If either of you wish to unlock the observation, you may send each a request to do so. Locking the observation ensures that the information provided to the teacher on the Observation Report cannot be changed without both you and the teacher agreeing to it.</a:t>
            </a:r>
          </a:p>
          <a:p>
            <a:endParaRPr lang="en-US" sz="1400">
              <a:latin typeface="Calibri" pitchFamily="34" charset="0"/>
            </a:endParaRPr>
          </a:p>
          <a:p>
            <a:r>
              <a:rPr lang="en-US" sz="1400">
                <a:latin typeface="Calibri" pitchFamily="34" charset="0"/>
              </a:rPr>
              <a:t>Information from a locked observation will now be available as selectable content on the teacher’s Summative Evaluation.</a:t>
            </a:r>
          </a:p>
          <a:p>
            <a:endParaRPr lang="en-US" sz="1400">
              <a:latin typeface="Calibri" pitchFamily="34" charset="0"/>
            </a:endParaRPr>
          </a:p>
          <a:p>
            <a:r>
              <a:rPr lang="en-US" sz="1400">
                <a:latin typeface="Calibri" pitchFamily="34" charset="0"/>
              </a:rPr>
              <a:t>(You may enter evidence that is not related to an observation directly into the Evidence Dashboard)</a:t>
            </a:r>
            <a:endParaRPr lang="en-US" sz="1400" b="1">
              <a:latin typeface="Calibri" pitchFamily="34" charset="0"/>
            </a:endParaRPr>
          </a:p>
        </p:txBody>
      </p:sp>
      <p:cxnSp>
        <p:nvCxnSpPr>
          <p:cNvPr id="47" name="Straight Connector 46"/>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28600" y="361536"/>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25" name="Rounded Rectangle 24"/>
          <p:cNvSpPr/>
          <p:nvPr/>
        </p:nvSpPr>
        <p:spPr>
          <a:xfrm>
            <a:off x="4267200" y="361536"/>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37" name="Rounded Rectangle 36"/>
          <p:cNvSpPr/>
          <p:nvPr/>
        </p:nvSpPr>
        <p:spPr>
          <a:xfrm>
            <a:off x="1600200" y="361536"/>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40" name="Rounded Rectangle 39"/>
          <p:cNvSpPr/>
          <p:nvPr/>
        </p:nvSpPr>
        <p:spPr>
          <a:xfrm>
            <a:off x="3048000" y="361536"/>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25631" name="TextBox 40"/>
          <p:cNvSpPr txBox="1">
            <a:spLocks noChangeArrowheads="1"/>
          </p:cNvSpPr>
          <p:nvPr/>
        </p:nvSpPr>
        <p:spPr bwMode="auto">
          <a:xfrm>
            <a:off x="76200" y="112395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25632" name="TextBox 42"/>
          <p:cNvSpPr txBox="1">
            <a:spLocks noChangeArrowheads="1"/>
          </p:cNvSpPr>
          <p:nvPr/>
        </p:nvSpPr>
        <p:spPr bwMode="auto">
          <a:xfrm>
            <a:off x="228600" y="3048000"/>
            <a:ext cx="1219200" cy="338138"/>
          </a:xfrm>
          <a:prstGeom prst="rect">
            <a:avLst/>
          </a:prstGeom>
          <a:noFill/>
          <a:ln w="9525">
            <a:noFill/>
            <a:miter lim="800000"/>
            <a:headEnd/>
            <a:tailEnd/>
          </a:ln>
        </p:spPr>
        <p:txBody>
          <a:bodyPr>
            <a:spAutoFit/>
          </a:bodyPr>
          <a:lstStyle/>
          <a:p>
            <a:r>
              <a:rPr lang="en-US" sz="1600" i="1">
                <a:latin typeface="Calibri" pitchFamily="34" charset="0"/>
              </a:rPr>
              <a:t>Add  New</a:t>
            </a:r>
          </a:p>
        </p:txBody>
      </p:sp>
      <p:sp>
        <p:nvSpPr>
          <p:cNvPr id="25633" name="TextBox 44"/>
          <p:cNvSpPr txBox="1">
            <a:spLocks noChangeArrowheads="1"/>
          </p:cNvSpPr>
          <p:nvPr/>
        </p:nvSpPr>
        <p:spPr bwMode="auto">
          <a:xfrm>
            <a:off x="228600" y="5715000"/>
            <a:ext cx="1981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Practice</a:t>
            </a:r>
          </a:p>
        </p:txBody>
      </p:sp>
      <p:sp>
        <p:nvSpPr>
          <p:cNvPr id="25634" name="TextBox 28"/>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25635" name="TextBox 29"/>
          <p:cNvSpPr txBox="1">
            <a:spLocks noChangeArrowheads="1"/>
          </p:cNvSpPr>
          <p:nvPr/>
        </p:nvSpPr>
        <p:spPr bwMode="auto">
          <a:xfrm>
            <a:off x="152400" y="1447800"/>
            <a:ext cx="1219200" cy="338138"/>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31" name="Rounded Rectangle 30"/>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152400" y="2362200"/>
            <a:ext cx="1600200" cy="338138"/>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27650" name="TextBox 31"/>
          <p:cNvSpPr txBox="1">
            <a:spLocks noChangeArrowheads="1"/>
          </p:cNvSpPr>
          <p:nvPr/>
        </p:nvSpPr>
        <p:spPr bwMode="auto">
          <a:xfrm>
            <a:off x="228600" y="3352800"/>
            <a:ext cx="1219200" cy="338138"/>
          </a:xfrm>
          <a:prstGeom prst="rect">
            <a:avLst/>
          </a:prstGeom>
          <a:noFill/>
          <a:ln w="9525">
            <a:noFill/>
            <a:miter lim="800000"/>
            <a:headEnd/>
            <a:tailEnd/>
          </a:ln>
        </p:spPr>
        <p:txBody>
          <a:bodyPr>
            <a:spAutoFit/>
          </a:bodyPr>
          <a:lstStyle/>
          <a:p>
            <a:r>
              <a:rPr lang="en-US" sz="1600" i="1">
                <a:latin typeface="Calibri" pitchFamily="34" charset="0"/>
              </a:rPr>
              <a:t>Formal</a:t>
            </a:r>
          </a:p>
        </p:txBody>
      </p:sp>
      <p:sp>
        <p:nvSpPr>
          <p:cNvPr id="27651" name="TextBox 32"/>
          <p:cNvSpPr txBox="1">
            <a:spLocks noChangeArrowheads="1"/>
          </p:cNvSpPr>
          <p:nvPr/>
        </p:nvSpPr>
        <p:spPr bwMode="auto">
          <a:xfrm>
            <a:off x="533400" y="3886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27652" name="TextBox 33"/>
          <p:cNvSpPr txBox="1">
            <a:spLocks noChangeArrowheads="1"/>
          </p:cNvSpPr>
          <p:nvPr/>
        </p:nvSpPr>
        <p:spPr bwMode="auto">
          <a:xfrm>
            <a:off x="533400" y="3657600"/>
            <a:ext cx="1219200" cy="338138"/>
          </a:xfrm>
          <a:prstGeom prst="rect">
            <a:avLst/>
          </a:prstGeom>
          <a:noFill/>
          <a:ln w="9525">
            <a:noFill/>
            <a:miter lim="800000"/>
            <a:headEnd/>
            <a:tailEnd/>
          </a:ln>
        </p:spPr>
        <p:txBody>
          <a:bodyPr>
            <a:spAutoFit/>
          </a:bodyPr>
          <a:lstStyle/>
          <a:p>
            <a:r>
              <a:rPr lang="en-US" sz="1600" i="1">
                <a:latin typeface="Calibri" pitchFamily="34" charset="0"/>
              </a:rPr>
              <a:t>10/1/14</a:t>
            </a:r>
          </a:p>
        </p:txBody>
      </p:sp>
      <p:sp>
        <p:nvSpPr>
          <p:cNvPr id="27653" name="TextBox 34"/>
          <p:cNvSpPr txBox="1">
            <a:spLocks noChangeArrowheads="1"/>
          </p:cNvSpPr>
          <p:nvPr/>
        </p:nvSpPr>
        <p:spPr bwMode="auto">
          <a:xfrm>
            <a:off x="609600" y="41576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27654" name="TextBox 35"/>
          <p:cNvSpPr txBox="1">
            <a:spLocks noChangeArrowheads="1"/>
          </p:cNvSpPr>
          <p:nvPr/>
        </p:nvSpPr>
        <p:spPr bwMode="auto">
          <a:xfrm>
            <a:off x="228600" y="4386263"/>
            <a:ext cx="1981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27655" name="TextBox 37"/>
          <p:cNvSpPr txBox="1">
            <a:spLocks noChangeArrowheads="1"/>
          </p:cNvSpPr>
          <p:nvPr/>
        </p:nvSpPr>
        <p:spPr bwMode="auto">
          <a:xfrm>
            <a:off x="533400" y="49101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27656" name="TextBox 61"/>
          <p:cNvSpPr txBox="1">
            <a:spLocks noChangeArrowheads="1"/>
          </p:cNvSpPr>
          <p:nvPr/>
        </p:nvSpPr>
        <p:spPr bwMode="auto">
          <a:xfrm>
            <a:off x="533400" y="4648200"/>
            <a:ext cx="1219200" cy="338138"/>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27657" name="TextBox 62"/>
          <p:cNvSpPr txBox="1">
            <a:spLocks noChangeArrowheads="1"/>
          </p:cNvSpPr>
          <p:nvPr/>
        </p:nvSpPr>
        <p:spPr bwMode="auto">
          <a:xfrm>
            <a:off x="609600" y="51816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27658" name="TextBox 63"/>
          <p:cNvSpPr txBox="1">
            <a:spLocks noChangeArrowheads="1"/>
          </p:cNvSpPr>
          <p:nvPr/>
        </p:nvSpPr>
        <p:spPr bwMode="auto">
          <a:xfrm>
            <a:off x="609600" y="5410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26" name="Rectangle 2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27" name="Rectangle 26"/>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7661" name="TextBox 27"/>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27662" name="TextBox 38"/>
          <p:cNvSpPr txBox="1">
            <a:spLocks noChangeArrowheads="1"/>
          </p:cNvSpPr>
          <p:nvPr/>
        </p:nvSpPr>
        <p:spPr bwMode="auto">
          <a:xfrm>
            <a:off x="152400" y="1768475"/>
            <a:ext cx="1981200" cy="338138"/>
          </a:xfrm>
          <a:prstGeom prst="rect">
            <a:avLst/>
          </a:prstGeom>
          <a:noFill/>
          <a:ln w="9525">
            <a:noFill/>
            <a:miter lim="800000"/>
            <a:headEnd/>
            <a:tailEnd/>
          </a:ln>
        </p:spPr>
        <p:txBody>
          <a:bodyPr>
            <a:spAutoFit/>
          </a:bodyPr>
          <a:lstStyle/>
          <a:p>
            <a:r>
              <a:rPr lang="en-US" sz="1600" b="1">
                <a:latin typeface="Calibri" pitchFamily="34" charset="0"/>
              </a:rPr>
              <a:t>Evidence Dashboard</a:t>
            </a:r>
          </a:p>
        </p:txBody>
      </p:sp>
      <p:sp>
        <p:nvSpPr>
          <p:cNvPr id="27663" name="TextBox 41"/>
          <p:cNvSpPr txBox="1">
            <a:spLocks noChangeArrowheads="1"/>
          </p:cNvSpPr>
          <p:nvPr/>
        </p:nvSpPr>
        <p:spPr bwMode="auto">
          <a:xfrm>
            <a:off x="152400" y="2024063"/>
            <a:ext cx="1905000" cy="338137"/>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27664" name="TextBox 43"/>
          <p:cNvSpPr txBox="1">
            <a:spLocks noChangeArrowheads="1"/>
          </p:cNvSpPr>
          <p:nvPr/>
        </p:nvSpPr>
        <p:spPr bwMode="auto">
          <a:xfrm>
            <a:off x="304800" y="2709863"/>
            <a:ext cx="1219200" cy="338137"/>
          </a:xfrm>
          <a:prstGeom prst="rect">
            <a:avLst/>
          </a:prstGeom>
          <a:noFill/>
          <a:ln w="9525">
            <a:noFill/>
            <a:miter lim="800000"/>
            <a:headEnd/>
            <a:tailEnd/>
          </a:ln>
        </p:spPr>
        <p:txBody>
          <a:bodyPr>
            <a:spAutoFit/>
          </a:bodyPr>
          <a:lstStyle/>
          <a:p>
            <a:r>
              <a:rPr lang="en-US" sz="1600" i="1">
                <a:latin typeface="Calibri" pitchFamily="34" charset="0"/>
              </a:rPr>
              <a:t>Overview</a:t>
            </a:r>
          </a:p>
        </p:txBody>
      </p:sp>
      <p:cxnSp>
        <p:nvCxnSpPr>
          <p:cNvPr id="47" name="Straight Connector 46"/>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28600" y="361536"/>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25" name="Rounded Rectangle 24"/>
          <p:cNvSpPr/>
          <p:nvPr/>
        </p:nvSpPr>
        <p:spPr>
          <a:xfrm>
            <a:off x="4267200" y="361536"/>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37" name="Rounded Rectangle 36"/>
          <p:cNvSpPr/>
          <p:nvPr/>
        </p:nvSpPr>
        <p:spPr>
          <a:xfrm>
            <a:off x="1600200" y="361536"/>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40" name="Rounded Rectangle 39"/>
          <p:cNvSpPr/>
          <p:nvPr/>
        </p:nvSpPr>
        <p:spPr>
          <a:xfrm>
            <a:off x="3048000" y="361536"/>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27678" name="TextBox 40"/>
          <p:cNvSpPr txBox="1">
            <a:spLocks noChangeArrowheads="1"/>
          </p:cNvSpPr>
          <p:nvPr/>
        </p:nvSpPr>
        <p:spPr bwMode="auto">
          <a:xfrm>
            <a:off x="152400" y="106680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27679" name="TextBox 42"/>
          <p:cNvSpPr txBox="1">
            <a:spLocks noChangeArrowheads="1"/>
          </p:cNvSpPr>
          <p:nvPr/>
        </p:nvSpPr>
        <p:spPr bwMode="auto">
          <a:xfrm>
            <a:off x="228600" y="3048000"/>
            <a:ext cx="1219200" cy="338138"/>
          </a:xfrm>
          <a:prstGeom prst="rect">
            <a:avLst/>
          </a:prstGeom>
          <a:solidFill>
            <a:srgbClr val="FFFF00"/>
          </a:solidFill>
          <a:ln w="9525">
            <a:noFill/>
            <a:miter lim="800000"/>
            <a:headEnd/>
            <a:tailEnd/>
          </a:ln>
        </p:spPr>
        <p:txBody>
          <a:bodyPr>
            <a:spAutoFit/>
          </a:bodyPr>
          <a:lstStyle/>
          <a:p>
            <a:r>
              <a:rPr lang="en-US" sz="1600" i="1">
                <a:latin typeface="Calibri" pitchFamily="34" charset="0"/>
              </a:rPr>
              <a:t>Add  New</a:t>
            </a:r>
          </a:p>
        </p:txBody>
      </p:sp>
      <p:sp>
        <p:nvSpPr>
          <p:cNvPr id="27680" name="TextBox 1"/>
          <p:cNvSpPr txBox="1">
            <a:spLocks noChangeArrowheads="1"/>
          </p:cNvSpPr>
          <p:nvPr/>
        </p:nvSpPr>
        <p:spPr bwMode="auto">
          <a:xfrm>
            <a:off x="2301875" y="1371600"/>
            <a:ext cx="6384925" cy="3759200"/>
          </a:xfrm>
          <a:prstGeom prst="rect">
            <a:avLst/>
          </a:prstGeom>
          <a:noFill/>
          <a:ln w="9525">
            <a:noFill/>
            <a:miter lim="800000"/>
            <a:headEnd/>
            <a:tailEnd/>
          </a:ln>
        </p:spPr>
        <p:txBody>
          <a:bodyPr>
            <a:spAutoFit/>
          </a:bodyPr>
          <a:lstStyle/>
          <a:p>
            <a:r>
              <a:rPr lang="en-US" sz="1600">
                <a:latin typeface="Calibri" pitchFamily="34" charset="0"/>
              </a:rPr>
              <a:t>THIS IS WHERE EVALUATOR SETS EVERYTHING UP – THE PRE CONF, POST CONF AND THE SESSION. INCLUDING DATES, AREA OF FOCUS, ETC.</a:t>
            </a:r>
          </a:p>
          <a:p>
            <a:endParaRPr lang="en-US" sz="1600">
              <a:latin typeface="Calibri" pitchFamily="34" charset="0"/>
            </a:endParaRPr>
          </a:p>
          <a:p>
            <a:r>
              <a:rPr lang="en-US" sz="1600">
                <a:latin typeface="Calibri" pitchFamily="34" charset="0"/>
              </a:rPr>
              <a:t>Form asks if formal or walk-thru, whether there is a pre-conf, if so, whether if the observation will be focused or not on a particular area, plus add any prompts; whether there is post conf,  if so,  prompts for that too.  (Could be sep tabs).</a:t>
            </a:r>
          </a:p>
          <a:p>
            <a:endParaRPr lang="en-US" sz="1600">
              <a:latin typeface="Calibri" pitchFamily="34" charset="0"/>
            </a:endParaRPr>
          </a:p>
          <a:p>
            <a:r>
              <a:rPr lang="en-US" sz="1600">
                <a:latin typeface="Calibri" pitchFamily="34" charset="0"/>
              </a:rPr>
              <a:t>Usually,  it is the evaluator who selects whether there is to be a pre-conf and post-conf, so if they don’t choose one, there usually won’t be one – except, the teacher can always request a post conf – I think even for a walk-thru, need to check CBA</a:t>
            </a:r>
          </a:p>
          <a:p>
            <a:endParaRPr lang="en-US" sz="1600">
              <a:latin typeface="Calibri" pitchFamily="34" charset="0"/>
            </a:endParaRPr>
          </a:p>
          <a:p>
            <a:r>
              <a:rPr lang="en-US" sz="1600">
                <a:latin typeface="Calibri" pitchFamily="34" charset="0"/>
              </a:rPr>
              <a:t>This form is used only for seting it up.  After it is set up, it will  appear on the left nav menu</a:t>
            </a:r>
          </a:p>
        </p:txBody>
      </p:sp>
      <p:sp>
        <p:nvSpPr>
          <p:cNvPr id="27681" name="TextBox 28"/>
          <p:cNvSpPr txBox="1">
            <a:spLocks noChangeArrowheads="1"/>
          </p:cNvSpPr>
          <p:nvPr/>
        </p:nvSpPr>
        <p:spPr bwMode="auto">
          <a:xfrm>
            <a:off x="4495800" y="5353050"/>
            <a:ext cx="4495800" cy="1200150"/>
          </a:xfrm>
          <a:prstGeom prst="rect">
            <a:avLst/>
          </a:prstGeom>
          <a:noFill/>
          <a:ln w="3175">
            <a:solidFill>
              <a:schemeClr val="tx1"/>
            </a:solidFill>
            <a:miter lim="800000"/>
            <a:headEnd/>
            <a:tailEnd/>
          </a:ln>
        </p:spPr>
        <p:txBody>
          <a:bodyPr>
            <a:spAutoFit/>
          </a:bodyPr>
          <a:lstStyle/>
          <a:p>
            <a:r>
              <a:rPr lang="en-US" b="1">
                <a:latin typeface="Calibri" pitchFamily="34" charset="0"/>
              </a:rPr>
              <a:t>Tip for supporting your teachers: </a:t>
            </a:r>
          </a:p>
          <a:p>
            <a:r>
              <a:rPr lang="en-US">
                <a:latin typeface="Calibri" pitchFamily="34" charset="0"/>
              </a:rPr>
              <a:t>The teacher ‘s menu for Observations is almost identical to yours – but they do not have the “Add New” menu item.</a:t>
            </a:r>
          </a:p>
        </p:txBody>
      </p:sp>
      <p:sp>
        <p:nvSpPr>
          <p:cNvPr id="27682" name="TextBox 29"/>
          <p:cNvSpPr txBox="1">
            <a:spLocks noChangeArrowheads="1"/>
          </p:cNvSpPr>
          <p:nvPr/>
        </p:nvSpPr>
        <p:spPr bwMode="auto">
          <a:xfrm>
            <a:off x="228600" y="5715000"/>
            <a:ext cx="1981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Practice</a:t>
            </a:r>
          </a:p>
        </p:txBody>
      </p:sp>
      <p:sp>
        <p:nvSpPr>
          <p:cNvPr id="27683" name="TextBox 30"/>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27684" name="TextBox 44"/>
          <p:cNvSpPr txBox="1">
            <a:spLocks noChangeArrowheads="1"/>
          </p:cNvSpPr>
          <p:nvPr/>
        </p:nvSpPr>
        <p:spPr bwMode="auto">
          <a:xfrm>
            <a:off x="152400" y="1447800"/>
            <a:ext cx="1219200" cy="338138"/>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46" name="Rounded Rectangle 45"/>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2438400" y="2014538"/>
            <a:ext cx="6324600" cy="392906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698" name="TextBox 1"/>
          <p:cNvSpPr txBox="1">
            <a:spLocks noChangeArrowheads="1"/>
          </p:cNvSpPr>
          <p:nvPr/>
        </p:nvSpPr>
        <p:spPr bwMode="auto">
          <a:xfrm>
            <a:off x="2667000" y="2989263"/>
            <a:ext cx="5791200" cy="2647950"/>
          </a:xfrm>
          <a:prstGeom prst="rect">
            <a:avLst/>
          </a:prstGeom>
          <a:noFill/>
          <a:ln w="9525">
            <a:noFill/>
            <a:miter lim="800000"/>
            <a:headEnd/>
            <a:tailEnd/>
          </a:ln>
        </p:spPr>
        <p:txBody>
          <a:bodyPr>
            <a:spAutoFit/>
          </a:bodyPr>
          <a:lstStyle/>
          <a:p>
            <a:r>
              <a:rPr lang="en-US" sz="2400">
                <a:latin typeface="Calibri" pitchFamily="34" charset="0"/>
              </a:rPr>
              <a:t>Observation Focus (if there is one):</a:t>
            </a:r>
          </a:p>
          <a:p>
            <a:r>
              <a:rPr lang="en-US" sz="2400">
                <a:latin typeface="Calibri" pitchFamily="34" charset="0"/>
              </a:rPr>
              <a:t>Pre-Conf Date:</a:t>
            </a:r>
          </a:p>
          <a:p>
            <a:r>
              <a:rPr lang="en-US" sz="2400">
                <a:latin typeface="Calibri" pitchFamily="34" charset="0"/>
              </a:rPr>
              <a:t>Observation Date:</a:t>
            </a:r>
          </a:p>
          <a:p>
            <a:r>
              <a:rPr lang="en-US" sz="2400">
                <a:latin typeface="Calibri" pitchFamily="34" charset="0"/>
              </a:rPr>
              <a:t>Post Conf Date:</a:t>
            </a:r>
          </a:p>
          <a:p>
            <a:r>
              <a:rPr lang="en-US" sz="2400">
                <a:latin typeface="Calibri" pitchFamily="34" charset="0"/>
              </a:rPr>
              <a:t>Has Observation been locked?</a:t>
            </a:r>
          </a:p>
          <a:p>
            <a:r>
              <a:rPr lang="en-US" sz="2400">
                <a:latin typeface="Calibri" pitchFamily="34" charset="0"/>
              </a:rPr>
              <a:t>(To lock or respond to unlock request,  user will  go to the Lock tab)</a:t>
            </a:r>
          </a:p>
        </p:txBody>
      </p:sp>
      <p:grpSp>
        <p:nvGrpSpPr>
          <p:cNvPr id="29699" name="Group 6"/>
          <p:cNvGrpSpPr>
            <a:grpSpLocks/>
          </p:cNvGrpSpPr>
          <p:nvPr/>
        </p:nvGrpSpPr>
        <p:grpSpPr bwMode="auto">
          <a:xfrm>
            <a:off x="2819400" y="1414463"/>
            <a:ext cx="2514600" cy="1066800"/>
            <a:chOff x="2819400" y="1414046"/>
            <a:chExt cx="2514600" cy="1066800"/>
          </a:xfrm>
        </p:grpSpPr>
        <p:sp>
          <p:nvSpPr>
            <p:cNvPr id="5" name="Rounded Rectangle 4"/>
            <p:cNvSpPr/>
            <p:nvPr/>
          </p:nvSpPr>
          <p:spPr>
            <a:xfrm>
              <a:off x="2819400" y="1414046"/>
              <a:ext cx="2514600" cy="10668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a:xfrm>
              <a:off x="3200400" y="1752183"/>
              <a:ext cx="1905000" cy="3921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General Info</a:t>
              </a:r>
              <a:endParaRPr lang="en-US" dirty="0">
                <a:solidFill>
                  <a:schemeClr val="tx1"/>
                </a:solidFill>
              </a:endParaRPr>
            </a:p>
          </p:txBody>
        </p:sp>
        <p:sp>
          <p:nvSpPr>
            <p:cNvPr id="4" name="Rectangle 3"/>
            <p:cNvSpPr/>
            <p:nvPr/>
          </p:nvSpPr>
          <p:spPr>
            <a:xfrm>
              <a:off x="2971800" y="1769646"/>
              <a:ext cx="228600" cy="51593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741" name="TextBox 42"/>
            <p:cNvSpPr txBox="1">
              <a:spLocks noChangeArrowheads="1"/>
            </p:cNvSpPr>
            <p:nvPr/>
          </p:nvSpPr>
          <p:spPr bwMode="auto">
            <a:xfrm>
              <a:off x="3124200" y="1414046"/>
              <a:ext cx="2209800" cy="338554"/>
            </a:xfrm>
            <a:prstGeom prst="rect">
              <a:avLst/>
            </a:prstGeom>
            <a:noFill/>
            <a:ln w="9525">
              <a:noFill/>
              <a:miter lim="800000"/>
              <a:headEnd/>
              <a:tailEnd/>
            </a:ln>
          </p:spPr>
          <p:txBody>
            <a:bodyPr>
              <a:spAutoFit/>
            </a:bodyPr>
            <a:lstStyle/>
            <a:p>
              <a:r>
                <a:rPr lang="en-US" sz="1600" i="1">
                  <a:latin typeface="Calibri" pitchFamily="34" charset="0"/>
                </a:rPr>
                <a:t>Observation Workflow</a:t>
              </a:r>
            </a:p>
          </p:txBody>
        </p:sp>
      </p:grpSp>
      <p:sp>
        <p:nvSpPr>
          <p:cNvPr id="46" name="Oval Callout 45"/>
          <p:cNvSpPr/>
          <p:nvPr/>
        </p:nvSpPr>
        <p:spPr>
          <a:xfrm>
            <a:off x="5486400" y="1066800"/>
            <a:ext cx="2590800" cy="338138"/>
          </a:xfrm>
          <a:prstGeom prst="wedgeEllipseCallout">
            <a:avLst>
              <a:gd name="adj1" fmla="val -59039"/>
              <a:gd name="adj2" fmla="val 51375"/>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(Drop down box)</a:t>
            </a:r>
            <a:endParaRPr lang="en-US" dirty="0"/>
          </a:p>
        </p:txBody>
      </p:sp>
      <p:sp>
        <p:nvSpPr>
          <p:cNvPr id="37" name="Rectangle 36"/>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7" name="Rectangle 46"/>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9703" name="TextBox 47"/>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9" name="Rounded Rectangle 48"/>
          <p:cNvSpPr/>
          <p:nvPr/>
        </p:nvSpPr>
        <p:spPr>
          <a:xfrm>
            <a:off x="228600" y="361536"/>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0" name="Rounded Rectangle 49"/>
          <p:cNvSpPr/>
          <p:nvPr/>
        </p:nvSpPr>
        <p:spPr>
          <a:xfrm>
            <a:off x="4267200" y="361536"/>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51" name="Rounded Rectangle 50"/>
          <p:cNvSpPr/>
          <p:nvPr/>
        </p:nvSpPr>
        <p:spPr>
          <a:xfrm>
            <a:off x="1600200" y="361536"/>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53" name="Rounded Rectangle 52"/>
          <p:cNvSpPr/>
          <p:nvPr/>
        </p:nvSpPr>
        <p:spPr>
          <a:xfrm>
            <a:off x="3048000" y="361536"/>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54" name="TextBox 53"/>
          <p:cNvSpPr txBox="1"/>
          <p:nvPr/>
        </p:nvSpPr>
        <p:spPr>
          <a:xfrm>
            <a:off x="152400" y="2362200"/>
            <a:ext cx="1600200" cy="338138"/>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29717" name="TextBox 54"/>
          <p:cNvSpPr txBox="1">
            <a:spLocks noChangeArrowheads="1"/>
          </p:cNvSpPr>
          <p:nvPr/>
        </p:nvSpPr>
        <p:spPr bwMode="auto">
          <a:xfrm>
            <a:off x="228600" y="3352800"/>
            <a:ext cx="1219200" cy="338138"/>
          </a:xfrm>
          <a:prstGeom prst="rect">
            <a:avLst/>
          </a:prstGeom>
          <a:noFill/>
          <a:ln w="9525">
            <a:noFill/>
            <a:miter lim="800000"/>
            <a:headEnd/>
            <a:tailEnd/>
          </a:ln>
        </p:spPr>
        <p:txBody>
          <a:bodyPr>
            <a:spAutoFit/>
          </a:bodyPr>
          <a:lstStyle/>
          <a:p>
            <a:r>
              <a:rPr lang="en-US" sz="1600" i="1">
                <a:latin typeface="Calibri" pitchFamily="34" charset="0"/>
              </a:rPr>
              <a:t>Formal</a:t>
            </a:r>
          </a:p>
        </p:txBody>
      </p:sp>
      <p:sp>
        <p:nvSpPr>
          <p:cNvPr id="29718" name="TextBox 55"/>
          <p:cNvSpPr txBox="1">
            <a:spLocks noChangeArrowheads="1"/>
          </p:cNvSpPr>
          <p:nvPr/>
        </p:nvSpPr>
        <p:spPr bwMode="auto">
          <a:xfrm>
            <a:off x="533400" y="3886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29719" name="TextBox 56"/>
          <p:cNvSpPr txBox="1">
            <a:spLocks noChangeArrowheads="1"/>
          </p:cNvSpPr>
          <p:nvPr/>
        </p:nvSpPr>
        <p:spPr bwMode="auto">
          <a:xfrm>
            <a:off x="533400" y="3624263"/>
            <a:ext cx="1219200" cy="338137"/>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29720" name="TextBox 57"/>
          <p:cNvSpPr txBox="1">
            <a:spLocks noChangeArrowheads="1"/>
          </p:cNvSpPr>
          <p:nvPr/>
        </p:nvSpPr>
        <p:spPr bwMode="auto">
          <a:xfrm>
            <a:off x="609600" y="41576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29721" name="TextBox 58"/>
          <p:cNvSpPr txBox="1">
            <a:spLocks noChangeArrowheads="1"/>
          </p:cNvSpPr>
          <p:nvPr/>
        </p:nvSpPr>
        <p:spPr bwMode="auto">
          <a:xfrm>
            <a:off x="228600" y="4386263"/>
            <a:ext cx="1981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29722" name="TextBox 59"/>
          <p:cNvSpPr txBox="1">
            <a:spLocks noChangeArrowheads="1"/>
          </p:cNvSpPr>
          <p:nvPr/>
        </p:nvSpPr>
        <p:spPr bwMode="auto">
          <a:xfrm>
            <a:off x="533400" y="49101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29723" name="TextBox 60"/>
          <p:cNvSpPr txBox="1">
            <a:spLocks noChangeArrowheads="1"/>
          </p:cNvSpPr>
          <p:nvPr/>
        </p:nvSpPr>
        <p:spPr bwMode="auto">
          <a:xfrm>
            <a:off x="533400" y="4648200"/>
            <a:ext cx="1219200" cy="338138"/>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29724" name="TextBox 64"/>
          <p:cNvSpPr txBox="1">
            <a:spLocks noChangeArrowheads="1"/>
          </p:cNvSpPr>
          <p:nvPr/>
        </p:nvSpPr>
        <p:spPr bwMode="auto">
          <a:xfrm>
            <a:off x="609600" y="51816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29725" name="TextBox 65"/>
          <p:cNvSpPr txBox="1">
            <a:spLocks noChangeArrowheads="1"/>
          </p:cNvSpPr>
          <p:nvPr/>
        </p:nvSpPr>
        <p:spPr bwMode="auto">
          <a:xfrm>
            <a:off x="609600" y="5410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29726" name="TextBox 66"/>
          <p:cNvSpPr txBox="1">
            <a:spLocks noChangeArrowheads="1"/>
          </p:cNvSpPr>
          <p:nvPr/>
        </p:nvSpPr>
        <p:spPr bwMode="auto">
          <a:xfrm>
            <a:off x="152400" y="1768475"/>
            <a:ext cx="1981200" cy="338138"/>
          </a:xfrm>
          <a:prstGeom prst="rect">
            <a:avLst/>
          </a:prstGeom>
          <a:noFill/>
          <a:ln w="9525">
            <a:noFill/>
            <a:miter lim="800000"/>
            <a:headEnd/>
            <a:tailEnd/>
          </a:ln>
        </p:spPr>
        <p:txBody>
          <a:bodyPr>
            <a:spAutoFit/>
          </a:bodyPr>
          <a:lstStyle/>
          <a:p>
            <a:r>
              <a:rPr lang="en-US" sz="1600" b="1">
                <a:latin typeface="Calibri" pitchFamily="34" charset="0"/>
              </a:rPr>
              <a:t>Evidence Dashboard</a:t>
            </a:r>
          </a:p>
        </p:txBody>
      </p:sp>
      <p:sp>
        <p:nvSpPr>
          <p:cNvPr id="29727" name="TextBox 67"/>
          <p:cNvSpPr txBox="1">
            <a:spLocks noChangeArrowheads="1"/>
          </p:cNvSpPr>
          <p:nvPr/>
        </p:nvSpPr>
        <p:spPr bwMode="auto">
          <a:xfrm>
            <a:off x="152400" y="2024063"/>
            <a:ext cx="1905000" cy="338137"/>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29728" name="TextBox 68"/>
          <p:cNvSpPr txBox="1">
            <a:spLocks noChangeArrowheads="1"/>
          </p:cNvSpPr>
          <p:nvPr/>
        </p:nvSpPr>
        <p:spPr bwMode="auto">
          <a:xfrm>
            <a:off x="304800" y="2709863"/>
            <a:ext cx="1219200" cy="338137"/>
          </a:xfrm>
          <a:prstGeom prst="rect">
            <a:avLst/>
          </a:prstGeom>
          <a:noFill/>
          <a:ln w="9525">
            <a:noFill/>
            <a:miter lim="800000"/>
            <a:headEnd/>
            <a:tailEnd/>
          </a:ln>
        </p:spPr>
        <p:txBody>
          <a:bodyPr>
            <a:spAutoFit/>
          </a:bodyPr>
          <a:lstStyle/>
          <a:p>
            <a:r>
              <a:rPr lang="en-US" sz="1600" i="1">
                <a:latin typeface="Calibri" pitchFamily="34" charset="0"/>
              </a:rPr>
              <a:t>Overview</a:t>
            </a:r>
          </a:p>
        </p:txBody>
      </p:sp>
      <p:cxnSp>
        <p:nvCxnSpPr>
          <p:cNvPr id="70" name="Straight Connector 69"/>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9730" name="TextBox 70"/>
          <p:cNvSpPr txBox="1">
            <a:spLocks noChangeArrowheads="1"/>
          </p:cNvSpPr>
          <p:nvPr/>
        </p:nvSpPr>
        <p:spPr bwMode="auto">
          <a:xfrm>
            <a:off x="152400" y="106680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29731" name="TextBox 71"/>
          <p:cNvSpPr txBox="1">
            <a:spLocks noChangeArrowheads="1"/>
          </p:cNvSpPr>
          <p:nvPr/>
        </p:nvSpPr>
        <p:spPr bwMode="auto">
          <a:xfrm>
            <a:off x="228600" y="3048000"/>
            <a:ext cx="1219200" cy="338138"/>
          </a:xfrm>
          <a:prstGeom prst="rect">
            <a:avLst/>
          </a:prstGeom>
          <a:noFill/>
          <a:ln w="9525">
            <a:noFill/>
            <a:miter lim="800000"/>
            <a:headEnd/>
            <a:tailEnd/>
          </a:ln>
        </p:spPr>
        <p:txBody>
          <a:bodyPr>
            <a:spAutoFit/>
          </a:bodyPr>
          <a:lstStyle/>
          <a:p>
            <a:r>
              <a:rPr lang="en-US" sz="1600" i="1">
                <a:latin typeface="Calibri" pitchFamily="34" charset="0"/>
              </a:rPr>
              <a:t>Add  New</a:t>
            </a:r>
          </a:p>
        </p:txBody>
      </p:sp>
      <p:sp>
        <p:nvSpPr>
          <p:cNvPr id="29732" name="TextBox 72"/>
          <p:cNvSpPr txBox="1">
            <a:spLocks noChangeArrowheads="1"/>
          </p:cNvSpPr>
          <p:nvPr/>
        </p:nvSpPr>
        <p:spPr bwMode="auto">
          <a:xfrm>
            <a:off x="228600" y="5715000"/>
            <a:ext cx="1981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Practice</a:t>
            </a:r>
          </a:p>
        </p:txBody>
      </p:sp>
      <p:sp>
        <p:nvSpPr>
          <p:cNvPr id="29733" name="TextBox 33"/>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29734" name="TextBox 34"/>
          <p:cNvSpPr txBox="1">
            <a:spLocks noChangeArrowheads="1"/>
          </p:cNvSpPr>
          <p:nvPr/>
        </p:nvSpPr>
        <p:spPr bwMode="auto">
          <a:xfrm>
            <a:off x="152400" y="1447800"/>
            <a:ext cx="1219200" cy="338138"/>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36" name="Rounded Rectangle 35"/>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
        <p:nvSpPr>
          <p:cNvPr id="2" name="Oval Callout 45"/>
          <p:cNvSpPr>
            <a:spLocks noChangeArrowheads="1"/>
          </p:cNvSpPr>
          <p:nvPr/>
        </p:nvSpPr>
        <p:spPr bwMode="auto">
          <a:xfrm>
            <a:off x="6019800" y="2057400"/>
            <a:ext cx="2819400" cy="1219200"/>
          </a:xfrm>
          <a:prstGeom prst="wedgeEllipseCallout">
            <a:avLst>
              <a:gd name="adj1" fmla="val -79898"/>
              <a:gd name="adj2" fmla="val 20574"/>
            </a:avLst>
          </a:prstGeom>
          <a:solidFill>
            <a:schemeClr val="accent1"/>
          </a:solidFill>
          <a:ln w="25400" algn="ctr">
            <a:solidFill>
              <a:srgbClr val="385D8A"/>
            </a:solidFill>
            <a:miter lim="800000"/>
            <a:headEnd/>
            <a:tailEnd/>
          </a:ln>
        </p:spPr>
        <p:txBody>
          <a:bodyPr anchor="ctr"/>
          <a:lstStyle/>
          <a:p>
            <a:pPr algn="ctr"/>
            <a:r>
              <a:rPr lang="en-US">
                <a:solidFill>
                  <a:srgbClr val="FFFFFF"/>
                </a:solidFill>
                <a:latin typeface="Calibri" pitchFamily="34" charset="0"/>
              </a:rPr>
              <a:t>Oops – there also needs to be ability to edit here.</a:t>
            </a:r>
          </a:p>
        </p:txBody>
      </p:sp>
      <p:sp>
        <p:nvSpPr>
          <p:cNvPr id="6" name="Oval Callout 45"/>
          <p:cNvSpPr>
            <a:spLocks noChangeArrowheads="1"/>
          </p:cNvSpPr>
          <p:nvPr/>
        </p:nvSpPr>
        <p:spPr bwMode="auto">
          <a:xfrm>
            <a:off x="2362200" y="5410200"/>
            <a:ext cx="5334000" cy="1219200"/>
          </a:xfrm>
          <a:prstGeom prst="wedgeEllipseCallout">
            <a:avLst>
              <a:gd name="adj1" fmla="val 12681"/>
              <a:gd name="adj2" fmla="val -3514"/>
            </a:avLst>
          </a:prstGeom>
          <a:solidFill>
            <a:schemeClr val="accent1"/>
          </a:solidFill>
          <a:ln w="25400" algn="ctr">
            <a:solidFill>
              <a:srgbClr val="385D8A"/>
            </a:solidFill>
            <a:miter lim="800000"/>
            <a:headEnd/>
            <a:tailEnd/>
          </a:ln>
        </p:spPr>
        <p:txBody>
          <a:bodyPr anchor="ctr"/>
          <a:lstStyle/>
          <a:p>
            <a:pPr algn="ctr"/>
            <a:r>
              <a:rPr lang="en-US">
                <a:solidFill>
                  <a:srgbClr val="FFFFFF"/>
                </a:solidFill>
                <a:latin typeface="Calibri" pitchFamily="34" charset="0"/>
              </a:rPr>
              <a:t>Each observation screen needs indicator of: 1. If locked or 2. if submitted (because either case, no further changes  allowed)  this is for both teacher and evaluator.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51" name="Rectangle 50"/>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31747" name="TextBox 52"/>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54" name="Rounded Rectangle 53"/>
          <p:cNvSpPr/>
          <p:nvPr/>
        </p:nvSpPr>
        <p:spPr>
          <a:xfrm>
            <a:off x="228600" y="513936"/>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5" name="Rounded Rectangle 54"/>
          <p:cNvSpPr/>
          <p:nvPr/>
        </p:nvSpPr>
        <p:spPr>
          <a:xfrm>
            <a:off x="4267200" y="513936"/>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61" name="Rounded Rectangle 60"/>
          <p:cNvSpPr/>
          <p:nvPr/>
        </p:nvSpPr>
        <p:spPr>
          <a:xfrm>
            <a:off x="1600200" y="513936"/>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67" name="Rounded Rectangle 66"/>
          <p:cNvSpPr/>
          <p:nvPr/>
        </p:nvSpPr>
        <p:spPr>
          <a:xfrm>
            <a:off x="3048000" y="513936"/>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68" name="TextBox 67"/>
          <p:cNvSpPr txBox="1"/>
          <p:nvPr/>
        </p:nvSpPr>
        <p:spPr>
          <a:xfrm>
            <a:off x="152400" y="2590800"/>
            <a:ext cx="1600200" cy="338138"/>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31761" name="TextBox 68"/>
          <p:cNvSpPr txBox="1">
            <a:spLocks noChangeArrowheads="1"/>
          </p:cNvSpPr>
          <p:nvPr/>
        </p:nvSpPr>
        <p:spPr bwMode="auto">
          <a:xfrm>
            <a:off x="228600" y="3581400"/>
            <a:ext cx="1219200" cy="338138"/>
          </a:xfrm>
          <a:prstGeom prst="rect">
            <a:avLst/>
          </a:prstGeom>
          <a:noFill/>
          <a:ln w="9525">
            <a:noFill/>
            <a:miter lim="800000"/>
            <a:headEnd/>
            <a:tailEnd/>
          </a:ln>
        </p:spPr>
        <p:txBody>
          <a:bodyPr>
            <a:spAutoFit/>
          </a:bodyPr>
          <a:lstStyle/>
          <a:p>
            <a:r>
              <a:rPr lang="en-US" sz="1600" i="1">
                <a:latin typeface="Calibri" pitchFamily="34" charset="0"/>
              </a:rPr>
              <a:t>Formal</a:t>
            </a:r>
          </a:p>
        </p:txBody>
      </p:sp>
      <p:sp>
        <p:nvSpPr>
          <p:cNvPr id="31762" name="TextBox 69"/>
          <p:cNvSpPr txBox="1">
            <a:spLocks noChangeArrowheads="1"/>
          </p:cNvSpPr>
          <p:nvPr/>
        </p:nvSpPr>
        <p:spPr bwMode="auto">
          <a:xfrm>
            <a:off x="533400" y="41148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31763" name="TextBox 70"/>
          <p:cNvSpPr txBox="1">
            <a:spLocks noChangeArrowheads="1"/>
          </p:cNvSpPr>
          <p:nvPr/>
        </p:nvSpPr>
        <p:spPr bwMode="auto">
          <a:xfrm>
            <a:off x="533400" y="3852863"/>
            <a:ext cx="1219200" cy="338137"/>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31764" name="TextBox 71"/>
          <p:cNvSpPr txBox="1">
            <a:spLocks noChangeArrowheads="1"/>
          </p:cNvSpPr>
          <p:nvPr/>
        </p:nvSpPr>
        <p:spPr bwMode="auto">
          <a:xfrm>
            <a:off x="609600" y="43862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31765" name="TextBox 72"/>
          <p:cNvSpPr txBox="1">
            <a:spLocks noChangeArrowheads="1"/>
          </p:cNvSpPr>
          <p:nvPr/>
        </p:nvSpPr>
        <p:spPr bwMode="auto">
          <a:xfrm>
            <a:off x="228600" y="4614863"/>
            <a:ext cx="1981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31766" name="TextBox 73"/>
          <p:cNvSpPr txBox="1">
            <a:spLocks noChangeArrowheads="1"/>
          </p:cNvSpPr>
          <p:nvPr/>
        </p:nvSpPr>
        <p:spPr bwMode="auto">
          <a:xfrm>
            <a:off x="533400" y="51387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31767" name="TextBox 74"/>
          <p:cNvSpPr txBox="1">
            <a:spLocks noChangeArrowheads="1"/>
          </p:cNvSpPr>
          <p:nvPr/>
        </p:nvSpPr>
        <p:spPr bwMode="auto">
          <a:xfrm>
            <a:off x="533400" y="4876800"/>
            <a:ext cx="1219200" cy="338138"/>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31768" name="TextBox 75"/>
          <p:cNvSpPr txBox="1">
            <a:spLocks noChangeArrowheads="1"/>
          </p:cNvSpPr>
          <p:nvPr/>
        </p:nvSpPr>
        <p:spPr bwMode="auto">
          <a:xfrm>
            <a:off x="609600" y="5410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31769" name="TextBox 76"/>
          <p:cNvSpPr txBox="1">
            <a:spLocks noChangeArrowheads="1"/>
          </p:cNvSpPr>
          <p:nvPr/>
        </p:nvSpPr>
        <p:spPr bwMode="auto">
          <a:xfrm>
            <a:off x="609600" y="56388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31770" name="TextBox 77"/>
          <p:cNvSpPr txBox="1">
            <a:spLocks noChangeArrowheads="1"/>
          </p:cNvSpPr>
          <p:nvPr/>
        </p:nvSpPr>
        <p:spPr bwMode="auto">
          <a:xfrm>
            <a:off x="152400" y="1997075"/>
            <a:ext cx="1981200" cy="338138"/>
          </a:xfrm>
          <a:prstGeom prst="rect">
            <a:avLst/>
          </a:prstGeom>
          <a:noFill/>
          <a:ln w="9525">
            <a:noFill/>
            <a:miter lim="800000"/>
            <a:headEnd/>
            <a:tailEnd/>
          </a:ln>
        </p:spPr>
        <p:txBody>
          <a:bodyPr>
            <a:spAutoFit/>
          </a:bodyPr>
          <a:lstStyle/>
          <a:p>
            <a:r>
              <a:rPr lang="en-US" sz="1600" b="1">
                <a:latin typeface="Calibri" pitchFamily="34" charset="0"/>
              </a:rPr>
              <a:t>Evidence Dashboard</a:t>
            </a:r>
          </a:p>
        </p:txBody>
      </p:sp>
      <p:sp>
        <p:nvSpPr>
          <p:cNvPr id="31771" name="TextBox 78"/>
          <p:cNvSpPr txBox="1">
            <a:spLocks noChangeArrowheads="1"/>
          </p:cNvSpPr>
          <p:nvPr/>
        </p:nvSpPr>
        <p:spPr bwMode="auto">
          <a:xfrm>
            <a:off x="152400" y="2252663"/>
            <a:ext cx="1905000" cy="338137"/>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31772" name="TextBox 79"/>
          <p:cNvSpPr txBox="1">
            <a:spLocks noChangeArrowheads="1"/>
          </p:cNvSpPr>
          <p:nvPr/>
        </p:nvSpPr>
        <p:spPr bwMode="auto">
          <a:xfrm>
            <a:off x="304800" y="2938463"/>
            <a:ext cx="1219200" cy="338137"/>
          </a:xfrm>
          <a:prstGeom prst="rect">
            <a:avLst/>
          </a:prstGeom>
          <a:noFill/>
          <a:ln w="9525">
            <a:noFill/>
            <a:miter lim="800000"/>
            <a:headEnd/>
            <a:tailEnd/>
          </a:ln>
        </p:spPr>
        <p:txBody>
          <a:bodyPr>
            <a:spAutoFit/>
          </a:bodyPr>
          <a:lstStyle/>
          <a:p>
            <a:r>
              <a:rPr lang="en-US" sz="1600" i="1">
                <a:latin typeface="Calibri" pitchFamily="34" charset="0"/>
              </a:rPr>
              <a:t>Overview</a:t>
            </a:r>
          </a:p>
        </p:txBody>
      </p:sp>
      <p:cxnSp>
        <p:nvCxnSpPr>
          <p:cNvPr id="81" name="Straight Connector 80"/>
          <p:cNvCxnSpPr/>
          <p:nvPr/>
        </p:nvCxnSpPr>
        <p:spPr>
          <a:xfrm>
            <a:off x="2133600" y="16002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31774" name="TextBox 81"/>
          <p:cNvSpPr txBox="1">
            <a:spLocks noChangeArrowheads="1"/>
          </p:cNvSpPr>
          <p:nvPr/>
        </p:nvSpPr>
        <p:spPr bwMode="auto">
          <a:xfrm>
            <a:off x="152400" y="137160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31775" name="TextBox 82"/>
          <p:cNvSpPr txBox="1">
            <a:spLocks noChangeArrowheads="1"/>
          </p:cNvSpPr>
          <p:nvPr/>
        </p:nvSpPr>
        <p:spPr bwMode="auto">
          <a:xfrm>
            <a:off x="228600" y="3276600"/>
            <a:ext cx="1219200" cy="338138"/>
          </a:xfrm>
          <a:prstGeom prst="rect">
            <a:avLst/>
          </a:prstGeom>
          <a:noFill/>
          <a:ln w="9525">
            <a:noFill/>
            <a:miter lim="800000"/>
            <a:headEnd/>
            <a:tailEnd/>
          </a:ln>
        </p:spPr>
        <p:txBody>
          <a:bodyPr>
            <a:spAutoFit/>
          </a:bodyPr>
          <a:lstStyle/>
          <a:p>
            <a:r>
              <a:rPr lang="en-US" sz="1600" i="1">
                <a:latin typeface="Calibri" pitchFamily="34" charset="0"/>
              </a:rPr>
              <a:t>Add  New</a:t>
            </a:r>
          </a:p>
        </p:txBody>
      </p:sp>
      <p:sp>
        <p:nvSpPr>
          <p:cNvPr id="31776" name="TextBox 83"/>
          <p:cNvSpPr txBox="1">
            <a:spLocks noChangeArrowheads="1"/>
          </p:cNvSpPr>
          <p:nvPr/>
        </p:nvSpPr>
        <p:spPr bwMode="auto">
          <a:xfrm>
            <a:off x="228600" y="5943600"/>
            <a:ext cx="1981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Practice</a:t>
            </a:r>
          </a:p>
        </p:txBody>
      </p:sp>
      <p:pic>
        <p:nvPicPr>
          <p:cNvPr id="31777" name="Picture 2"/>
          <p:cNvPicPr>
            <a:picLocks noChangeAspect="1" noChangeArrowheads="1"/>
          </p:cNvPicPr>
          <p:nvPr/>
        </p:nvPicPr>
        <p:blipFill>
          <a:blip r:embed="rId3"/>
          <a:srcRect/>
          <a:stretch>
            <a:fillRect/>
          </a:stretch>
        </p:blipFill>
        <p:spPr bwMode="auto">
          <a:xfrm>
            <a:off x="2362200" y="1219200"/>
            <a:ext cx="5364163" cy="5299075"/>
          </a:xfrm>
          <a:prstGeom prst="rect">
            <a:avLst/>
          </a:prstGeom>
          <a:noFill/>
          <a:ln w="9525">
            <a:noFill/>
            <a:miter lim="800000"/>
            <a:headEnd/>
            <a:tailEnd/>
          </a:ln>
        </p:spPr>
      </p:pic>
      <p:sp>
        <p:nvSpPr>
          <p:cNvPr id="31778" name="TextBox 51"/>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31779" name="TextBox 27"/>
          <p:cNvSpPr txBox="1">
            <a:spLocks noChangeArrowheads="1"/>
          </p:cNvSpPr>
          <p:nvPr/>
        </p:nvSpPr>
        <p:spPr bwMode="auto">
          <a:xfrm>
            <a:off x="152400" y="1676400"/>
            <a:ext cx="1219200" cy="338138"/>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29" name="Rounded Rectangle 28"/>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34" name="Rectangle 33"/>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33795" name="TextBox 34"/>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36" name="Rounded Rectangle 35"/>
          <p:cNvSpPr/>
          <p:nvPr/>
        </p:nvSpPr>
        <p:spPr>
          <a:xfrm>
            <a:off x="228600" y="513936"/>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37" name="Rounded Rectangle 36"/>
          <p:cNvSpPr/>
          <p:nvPr/>
        </p:nvSpPr>
        <p:spPr>
          <a:xfrm>
            <a:off x="4267200" y="513936"/>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38" name="Rounded Rectangle 37"/>
          <p:cNvSpPr/>
          <p:nvPr/>
        </p:nvSpPr>
        <p:spPr>
          <a:xfrm>
            <a:off x="1600200" y="513936"/>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40" name="Rounded Rectangle 39"/>
          <p:cNvSpPr/>
          <p:nvPr/>
        </p:nvSpPr>
        <p:spPr>
          <a:xfrm>
            <a:off x="3048000" y="513936"/>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41" name="TextBox 40"/>
          <p:cNvSpPr txBox="1"/>
          <p:nvPr/>
        </p:nvSpPr>
        <p:spPr>
          <a:xfrm>
            <a:off x="152400" y="2786063"/>
            <a:ext cx="1600200" cy="338137"/>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33809" name="TextBox 48"/>
          <p:cNvSpPr txBox="1">
            <a:spLocks noChangeArrowheads="1"/>
          </p:cNvSpPr>
          <p:nvPr/>
        </p:nvSpPr>
        <p:spPr bwMode="auto">
          <a:xfrm>
            <a:off x="228600" y="3776663"/>
            <a:ext cx="1219200" cy="338137"/>
          </a:xfrm>
          <a:prstGeom prst="rect">
            <a:avLst/>
          </a:prstGeom>
          <a:noFill/>
          <a:ln w="9525">
            <a:noFill/>
            <a:miter lim="800000"/>
            <a:headEnd/>
            <a:tailEnd/>
          </a:ln>
        </p:spPr>
        <p:txBody>
          <a:bodyPr>
            <a:spAutoFit/>
          </a:bodyPr>
          <a:lstStyle/>
          <a:p>
            <a:r>
              <a:rPr lang="en-US" sz="1600" i="1">
                <a:latin typeface="Calibri" pitchFamily="34" charset="0"/>
              </a:rPr>
              <a:t>Formal</a:t>
            </a:r>
          </a:p>
        </p:txBody>
      </p:sp>
      <p:sp>
        <p:nvSpPr>
          <p:cNvPr id="33810" name="TextBox 51"/>
          <p:cNvSpPr txBox="1">
            <a:spLocks noChangeArrowheads="1"/>
          </p:cNvSpPr>
          <p:nvPr/>
        </p:nvSpPr>
        <p:spPr bwMode="auto">
          <a:xfrm>
            <a:off x="533400" y="43100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33811" name="TextBox 52"/>
          <p:cNvSpPr txBox="1">
            <a:spLocks noChangeArrowheads="1"/>
          </p:cNvSpPr>
          <p:nvPr/>
        </p:nvSpPr>
        <p:spPr bwMode="auto">
          <a:xfrm>
            <a:off x="533400" y="4046538"/>
            <a:ext cx="1219200" cy="339725"/>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33812" name="TextBox 53"/>
          <p:cNvSpPr txBox="1">
            <a:spLocks noChangeArrowheads="1"/>
          </p:cNvSpPr>
          <p:nvPr/>
        </p:nvSpPr>
        <p:spPr bwMode="auto">
          <a:xfrm>
            <a:off x="609600" y="45799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33813" name="TextBox 54"/>
          <p:cNvSpPr txBox="1">
            <a:spLocks noChangeArrowheads="1"/>
          </p:cNvSpPr>
          <p:nvPr/>
        </p:nvSpPr>
        <p:spPr bwMode="auto">
          <a:xfrm>
            <a:off x="228600" y="4808538"/>
            <a:ext cx="1981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33814" name="TextBox 55"/>
          <p:cNvSpPr txBox="1">
            <a:spLocks noChangeArrowheads="1"/>
          </p:cNvSpPr>
          <p:nvPr/>
        </p:nvSpPr>
        <p:spPr bwMode="auto">
          <a:xfrm>
            <a:off x="533400" y="53340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33815" name="TextBox 56"/>
          <p:cNvSpPr txBox="1">
            <a:spLocks noChangeArrowheads="1"/>
          </p:cNvSpPr>
          <p:nvPr/>
        </p:nvSpPr>
        <p:spPr bwMode="auto">
          <a:xfrm>
            <a:off x="533400" y="5072063"/>
            <a:ext cx="1219200" cy="338137"/>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33816" name="TextBox 57"/>
          <p:cNvSpPr txBox="1">
            <a:spLocks noChangeArrowheads="1"/>
          </p:cNvSpPr>
          <p:nvPr/>
        </p:nvSpPr>
        <p:spPr bwMode="auto">
          <a:xfrm>
            <a:off x="609600" y="56054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33817" name="TextBox 59"/>
          <p:cNvSpPr txBox="1">
            <a:spLocks noChangeArrowheads="1"/>
          </p:cNvSpPr>
          <p:nvPr/>
        </p:nvSpPr>
        <p:spPr bwMode="auto">
          <a:xfrm>
            <a:off x="609600" y="58340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33818" name="TextBox 61"/>
          <p:cNvSpPr txBox="1">
            <a:spLocks noChangeArrowheads="1"/>
          </p:cNvSpPr>
          <p:nvPr/>
        </p:nvSpPr>
        <p:spPr bwMode="auto">
          <a:xfrm>
            <a:off x="152400" y="2192338"/>
            <a:ext cx="1981200" cy="338137"/>
          </a:xfrm>
          <a:prstGeom prst="rect">
            <a:avLst/>
          </a:prstGeom>
          <a:noFill/>
          <a:ln w="9525">
            <a:noFill/>
            <a:miter lim="800000"/>
            <a:headEnd/>
            <a:tailEnd/>
          </a:ln>
        </p:spPr>
        <p:txBody>
          <a:bodyPr>
            <a:spAutoFit/>
          </a:bodyPr>
          <a:lstStyle/>
          <a:p>
            <a:r>
              <a:rPr lang="en-US" sz="1600" b="1">
                <a:latin typeface="Calibri" pitchFamily="34" charset="0"/>
              </a:rPr>
              <a:t>Evidence Dashboard</a:t>
            </a:r>
          </a:p>
        </p:txBody>
      </p:sp>
      <p:sp>
        <p:nvSpPr>
          <p:cNvPr id="33819" name="TextBox 62"/>
          <p:cNvSpPr txBox="1">
            <a:spLocks noChangeArrowheads="1"/>
          </p:cNvSpPr>
          <p:nvPr/>
        </p:nvSpPr>
        <p:spPr bwMode="auto">
          <a:xfrm>
            <a:off x="152400" y="2446338"/>
            <a:ext cx="1905000" cy="339725"/>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33820" name="TextBox 63"/>
          <p:cNvSpPr txBox="1">
            <a:spLocks noChangeArrowheads="1"/>
          </p:cNvSpPr>
          <p:nvPr/>
        </p:nvSpPr>
        <p:spPr bwMode="auto">
          <a:xfrm>
            <a:off x="304800" y="3132138"/>
            <a:ext cx="1219200" cy="339725"/>
          </a:xfrm>
          <a:prstGeom prst="rect">
            <a:avLst/>
          </a:prstGeom>
          <a:noFill/>
          <a:ln w="9525">
            <a:noFill/>
            <a:miter lim="800000"/>
            <a:headEnd/>
            <a:tailEnd/>
          </a:ln>
        </p:spPr>
        <p:txBody>
          <a:bodyPr>
            <a:spAutoFit/>
          </a:bodyPr>
          <a:lstStyle/>
          <a:p>
            <a:r>
              <a:rPr lang="en-US" sz="1600" i="1">
                <a:latin typeface="Calibri" pitchFamily="34" charset="0"/>
              </a:rPr>
              <a:t>Overview</a:t>
            </a:r>
          </a:p>
        </p:txBody>
      </p:sp>
      <p:sp>
        <p:nvSpPr>
          <p:cNvPr id="33821" name="TextBox 70"/>
          <p:cNvSpPr txBox="1">
            <a:spLocks noChangeArrowheads="1"/>
          </p:cNvSpPr>
          <p:nvPr/>
        </p:nvSpPr>
        <p:spPr bwMode="auto">
          <a:xfrm>
            <a:off x="152400" y="150495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33822" name="TextBox 71"/>
          <p:cNvSpPr txBox="1">
            <a:spLocks noChangeArrowheads="1"/>
          </p:cNvSpPr>
          <p:nvPr/>
        </p:nvSpPr>
        <p:spPr bwMode="auto">
          <a:xfrm>
            <a:off x="228600" y="3471863"/>
            <a:ext cx="1219200" cy="338137"/>
          </a:xfrm>
          <a:prstGeom prst="rect">
            <a:avLst/>
          </a:prstGeom>
          <a:noFill/>
          <a:ln w="9525">
            <a:noFill/>
            <a:miter lim="800000"/>
            <a:headEnd/>
            <a:tailEnd/>
          </a:ln>
        </p:spPr>
        <p:txBody>
          <a:bodyPr>
            <a:spAutoFit/>
          </a:bodyPr>
          <a:lstStyle/>
          <a:p>
            <a:r>
              <a:rPr lang="en-US" sz="1600" i="1">
                <a:latin typeface="Calibri" pitchFamily="34" charset="0"/>
              </a:rPr>
              <a:t>Add  New</a:t>
            </a:r>
          </a:p>
        </p:txBody>
      </p:sp>
      <p:sp>
        <p:nvSpPr>
          <p:cNvPr id="33823" name="TextBox 72"/>
          <p:cNvSpPr txBox="1">
            <a:spLocks noChangeArrowheads="1"/>
          </p:cNvSpPr>
          <p:nvPr/>
        </p:nvSpPr>
        <p:spPr bwMode="auto">
          <a:xfrm>
            <a:off x="228600" y="5910263"/>
            <a:ext cx="1981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Practice</a:t>
            </a:r>
          </a:p>
        </p:txBody>
      </p:sp>
      <p:pic>
        <p:nvPicPr>
          <p:cNvPr id="33824" name="Picture 2"/>
          <p:cNvPicPr>
            <a:picLocks noChangeAspect="1" noChangeArrowheads="1"/>
          </p:cNvPicPr>
          <p:nvPr/>
        </p:nvPicPr>
        <p:blipFill>
          <a:blip r:embed="rId3"/>
          <a:srcRect/>
          <a:stretch>
            <a:fillRect/>
          </a:stretch>
        </p:blipFill>
        <p:spPr bwMode="auto">
          <a:xfrm>
            <a:off x="3048000" y="1319213"/>
            <a:ext cx="5943600" cy="5426075"/>
          </a:xfrm>
          <a:prstGeom prst="rect">
            <a:avLst/>
          </a:prstGeom>
          <a:noFill/>
          <a:ln w="9525">
            <a:noFill/>
            <a:miter lim="800000"/>
            <a:headEnd/>
            <a:tailEnd/>
          </a:ln>
        </p:spPr>
      </p:pic>
      <p:sp>
        <p:nvSpPr>
          <p:cNvPr id="33825" name="TextBox 38"/>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33826" name="TextBox 26"/>
          <p:cNvSpPr txBox="1">
            <a:spLocks noChangeArrowheads="1"/>
          </p:cNvSpPr>
          <p:nvPr/>
        </p:nvSpPr>
        <p:spPr bwMode="auto">
          <a:xfrm>
            <a:off x="152400" y="1871663"/>
            <a:ext cx="1219200" cy="338137"/>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28" name="Rounded Rectangle 27"/>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53" name="Rectangle 52"/>
          <p:cNvSpPr/>
          <p:nvPr/>
        </p:nvSpPr>
        <p:spPr>
          <a:xfrm>
            <a:off x="6553200" y="76200"/>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35843" name="TextBox 53"/>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55" name="Rounded Rectangle 54"/>
          <p:cNvSpPr/>
          <p:nvPr/>
        </p:nvSpPr>
        <p:spPr>
          <a:xfrm>
            <a:off x="228600" y="513936"/>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6" name="Rounded Rectangle 55"/>
          <p:cNvSpPr/>
          <p:nvPr/>
        </p:nvSpPr>
        <p:spPr>
          <a:xfrm>
            <a:off x="4267200" y="513936"/>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57" name="Rounded Rectangle 56"/>
          <p:cNvSpPr/>
          <p:nvPr/>
        </p:nvSpPr>
        <p:spPr>
          <a:xfrm>
            <a:off x="1600200" y="513936"/>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58" name="Rounded Rectangle 57"/>
          <p:cNvSpPr/>
          <p:nvPr/>
        </p:nvSpPr>
        <p:spPr>
          <a:xfrm>
            <a:off x="3048000" y="513936"/>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60" name="TextBox 59"/>
          <p:cNvSpPr txBox="1"/>
          <p:nvPr/>
        </p:nvSpPr>
        <p:spPr>
          <a:xfrm>
            <a:off x="152400" y="2709863"/>
            <a:ext cx="1600200" cy="338137"/>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35857" name="TextBox 64"/>
          <p:cNvSpPr txBox="1">
            <a:spLocks noChangeArrowheads="1"/>
          </p:cNvSpPr>
          <p:nvPr/>
        </p:nvSpPr>
        <p:spPr bwMode="auto">
          <a:xfrm>
            <a:off x="228600" y="3700463"/>
            <a:ext cx="1219200" cy="338137"/>
          </a:xfrm>
          <a:prstGeom prst="rect">
            <a:avLst/>
          </a:prstGeom>
          <a:noFill/>
          <a:ln w="9525">
            <a:noFill/>
            <a:miter lim="800000"/>
            <a:headEnd/>
            <a:tailEnd/>
          </a:ln>
        </p:spPr>
        <p:txBody>
          <a:bodyPr>
            <a:spAutoFit/>
          </a:bodyPr>
          <a:lstStyle/>
          <a:p>
            <a:r>
              <a:rPr lang="en-US" sz="1600" i="1">
                <a:latin typeface="Calibri" pitchFamily="34" charset="0"/>
              </a:rPr>
              <a:t>Formal</a:t>
            </a:r>
          </a:p>
        </p:txBody>
      </p:sp>
      <p:sp>
        <p:nvSpPr>
          <p:cNvPr id="35858" name="TextBox 65"/>
          <p:cNvSpPr txBox="1">
            <a:spLocks noChangeArrowheads="1"/>
          </p:cNvSpPr>
          <p:nvPr/>
        </p:nvSpPr>
        <p:spPr bwMode="auto">
          <a:xfrm>
            <a:off x="533400" y="42338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35859" name="TextBox 66"/>
          <p:cNvSpPr txBox="1">
            <a:spLocks noChangeArrowheads="1"/>
          </p:cNvSpPr>
          <p:nvPr/>
        </p:nvSpPr>
        <p:spPr bwMode="auto">
          <a:xfrm>
            <a:off x="533400" y="3970338"/>
            <a:ext cx="1219200" cy="339725"/>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35860" name="TextBox 67"/>
          <p:cNvSpPr txBox="1">
            <a:spLocks noChangeArrowheads="1"/>
          </p:cNvSpPr>
          <p:nvPr/>
        </p:nvSpPr>
        <p:spPr bwMode="auto">
          <a:xfrm>
            <a:off x="609600" y="45037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35861" name="TextBox 68"/>
          <p:cNvSpPr txBox="1">
            <a:spLocks noChangeArrowheads="1"/>
          </p:cNvSpPr>
          <p:nvPr/>
        </p:nvSpPr>
        <p:spPr bwMode="auto">
          <a:xfrm>
            <a:off x="228600" y="4732338"/>
            <a:ext cx="1981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35862" name="TextBox 69"/>
          <p:cNvSpPr txBox="1">
            <a:spLocks noChangeArrowheads="1"/>
          </p:cNvSpPr>
          <p:nvPr/>
        </p:nvSpPr>
        <p:spPr bwMode="auto">
          <a:xfrm>
            <a:off x="533400" y="52578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35863" name="TextBox 80"/>
          <p:cNvSpPr txBox="1">
            <a:spLocks noChangeArrowheads="1"/>
          </p:cNvSpPr>
          <p:nvPr/>
        </p:nvSpPr>
        <p:spPr bwMode="auto">
          <a:xfrm>
            <a:off x="533400" y="4995863"/>
            <a:ext cx="1219200" cy="338137"/>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35864" name="TextBox 83"/>
          <p:cNvSpPr txBox="1">
            <a:spLocks noChangeArrowheads="1"/>
          </p:cNvSpPr>
          <p:nvPr/>
        </p:nvSpPr>
        <p:spPr bwMode="auto">
          <a:xfrm>
            <a:off x="609600" y="55292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35865" name="TextBox 84"/>
          <p:cNvSpPr txBox="1">
            <a:spLocks noChangeArrowheads="1"/>
          </p:cNvSpPr>
          <p:nvPr/>
        </p:nvSpPr>
        <p:spPr bwMode="auto">
          <a:xfrm>
            <a:off x="609600" y="57578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35866" name="TextBox 85"/>
          <p:cNvSpPr txBox="1">
            <a:spLocks noChangeArrowheads="1"/>
          </p:cNvSpPr>
          <p:nvPr/>
        </p:nvSpPr>
        <p:spPr bwMode="auto">
          <a:xfrm>
            <a:off x="152400" y="2057400"/>
            <a:ext cx="1981200" cy="338138"/>
          </a:xfrm>
          <a:prstGeom prst="rect">
            <a:avLst/>
          </a:prstGeom>
          <a:noFill/>
          <a:ln w="9525">
            <a:noFill/>
            <a:miter lim="800000"/>
            <a:headEnd/>
            <a:tailEnd/>
          </a:ln>
        </p:spPr>
        <p:txBody>
          <a:bodyPr>
            <a:spAutoFit/>
          </a:bodyPr>
          <a:lstStyle/>
          <a:p>
            <a:r>
              <a:rPr lang="en-US" sz="1600" b="1">
                <a:latin typeface="Calibri" pitchFamily="34" charset="0"/>
              </a:rPr>
              <a:t>Evidence Dashboard</a:t>
            </a:r>
          </a:p>
        </p:txBody>
      </p:sp>
      <p:sp>
        <p:nvSpPr>
          <p:cNvPr id="35867" name="TextBox 86"/>
          <p:cNvSpPr txBox="1">
            <a:spLocks noChangeArrowheads="1"/>
          </p:cNvSpPr>
          <p:nvPr/>
        </p:nvSpPr>
        <p:spPr bwMode="auto">
          <a:xfrm>
            <a:off x="152400" y="2370138"/>
            <a:ext cx="1905000" cy="339725"/>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35868" name="TextBox 87"/>
          <p:cNvSpPr txBox="1">
            <a:spLocks noChangeArrowheads="1"/>
          </p:cNvSpPr>
          <p:nvPr/>
        </p:nvSpPr>
        <p:spPr bwMode="auto">
          <a:xfrm>
            <a:off x="304800" y="3055938"/>
            <a:ext cx="1219200" cy="339725"/>
          </a:xfrm>
          <a:prstGeom prst="rect">
            <a:avLst/>
          </a:prstGeom>
          <a:noFill/>
          <a:ln w="9525">
            <a:noFill/>
            <a:miter lim="800000"/>
            <a:headEnd/>
            <a:tailEnd/>
          </a:ln>
        </p:spPr>
        <p:txBody>
          <a:bodyPr>
            <a:spAutoFit/>
          </a:bodyPr>
          <a:lstStyle/>
          <a:p>
            <a:r>
              <a:rPr lang="en-US" sz="1600" i="1">
                <a:latin typeface="Calibri" pitchFamily="34" charset="0"/>
              </a:rPr>
              <a:t>Overview</a:t>
            </a:r>
          </a:p>
        </p:txBody>
      </p:sp>
      <p:cxnSp>
        <p:nvCxnSpPr>
          <p:cNvPr id="89" name="Straight Connector 88"/>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35870" name="TextBox 89"/>
          <p:cNvSpPr txBox="1">
            <a:spLocks noChangeArrowheads="1"/>
          </p:cNvSpPr>
          <p:nvPr/>
        </p:nvSpPr>
        <p:spPr bwMode="auto">
          <a:xfrm>
            <a:off x="152400" y="144780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35871" name="TextBox 90"/>
          <p:cNvSpPr txBox="1">
            <a:spLocks noChangeArrowheads="1"/>
          </p:cNvSpPr>
          <p:nvPr/>
        </p:nvSpPr>
        <p:spPr bwMode="auto">
          <a:xfrm>
            <a:off x="228600" y="3395663"/>
            <a:ext cx="1219200" cy="338137"/>
          </a:xfrm>
          <a:prstGeom prst="rect">
            <a:avLst/>
          </a:prstGeom>
          <a:noFill/>
          <a:ln w="9525">
            <a:noFill/>
            <a:miter lim="800000"/>
            <a:headEnd/>
            <a:tailEnd/>
          </a:ln>
        </p:spPr>
        <p:txBody>
          <a:bodyPr>
            <a:spAutoFit/>
          </a:bodyPr>
          <a:lstStyle/>
          <a:p>
            <a:r>
              <a:rPr lang="en-US" sz="1600" i="1">
                <a:latin typeface="Calibri" pitchFamily="34" charset="0"/>
              </a:rPr>
              <a:t>Add  New</a:t>
            </a:r>
          </a:p>
        </p:txBody>
      </p:sp>
      <p:pic>
        <p:nvPicPr>
          <p:cNvPr id="35872" name="Picture 2"/>
          <p:cNvPicPr>
            <a:picLocks noChangeAspect="1" noChangeArrowheads="1"/>
          </p:cNvPicPr>
          <p:nvPr/>
        </p:nvPicPr>
        <p:blipFill>
          <a:blip r:embed="rId3"/>
          <a:srcRect/>
          <a:stretch>
            <a:fillRect/>
          </a:stretch>
        </p:blipFill>
        <p:spPr bwMode="auto">
          <a:xfrm>
            <a:off x="3135313" y="1295400"/>
            <a:ext cx="5722937" cy="5405438"/>
          </a:xfrm>
          <a:prstGeom prst="rect">
            <a:avLst/>
          </a:prstGeom>
          <a:noFill/>
          <a:ln w="9525">
            <a:noFill/>
            <a:miter lim="800000"/>
            <a:headEnd/>
            <a:tailEnd/>
          </a:ln>
        </p:spPr>
      </p:pic>
      <p:sp>
        <p:nvSpPr>
          <p:cNvPr id="35873" name="TextBox 42"/>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35874" name="TextBox 27"/>
          <p:cNvSpPr txBox="1">
            <a:spLocks noChangeArrowheads="1"/>
          </p:cNvSpPr>
          <p:nvPr/>
        </p:nvSpPr>
        <p:spPr bwMode="auto">
          <a:xfrm>
            <a:off x="152400" y="1752600"/>
            <a:ext cx="1219200" cy="338138"/>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29" name="Rounded Rectangle 28"/>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2438400" y="2471738"/>
            <a:ext cx="6324600" cy="225266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Callout 25"/>
          <p:cNvSpPr/>
          <p:nvPr/>
        </p:nvSpPr>
        <p:spPr>
          <a:xfrm>
            <a:off x="5410200" y="2039938"/>
            <a:ext cx="2590800" cy="338137"/>
          </a:xfrm>
          <a:prstGeom prst="wedgeEllipseCallout">
            <a:avLst>
              <a:gd name="adj1" fmla="val -59039"/>
              <a:gd name="adj2" fmla="val 51375"/>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(Drop down box)</a:t>
            </a:r>
            <a:endParaRPr lang="en-US" dirty="0"/>
          </a:p>
        </p:txBody>
      </p:sp>
      <p:grpSp>
        <p:nvGrpSpPr>
          <p:cNvPr id="37891" name="Group 26"/>
          <p:cNvGrpSpPr>
            <a:grpSpLocks/>
          </p:cNvGrpSpPr>
          <p:nvPr/>
        </p:nvGrpSpPr>
        <p:grpSpPr bwMode="auto">
          <a:xfrm>
            <a:off x="2819400" y="1905000"/>
            <a:ext cx="2514600" cy="973138"/>
            <a:chOff x="2819400" y="1414046"/>
            <a:chExt cx="2514600" cy="1066800"/>
          </a:xfrm>
        </p:grpSpPr>
        <p:sp>
          <p:nvSpPr>
            <p:cNvPr id="28" name="Rounded Rectangle 27"/>
            <p:cNvSpPr/>
            <p:nvPr/>
          </p:nvSpPr>
          <p:spPr>
            <a:xfrm>
              <a:off x="2819400" y="1414046"/>
              <a:ext cx="2514600" cy="10668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3200400" y="1753404"/>
              <a:ext cx="1905000" cy="3915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Lock/ Unlock</a:t>
              </a:r>
              <a:endParaRPr lang="en-US" dirty="0">
                <a:solidFill>
                  <a:schemeClr val="tx1"/>
                </a:solidFill>
              </a:endParaRPr>
            </a:p>
          </p:txBody>
        </p:sp>
        <p:sp>
          <p:nvSpPr>
            <p:cNvPr id="30" name="Rectangle 29"/>
            <p:cNvSpPr/>
            <p:nvPr/>
          </p:nvSpPr>
          <p:spPr>
            <a:xfrm>
              <a:off x="2971800" y="1769066"/>
              <a:ext cx="228600" cy="5168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932" name="TextBox 30"/>
            <p:cNvSpPr txBox="1">
              <a:spLocks noChangeArrowheads="1"/>
            </p:cNvSpPr>
            <p:nvPr/>
          </p:nvSpPr>
          <p:spPr bwMode="auto">
            <a:xfrm>
              <a:off x="3124200" y="1414046"/>
              <a:ext cx="2209800" cy="338554"/>
            </a:xfrm>
            <a:prstGeom prst="rect">
              <a:avLst/>
            </a:prstGeom>
            <a:noFill/>
            <a:ln w="9525">
              <a:noFill/>
              <a:miter lim="800000"/>
              <a:headEnd/>
              <a:tailEnd/>
            </a:ln>
          </p:spPr>
          <p:txBody>
            <a:bodyPr>
              <a:spAutoFit/>
            </a:bodyPr>
            <a:lstStyle/>
            <a:p>
              <a:r>
                <a:rPr lang="en-US" sz="1600" i="1">
                  <a:latin typeface="Calibri" pitchFamily="34" charset="0"/>
                </a:rPr>
                <a:t>Observation Workflow</a:t>
              </a:r>
            </a:p>
          </p:txBody>
        </p:sp>
      </p:grpSp>
      <p:sp>
        <p:nvSpPr>
          <p:cNvPr id="37" name="Rectangle 36"/>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7" name="Rectangle 46"/>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37894" name="TextBox 49"/>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51" name="Rounded Rectangle 50"/>
          <p:cNvSpPr/>
          <p:nvPr/>
        </p:nvSpPr>
        <p:spPr>
          <a:xfrm>
            <a:off x="228600" y="513936"/>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3" name="Rounded Rectangle 52"/>
          <p:cNvSpPr/>
          <p:nvPr/>
        </p:nvSpPr>
        <p:spPr>
          <a:xfrm>
            <a:off x="4267200" y="513936"/>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54" name="Rounded Rectangle 53"/>
          <p:cNvSpPr/>
          <p:nvPr/>
        </p:nvSpPr>
        <p:spPr>
          <a:xfrm>
            <a:off x="1600200" y="513936"/>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55" name="Rounded Rectangle 54"/>
          <p:cNvSpPr/>
          <p:nvPr/>
        </p:nvSpPr>
        <p:spPr>
          <a:xfrm>
            <a:off x="3048000" y="513936"/>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56" name="TextBox 55"/>
          <p:cNvSpPr txBox="1"/>
          <p:nvPr/>
        </p:nvSpPr>
        <p:spPr>
          <a:xfrm>
            <a:off x="152400" y="2786063"/>
            <a:ext cx="1600200" cy="338137"/>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37908" name="TextBox 56"/>
          <p:cNvSpPr txBox="1">
            <a:spLocks noChangeArrowheads="1"/>
          </p:cNvSpPr>
          <p:nvPr/>
        </p:nvSpPr>
        <p:spPr bwMode="auto">
          <a:xfrm>
            <a:off x="228600" y="3776663"/>
            <a:ext cx="1219200" cy="338137"/>
          </a:xfrm>
          <a:prstGeom prst="rect">
            <a:avLst/>
          </a:prstGeom>
          <a:noFill/>
          <a:ln w="9525">
            <a:noFill/>
            <a:miter lim="800000"/>
            <a:headEnd/>
            <a:tailEnd/>
          </a:ln>
        </p:spPr>
        <p:txBody>
          <a:bodyPr>
            <a:spAutoFit/>
          </a:bodyPr>
          <a:lstStyle/>
          <a:p>
            <a:r>
              <a:rPr lang="en-US" sz="1600" i="1">
                <a:latin typeface="Calibri" pitchFamily="34" charset="0"/>
              </a:rPr>
              <a:t>Formal</a:t>
            </a:r>
          </a:p>
        </p:txBody>
      </p:sp>
      <p:sp>
        <p:nvSpPr>
          <p:cNvPr id="37909" name="TextBox 57"/>
          <p:cNvSpPr txBox="1">
            <a:spLocks noChangeArrowheads="1"/>
          </p:cNvSpPr>
          <p:nvPr/>
        </p:nvSpPr>
        <p:spPr bwMode="auto">
          <a:xfrm>
            <a:off x="533400" y="43100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37910" name="TextBox 58"/>
          <p:cNvSpPr txBox="1">
            <a:spLocks noChangeArrowheads="1"/>
          </p:cNvSpPr>
          <p:nvPr/>
        </p:nvSpPr>
        <p:spPr bwMode="auto">
          <a:xfrm>
            <a:off x="533400" y="4046538"/>
            <a:ext cx="1219200" cy="339725"/>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37911" name="TextBox 59"/>
          <p:cNvSpPr txBox="1">
            <a:spLocks noChangeArrowheads="1"/>
          </p:cNvSpPr>
          <p:nvPr/>
        </p:nvSpPr>
        <p:spPr bwMode="auto">
          <a:xfrm>
            <a:off x="609600" y="45799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37912" name="TextBox 60"/>
          <p:cNvSpPr txBox="1">
            <a:spLocks noChangeArrowheads="1"/>
          </p:cNvSpPr>
          <p:nvPr/>
        </p:nvSpPr>
        <p:spPr bwMode="auto">
          <a:xfrm>
            <a:off x="228600" y="4808538"/>
            <a:ext cx="1981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37913" name="TextBox 64"/>
          <p:cNvSpPr txBox="1">
            <a:spLocks noChangeArrowheads="1"/>
          </p:cNvSpPr>
          <p:nvPr/>
        </p:nvSpPr>
        <p:spPr bwMode="auto">
          <a:xfrm>
            <a:off x="533400" y="53340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37914" name="TextBox 65"/>
          <p:cNvSpPr txBox="1">
            <a:spLocks noChangeArrowheads="1"/>
          </p:cNvSpPr>
          <p:nvPr/>
        </p:nvSpPr>
        <p:spPr bwMode="auto">
          <a:xfrm>
            <a:off x="533400" y="5072063"/>
            <a:ext cx="1219200" cy="338137"/>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37915" name="TextBox 66"/>
          <p:cNvSpPr txBox="1">
            <a:spLocks noChangeArrowheads="1"/>
          </p:cNvSpPr>
          <p:nvPr/>
        </p:nvSpPr>
        <p:spPr bwMode="auto">
          <a:xfrm>
            <a:off x="609600" y="56054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37916" name="TextBox 67"/>
          <p:cNvSpPr txBox="1">
            <a:spLocks noChangeArrowheads="1"/>
          </p:cNvSpPr>
          <p:nvPr/>
        </p:nvSpPr>
        <p:spPr bwMode="auto">
          <a:xfrm>
            <a:off x="609600" y="58340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37917" name="TextBox 68"/>
          <p:cNvSpPr txBox="1">
            <a:spLocks noChangeArrowheads="1"/>
          </p:cNvSpPr>
          <p:nvPr/>
        </p:nvSpPr>
        <p:spPr bwMode="auto">
          <a:xfrm>
            <a:off x="152400" y="2192338"/>
            <a:ext cx="1981200" cy="338137"/>
          </a:xfrm>
          <a:prstGeom prst="rect">
            <a:avLst/>
          </a:prstGeom>
          <a:noFill/>
          <a:ln w="9525">
            <a:noFill/>
            <a:miter lim="800000"/>
            <a:headEnd/>
            <a:tailEnd/>
          </a:ln>
        </p:spPr>
        <p:txBody>
          <a:bodyPr>
            <a:spAutoFit/>
          </a:bodyPr>
          <a:lstStyle/>
          <a:p>
            <a:r>
              <a:rPr lang="en-US" sz="1600" b="1">
                <a:latin typeface="Calibri" pitchFamily="34" charset="0"/>
              </a:rPr>
              <a:t>Evidence Dashboard</a:t>
            </a:r>
          </a:p>
        </p:txBody>
      </p:sp>
      <p:sp>
        <p:nvSpPr>
          <p:cNvPr id="37918" name="TextBox 69"/>
          <p:cNvSpPr txBox="1">
            <a:spLocks noChangeArrowheads="1"/>
          </p:cNvSpPr>
          <p:nvPr/>
        </p:nvSpPr>
        <p:spPr bwMode="auto">
          <a:xfrm>
            <a:off x="152400" y="2446338"/>
            <a:ext cx="1905000" cy="339725"/>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37919" name="TextBox 70"/>
          <p:cNvSpPr txBox="1">
            <a:spLocks noChangeArrowheads="1"/>
          </p:cNvSpPr>
          <p:nvPr/>
        </p:nvSpPr>
        <p:spPr bwMode="auto">
          <a:xfrm>
            <a:off x="304800" y="3132138"/>
            <a:ext cx="1219200" cy="339725"/>
          </a:xfrm>
          <a:prstGeom prst="rect">
            <a:avLst/>
          </a:prstGeom>
          <a:noFill/>
          <a:ln w="9525">
            <a:noFill/>
            <a:miter lim="800000"/>
            <a:headEnd/>
            <a:tailEnd/>
          </a:ln>
        </p:spPr>
        <p:txBody>
          <a:bodyPr>
            <a:spAutoFit/>
          </a:bodyPr>
          <a:lstStyle/>
          <a:p>
            <a:r>
              <a:rPr lang="en-US" sz="1600" i="1">
                <a:latin typeface="Calibri" pitchFamily="34" charset="0"/>
              </a:rPr>
              <a:t>Overview</a:t>
            </a:r>
          </a:p>
        </p:txBody>
      </p:sp>
      <p:cxnSp>
        <p:nvCxnSpPr>
          <p:cNvPr id="72" name="Straight Connector 71"/>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37921" name="TextBox 72"/>
          <p:cNvSpPr txBox="1">
            <a:spLocks noChangeArrowheads="1"/>
          </p:cNvSpPr>
          <p:nvPr/>
        </p:nvSpPr>
        <p:spPr bwMode="auto">
          <a:xfrm>
            <a:off x="152400" y="144780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37922" name="TextBox 73"/>
          <p:cNvSpPr txBox="1">
            <a:spLocks noChangeArrowheads="1"/>
          </p:cNvSpPr>
          <p:nvPr/>
        </p:nvSpPr>
        <p:spPr bwMode="auto">
          <a:xfrm>
            <a:off x="228600" y="3471863"/>
            <a:ext cx="1219200" cy="338137"/>
          </a:xfrm>
          <a:prstGeom prst="rect">
            <a:avLst/>
          </a:prstGeom>
          <a:noFill/>
          <a:ln w="9525">
            <a:noFill/>
            <a:miter lim="800000"/>
            <a:headEnd/>
            <a:tailEnd/>
          </a:ln>
        </p:spPr>
        <p:txBody>
          <a:bodyPr>
            <a:spAutoFit/>
          </a:bodyPr>
          <a:lstStyle/>
          <a:p>
            <a:r>
              <a:rPr lang="en-US" sz="1600" i="1">
                <a:latin typeface="Calibri" pitchFamily="34" charset="0"/>
              </a:rPr>
              <a:t>Add  New</a:t>
            </a:r>
          </a:p>
        </p:txBody>
      </p:sp>
      <p:sp>
        <p:nvSpPr>
          <p:cNvPr id="37923" name="TextBox 75"/>
          <p:cNvSpPr txBox="1">
            <a:spLocks noChangeArrowheads="1"/>
          </p:cNvSpPr>
          <p:nvPr/>
        </p:nvSpPr>
        <p:spPr bwMode="auto">
          <a:xfrm>
            <a:off x="4495800" y="5105400"/>
            <a:ext cx="4495800" cy="1477963"/>
          </a:xfrm>
          <a:prstGeom prst="rect">
            <a:avLst/>
          </a:prstGeom>
          <a:noFill/>
          <a:ln w="3175">
            <a:solidFill>
              <a:schemeClr val="tx1"/>
            </a:solidFill>
            <a:miter lim="800000"/>
            <a:headEnd/>
            <a:tailEnd/>
          </a:ln>
        </p:spPr>
        <p:txBody>
          <a:bodyPr>
            <a:spAutoFit/>
          </a:bodyPr>
          <a:lstStyle/>
          <a:p>
            <a:r>
              <a:rPr lang="en-US" b="1">
                <a:latin typeface="Calibri" pitchFamily="34" charset="0"/>
              </a:rPr>
              <a:t>Tip for supporting your teachers: </a:t>
            </a:r>
            <a:endParaRPr lang="en-US">
              <a:latin typeface="Calibri" pitchFamily="34" charset="0"/>
            </a:endParaRPr>
          </a:p>
          <a:p>
            <a:r>
              <a:rPr lang="en-US">
                <a:latin typeface="Calibri" pitchFamily="34" charset="0"/>
              </a:rPr>
              <a:t>Make your input visible to the teacher as quickly as possible so they have ample time to review it,  confer further with you and add their own evidence and claim statements.</a:t>
            </a:r>
          </a:p>
        </p:txBody>
      </p:sp>
      <p:sp>
        <p:nvSpPr>
          <p:cNvPr id="37924" name="TextBox 33"/>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37925" name="TextBox 34"/>
          <p:cNvSpPr txBox="1">
            <a:spLocks noChangeArrowheads="1"/>
          </p:cNvSpPr>
          <p:nvPr/>
        </p:nvSpPr>
        <p:spPr bwMode="auto">
          <a:xfrm>
            <a:off x="152400" y="1981200"/>
            <a:ext cx="1219200" cy="338138"/>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36" name="Rounded Rectangle 35"/>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2438400" y="1803400"/>
            <a:ext cx="6324600" cy="258286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38" name="TextBox 1"/>
          <p:cNvSpPr txBox="1">
            <a:spLocks noChangeArrowheads="1"/>
          </p:cNvSpPr>
          <p:nvPr/>
        </p:nvSpPr>
        <p:spPr bwMode="auto">
          <a:xfrm>
            <a:off x="2667000" y="2438400"/>
            <a:ext cx="5638800" cy="1754188"/>
          </a:xfrm>
          <a:prstGeom prst="rect">
            <a:avLst/>
          </a:prstGeom>
          <a:noFill/>
          <a:ln w="9525">
            <a:noFill/>
            <a:miter lim="800000"/>
            <a:headEnd/>
            <a:tailEnd/>
          </a:ln>
        </p:spPr>
        <p:txBody>
          <a:bodyPr>
            <a:spAutoFit/>
          </a:bodyPr>
          <a:lstStyle/>
          <a:p>
            <a:r>
              <a:rPr lang="en-US" sz="3600">
                <a:latin typeface="Calibri" pitchFamily="34" charset="0"/>
              </a:rPr>
              <a:t>Observation report prints to this screen; user has option to download as PDF</a:t>
            </a:r>
          </a:p>
        </p:txBody>
      </p:sp>
      <p:sp>
        <p:nvSpPr>
          <p:cNvPr id="26" name="Oval Callout 25"/>
          <p:cNvSpPr/>
          <p:nvPr/>
        </p:nvSpPr>
        <p:spPr>
          <a:xfrm>
            <a:off x="5410200" y="1371600"/>
            <a:ext cx="2590800" cy="338138"/>
          </a:xfrm>
          <a:prstGeom prst="wedgeEllipseCallout">
            <a:avLst>
              <a:gd name="adj1" fmla="val -59039"/>
              <a:gd name="adj2" fmla="val 51375"/>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(Drop down box)</a:t>
            </a:r>
            <a:endParaRPr lang="en-US" dirty="0"/>
          </a:p>
        </p:txBody>
      </p:sp>
      <p:grpSp>
        <p:nvGrpSpPr>
          <p:cNvPr id="39940" name="Group 26"/>
          <p:cNvGrpSpPr>
            <a:grpSpLocks/>
          </p:cNvGrpSpPr>
          <p:nvPr/>
        </p:nvGrpSpPr>
        <p:grpSpPr bwMode="auto">
          <a:xfrm>
            <a:off x="2819400" y="1236663"/>
            <a:ext cx="2514600" cy="973137"/>
            <a:chOff x="2819400" y="1414046"/>
            <a:chExt cx="2514600" cy="1066800"/>
          </a:xfrm>
        </p:grpSpPr>
        <p:sp>
          <p:nvSpPr>
            <p:cNvPr id="28" name="Rounded Rectangle 27"/>
            <p:cNvSpPr/>
            <p:nvPr/>
          </p:nvSpPr>
          <p:spPr>
            <a:xfrm>
              <a:off x="2819400" y="1414046"/>
              <a:ext cx="2514600" cy="10668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3200400" y="1753403"/>
              <a:ext cx="1905000" cy="3915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Report</a:t>
              </a:r>
              <a:endParaRPr lang="en-US" dirty="0">
                <a:solidFill>
                  <a:schemeClr val="tx1"/>
                </a:solidFill>
              </a:endParaRPr>
            </a:p>
          </p:txBody>
        </p:sp>
        <p:sp>
          <p:nvSpPr>
            <p:cNvPr id="30" name="Rectangle 29"/>
            <p:cNvSpPr/>
            <p:nvPr/>
          </p:nvSpPr>
          <p:spPr>
            <a:xfrm>
              <a:off x="2971800" y="1769066"/>
              <a:ext cx="228600" cy="5168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80" name="TextBox 30"/>
            <p:cNvSpPr txBox="1">
              <a:spLocks noChangeArrowheads="1"/>
            </p:cNvSpPr>
            <p:nvPr/>
          </p:nvSpPr>
          <p:spPr bwMode="auto">
            <a:xfrm>
              <a:off x="3124200" y="1414046"/>
              <a:ext cx="2209800" cy="338554"/>
            </a:xfrm>
            <a:prstGeom prst="rect">
              <a:avLst/>
            </a:prstGeom>
            <a:noFill/>
            <a:ln w="9525">
              <a:noFill/>
              <a:miter lim="800000"/>
              <a:headEnd/>
              <a:tailEnd/>
            </a:ln>
          </p:spPr>
          <p:txBody>
            <a:bodyPr>
              <a:spAutoFit/>
            </a:bodyPr>
            <a:lstStyle/>
            <a:p>
              <a:r>
                <a:rPr lang="en-US" sz="1600" i="1">
                  <a:latin typeface="Calibri" pitchFamily="34" charset="0"/>
                </a:rPr>
                <a:t>Observation Workflow</a:t>
              </a:r>
            </a:p>
          </p:txBody>
        </p:sp>
      </p:grpSp>
      <p:sp>
        <p:nvSpPr>
          <p:cNvPr id="37" name="Rectangle 36"/>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39943" name="TextBox 46"/>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8" name="Rounded Rectangle 47"/>
          <p:cNvSpPr/>
          <p:nvPr/>
        </p:nvSpPr>
        <p:spPr>
          <a:xfrm>
            <a:off x="228600" y="152400"/>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0" name="Rounded Rectangle 49"/>
          <p:cNvSpPr/>
          <p:nvPr/>
        </p:nvSpPr>
        <p:spPr>
          <a:xfrm>
            <a:off x="42672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51" name="Rounded Rectangle 50"/>
          <p:cNvSpPr/>
          <p:nvPr/>
        </p:nvSpPr>
        <p:spPr>
          <a:xfrm>
            <a:off x="1600200" y="152400"/>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53" name="Rounded Rectangle 52"/>
          <p:cNvSpPr/>
          <p:nvPr/>
        </p:nvSpPr>
        <p:spPr>
          <a:xfrm>
            <a:off x="3048000" y="152400"/>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54" name="TextBox 53"/>
          <p:cNvSpPr txBox="1"/>
          <p:nvPr/>
        </p:nvSpPr>
        <p:spPr>
          <a:xfrm>
            <a:off x="152400" y="2786063"/>
            <a:ext cx="1600200" cy="338137"/>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39957" name="TextBox 54"/>
          <p:cNvSpPr txBox="1">
            <a:spLocks noChangeArrowheads="1"/>
          </p:cNvSpPr>
          <p:nvPr/>
        </p:nvSpPr>
        <p:spPr bwMode="auto">
          <a:xfrm>
            <a:off x="228600" y="3776663"/>
            <a:ext cx="1219200" cy="338137"/>
          </a:xfrm>
          <a:prstGeom prst="rect">
            <a:avLst/>
          </a:prstGeom>
          <a:noFill/>
          <a:ln w="9525">
            <a:noFill/>
            <a:miter lim="800000"/>
            <a:headEnd/>
            <a:tailEnd/>
          </a:ln>
        </p:spPr>
        <p:txBody>
          <a:bodyPr>
            <a:spAutoFit/>
          </a:bodyPr>
          <a:lstStyle/>
          <a:p>
            <a:r>
              <a:rPr lang="en-US" sz="1600" i="1">
                <a:latin typeface="Calibri" pitchFamily="34" charset="0"/>
              </a:rPr>
              <a:t>Formal</a:t>
            </a:r>
          </a:p>
        </p:txBody>
      </p:sp>
      <p:sp>
        <p:nvSpPr>
          <p:cNvPr id="39958" name="TextBox 55"/>
          <p:cNvSpPr txBox="1">
            <a:spLocks noChangeArrowheads="1"/>
          </p:cNvSpPr>
          <p:nvPr/>
        </p:nvSpPr>
        <p:spPr bwMode="auto">
          <a:xfrm>
            <a:off x="533400" y="43100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39959" name="TextBox 56"/>
          <p:cNvSpPr txBox="1">
            <a:spLocks noChangeArrowheads="1"/>
          </p:cNvSpPr>
          <p:nvPr/>
        </p:nvSpPr>
        <p:spPr bwMode="auto">
          <a:xfrm>
            <a:off x="533400" y="4046538"/>
            <a:ext cx="1219200" cy="339725"/>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39960" name="TextBox 57"/>
          <p:cNvSpPr txBox="1">
            <a:spLocks noChangeArrowheads="1"/>
          </p:cNvSpPr>
          <p:nvPr/>
        </p:nvSpPr>
        <p:spPr bwMode="auto">
          <a:xfrm>
            <a:off x="609600" y="45799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39961" name="TextBox 58"/>
          <p:cNvSpPr txBox="1">
            <a:spLocks noChangeArrowheads="1"/>
          </p:cNvSpPr>
          <p:nvPr/>
        </p:nvSpPr>
        <p:spPr bwMode="auto">
          <a:xfrm>
            <a:off x="228600" y="4808538"/>
            <a:ext cx="1981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39962" name="TextBox 59"/>
          <p:cNvSpPr txBox="1">
            <a:spLocks noChangeArrowheads="1"/>
          </p:cNvSpPr>
          <p:nvPr/>
        </p:nvSpPr>
        <p:spPr bwMode="auto">
          <a:xfrm>
            <a:off x="533400" y="53340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39963" name="TextBox 60"/>
          <p:cNvSpPr txBox="1">
            <a:spLocks noChangeArrowheads="1"/>
          </p:cNvSpPr>
          <p:nvPr/>
        </p:nvSpPr>
        <p:spPr bwMode="auto">
          <a:xfrm>
            <a:off x="533400" y="5072063"/>
            <a:ext cx="1219200" cy="338137"/>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39964" name="TextBox 64"/>
          <p:cNvSpPr txBox="1">
            <a:spLocks noChangeArrowheads="1"/>
          </p:cNvSpPr>
          <p:nvPr/>
        </p:nvSpPr>
        <p:spPr bwMode="auto">
          <a:xfrm>
            <a:off x="609600" y="56054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39965" name="TextBox 65"/>
          <p:cNvSpPr txBox="1">
            <a:spLocks noChangeArrowheads="1"/>
          </p:cNvSpPr>
          <p:nvPr/>
        </p:nvSpPr>
        <p:spPr bwMode="auto">
          <a:xfrm>
            <a:off x="609600" y="58340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39966" name="TextBox 66"/>
          <p:cNvSpPr txBox="1">
            <a:spLocks noChangeArrowheads="1"/>
          </p:cNvSpPr>
          <p:nvPr/>
        </p:nvSpPr>
        <p:spPr bwMode="auto">
          <a:xfrm>
            <a:off x="152400" y="2192338"/>
            <a:ext cx="1981200" cy="338137"/>
          </a:xfrm>
          <a:prstGeom prst="rect">
            <a:avLst/>
          </a:prstGeom>
          <a:noFill/>
          <a:ln w="9525">
            <a:noFill/>
            <a:miter lim="800000"/>
            <a:headEnd/>
            <a:tailEnd/>
          </a:ln>
        </p:spPr>
        <p:txBody>
          <a:bodyPr>
            <a:spAutoFit/>
          </a:bodyPr>
          <a:lstStyle/>
          <a:p>
            <a:r>
              <a:rPr lang="en-US" sz="1600" b="1">
                <a:latin typeface="Calibri" pitchFamily="34" charset="0"/>
              </a:rPr>
              <a:t>Evidence Dashboard</a:t>
            </a:r>
          </a:p>
        </p:txBody>
      </p:sp>
      <p:sp>
        <p:nvSpPr>
          <p:cNvPr id="39967" name="TextBox 67"/>
          <p:cNvSpPr txBox="1">
            <a:spLocks noChangeArrowheads="1"/>
          </p:cNvSpPr>
          <p:nvPr/>
        </p:nvSpPr>
        <p:spPr bwMode="auto">
          <a:xfrm>
            <a:off x="152400" y="2446338"/>
            <a:ext cx="1905000" cy="339725"/>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39968" name="TextBox 68"/>
          <p:cNvSpPr txBox="1">
            <a:spLocks noChangeArrowheads="1"/>
          </p:cNvSpPr>
          <p:nvPr/>
        </p:nvSpPr>
        <p:spPr bwMode="auto">
          <a:xfrm>
            <a:off x="304800" y="3132138"/>
            <a:ext cx="1219200" cy="339725"/>
          </a:xfrm>
          <a:prstGeom prst="rect">
            <a:avLst/>
          </a:prstGeom>
          <a:noFill/>
          <a:ln w="9525">
            <a:noFill/>
            <a:miter lim="800000"/>
            <a:headEnd/>
            <a:tailEnd/>
          </a:ln>
        </p:spPr>
        <p:txBody>
          <a:bodyPr>
            <a:spAutoFit/>
          </a:bodyPr>
          <a:lstStyle/>
          <a:p>
            <a:r>
              <a:rPr lang="en-US" sz="1600" i="1">
                <a:latin typeface="Calibri" pitchFamily="34" charset="0"/>
              </a:rPr>
              <a:t>Overview</a:t>
            </a:r>
          </a:p>
        </p:txBody>
      </p:sp>
      <p:cxnSp>
        <p:nvCxnSpPr>
          <p:cNvPr id="70" name="Straight Connector 69"/>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39970" name="TextBox 70"/>
          <p:cNvSpPr txBox="1">
            <a:spLocks noChangeArrowheads="1"/>
          </p:cNvSpPr>
          <p:nvPr/>
        </p:nvSpPr>
        <p:spPr bwMode="auto">
          <a:xfrm>
            <a:off x="152400" y="144780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39971" name="TextBox 71"/>
          <p:cNvSpPr txBox="1">
            <a:spLocks noChangeArrowheads="1"/>
          </p:cNvSpPr>
          <p:nvPr/>
        </p:nvSpPr>
        <p:spPr bwMode="auto">
          <a:xfrm>
            <a:off x="228600" y="3471863"/>
            <a:ext cx="1219200" cy="338137"/>
          </a:xfrm>
          <a:prstGeom prst="rect">
            <a:avLst/>
          </a:prstGeom>
          <a:noFill/>
          <a:ln w="9525">
            <a:noFill/>
            <a:miter lim="800000"/>
            <a:headEnd/>
            <a:tailEnd/>
          </a:ln>
        </p:spPr>
        <p:txBody>
          <a:bodyPr>
            <a:spAutoFit/>
          </a:bodyPr>
          <a:lstStyle/>
          <a:p>
            <a:r>
              <a:rPr lang="en-US" sz="1600" i="1">
                <a:latin typeface="Calibri" pitchFamily="34" charset="0"/>
              </a:rPr>
              <a:t>Add  New</a:t>
            </a:r>
          </a:p>
        </p:txBody>
      </p:sp>
      <p:sp>
        <p:nvSpPr>
          <p:cNvPr id="39972" name="TextBox 73"/>
          <p:cNvSpPr txBox="1">
            <a:spLocks noChangeArrowheads="1"/>
          </p:cNvSpPr>
          <p:nvPr/>
        </p:nvSpPr>
        <p:spPr bwMode="auto">
          <a:xfrm>
            <a:off x="4495800" y="4876800"/>
            <a:ext cx="4495800" cy="1754188"/>
          </a:xfrm>
          <a:prstGeom prst="rect">
            <a:avLst/>
          </a:prstGeom>
          <a:noFill/>
          <a:ln w="3175">
            <a:solidFill>
              <a:schemeClr val="tx1"/>
            </a:solidFill>
            <a:miter lim="800000"/>
            <a:headEnd/>
            <a:tailEnd/>
          </a:ln>
        </p:spPr>
        <p:txBody>
          <a:bodyPr>
            <a:spAutoFit/>
          </a:bodyPr>
          <a:lstStyle/>
          <a:p>
            <a:r>
              <a:rPr lang="en-US" b="1">
                <a:latin typeface="Calibri" pitchFamily="34" charset="0"/>
              </a:rPr>
              <a:t>Tip for supporting your teachers: </a:t>
            </a:r>
            <a:endParaRPr lang="en-US">
              <a:latin typeface="Calibri" pitchFamily="34" charset="0"/>
            </a:endParaRPr>
          </a:p>
          <a:p>
            <a:r>
              <a:rPr lang="en-US">
                <a:latin typeface="Calibri" pitchFamily="34" charset="0"/>
              </a:rPr>
              <a:t>The teacher doesn’t have to wait until you have locked the report.   As soon as you make the observation visible, all of the information either of you enter will be available to them in this report.</a:t>
            </a:r>
          </a:p>
        </p:txBody>
      </p:sp>
      <p:sp>
        <p:nvSpPr>
          <p:cNvPr id="39973" name="TextBox 34"/>
          <p:cNvSpPr txBox="1">
            <a:spLocks noChangeArrowheads="1"/>
          </p:cNvSpPr>
          <p:nvPr/>
        </p:nvSpPr>
        <p:spPr bwMode="auto">
          <a:xfrm>
            <a:off x="152400" y="1981200"/>
            <a:ext cx="1219200" cy="338138"/>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36" name="Rounded Rectangle 35"/>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2057400" y="1389063"/>
            <a:ext cx="6705600" cy="310673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986" name="TextBox 1"/>
          <p:cNvSpPr txBox="1">
            <a:spLocks noChangeArrowheads="1"/>
          </p:cNvSpPr>
          <p:nvPr/>
        </p:nvSpPr>
        <p:spPr bwMode="auto">
          <a:xfrm>
            <a:off x="2057400" y="1976438"/>
            <a:ext cx="6477000" cy="584200"/>
          </a:xfrm>
          <a:prstGeom prst="rect">
            <a:avLst/>
          </a:prstGeom>
          <a:noFill/>
          <a:ln w="9525">
            <a:noFill/>
            <a:miter lim="800000"/>
            <a:headEnd/>
            <a:tailEnd/>
          </a:ln>
        </p:spPr>
        <p:txBody>
          <a:bodyPr>
            <a:spAutoFit/>
          </a:bodyPr>
          <a:lstStyle/>
          <a:p>
            <a:r>
              <a:rPr lang="en-US" sz="1600">
                <a:latin typeface="Calibri" pitchFamily="34" charset="0"/>
              </a:rPr>
              <a:t>Text appears here explaining that the teacher may elect to add  final comments that will appear on the report.</a:t>
            </a:r>
          </a:p>
        </p:txBody>
      </p:sp>
      <p:sp>
        <p:nvSpPr>
          <p:cNvPr id="6" name="Rectangle 5"/>
          <p:cNvSpPr/>
          <p:nvPr/>
        </p:nvSpPr>
        <p:spPr>
          <a:xfrm>
            <a:off x="2209800" y="3200400"/>
            <a:ext cx="5638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988" name="TextBox 6"/>
          <p:cNvSpPr txBox="1">
            <a:spLocks noChangeArrowheads="1"/>
          </p:cNvSpPr>
          <p:nvPr/>
        </p:nvSpPr>
        <p:spPr bwMode="auto">
          <a:xfrm>
            <a:off x="2209800" y="2906713"/>
            <a:ext cx="2438400" cy="369887"/>
          </a:xfrm>
          <a:prstGeom prst="rect">
            <a:avLst/>
          </a:prstGeom>
          <a:noFill/>
          <a:ln w="9525">
            <a:noFill/>
            <a:miter lim="800000"/>
            <a:headEnd/>
            <a:tailEnd/>
          </a:ln>
        </p:spPr>
        <p:txBody>
          <a:bodyPr>
            <a:spAutoFit/>
          </a:bodyPr>
          <a:lstStyle/>
          <a:p>
            <a:r>
              <a:rPr lang="en-US" b="1">
                <a:latin typeface="Calibri" pitchFamily="34" charset="0"/>
              </a:rPr>
              <a:t>Teacher’s Response</a:t>
            </a:r>
          </a:p>
        </p:txBody>
      </p:sp>
      <p:sp>
        <p:nvSpPr>
          <p:cNvPr id="30" name="Oval Callout 29"/>
          <p:cNvSpPr/>
          <p:nvPr/>
        </p:nvSpPr>
        <p:spPr>
          <a:xfrm>
            <a:off x="5791200" y="1084263"/>
            <a:ext cx="2590800" cy="336550"/>
          </a:xfrm>
          <a:prstGeom prst="wedgeEllipseCallout">
            <a:avLst>
              <a:gd name="adj1" fmla="val -59039"/>
              <a:gd name="adj2" fmla="val 51375"/>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(Drop down box)</a:t>
            </a:r>
            <a:endParaRPr lang="en-US" dirty="0"/>
          </a:p>
        </p:txBody>
      </p:sp>
      <p:grpSp>
        <p:nvGrpSpPr>
          <p:cNvPr id="41990" name="Group 30"/>
          <p:cNvGrpSpPr>
            <a:grpSpLocks/>
          </p:cNvGrpSpPr>
          <p:nvPr/>
        </p:nvGrpSpPr>
        <p:grpSpPr bwMode="auto">
          <a:xfrm>
            <a:off x="2971800" y="931863"/>
            <a:ext cx="2514600" cy="973137"/>
            <a:chOff x="2819400" y="1414046"/>
            <a:chExt cx="2514600" cy="1066800"/>
          </a:xfrm>
        </p:grpSpPr>
        <p:sp>
          <p:nvSpPr>
            <p:cNvPr id="39" name="Rounded Rectangle 38"/>
            <p:cNvSpPr/>
            <p:nvPr/>
          </p:nvSpPr>
          <p:spPr>
            <a:xfrm>
              <a:off x="2819400" y="1414046"/>
              <a:ext cx="2514600" cy="10668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41"/>
            <p:cNvSpPr/>
            <p:nvPr/>
          </p:nvSpPr>
          <p:spPr>
            <a:xfrm>
              <a:off x="3200400" y="1753403"/>
              <a:ext cx="1905000" cy="3915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Teacher Response</a:t>
              </a:r>
              <a:endParaRPr lang="en-US" dirty="0">
                <a:solidFill>
                  <a:schemeClr val="tx1"/>
                </a:solidFill>
              </a:endParaRPr>
            </a:p>
          </p:txBody>
        </p:sp>
        <p:sp>
          <p:nvSpPr>
            <p:cNvPr id="43" name="Rectangle 42"/>
            <p:cNvSpPr/>
            <p:nvPr/>
          </p:nvSpPr>
          <p:spPr>
            <a:xfrm>
              <a:off x="2971800" y="1769066"/>
              <a:ext cx="228600" cy="5168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030" name="TextBox 43"/>
            <p:cNvSpPr txBox="1">
              <a:spLocks noChangeArrowheads="1"/>
            </p:cNvSpPr>
            <p:nvPr/>
          </p:nvSpPr>
          <p:spPr bwMode="auto">
            <a:xfrm>
              <a:off x="3124200" y="1414046"/>
              <a:ext cx="2209800" cy="338554"/>
            </a:xfrm>
            <a:prstGeom prst="rect">
              <a:avLst/>
            </a:prstGeom>
            <a:noFill/>
            <a:ln w="9525">
              <a:noFill/>
              <a:miter lim="800000"/>
              <a:headEnd/>
              <a:tailEnd/>
            </a:ln>
          </p:spPr>
          <p:txBody>
            <a:bodyPr>
              <a:spAutoFit/>
            </a:bodyPr>
            <a:lstStyle/>
            <a:p>
              <a:r>
                <a:rPr lang="en-US" sz="1600" i="1">
                  <a:latin typeface="Calibri" pitchFamily="34" charset="0"/>
                </a:rPr>
                <a:t>Observation Workflow</a:t>
              </a:r>
            </a:p>
          </p:txBody>
        </p:sp>
      </p:grpSp>
      <p:sp>
        <p:nvSpPr>
          <p:cNvPr id="37" name="Rectangle 36"/>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53" name="Rectangle 52"/>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41993" name="TextBox 53"/>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55" name="Rounded Rectangle 54"/>
          <p:cNvSpPr/>
          <p:nvPr/>
        </p:nvSpPr>
        <p:spPr>
          <a:xfrm>
            <a:off x="228600" y="152400"/>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6" name="Rounded Rectangle 55"/>
          <p:cNvSpPr/>
          <p:nvPr/>
        </p:nvSpPr>
        <p:spPr>
          <a:xfrm>
            <a:off x="42672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57" name="Rounded Rectangle 56"/>
          <p:cNvSpPr/>
          <p:nvPr/>
        </p:nvSpPr>
        <p:spPr>
          <a:xfrm>
            <a:off x="1600200" y="152400"/>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58" name="Rounded Rectangle 57"/>
          <p:cNvSpPr/>
          <p:nvPr/>
        </p:nvSpPr>
        <p:spPr>
          <a:xfrm>
            <a:off x="3048000" y="152400"/>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59" name="TextBox 58"/>
          <p:cNvSpPr txBox="1"/>
          <p:nvPr/>
        </p:nvSpPr>
        <p:spPr>
          <a:xfrm>
            <a:off x="76200" y="2786063"/>
            <a:ext cx="1600200" cy="338137"/>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42007" name="TextBox 59"/>
          <p:cNvSpPr txBox="1">
            <a:spLocks noChangeArrowheads="1"/>
          </p:cNvSpPr>
          <p:nvPr/>
        </p:nvSpPr>
        <p:spPr bwMode="auto">
          <a:xfrm>
            <a:off x="152400" y="3776663"/>
            <a:ext cx="1219200" cy="338137"/>
          </a:xfrm>
          <a:prstGeom prst="rect">
            <a:avLst/>
          </a:prstGeom>
          <a:noFill/>
          <a:ln w="9525">
            <a:noFill/>
            <a:miter lim="800000"/>
            <a:headEnd/>
            <a:tailEnd/>
          </a:ln>
        </p:spPr>
        <p:txBody>
          <a:bodyPr>
            <a:spAutoFit/>
          </a:bodyPr>
          <a:lstStyle/>
          <a:p>
            <a:r>
              <a:rPr lang="en-US" sz="1600" i="1">
                <a:latin typeface="Calibri" pitchFamily="34" charset="0"/>
              </a:rPr>
              <a:t>Formal</a:t>
            </a:r>
          </a:p>
        </p:txBody>
      </p:sp>
      <p:sp>
        <p:nvSpPr>
          <p:cNvPr id="42008" name="TextBox 60"/>
          <p:cNvSpPr txBox="1">
            <a:spLocks noChangeArrowheads="1"/>
          </p:cNvSpPr>
          <p:nvPr/>
        </p:nvSpPr>
        <p:spPr bwMode="auto">
          <a:xfrm>
            <a:off x="457200" y="43100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42009" name="TextBox 64"/>
          <p:cNvSpPr txBox="1">
            <a:spLocks noChangeArrowheads="1"/>
          </p:cNvSpPr>
          <p:nvPr/>
        </p:nvSpPr>
        <p:spPr bwMode="auto">
          <a:xfrm>
            <a:off x="457200" y="4046538"/>
            <a:ext cx="1219200" cy="339725"/>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42010" name="TextBox 65"/>
          <p:cNvSpPr txBox="1">
            <a:spLocks noChangeArrowheads="1"/>
          </p:cNvSpPr>
          <p:nvPr/>
        </p:nvSpPr>
        <p:spPr bwMode="auto">
          <a:xfrm>
            <a:off x="533400" y="45799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42011" name="TextBox 66"/>
          <p:cNvSpPr txBox="1">
            <a:spLocks noChangeArrowheads="1"/>
          </p:cNvSpPr>
          <p:nvPr/>
        </p:nvSpPr>
        <p:spPr bwMode="auto">
          <a:xfrm>
            <a:off x="152400" y="4808538"/>
            <a:ext cx="1981200" cy="339725"/>
          </a:xfrm>
          <a:prstGeom prst="rect">
            <a:avLst/>
          </a:prstGeom>
          <a:noFill/>
          <a:ln w="9525">
            <a:noFill/>
            <a:miter lim="800000"/>
            <a:headEnd/>
            <a:tailEnd/>
          </a:ln>
        </p:spPr>
        <p:txBody>
          <a:bodyPr>
            <a:spAutoFit/>
          </a:bodyPr>
          <a:lstStyle/>
          <a:p>
            <a:r>
              <a:rPr lang="en-US" sz="1600" i="1">
                <a:latin typeface="Calibri" pitchFamily="34" charset="0"/>
              </a:rPr>
              <a:t>Walk-through</a:t>
            </a:r>
          </a:p>
        </p:txBody>
      </p:sp>
      <p:sp>
        <p:nvSpPr>
          <p:cNvPr id="42012" name="TextBox 67"/>
          <p:cNvSpPr txBox="1">
            <a:spLocks noChangeArrowheads="1"/>
          </p:cNvSpPr>
          <p:nvPr/>
        </p:nvSpPr>
        <p:spPr bwMode="auto">
          <a:xfrm>
            <a:off x="457200" y="53340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42013" name="TextBox 68"/>
          <p:cNvSpPr txBox="1">
            <a:spLocks noChangeArrowheads="1"/>
          </p:cNvSpPr>
          <p:nvPr/>
        </p:nvSpPr>
        <p:spPr bwMode="auto">
          <a:xfrm>
            <a:off x="457200" y="5072063"/>
            <a:ext cx="1219200" cy="338137"/>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42014" name="TextBox 69"/>
          <p:cNvSpPr txBox="1">
            <a:spLocks noChangeArrowheads="1"/>
          </p:cNvSpPr>
          <p:nvPr/>
        </p:nvSpPr>
        <p:spPr bwMode="auto">
          <a:xfrm>
            <a:off x="533400" y="56054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42015" name="TextBox 70"/>
          <p:cNvSpPr txBox="1">
            <a:spLocks noChangeArrowheads="1"/>
          </p:cNvSpPr>
          <p:nvPr/>
        </p:nvSpPr>
        <p:spPr bwMode="auto">
          <a:xfrm>
            <a:off x="533400" y="58340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42016" name="TextBox 71"/>
          <p:cNvSpPr txBox="1">
            <a:spLocks noChangeArrowheads="1"/>
          </p:cNvSpPr>
          <p:nvPr/>
        </p:nvSpPr>
        <p:spPr bwMode="auto">
          <a:xfrm>
            <a:off x="76200" y="2192338"/>
            <a:ext cx="1981200" cy="338137"/>
          </a:xfrm>
          <a:prstGeom prst="rect">
            <a:avLst/>
          </a:prstGeom>
          <a:noFill/>
          <a:ln w="9525">
            <a:noFill/>
            <a:miter lim="800000"/>
            <a:headEnd/>
            <a:tailEnd/>
          </a:ln>
        </p:spPr>
        <p:txBody>
          <a:bodyPr>
            <a:spAutoFit/>
          </a:bodyPr>
          <a:lstStyle/>
          <a:p>
            <a:r>
              <a:rPr lang="en-US" sz="1600" b="1">
                <a:latin typeface="Calibri" pitchFamily="34" charset="0"/>
              </a:rPr>
              <a:t>Evidence Dashboard</a:t>
            </a:r>
          </a:p>
        </p:txBody>
      </p:sp>
      <p:sp>
        <p:nvSpPr>
          <p:cNvPr id="42017" name="TextBox 72"/>
          <p:cNvSpPr txBox="1">
            <a:spLocks noChangeArrowheads="1"/>
          </p:cNvSpPr>
          <p:nvPr/>
        </p:nvSpPr>
        <p:spPr bwMode="auto">
          <a:xfrm>
            <a:off x="76200" y="2446338"/>
            <a:ext cx="1905000" cy="339725"/>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42018" name="TextBox 73"/>
          <p:cNvSpPr txBox="1">
            <a:spLocks noChangeArrowheads="1"/>
          </p:cNvSpPr>
          <p:nvPr/>
        </p:nvSpPr>
        <p:spPr bwMode="auto">
          <a:xfrm>
            <a:off x="228600" y="3132138"/>
            <a:ext cx="1219200" cy="339725"/>
          </a:xfrm>
          <a:prstGeom prst="rect">
            <a:avLst/>
          </a:prstGeom>
          <a:noFill/>
          <a:ln w="9525">
            <a:noFill/>
            <a:miter lim="800000"/>
            <a:headEnd/>
            <a:tailEnd/>
          </a:ln>
        </p:spPr>
        <p:txBody>
          <a:bodyPr>
            <a:spAutoFit/>
          </a:bodyPr>
          <a:lstStyle/>
          <a:p>
            <a:r>
              <a:rPr lang="en-US" sz="1600" i="1">
                <a:latin typeface="Calibri" pitchFamily="34" charset="0"/>
              </a:rPr>
              <a:t>Overview</a:t>
            </a:r>
          </a:p>
        </p:txBody>
      </p:sp>
      <p:cxnSp>
        <p:nvCxnSpPr>
          <p:cNvPr id="75" name="Straight Connector 74"/>
          <p:cNvCxnSpPr/>
          <p:nvPr/>
        </p:nvCxnSpPr>
        <p:spPr>
          <a:xfrm>
            <a:off x="19812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42020" name="TextBox 75"/>
          <p:cNvSpPr txBox="1">
            <a:spLocks noChangeArrowheads="1"/>
          </p:cNvSpPr>
          <p:nvPr/>
        </p:nvSpPr>
        <p:spPr bwMode="auto">
          <a:xfrm>
            <a:off x="76200" y="144780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42021" name="TextBox 76"/>
          <p:cNvSpPr txBox="1">
            <a:spLocks noChangeArrowheads="1"/>
          </p:cNvSpPr>
          <p:nvPr/>
        </p:nvSpPr>
        <p:spPr bwMode="auto">
          <a:xfrm>
            <a:off x="152400" y="3471863"/>
            <a:ext cx="1219200" cy="338137"/>
          </a:xfrm>
          <a:prstGeom prst="rect">
            <a:avLst/>
          </a:prstGeom>
          <a:noFill/>
          <a:ln w="9525">
            <a:noFill/>
            <a:miter lim="800000"/>
            <a:headEnd/>
            <a:tailEnd/>
          </a:ln>
        </p:spPr>
        <p:txBody>
          <a:bodyPr>
            <a:spAutoFit/>
          </a:bodyPr>
          <a:lstStyle/>
          <a:p>
            <a:r>
              <a:rPr lang="en-US" sz="1600" i="1">
                <a:latin typeface="Calibri" pitchFamily="34" charset="0"/>
              </a:rPr>
              <a:t>Add  New</a:t>
            </a:r>
          </a:p>
        </p:txBody>
      </p:sp>
      <p:sp>
        <p:nvSpPr>
          <p:cNvPr id="42022" name="TextBox 78"/>
          <p:cNvSpPr txBox="1">
            <a:spLocks noChangeArrowheads="1"/>
          </p:cNvSpPr>
          <p:nvPr/>
        </p:nvSpPr>
        <p:spPr bwMode="auto">
          <a:xfrm>
            <a:off x="4495800" y="5105400"/>
            <a:ext cx="4495800" cy="1477963"/>
          </a:xfrm>
          <a:prstGeom prst="rect">
            <a:avLst/>
          </a:prstGeom>
          <a:noFill/>
          <a:ln w="3175">
            <a:solidFill>
              <a:schemeClr val="tx1"/>
            </a:solidFill>
            <a:miter lim="800000"/>
            <a:headEnd/>
            <a:tailEnd/>
          </a:ln>
        </p:spPr>
        <p:txBody>
          <a:bodyPr>
            <a:spAutoFit/>
          </a:bodyPr>
          <a:lstStyle/>
          <a:p>
            <a:r>
              <a:rPr lang="en-US" b="1">
                <a:latin typeface="Calibri" pitchFamily="34" charset="0"/>
              </a:rPr>
              <a:t>Tip for supporting your teachers: </a:t>
            </a:r>
            <a:endParaRPr lang="en-US">
              <a:latin typeface="Calibri" pitchFamily="34" charset="0"/>
            </a:endParaRPr>
          </a:p>
          <a:p>
            <a:r>
              <a:rPr lang="en-US">
                <a:latin typeface="Calibri" pitchFamily="34" charset="0"/>
              </a:rPr>
              <a:t>If a teacher disagrees with your input, encourage them to add their own evidence and claim statements directly into the rubric </a:t>
            </a:r>
            <a:r>
              <a:rPr lang="en-US" i="1">
                <a:latin typeface="Calibri" pitchFamily="34" charset="0"/>
              </a:rPr>
              <a:t>before</a:t>
            </a:r>
            <a:r>
              <a:rPr lang="en-US">
                <a:latin typeface="Calibri" pitchFamily="34" charset="0"/>
              </a:rPr>
              <a:t> the report is locked.  </a:t>
            </a:r>
          </a:p>
        </p:txBody>
      </p:sp>
      <p:sp>
        <p:nvSpPr>
          <p:cNvPr id="42023" name="TextBox 37"/>
          <p:cNvSpPr txBox="1">
            <a:spLocks noChangeArrowheads="1"/>
          </p:cNvSpPr>
          <p:nvPr/>
        </p:nvSpPr>
        <p:spPr bwMode="auto">
          <a:xfrm>
            <a:off x="152400" y="1981200"/>
            <a:ext cx="1219200" cy="338138"/>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41" name="Rounded Rectangle 40"/>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53" name="Rectangle 52"/>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44035" name="TextBox 53"/>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55" name="Rounded Rectangle 54"/>
          <p:cNvSpPr/>
          <p:nvPr/>
        </p:nvSpPr>
        <p:spPr>
          <a:xfrm>
            <a:off x="228600" y="152400"/>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6" name="Rounded Rectangle 55"/>
          <p:cNvSpPr/>
          <p:nvPr/>
        </p:nvSpPr>
        <p:spPr>
          <a:xfrm>
            <a:off x="42672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57" name="Rounded Rectangle 56"/>
          <p:cNvSpPr/>
          <p:nvPr/>
        </p:nvSpPr>
        <p:spPr>
          <a:xfrm>
            <a:off x="1600200" y="152400"/>
            <a:ext cx="1404257"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58" name="Rounded Rectangle 57"/>
          <p:cNvSpPr/>
          <p:nvPr/>
        </p:nvSpPr>
        <p:spPr>
          <a:xfrm>
            <a:off x="3048000" y="152400"/>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44048" name="TextBox 58"/>
          <p:cNvSpPr txBox="1">
            <a:spLocks noChangeArrowheads="1"/>
          </p:cNvSpPr>
          <p:nvPr/>
        </p:nvSpPr>
        <p:spPr bwMode="auto">
          <a:xfrm>
            <a:off x="76200" y="2786063"/>
            <a:ext cx="1600200" cy="338137"/>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44049" name="TextBox 59"/>
          <p:cNvSpPr txBox="1">
            <a:spLocks noChangeArrowheads="1"/>
          </p:cNvSpPr>
          <p:nvPr/>
        </p:nvSpPr>
        <p:spPr bwMode="auto">
          <a:xfrm>
            <a:off x="152400" y="3776663"/>
            <a:ext cx="1219200" cy="338137"/>
          </a:xfrm>
          <a:prstGeom prst="rect">
            <a:avLst/>
          </a:prstGeom>
          <a:noFill/>
          <a:ln w="9525">
            <a:noFill/>
            <a:miter lim="800000"/>
            <a:headEnd/>
            <a:tailEnd/>
          </a:ln>
        </p:spPr>
        <p:txBody>
          <a:bodyPr>
            <a:spAutoFit/>
          </a:bodyPr>
          <a:lstStyle/>
          <a:p>
            <a:r>
              <a:rPr lang="en-US" sz="1600" i="1">
                <a:latin typeface="Calibri" pitchFamily="34" charset="0"/>
              </a:rPr>
              <a:t>Formal</a:t>
            </a:r>
          </a:p>
        </p:txBody>
      </p:sp>
      <p:sp>
        <p:nvSpPr>
          <p:cNvPr id="44050" name="TextBox 60"/>
          <p:cNvSpPr txBox="1">
            <a:spLocks noChangeArrowheads="1"/>
          </p:cNvSpPr>
          <p:nvPr/>
        </p:nvSpPr>
        <p:spPr bwMode="auto">
          <a:xfrm>
            <a:off x="457200" y="43100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44051" name="TextBox 64"/>
          <p:cNvSpPr txBox="1">
            <a:spLocks noChangeArrowheads="1"/>
          </p:cNvSpPr>
          <p:nvPr/>
        </p:nvSpPr>
        <p:spPr bwMode="auto">
          <a:xfrm>
            <a:off x="457200" y="4046538"/>
            <a:ext cx="1219200" cy="339725"/>
          </a:xfrm>
          <a:prstGeom prst="rect">
            <a:avLst/>
          </a:prstGeom>
          <a:noFill/>
          <a:ln w="9525">
            <a:noFill/>
            <a:miter lim="800000"/>
            <a:headEnd/>
            <a:tailEnd/>
          </a:ln>
        </p:spPr>
        <p:txBody>
          <a:bodyPr>
            <a:spAutoFit/>
          </a:bodyPr>
          <a:lstStyle/>
          <a:p>
            <a:r>
              <a:rPr lang="en-US" sz="1600" i="1">
                <a:latin typeface="Calibri" pitchFamily="34" charset="0"/>
              </a:rPr>
              <a:t>10/1/14</a:t>
            </a:r>
          </a:p>
        </p:txBody>
      </p:sp>
      <p:sp>
        <p:nvSpPr>
          <p:cNvPr id="44052" name="TextBox 65"/>
          <p:cNvSpPr txBox="1">
            <a:spLocks noChangeArrowheads="1"/>
          </p:cNvSpPr>
          <p:nvPr/>
        </p:nvSpPr>
        <p:spPr bwMode="auto">
          <a:xfrm>
            <a:off x="533400" y="45799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44053" name="TextBox 66"/>
          <p:cNvSpPr txBox="1">
            <a:spLocks noChangeArrowheads="1"/>
          </p:cNvSpPr>
          <p:nvPr/>
        </p:nvSpPr>
        <p:spPr bwMode="auto">
          <a:xfrm>
            <a:off x="152400" y="4808538"/>
            <a:ext cx="1981200" cy="339725"/>
          </a:xfrm>
          <a:prstGeom prst="rect">
            <a:avLst/>
          </a:prstGeom>
          <a:noFill/>
          <a:ln w="9525">
            <a:noFill/>
            <a:miter lim="800000"/>
            <a:headEnd/>
            <a:tailEnd/>
          </a:ln>
        </p:spPr>
        <p:txBody>
          <a:bodyPr>
            <a:spAutoFit/>
          </a:bodyPr>
          <a:lstStyle/>
          <a:p>
            <a:r>
              <a:rPr lang="en-US" sz="1600" i="1">
                <a:latin typeface="Calibri" pitchFamily="34" charset="0"/>
              </a:rPr>
              <a:t>Walk-through</a:t>
            </a:r>
          </a:p>
        </p:txBody>
      </p:sp>
      <p:sp>
        <p:nvSpPr>
          <p:cNvPr id="44054" name="TextBox 67"/>
          <p:cNvSpPr txBox="1">
            <a:spLocks noChangeArrowheads="1"/>
          </p:cNvSpPr>
          <p:nvPr/>
        </p:nvSpPr>
        <p:spPr bwMode="auto">
          <a:xfrm>
            <a:off x="457200" y="53340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44055" name="TextBox 68"/>
          <p:cNvSpPr txBox="1">
            <a:spLocks noChangeArrowheads="1"/>
          </p:cNvSpPr>
          <p:nvPr/>
        </p:nvSpPr>
        <p:spPr bwMode="auto">
          <a:xfrm>
            <a:off x="457200" y="5072063"/>
            <a:ext cx="1219200" cy="338137"/>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44056" name="TextBox 69"/>
          <p:cNvSpPr txBox="1">
            <a:spLocks noChangeArrowheads="1"/>
          </p:cNvSpPr>
          <p:nvPr/>
        </p:nvSpPr>
        <p:spPr bwMode="auto">
          <a:xfrm>
            <a:off x="533400" y="56054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44057" name="TextBox 70"/>
          <p:cNvSpPr txBox="1">
            <a:spLocks noChangeArrowheads="1"/>
          </p:cNvSpPr>
          <p:nvPr/>
        </p:nvSpPr>
        <p:spPr bwMode="auto">
          <a:xfrm>
            <a:off x="533400" y="58340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44058" name="TextBox 71"/>
          <p:cNvSpPr txBox="1">
            <a:spLocks noChangeArrowheads="1"/>
          </p:cNvSpPr>
          <p:nvPr/>
        </p:nvSpPr>
        <p:spPr bwMode="auto">
          <a:xfrm>
            <a:off x="76200" y="2301875"/>
            <a:ext cx="1981200" cy="338138"/>
          </a:xfrm>
          <a:prstGeom prst="rect">
            <a:avLst/>
          </a:prstGeom>
          <a:noFill/>
          <a:ln w="9525">
            <a:noFill/>
            <a:miter lim="800000"/>
            <a:headEnd/>
            <a:tailEnd/>
          </a:ln>
        </p:spPr>
        <p:txBody>
          <a:bodyPr>
            <a:spAutoFit/>
          </a:bodyPr>
          <a:lstStyle/>
          <a:p>
            <a:r>
              <a:rPr lang="en-US" sz="1600" b="1">
                <a:latin typeface="Calibri" pitchFamily="34" charset="0"/>
              </a:rPr>
              <a:t>Evidence Dashboard</a:t>
            </a:r>
          </a:p>
        </p:txBody>
      </p:sp>
      <p:sp>
        <p:nvSpPr>
          <p:cNvPr id="44059" name="TextBox 72"/>
          <p:cNvSpPr txBox="1">
            <a:spLocks noChangeArrowheads="1"/>
          </p:cNvSpPr>
          <p:nvPr/>
        </p:nvSpPr>
        <p:spPr bwMode="auto">
          <a:xfrm>
            <a:off x="76200" y="2557463"/>
            <a:ext cx="1905000" cy="338137"/>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44060" name="TextBox 73"/>
          <p:cNvSpPr txBox="1">
            <a:spLocks noChangeArrowheads="1"/>
          </p:cNvSpPr>
          <p:nvPr/>
        </p:nvSpPr>
        <p:spPr bwMode="auto">
          <a:xfrm>
            <a:off x="228600" y="3132138"/>
            <a:ext cx="1219200" cy="339725"/>
          </a:xfrm>
          <a:prstGeom prst="rect">
            <a:avLst/>
          </a:prstGeom>
          <a:noFill/>
          <a:ln w="9525">
            <a:noFill/>
            <a:miter lim="800000"/>
            <a:headEnd/>
            <a:tailEnd/>
          </a:ln>
        </p:spPr>
        <p:txBody>
          <a:bodyPr>
            <a:spAutoFit/>
          </a:bodyPr>
          <a:lstStyle/>
          <a:p>
            <a:r>
              <a:rPr lang="en-US" sz="1600" i="1">
                <a:latin typeface="Calibri" pitchFamily="34" charset="0"/>
              </a:rPr>
              <a:t>Overview</a:t>
            </a:r>
          </a:p>
        </p:txBody>
      </p:sp>
      <p:cxnSp>
        <p:nvCxnSpPr>
          <p:cNvPr id="75" name="Straight Connector 74"/>
          <p:cNvCxnSpPr/>
          <p:nvPr/>
        </p:nvCxnSpPr>
        <p:spPr>
          <a:xfrm>
            <a:off x="19812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44062" name="TextBox 75"/>
          <p:cNvSpPr txBox="1">
            <a:spLocks noChangeArrowheads="1"/>
          </p:cNvSpPr>
          <p:nvPr/>
        </p:nvSpPr>
        <p:spPr bwMode="auto">
          <a:xfrm>
            <a:off x="76200" y="144780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44063" name="TextBox 76"/>
          <p:cNvSpPr txBox="1">
            <a:spLocks noChangeArrowheads="1"/>
          </p:cNvSpPr>
          <p:nvPr/>
        </p:nvSpPr>
        <p:spPr bwMode="auto">
          <a:xfrm>
            <a:off x="152400" y="3471863"/>
            <a:ext cx="1219200" cy="338137"/>
          </a:xfrm>
          <a:prstGeom prst="rect">
            <a:avLst/>
          </a:prstGeom>
          <a:noFill/>
          <a:ln w="9525">
            <a:noFill/>
            <a:miter lim="800000"/>
            <a:headEnd/>
            <a:tailEnd/>
          </a:ln>
        </p:spPr>
        <p:txBody>
          <a:bodyPr>
            <a:spAutoFit/>
          </a:bodyPr>
          <a:lstStyle/>
          <a:p>
            <a:r>
              <a:rPr lang="en-US" sz="1600" i="1">
                <a:latin typeface="Calibri" pitchFamily="34" charset="0"/>
              </a:rPr>
              <a:t>Add  New</a:t>
            </a:r>
          </a:p>
        </p:txBody>
      </p:sp>
      <p:sp>
        <p:nvSpPr>
          <p:cNvPr id="44064" name="TextBox 2"/>
          <p:cNvSpPr txBox="1">
            <a:spLocks noChangeArrowheads="1"/>
          </p:cNvSpPr>
          <p:nvPr/>
        </p:nvSpPr>
        <p:spPr bwMode="auto">
          <a:xfrm>
            <a:off x="2301875" y="1768475"/>
            <a:ext cx="6689725" cy="4248150"/>
          </a:xfrm>
          <a:prstGeom prst="rect">
            <a:avLst/>
          </a:prstGeom>
          <a:noFill/>
          <a:ln w="9525">
            <a:noFill/>
            <a:miter lim="800000"/>
            <a:headEnd/>
            <a:tailEnd/>
          </a:ln>
        </p:spPr>
        <p:txBody>
          <a:bodyPr>
            <a:spAutoFit/>
          </a:bodyPr>
          <a:lstStyle/>
          <a:p>
            <a:r>
              <a:rPr lang="en-US">
                <a:latin typeface="Calibri" pitchFamily="34" charset="0"/>
              </a:rPr>
              <a:t>Notifications are listed here of any new activity related to evidence or observations.</a:t>
            </a:r>
          </a:p>
          <a:p>
            <a:endParaRPr lang="en-US">
              <a:latin typeface="Calibri" pitchFamily="34" charset="0"/>
            </a:endParaRPr>
          </a:p>
          <a:p>
            <a:r>
              <a:rPr lang="en-US">
                <a:latin typeface="Calibri" pitchFamily="34" charset="0"/>
              </a:rPr>
              <a:t>Will include –</a:t>
            </a:r>
          </a:p>
          <a:p>
            <a:endParaRPr lang="en-US">
              <a:latin typeface="Calibri" pitchFamily="34" charset="0"/>
            </a:endParaRPr>
          </a:p>
          <a:p>
            <a:r>
              <a:rPr lang="en-US">
                <a:latin typeface="Calibri" pitchFamily="34" charset="0"/>
              </a:rPr>
              <a:t>New artifact loaded by teacher</a:t>
            </a:r>
          </a:p>
          <a:p>
            <a:r>
              <a:rPr lang="en-US">
                <a:latin typeface="Calibri" pitchFamily="34" charset="0"/>
              </a:rPr>
              <a:t>Teacher added evidence or claim statement or comments to Existing artifact or Observation</a:t>
            </a:r>
          </a:p>
          <a:p>
            <a:r>
              <a:rPr lang="en-US">
                <a:latin typeface="Calibri" pitchFamily="34" charset="0"/>
              </a:rPr>
              <a:t>Teacher added prompt response or comments to Pre Conf or Post Conf</a:t>
            </a:r>
          </a:p>
          <a:p>
            <a:r>
              <a:rPr lang="en-US">
                <a:latin typeface="Calibri" pitchFamily="34" charset="0"/>
              </a:rPr>
              <a:t>Teacher added Teacher Response to Observation Report (after it has been  locked)</a:t>
            </a:r>
          </a:p>
          <a:p>
            <a:r>
              <a:rPr lang="en-US">
                <a:latin typeface="Calibri" pitchFamily="34" charset="0"/>
              </a:rPr>
              <a:t>Teacher has requested for an observation to be unlocked</a:t>
            </a:r>
          </a:p>
          <a:p>
            <a:r>
              <a:rPr lang="en-US">
                <a:latin typeface="Calibri" pitchFamily="34" charset="0"/>
              </a:rPr>
              <a:t>More than X days have passed since the observation was created and the evaluator still has not made  it visible to the teacher.</a:t>
            </a:r>
          </a:p>
        </p:txBody>
      </p:sp>
      <p:sp>
        <p:nvSpPr>
          <p:cNvPr id="44065" name="TextBox 26"/>
          <p:cNvSpPr txBox="1">
            <a:spLocks noChangeArrowheads="1"/>
          </p:cNvSpPr>
          <p:nvPr/>
        </p:nvSpPr>
        <p:spPr bwMode="auto">
          <a:xfrm>
            <a:off x="76200" y="1981200"/>
            <a:ext cx="1219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Alerts</a:t>
            </a:r>
          </a:p>
        </p:txBody>
      </p:sp>
      <p:sp>
        <p:nvSpPr>
          <p:cNvPr id="28" name="Rounded Rectangle 27"/>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533400"/>
            <a:ext cx="1181100" cy="26670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solidFill>
                  <a:schemeClr val="tx1"/>
                </a:solidFill>
              </a:rPr>
              <a:t>eVal</a:t>
            </a:r>
            <a:r>
              <a:rPr lang="en-US" dirty="0">
                <a:solidFill>
                  <a:schemeClr val="tx1"/>
                </a:solidFill>
              </a:rPr>
              <a:t> for Evaluating Teachers</a:t>
            </a:r>
            <a:endParaRPr lang="en-US" dirty="0">
              <a:solidFill>
                <a:schemeClr val="tx1"/>
              </a:solidFill>
            </a:endParaRPr>
          </a:p>
        </p:txBody>
      </p:sp>
      <p:sp>
        <p:nvSpPr>
          <p:cNvPr id="34" name="Rectangle 33"/>
          <p:cNvSpPr/>
          <p:nvPr/>
        </p:nvSpPr>
        <p:spPr>
          <a:xfrm>
            <a:off x="3086100" y="533400"/>
            <a:ext cx="1181100" cy="26670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solidFill>
                  <a:schemeClr val="tx1"/>
                </a:solidFill>
              </a:rPr>
              <a:t>eVal</a:t>
            </a:r>
            <a:r>
              <a:rPr lang="en-US" dirty="0">
                <a:solidFill>
                  <a:schemeClr val="tx1"/>
                </a:solidFill>
              </a:rPr>
              <a:t> for evaluating Principals</a:t>
            </a:r>
            <a:endParaRPr lang="en-US" dirty="0">
              <a:solidFill>
                <a:schemeClr val="tx1"/>
              </a:solidFill>
            </a:endParaRPr>
          </a:p>
        </p:txBody>
      </p:sp>
      <p:sp>
        <p:nvSpPr>
          <p:cNvPr id="16387" name="TextBox 34"/>
          <p:cNvSpPr txBox="1">
            <a:spLocks noChangeArrowheads="1"/>
          </p:cNvSpPr>
          <p:nvPr/>
        </p:nvSpPr>
        <p:spPr bwMode="auto">
          <a:xfrm>
            <a:off x="7848600" y="152400"/>
            <a:ext cx="1219200" cy="369888"/>
          </a:xfrm>
          <a:prstGeom prst="rect">
            <a:avLst/>
          </a:prstGeom>
          <a:noFill/>
          <a:ln w="9525">
            <a:noFill/>
            <a:miter lim="800000"/>
            <a:headEnd/>
            <a:tailEnd/>
          </a:ln>
        </p:spPr>
        <p:txBody>
          <a:bodyPr>
            <a:spAutoFit/>
          </a:bodyPr>
          <a:lstStyle/>
          <a:p>
            <a:pPr algn="ctr"/>
            <a:r>
              <a:rPr lang="en-US" i="1">
                <a:latin typeface="Calibri" pitchFamily="34" charset="0"/>
              </a:rPr>
              <a:t>Log Out</a:t>
            </a:r>
          </a:p>
        </p:txBody>
      </p:sp>
      <p:sp>
        <p:nvSpPr>
          <p:cNvPr id="5" name="Rectangle 4"/>
          <p:cNvSpPr/>
          <p:nvPr/>
        </p:nvSpPr>
        <p:spPr>
          <a:xfrm>
            <a:off x="1447800" y="533400"/>
            <a:ext cx="1524000" cy="2667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solidFill>
                  <a:schemeClr val="tx1"/>
                </a:solidFill>
              </a:rPr>
              <a:t>eVal</a:t>
            </a:r>
            <a:r>
              <a:rPr lang="en-US" dirty="0">
                <a:solidFill>
                  <a:schemeClr val="tx1"/>
                </a:solidFill>
              </a:rPr>
              <a:t> for improving observation skills (Practice Sessions, Learning Walk-through,,  Alerts</a:t>
            </a:r>
            <a:endParaRPr lang="en-US" dirty="0">
              <a:solidFill>
                <a:schemeClr val="tx1"/>
              </a:solidFill>
            </a:endParaRPr>
          </a:p>
        </p:txBody>
      </p:sp>
      <p:sp>
        <p:nvSpPr>
          <p:cNvPr id="6" name="TextBox 5"/>
          <p:cNvSpPr txBox="1"/>
          <p:nvPr/>
        </p:nvSpPr>
        <p:spPr>
          <a:xfrm>
            <a:off x="304800" y="3448050"/>
            <a:ext cx="7543800" cy="2800350"/>
          </a:xfrm>
          <a:prstGeom prst="rect">
            <a:avLst/>
          </a:prstGeom>
          <a:solidFill>
            <a:schemeClr val="tx2">
              <a:lumMod val="20000"/>
              <a:lumOff val="80000"/>
            </a:schemeClr>
          </a:solidFill>
          <a:ln>
            <a:solidFill>
              <a:schemeClr val="tx2"/>
            </a:solidFill>
          </a:ln>
        </p:spPr>
        <p:txBody>
          <a:bodyPr>
            <a:spAutoFit/>
          </a:bodyPr>
          <a:lstStyle/>
          <a:p>
            <a:pPr fontAlgn="auto">
              <a:spcBef>
                <a:spcPts val="0"/>
              </a:spcBef>
              <a:spcAft>
                <a:spcPts val="0"/>
              </a:spcAft>
              <a:defRPr/>
            </a:pPr>
            <a:r>
              <a:rPr lang="en-US" sz="3600" b="1" dirty="0">
                <a:latin typeface="+mn-lt"/>
                <a:cs typeface="+mn-cs"/>
              </a:rPr>
              <a:t>Welcome Doris Day</a:t>
            </a:r>
          </a:p>
          <a:p>
            <a:pPr fontAlgn="auto">
              <a:spcBef>
                <a:spcPts val="0"/>
              </a:spcBef>
              <a:spcAft>
                <a:spcPts val="0"/>
              </a:spcAft>
              <a:defRPr/>
            </a:pPr>
            <a:endParaRPr lang="en-US" sz="2800" dirty="0">
              <a:latin typeface="+mn-lt"/>
              <a:cs typeface="+mn-cs"/>
            </a:endParaRPr>
          </a:p>
          <a:p>
            <a:pPr fontAlgn="auto">
              <a:spcBef>
                <a:spcPts val="0"/>
              </a:spcBef>
              <a:spcAft>
                <a:spcPts val="0"/>
              </a:spcAft>
              <a:defRPr/>
            </a:pPr>
            <a:r>
              <a:rPr lang="en-US" sz="2800" dirty="0">
                <a:latin typeface="+mn-lt"/>
                <a:cs typeface="+mn-cs"/>
              </a:rPr>
              <a:t>District: Seattle Public Schools</a:t>
            </a:r>
          </a:p>
          <a:p>
            <a:pPr fontAlgn="auto">
              <a:spcBef>
                <a:spcPts val="0"/>
              </a:spcBef>
              <a:spcAft>
                <a:spcPts val="0"/>
              </a:spcAft>
              <a:defRPr/>
            </a:pPr>
            <a:r>
              <a:rPr lang="en-US" sz="2800" dirty="0">
                <a:latin typeface="+mn-lt"/>
                <a:cs typeface="+mn-cs"/>
              </a:rPr>
              <a:t>School: Daniel Boone Elementary</a:t>
            </a:r>
          </a:p>
          <a:p>
            <a:pPr fontAlgn="auto">
              <a:spcBef>
                <a:spcPts val="0"/>
              </a:spcBef>
              <a:spcAft>
                <a:spcPts val="0"/>
              </a:spcAft>
              <a:defRPr/>
            </a:pPr>
            <a:r>
              <a:rPr lang="en-US" sz="2800" dirty="0" err="1">
                <a:latin typeface="+mn-lt"/>
                <a:cs typeface="+mn-cs"/>
              </a:rPr>
              <a:t>eVal</a:t>
            </a:r>
            <a:r>
              <a:rPr lang="en-US" sz="2800" dirty="0">
                <a:latin typeface="+mn-lt"/>
                <a:cs typeface="+mn-cs"/>
              </a:rPr>
              <a:t> Role: Head Principal; Building Administrator</a:t>
            </a:r>
          </a:p>
          <a:p>
            <a:pPr fontAlgn="auto">
              <a:spcBef>
                <a:spcPts val="0"/>
              </a:spcBef>
              <a:spcAft>
                <a:spcPts val="0"/>
              </a:spcAft>
              <a:defRPr/>
            </a:pPr>
            <a:endParaRPr lang="en-US" sz="2800" dirty="0">
              <a:latin typeface="+mn-lt"/>
              <a:cs typeface="+mn-cs"/>
            </a:endParaRPr>
          </a:p>
        </p:txBody>
      </p:sp>
      <p:sp>
        <p:nvSpPr>
          <p:cNvPr id="16390" name="TextBox 6"/>
          <p:cNvSpPr txBox="1">
            <a:spLocks noChangeArrowheads="1"/>
          </p:cNvSpPr>
          <p:nvPr/>
        </p:nvSpPr>
        <p:spPr bwMode="auto">
          <a:xfrm>
            <a:off x="76200" y="76200"/>
            <a:ext cx="1219200" cy="369888"/>
          </a:xfrm>
          <a:prstGeom prst="rect">
            <a:avLst/>
          </a:prstGeom>
          <a:solidFill>
            <a:srgbClr val="FFFF00"/>
          </a:solidFill>
          <a:ln w="9525">
            <a:noFill/>
            <a:miter lim="800000"/>
            <a:headEnd/>
            <a:tailEnd/>
          </a:ln>
        </p:spPr>
        <p:txBody>
          <a:bodyPr>
            <a:spAutoFit/>
          </a:bodyPr>
          <a:lstStyle/>
          <a:p>
            <a:pPr algn="ctr"/>
            <a:r>
              <a:rPr lang="en-US" i="1">
                <a:latin typeface="Calibri" pitchFamily="34" charset="0"/>
              </a:rPr>
              <a:t>Home</a:t>
            </a:r>
          </a:p>
        </p:txBody>
      </p:sp>
      <p:sp>
        <p:nvSpPr>
          <p:cNvPr id="8" name="Rectangle 7"/>
          <p:cNvSpPr/>
          <p:nvPr/>
        </p:nvSpPr>
        <p:spPr>
          <a:xfrm>
            <a:off x="4419600" y="533400"/>
            <a:ext cx="1181100" cy="26670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My </a:t>
            </a:r>
            <a:r>
              <a:rPr lang="en-US" dirty="0" err="1">
                <a:solidFill>
                  <a:schemeClr val="tx1"/>
                </a:solidFill>
              </a:rPr>
              <a:t>eVal</a:t>
            </a:r>
            <a:r>
              <a:rPr lang="en-US" dirty="0">
                <a:solidFill>
                  <a:schemeClr val="tx1"/>
                </a:solidFill>
              </a:rPr>
              <a:t> Account</a:t>
            </a:r>
            <a:endParaRPr lang="en-US" dirty="0">
              <a:solidFill>
                <a:schemeClr val="tx1"/>
              </a:solidFill>
            </a:endParaRPr>
          </a:p>
        </p:txBody>
      </p:sp>
      <p:sp>
        <p:nvSpPr>
          <p:cNvPr id="9" name="Oval Callout 8"/>
          <p:cNvSpPr/>
          <p:nvPr/>
        </p:nvSpPr>
        <p:spPr>
          <a:xfrm>
            <a:off x="5778500" y="762000"/>
            <a:ext cx="2679700" cy="1905000"/>
          </a:xfrm>
          <a:prstGeom prst="wedgeEllipseCallout">
            <a:avLst>
              <a:gd name="adj1" fmla="val -68519"/>
              <a:gd name="adj2" fmla="val -12478"/>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i="1" dirty="0">
                <a:solidFill>
                  <a:schemeClr val="tx1"/>
                </a:solidFill>
              </a:rPr>
              <a:t>For setting up  for mobile app; could also have Help info for OSPI portal and, if you are principal, reminder of </a:t>
            </a:r>
            <a:r>
              <a:rPr lang="en-US" sz="1400" i="1" dirty="0" err="1">
                <a:solidFill>
                  <a:schemeClr val="tx1"/>
                </a:solidFill>
              </a:rPr>
              <a:t>eVal</a:t>
            </a:r>
            <a:r>
              <a:rPr lang="en-US" sz="1400" i="1" dirty="0">
                <a:solidFill>
                  <a:schemeClr val="tx1"/>
                </a:solidFill>
              </a:rPr>
              <a:t> roles of HP, Building Admin </a:t>
            </a:r>
            <a:endParaRPr lang="en-US" sz="1400" i="1"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53" name="Rectangle 52"/>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46083" name="TextBox 53"/>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55" name="Rounded Rectangle 54"/>
          <p:cNvSpPr/>
          <p:nvPr/>
        </p:nvSpPr>
        <p:spPr>
          <a:xfrm>
            <a:off x="228600" y="152400"/>
            <a:ext cx="1306286"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6" name="Rounded Rectangle 55"/>
          <p:cNvSpPr/>
          <p:nvPr/>
        </p:nvSpPr>
        <p:spPr>
          <a:xfrm>
            <a:off x="42672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57" name="Rounded Rectangle 56"/>
          <p:cNvSpPr/>
          <p:nvPr/>
        </p:nvSpPr>
        <p:spPr>
          <a:xfrm>
            <a:off x="1600200" y="152400"/>
            <a:ext cx="1404257"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58" name="Rounded Rectangle 57"/>
          <p:cNvSpPr/>
          <p:nvPr/>
        </p:nvSpPr>
        <p:spPr>
          <a:xfrm>
            <a:off x="3048000" y="152400"/>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pic>
        <p:nvPicPr>
          <p:cNvPr id="46096" name="Picture 2"/>
          <p:cNvPicPr>
            <a:picLocks noChangeAspect="1" noChangeArrowheads="1"/>
          </p:cNvPicPr>
          <p:nvPr/>
        </p:nvPicPr>
        <p:blipFill>
          <a:blip r:embed="rId3"/>
          <a:srcRect/>
          <a:stretch>
            <a:fillRect/>
          </a:stretch>
        </p:blipFill>
        <p:spPr bwMode="auto">
          <a:xfrm>
            <a:off x="2009775" y="1600200"/>
            <a:ext cx="6905625" cy="4638675"/>
          </a:xfrm>
          <a:prstGeom prst="rect">
            <a:avLst/>
          </a:prstGeom>
          <a:noFill/>
          <a:ln w="9525">
            <a:noFill/>
            <a:miter lim="800000"/>
            <a:headEnd/>
            <a:tailEnd/>
          </a:ln>
        </p:spPr>
      </p:pic>
      <p:sp>
        <p:nvSpPr>
          <p:cNvPr id="46097" name="TextBox 27"/>
          <p:cNvSpPr txBox="1">
            <a:spLocks noChangeArrowheads="1"/>
          </p:cNvSpPr>
          <p:nvPr/>
        </p:nvSpPr>
        <p:spPr bwMode="auto">
          <a:xfrm>
            <a:off x="212725" y="990600"/>
            <a:ext cx="2225675" cy="338138"/>
          </a:xfrm>
          <a:prstGeom prst="rect">
            <a:avLst/>
          </a:prstGeom>
          <a:noFill/>
          <a:ln w="9525">
            <a:noFill/>
            <a:miter lim="800000"/>
            <a:headEnd/>
            <a:tailEnd/>
          </a:ln>
        </p:spPr>
        <p:txBody>
          <a:bodyPr>
            <a:spAutoFit/>
          </a:bodyPr>
          <a:lstStyle/>
          <a:p>
            <a:r>
              <a:rPr lang="en-US" sz="1600" b="1" u="sng">
                <a:latin typeface="Calibri" pitchFamily="34" charset="0"/>
              </a:rPr>
              <a:t>Summative Dashboard</a:t>
            </a:r>
          </a:p>
        </p:txBody>
      </p:sp>
      <p:sp>
        <p:nvSpPr>
          <p:cNvPr id="46098" name="TextBox 28"/>
          <p:cNvSpPr txBox="1">
            <a:spLocks noChangeArrowheads="1"/>
          </p:cNvSpPr>
          <p:nvPr/>
        </p:nvSpPr>
        <p:spPr bwMode="auto">
          <a:xfrm>
            <a:off x="2362200" y="990600"/>
            <a:ext cx="2225675" cy="338138"/>
          </a:xfrm>
          <a:prstGeom prst="rect">
            <a:avLst/>
          </a:prstGeom>
          <a:noFill/>
          <a:ln w="9525">
            <a:noFill/>
            <a:miter lim="800000"/>
            <a:headEnd/>
            <a:tailEnd/>
          </a:ln>
        </p:spPr>
        <p:txBody>
          <a:bodyPr>
            <a:spAutoFit/>
          </a:bodyPr>
          <a:lstStyle/>
          <a:p>
            <a:r>
              <a:rPr lang="en-US" sz="1600" b="1">
                <a:latin typeface="Calibri" pitchFamily="34" charset="0"/>
              </a:rPr>
              <a:t>Summative Overview</a:t>
            </a:r>
          </a:p>
        </p:txBody>
      </p:sp>
      <p:sp>
        <p:nvSpPr>
          <p:cNvPr id="46099" name="TextBox 1"/>
          <p:cNvSpPr txBox="1">
            <a:spLocks noChangeArrowheads="1"/>
          </p:cNvSpPr>
          <p:nvPr/>
        </p:nvSpPr>
        <p:spPr bwMode="auto">
          <a:xfrm>
            <a:off x="671513" y="3581400"/>
            <a:ext cx="1306512" cy="1200150"/>
          </a:xfrm>
          <a:prstGeom prst="rect">
            <a:avLst/>
          </a:prstGeom>
          <a:noFill/>
          <a:ln w="9525">
            <a:noFill/>
            <a:miter lim="800000"/>
            <a:headEnd/>
            <a:tailEnd/>
          </a:ln>
        </p:spPr>
        <p:txBody>
          <a:bodyPr>
            <a:spAutoFit/>
          </a:bodyPr>
          <a:lstStyle/>
          <a:p>
            <a:r>
              <a:rPr lang="en-US" i="1">
                <a:latin typeface="Calibri" pitchFamily="34" charset="0"/>
              </a:rPr>
              <a:t>Click on a teacher to get started..</a:t>
            </a:r>
          </a:p>
        </p:txBody>
      </p:sp>
      <p:sp>
        <p:nvSpPr>
          <p:cNvPr id="4" name="Oval Callout 3"/>
          <p:cNvSpPr/>
          <p:nvPr/>
        </p:nvSpPr>
        <p:spPr>
          <a:xfrm>
            <a:off x="228600" y="5181600"/>
            <a:ext cx="2209800" cy="1524000"/>
          </a:xfrm>
          <a:prstGeom prst="wedgeEllipseCallout">
            <a:avLst>
              <a:gd name="adj1" fmla="val 301713"/>
              <a:gd name="adj2" fmla="val -3086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We can remove this last column and instead make the teacher’s name the hyperlink, yes? </a:t>
            </a:r>
            <a:endParaRPr lang="en-US" sz="1400" dirty="0"/>
          </a:p>
        </p:txBody>
      </p:sp>
      <p:sp>
        <p:nvSpPr>
          <p:cNvPr id="14" name="Rounded Rectangle 13"/>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53" name="Rectangle 52"/>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48131" name="TextBox 53"/>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55" name="Rounded Rectangle 54"/>
          <p:cNvSpPr/>
          <p:nvPr/>
        </p:nvSpPr>
        <p:spPr>
          <a:xfrm>
            <a:off x="228600" y="152400"/>
            <a:ext cx="1306286"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6" name="Rounded Rectangle 55"/>
          <p:cNvSpPr/>
          <p:nvPr/>
        </p:nvSpPr>
        <p:spPr>
          <a:xfrm>
            <a:off x="42672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57" name="Rounded Rectangle 56"/>
          <p:cNvSpPr/>
          <p:nvPr/>
        </p:nvSpPr>
        <p:spPr>
          <a:xfrm>
            <a:off x="1600200" y="152400"/>
            <a:ext cx="1404257"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58" name="Rounded Rectangle 57"/>
          <p:cNvSpPr/>
          <p:nvPr/>
        </p:nvSpPr>
        <p:spPr>
          <a:xfrm>
            <a:off x="3048000" y="152400"/>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48144" name="TextBox 27"/>
          <p:cNvSpPr txBox="1">
            <a:spLocks noChangeArrowheads="1"/>
          </p:cNvSpPr>
          <p:nvPr/>
        </p:nvSpPr>
        <p:spPr bwMode="auto">
          <a:xfrm>
            <a:off x="212725" y="990600"/>
            <a:ext cx="2225675" cy="338138"/>
          </a:xfrm>
          <a:prstGeom prst="rect">
            <a:avLst/>
          </a:prstGeom>
          <a:noFill/>
          <a:ln w="9525">
            <a:noFill/>
            <a:miter lim="800000"/>
            <a:headEnd/>
            <a:tailEnd/>
          </a:ln>
        </p:spPr>
        <p:txBody>
          <a:bodyPr>
            <a:spAutoFit/>
          </a:bodyPr>
          <a:lstStyle/>
          <a:p>
            <a:r>
              <a:rPr lang="en-US" sz="1600" b="1">
                <a:latin typeface="Calibri" pitchFamily="34" charset="0"/>
              </a:rPr>
              <a:t>Summative Dashboard</a:t>
            </a:r>
          </a:p>
        </p:txBody>
      </p:sp>
      <p:sp>
        <p:nvSpPr>
          <p:cNvPr id="48145" name="TextBox 28"/>
          <p:cNvSpPr txBox="1">
            <a:spLocks noChangeArrowheads="1"/>
          </p:cNvSpPr>
          <p:nvPr/>
        </p:nvSpPr>
        <p:spPr bwMode="auto">
          <a:xfrm>
            <a:off x="2362200" y="990600"/>
            <a:ext cx="2225675" cy="338138"/>
          </a:xfrm>
          <a:prstGeom prst="rect">
            <a:avLst/>
          </a:prstGeom>
          <a:noFill/>
          <a:ln w="9525">
            <a:noFill/>
            <a:miter lim="800000"/>
            <a:headEnd/>
            <a:tailEnd/>
          </a:ln>
        </p:spPr>
        <p:txBody>
          <a:bodyPr>
            <a:spAutoFit/>
          </a:bodyPr>
          <a:lstStyle/>
          <a:p>
            <a:r>
              <a:rPr lang="en-US" sz="1600" b="1" u="sng">
                <a:latin typeface="Calibri" pitchFamily="34" charset="0"/>
              </a:rPr>
              <a:t>Summative Overview</a:t>
            </a:r>
          </a:p>
        </p:txBody>
      </p:sp>
      <p:sp>
        <p:nvSpPr>
          <p:cNvPr id="48146" name="TextBox 1"/>
          <p:cNvSpPr txBox="1">
            <a:spLocks noChangeArrowheads="1"/>
          </p:cNvSpPr>
          <p:nvPr/>
        </p:nvSpPr>
        <p:spPr bwMode="auto">
          <a:xfrm>
            <a:off x="609600" y="1752600"/>
            <a:ext cx="8001000" cy="2308225"/>
          </a:xfrm>
          <a:prstGeom prst="rect">
            <a:avLst/>
          </a:prstGeom>
          <a:noFill/>
          <a:ln w="9525">
            <a:noFill/>
            <a:miter lim="800000"/>
            <a:headEnd/>
            <a:tailEnd/>
          </a:ln>
        </p:spPr>
        <p:txBody>
          <a:bodyPr>
            <a:spAutoFit/>
          </a:bodyPr>
          <a:lstStyle/>
          <a:p>
            <a:r>
              <a:rPr lang="en-US">
                <a:latin typeface="Calibri" pitchFamily="34" charset="0"/>
              </a:rPr>
              <a:t>Here will be text with high level overview of the process within eVal,  along with a few “Tips for Supporting your teacher” such as encouraging teacher to input Reflections,  etc.</a:t>
            </a:r>
          </a:p>
          <a:p>
            <a:endParaRPr lang="en-US">
              <a:latin typeface="Calibri" pitchFamily="34" charset="0"/>
            </a:endParaRPr>
          </a:p>
          <a:p>
            <a:r>
              <a:rPr lang="en-US">
                <a:latin typeface="Calibri" pitchFamily="34" charset="0"/>
              </a:rPr>
              <a:t>Tips for evaluator will include making sure observations are concluded and locked, that they have conferred with the teacher on next year’s evaluation cycle and area of focus, that they have conferred with the teacher on any particular observations that the teacher would like included, etc.</a:t>
            </a:r>
          </a:p>
        </p:txBody>
      </p:sp>
      <p:sp>
        <p:nvSpPr>
          <p:cNvPr id="12" name="Rounded Rectangle 11"/>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53" name="Rectangle 52"/>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0179" name="TextBox 53"/>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55" name="Rounded Rectangle 54"/>
          <p:cNvSpPr/>
          <p:nvPr/>
        </p:nvSpPr>
        <p:spPr>
          <a:xfrm>
            <a:off x="228600" y="152400"/>
            <a:ext cx="1306286"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6" name="Rounded Rectangle 55"/>
          <p:cNvSpPr/>
          <p:nvPr/>
        </p:nvSpPr>
        <p:spPr>
          <a:xfrm>
            <a:off x="42672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57" name="Rounded Rectangle 56"/>
          <p:cNvSpPr/>
          <p:nvPr/>
        </p:nvSpPr>
        <p:spPr>
          <a:xfrm>
            <a:off x="1600200" y="152400"/>
            <a:ext cx="1404257"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58" name="Rounded Rectangle 57"/>
          <p:cNvSpPr/>
          <p:nvPr/>
        </p:nvSpPr>
        <p:spPr>
          <a:xfrm>
            <a:off x="3048000" y="152400"/>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50192" name="TextBox 19"/>
          <p:cNvSpPr txBox="1">
            <a:spLocks noChangeArrowheads="1"/>
          </p:cNvSpPr>
          <p:nvPr/>
        </p:nvSpPr>
        <p:spPr bwMode="auto">
          <a:xfrm>
            <a:off x="76200" y="2149475"/>
            <a:ext cx="2225675" cy="338138"/>
          </a:xfrm>
          <a:prstGeom prst="rect">
            <a:avLst/>
          </a:prstGeom>
          <a:noFill/>
          <a:ln w="9525">
            <a:noFill/>
            <a:miter lim="800000"/>
            <a:headEnd/>
            <a:tailEnd/>
          </a:ln>
        </p:spPr>
        <p:txBody>
          <a:bodyPr>
            <a:spAutoFit/>
          </a:bodyPr>
          <a:lstStyle/>
          <a:p>
            <a:r>
              <a:rPr lang="en-US" sz="1600" b="1">
                <a:latin typeface="Calibri" pitchFamily="34" charset="0"/>
              </a:rPr>
              <a:t>Summative Workflow</a:t>
            </a:r>
          </a:p>
        </p:txBody>
      </p:sp>
      <p:sp>
        <p:nvSpPr>
          <p:cNvPr id="50193" name="TextBox 20"/>
          <p:cNvSpPr txBox="1">
            <a:spLocks noChangeArrowheads="1"/>
          </p:cNvSpPr>
          <p:nvPr/>
        </p:nvSpPr>
        <p:spPr bwMode="auto">
          <a:xfrm>
            <a:off x="76200" y="2405063"/>
            <a:ext cx="2225675" cy="338137"/>
          </a:xfrm>
          <a:prstGeom prst="rect">
            <a:avLst/>
          </a:prstGeom>
          <a:noFill/>
          <a:ln w="9525">
            <a:noFill/>
            <a:miter lim="800000"/>
            <a:headEnd/>
            <a:tailEnd/>
          </a:ln>
        </p:spPr>
        <p:txBody>
          <a:bodyPr>
            <a:spAutoFit/>
          </a:bodyPr>
          <a:lstStyle/>
          <a:p>
            <a:r>
              <a:rPr lang="en-US" sz="1600" b="1">
                <a:latin typeface="Calibri" pitchFamily="34" charset="0"/>
              </a:rPr>
              <a:t>Teacher’s Reflections</a:t>
            </a:r>
          </a:p>
        </p:txBody>
      </p:sp>
      <p:cxnSp>
        <p:nvCxnSpPr>
          <p:cNvPr id="23" name="Straight Connector 22"/>
          <p:cNvCxnSpPr/>
          <p:nvPr/>
        </p:nvCxnSpPr>
        <p:spPr>
          <a:xfrm>
            <a:off x="22860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50195" name="TextBox 23"/>
          <p:cNvSpPr txBox="1">
            <a:spLocks noChangeArrowheads="1"/>
          </p:cNvSpPr>
          <p:nvPr/>
        </p:nvSpPr>
        <p:spPr bwMode="auto">
          <a:xfrm>
            <a:off x="76200" y="144780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50196" name="TextBox 26"/>
          <p:cNvSpPr txBox="1">
            <a:spLocks noChangeArrowheads="1"/>
          </p:cNvSpPr>
          <p:nvPr/>
        </p:nvSpPr>
        <p:spPr bwMode="auto">
          <a:xfrm>
            <a:off x="76200" y="2709863"/>
            <a:ext cx="2225675" cy="584200"/>
          </a:xfrm>
          <a:prstGeom prst="rect">
            <a:avLst/>
          </a:prstGeom>
          <a:noFill/>
          <a:ln w="9525">
            <a:noFill/>
            <a:miter lim="800000"/>
            <a:headEnd/>
            <a:tailEnd/>
          </a:ln>
        </p:spPr>
        <p:txBody>
          <a:bodyPr>
            <a:spAutoFit/>
          </a:bodyPr>
          <a:lstStyle/>
          <a:p>
            <a:r>
              <a:rPr lang="en-US" sz="1600" b="1">
                <a:latin typeface="Calibri" pitchFamily="34" charset="0"/>
              </a:rPr>
              <a:t>Summative Scoring &amp; Statements</a:t>
            </a:r>
          </a:p>
        </p:txBody>
      </p:sp>
      <p:sp>
        <p:nvSpPr>
          <p:cNvPr id="50197" name="TextBox 27"/>
          <p:cNvSpPr txBox="1">
            <a:spLocks noChangeArrowheads="1"/>
          </p:cNvSpPr>
          <p:nvPr/>
        </p:nvSpPr>
        <p:spPr bwMode="auto">
          <a:xfrm>
            <a:off x="76200" y="3243263"/>
            <a:ext cx="2225675" cy="338137"/>
          </a:xfrm>
          <a:prstGeom prst="rect">
            <a:avLst/>
          </a:prstGeom>
          <a:noFill/>
          <a:ln w="9525">
            <a:noFill/>
            <a:miter lim="800000"/>
            <a:headEnd/>
            <a:tailEnd/>
          </a:ln>
        </p:spPr>
        <p:txBody>
          <a:bodyPr>
            <a:spAutoFit/>
          </a:bodyPr>
          <a:lstStyle/>
          <a:p>
            <a:r>
              <a:rPr lang="en-US" sz="1600" b="1">
                <a:latin typeface="Calibri" pitchFamily="34" charset="0"/>
              </a:rPr>
              <a:t>Build Report</a:t>
            </a:r>
          </a:p>
        </p:txBody>
      </p:sp>
      <p:sp>
        <p:nvSpPr>
          <p:cNvPr id="50198" name="TextBox 28"/>
          <p:cNvSpPr txBox="1">
            <a:spLocks noChangeArrowheads="1"/>
          </p:cNvSpPr>
          <p:nvPr/>
        </p:nvSpPr>
        <p:spPr bwMode="auto">
          <a:xfrm>
            <a:off x="76200" y="3505200"/>
            <a:ext cx="2225675" cy="338138"/>
          </a:xfrm>
          <a:prstGeom prst="rect">
            <a:avLst/>
          </a:prstGeom>
          <a:noFill/>
          <a:ln w="9525">
            <a:noFill/>
            <a:miter lim="800000"/>
            <a:headEnd/>
            <a:tailEnd/>
          </a:ln>
        </p:spPr>
        <p:txBody>
          <a:bodyPr>
            <a:spAutoFit/>
          </a:bodyPr>
          <a:lstStyle/>
          <a:p>
            <a:r>
              <a:rPr lang="en-US" sz="1600" b="1">
                <a:latin typeface="Calibri" pitchFamily="34" charset="0"/>
              </a:rPr>
              <a:t>View Report</a:t>
            </a:r>
          </a:p>
        </p:txBody>
      </p:sp>
      <p:sp>
        <p:nvSpPr>
          <p:cNvPr id="50199" name="TextBox 29"/>
          <p:cNvSpPr txBox="1">
            <a:spLocks noChangeArrowheads="1"/>
          </p:cNvSpPr>
          <p:nvPr/>
        </p:nvSpPr>
        <p:spPr bwMode="auto">
          <a:xfrm>
            <a:off x="76200" y="3776663"/>
            <a:ext cx="2225675" cy="338137"/>
          </a:xfrm>
          <a:prstGeom prst="rect">
            <a:avLst/>
          </a:prstGeom>
          <a:noFill/>
          <a:ln w="9525">
            <a:noFill/>
            <a:miter lim="800000"/>
            <a:headEnd/>
            <a:tailEnd/>
          </a:ln>
        </p:spPr>
        <p:txBody>
          <a:bodyPr>
            <a:spAutoFit/>
          </a:bodyPr>
          <a:lstStyle/>
          <a:p>
            <a:r>
              <a:rPr lang="en-US" sz="1600" b="1">
                <a:latin typeface="Calibri" pitchFamily="34" charset="0"/>
              </a:rPr>
              <a:t>Teacher’s Response</a:t>
            </a:r>
          </a:p>
        </p:txBody>
      </p:sp>
      <p:sp>
        <p:nvSpPr>
          <p:cNvPr id="50200" name="TextBox 1"/>
          <p:cNvSpPr txBox="1">
            <a:spLocks noChangeArrowheads="1"/>
          </p:cNvSpPr>
          <p:nvPr/>
        </p:nvSpPr>
        <p:spPr bwMode="auto">
          <a:xfrm>
            <a:off x="2819400" y="1768475"/>
            <a:ext cx="5257800" cy="369888"/>
          </a:xfrm>
          <a:prstGeom prst="rect">
            <a:avLst/>
          </a:prstGeom>
          <a:noFill/>
          <a:ln w="9525">
            <a:noFill/>
            <a:miter lim="800000"/>
            <a:headEnd/>
            <a:tailEnd/>
          </a:ln>
        </p:spPr>
        <p:txBody>
          <a:bodyPr>
            <a:spAutoFit/>
          </a:bodyPr>
          <a:lstStyle/>
          <a:p>
            <a:r>
              <a:rPr lang="en-US">
                <a:latin typeface="Calibri" pitchFamily="34" charset="0"/>
              </a:rPr>
              <a:t>These menu items would mimic existing panels.</a:t>
            </a:r>
          </a:p>
        </p:txBody>
      </p:sp>
      <p:sp>
        <p:nvSpPr>
          <p:cNvPr id="50201" name="TextBox 31"/>
          <p:cNvSpPr txBox="1">
            <a:spLocks noChangeArrowheads="1"/>
          </p:cNvSpPr>
          <p:nvPr/>
        </p:nvSpPr>
        <p:spPr bwMode="auto">
          <a:xfrm>
            <a:off x="4495800" y="4495800"/>
            <a:ext cx="4495800" cy="1200150"/>
          </a:xfrm>
          <a:prstGeom prst="rect">
            <a:avLst/>
          </a:prstGeom>
          <a:noFill/>
          <a:ln w="3175">
            <a:solidFill>
              <a:schemeClr val="tx1"/>
            </a:solidFill>
            <a:miter lim="800000"/>
            <a:headEnd/>
            <a:tailEnd/>
          </a:ln>
        </p:spPr>
        <p:txBody>
          <a:bodyPr>
            <a:spAutoFit/>
          </a:bodyPr>
          <a:lstStyle/>
          <a:p>
            <a:r>
              <a:rPr lang="en-US" b="1">
                <a:latin typeface="Calibri" pitchFamily="34" charset="0"/>
              </a:rPr>
              <a:t>Tip for supporting your teachers: </a:t>
            </a:r>
            <a:endParaRPr lang="en-US">
              <a:latin typeface="Calibri" pitchFamily="34" charset="0"/>
            </a:endParaRPr>
          </a:p>
          <a:p>
            <a:r>
              <a:rPr lang="en-US">
                <a:latin typeface="Calibri" pitchFamily="34" charset="0"/>
              </a:rPr>
              <a:t>The teacher’s Summative Information is under their “Workflow” menu.  (The teacher  does not have a “Summative Tasks” menu item)</a:t>
            </a:r>
          </a:p>
        </p:txBody>
      </p:sp>
      <p:sp>
        <p:nvSpPr>
          <p:cNvPr id="50202" name="TextBox 18"/>
          <p:cNvSpPr txBox="1">
            <a:spLocks noChangeArrowheads="1"/>
          </p:cNvSpPr>
          <p:nvPr/>
        </p:nvSpPr>
        <p:spPr bwMode="auto">
          <a:xfrm>
            <a:off x="76200" y="1828800"/>
            <a:ext cx="1752600" cy="338138"/>
          </a:xfrm>
          <a:prstGeom prst="rect">
            <a:avLst/>
          </a:prstGeom>
          <a:solidFill>
            <a:schemeClr val="bg1"/>
          </a:solidFill>
          <a:ln w="9525">
            <a:noFill/>
            <a:miter lim="800000"/>
            <a:headEnd/>
            <a:tailEnd/>
          </a:ln>
        </p:spPr>
        <p:txBody>
          <a:bodyPr>
            <a:spAutoFit/>
          </a:bodyPr>
          <a:lstStyle/>
          <a:p>
            <a:r>
              <a:rPr lang="en-US" sz="1600">
                <a:latin typeface="Calibri" pitchFamily="34" charset="0"/>
              </a:rPr>
              <a:t>Summative Alerts</a:t>
            </a:r>
          </a:p>
        </p:txBody>
      </p:sp>
      <p:sp>
        <p:nvSpPr>
          <p:cNvPr id="22" name="Rounded Rectangle 21"/>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53" name="Rectangle 52"/>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2227" name="TextBox 53"/>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55" name="Rounded Rectangle 54"/>
          <p:cNvSpPr/>
          <p:nvPr/>
        </p:nvSpPr>
        <p:spPr>
          <a:xfrm>
            <a:off x="228600" y="152400"/>
            <a:ext cx="1306286"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6" name="Rounded Rectangle 55"/>
          <p:cNvSpPr/>
          <p:nvPr/>
        </p:nvSpPr>
        <p:spPr>
          <a:xfrm>
            <a:off x="42672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57" name="Rounded Rectangle 56"/>
          <p:cNvSpPr/>
          <p:nvPr/>
        </p:nvSpPr>
        <p:spPr>
          <a:xfrm>
            <a:off x="1600200" y="152400"/>
            <a:ext cx="1404257"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58" name="Rounded Rectangle 57"/>
          <p:cNvSpPr/>
          <p:nvPr/>
        </p:nvSpPr>
        <p:spPr>
          <a:xfrm>
            <a:off x="3048000" y="152400"/>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52240" name="TextBox 19"/>
          <p:cNvSpPr txBox="1">
            <a:spLocks noChangeArrowheads="1"/>
          </p:cNvSpPr>
          <p:nvPr/>
        </p:nvSpPr>
        <p:spPr bwMode="auto">
          <a:xfrm>
            <a:off x="76200" y="2149475"/>
            <a:ext cx="2225675" cy="338138"/>
          </a:xfrm>
          <a:prstGeom prst="rect">
            <a:avLst/>
          </a:prstGeom>
          <a:noFill/>
          <a:ln w="9525">
            <a:noFill/>
            <a:miter lim="800000"/>
            <a:headEnd/>
            <a:tailEnd/>
          </a:ln>
        </p:spPr>
        <p:txBody>
          <a:bodyPr>
            <a:spAutoFit/>
          </a:bodyPr>
          <a:lstStyle/>
          <a:p>
            <a:r>
              <a:rPr lang="en-US" sz="1600" b="1">
                <a:latin typeface="Calibri" pitchFamily="34" charset="0"/>
              </a:rPr>
              <a:t>Summative Workflow</a:t>
            </a:r>
          </a:p>
        </p:txBody>
      </p:sp>
      <p:sp>
        <p:nvSpPr>
          <p:cNvPr id="52241" name="TextBox 20"/>
          <p:cNvSpPr txBox="1">
            <a:spLocks noChangeArrowheads="1"/>
          </p:cNvSpPr>
          <p:nvPr/>
        </p:nvSpPr>
        <p:spPr bwMode="auto">
          <a:xfrm>
            <a:off x="76200" y="2405063"/>
            <a:ext cx="2225675" cy="338137"/>
          </a:xfrm>
          <a:prstGeom prst="rect">
            <a:avLst/>
          </a:prstGeom>
          <a:noFill/>
          <a:ln w="9525">
            <a:noFill/>
            <a:miter lim="800000"/>
            <a:headEnd/>
            <a:tailEnd/>
          </a:ln>
        </p:spPr>
        <p:txBody>
          <a:bodyPr>
            <a:spAutoFit/>
          </a:bodyPr>
          <a:lstStyle/>
          <a:p>
            <a:r>
              <a:rPr lang="en-US" sz="1600" b="1">
                <a:latin typeface="Calibri" pitchFamily="34" charset="0"/>
              </a:rPr>
              <a:t>Teacher’s Reflections</a:t>
            </a:r>
          </a:p>
        </p:txBody>
      </p:sp>
      <p:cxnSp>
        <p:nvCxnSpPr>
          <p:cNvPr id="23" name="Straight Connector 22"/>
          <p:cNvCxnSpPr/>
          <p:nvPr/>
        </p:nvCxnSpPr>
        <p:spPr>
          <a:xfrm>
            <a:off x="22860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52243" name="TextBox 23"/>
          <p:cNvSpPr txBox="1">
            <a:spLocks noChangeArrowheads="1"/>
          </p:cNvSpPr>
          <p:nvPr/>
        </p:nvSpPr>
        <p:spPr bwMode="auto">
          <a:xfrm>
            <a:off x="76200" y="144780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52244" name="TextBox 26"/>
          <p:cNvSpPr txBox="1">
            <a:spLocks noChangeArrowheads="1"/>
          </p:cNvSpPr>
          <p:nvPr/>
        </p:nvSpPr>
        <p:spPr bwMode="auto">
          <a:xfrm>
            <a:off x="76200" y="2709863"/>
            <a:ext cx="2225675" cy="584200"/>
          </a:xfrm>
          <a:prstGeom prst="rect">
            <a:avLst/>
          </a:prstGeom>
          <a:noFill/>
          <a:ln w="9525">
            <a:noFill/>
            <a:miter lim="800000"/>
            <a:headEnd/>
            <a:tailEnd/>
          </a:ln>
        </p:spPr>
        <p:txBody>
          <a:bodyPr>
            <a:spAutoFit/>
          </a:bodyPr>
          <a:lstStyle/>
          <a:p>
            <a:r>
              <a:rPr lang="en-US" sz="1600" b="1">
                <a:latin typeface="Calibri" pitchFamily="34" charset="0"/>
              </a:rPr>
              <a:t>Summative Scoring &amp; Statements</a:t>
            </a:r>
          </a:p>
        </p:txBody>
      </p:sp>
      <p:sp>
        <p:nvSpPr>
          <p:cNvPr id="52245" name="TextBox 27"/>
          <p:cNvSpPr txBox="1">
            <a:spLocks noChangeArrowheads="1"/>
          </p:cNvSpPr>
          <p:nvPr/>
        </p:nvSpPr>
        <p:spPr bwMode="auto">
          <a:xfrm>
            <a:off x="76200" y="3243263"/>
            <a:ext cx="2225675" cy="338137"/>
          </a:xfrm>
          <a:prstGeom prst="rect">
            <a:avLst/>
          </a:prstGeom>
          <a:noFill/>
          <a:ln w="9525">
            <a:noFill/>
            <a:miter lim="800000"/>
            <a:headEnd/>
            <a:tailEnd/>
          </a:ln>
        </p:spPr>
        <p:txBody>
          <a:bodyPr>
            <a:spAutoFit/>
          </a:bodyPr>
          <a:lstStyle/>
          <a:p>
            <a:r>
              <a:rPr lang="en-US" sz="1600" b="1">
                <a:latin typeface="Calibri" pitchFamily="34" charset="0"/>
              </a:rPr>
              <a:t>Build Report</a:t>
            </a:r>
          </a:p>
        </p:txBody>
      </p:sp>
      <p:sp>
        <p:nvSpPr>
          <p:cNvPr id="52246" name="TextBox 28"/>
          <p:cNvSpPr txBox="1">
            <a:spLocks noChangeArrowheads="1"/>
          </p:cNvSpPr>
          <p:nvPr/>
        </p:nvSpPr>
        <p:spPr bwMode="auto">
          <a:xfrm>
            <a:off x="76200" y="3505200"/>
            <a:ext cx="2225675" cy="338138"/>
          </a:xfrm>
          <a:prstGeom prst="rect">
            <a:avLst/>
          </a:prstGeom>
          <a:noFill/>
          <a:ln w="9525">
            <a:noFill/>
            <a:miter lim="800000"/>
            <a:headEnd/>
            <a:tailEnd/>
          </a:ln>
        </p:spPr>
        <p:txBody>
          <a:bodyPr>
            <a:spAutoFit/>
          </a:bodyPr>
          <a:lstStyle/>
          <a:p>
            <a:r>
              <a:rPr lang="en-US" sz="1600" b="1">
                <a:latin typeface="Calibri" pitchFamily="34" charset="0"/>
              </a:rPr>
              <a:t>View Report</a:t>
            </a:r>
          </a:p>
        </p:txBody>
      </p:sp>
      <p:sp>
        <p:nvSpPr>
          <p:cNvPr id="52247" name="TextBox 29"/>
          <p:cNvSpPr txBox="1">
            <a:spLocks noChangeArrowheads="1"/>
          </p:cNvSpPr>
          <p:nvPr/>
        </p:nvSpPr>
        <p:spPr bwMode="auto">
          <a:xfrm>
            <a:off x="76200" y="3776663"/>
            <a:ext cx="2225675" cy="338137"/>
          </a:xfrm>
          <a:prstGeom prst="rect">
            <a:avLst/>
          </a:prstGeom>
          <a:noFill/>
          <a:ln w="9525">
            <a:noFill/>
            <a:miter lim="800000"/>
            <a:headEnd/>
            <a:tailEnd/>
          </a:ln>
        </p:spPr>
        <p:txBody>
          <a:bodyPr>
            <a:spAutoFit/>
          </a:bodyPr>
          <a:lstStyle/>
          <a:p>
            <a:r>
              <a:rPr lang="en-US" sz="1600" b="1">
                <a:latin typeface="Calibri" pitchFamily="34" charset="0"/>
              </a:rPr>
              <a:t>Teacher’s Response</a:t>
            </a:r>
          </a:p>
        </p:txBody>
      </p:sp>
      <p:sp>
        <p:nvSpPr>
          <p:cNvPr id="52248" name="TextBox 1"/>
          <p:cNvSpPr txBox="1">
            <a:spLocks noChangeArrowheads="1"/>
          </p:cNvSpPr>
          <p:nvPr/>
        </p:nvSpPr>
        <p:spPr bwMode="auto">
          <a:xfrm>
            <a:off x="2819400" y="1768475"/>
            <a:ext cx="5257800" cy="3140075"/>
          </a:xfrm>
          <a:prstGeom prst="rect">
            <a:avLst/>
          </a:prstGeom>
          <a:noFill/>
          <a:ln w="9525">
            <a:noFill/>
            <a:miter lim="800000"/>
            <a:headEnd/>
            <a:tailEnd/>
          </a:ln>
        </p:spPr>
        <p:txBody>
          <a:bodyPr>
            <a:spAutoFit/>
          </a:bodyPr>
          <a:lstStyle/>
          <a:p>
            <a:r>
              <a:rPr lang="en-US">
                <a:latin typeface="Calibri" pitchFamily="34" charset="0"/>
              </a:rPr>
              <a:t>Notices would appear here if:</a:t>
            </a:r>
          </a:p>
          <a:p>
            <a:endParaRPr lang="en-US">
              <a:latin typeface="Calibri" pitchFamily="34" charset="0"/>
            </a:endParaRPr>
          </a:p>
          <a:p>
            <a:r>
              <a:rPr lang="en-US">
                <a:latin typeface="Calibri" pitchFamily="34" charset="0"/>
              </a:rPr>
              <a:t>Teacher adds Reflection</a:t>
            </a:r>
          </a:p>
          <a:p>
            <a:r>
              <a:rPr lang="en-US">
                <a:latin typeface="Calibri" pitchFamily="34" charset="0"/>
              </a:rPr>
              <a:t>Teacher adds Teacher Response (after report is finalized and they are acknowledging it)</a:t>
            </a:r>
          </a:p>
          <a:p>
            <a:r>
              <a:rPr lang="en-US">
                <a:latin typeface="Calibri" pitchFamily="34" charset="0"/>
              </a:rPr>
              <a:t>Or, teacher never adds teacher response and the timer expires so the report auto-submits</a:t>
            </a:r>
          </a:p>
          <a:p>
            <a:r>
              <a:rPr lang="en-US">
                <a:latin typeface="Calibri" pitchFamily="34" charset="0"/>
              </a:rPr>
              <a:t>Report has been in “Ready for teacher conf” for more than X days</a:t>
            </a:r>
          </a:p>
          <a:p>
            <a:r>
              <a:rPr lang="en-US">
                <a:latin typeface="Calibri" pitchFamily="34" charset="0"/>
              </a:rPr>
              <a:t>Report has been in “Waiting for teacher acknowledgement” for more than X days</a:t>
            </a:r>
          </a:p>
        </p:txBody>
      </p:sp>
      <p:sp>
        <p:nvSpPr>
          <p:cNvPr id="52249" name="TextBox 18"/>
          <p:cNvSpPr txBox="1">
            <a:spLocks noChangeArrowheads="1"/>
          </p:cNvSpPr>
          <p:nvPr/>
        </p:nvSpPr>
        <p:spPr bwMode="auto">
          <a:xfrm>
            <a:off x="76200" y="1828800"/>
            <a:ext cx="18288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Summative Alerts</a:t>
            </a:r>
          </a:p>
        </p:txBody>
      </p:sp>
      <p:sp>
        <p:nvSpPr>
          <p:cNvPr id="22" name="Rounded Rectangle 21"/>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53" name="Rectangle 52"/>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4275" name="TextBox 53"/>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55" name="Rounded Rectangle 54"/>
          <p:cNvSpPr/>
          <p:nvPr/>
        </p:nvSpPr>
        <p:spPr>
          <a:xfrm>
            <a:off x="228600" y="152400"/>
            <a:ext cx="1306286"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6" name="Rounded Rectangle 55"/>
          <p:cNvSpPr/>
          <p:nvPr/>
        </p:nvSpPr>
        <p:spPr>
          <a:xfrm>
            <a:off x="42672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57" name="Rounded Rectangle 56"/>
          <p:cNvSpPr/>
          <p:nvPr/>
        </p:nvSpPr>
        <p:spPr>
          <a:xfrm>
            <a:off x="1600200" y="152400"/>
            <a:ext cx="1404257"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58" name="Rounded Rectangle 57"/>
          <p:cNvSpPr/>
          <p:nvPr/>
        </p:nvSpPr>
        <p:spPr>
          <a:xfrm>
            <a:off x="3048000" y="152400"/>
            <a:ext cx="1175657"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22" name="Rounded Rectangle 21"/>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graphicFrame>
        <p:nvGraphicFramePr>
          <p:cNvPr id="26" name="Table 25"/>
          <p:cNvGraphicFramePr>
            <a:graphicFrameLocks noGrp="1"/>
          </p:cNvGraphicFramePr>
          <p:nvPr/>
        </p:nvGraphicFramePr>
        <p:xfrm>
          <a:off x="306388" y="1219200"/>
          <a:ext cx="8305800" cy="4741863"/>
        </p:xfrm>
        <a:graphic>
          <a:graphicData uri="http://schemas.openxmlformats.org/drawingml/2006/table">
            <a:tbl>
              <a:tblPr firstRow="1" bandRow="1">
                <a:tableStyleId>{5C22544A-7EE6-4342-B048-85BDC9FD1C3A}</a:tableStyleId>
              </a:tblPr>
              <a:tblGrid>
                <a:gridCol w="762000"/>
                <a:gridCol w="1143000"/>
                <a:gridCol w="1600200"/>
                <a:gridCol w="2656021"/>
                <a:gridCol w="2144579"/>
              </a:tblGrid>
              <a:tr h="624824">
                <a:tc>
                  <a:txBody>
                    <a:bodyPr/>
                    <a:lstStyle/>
                    <a:p>
                      <a:r>
                        <a:rPr lang="en-US" sz="1400" dirty="0" smtClean="0"/>
                        <a:t>Select</a:t>
                      </a:r>
                      <a:endParaRPr lang="en-US" sz="1400" dirty="0"/>
                    </a:p>
                  </a:txBody>
                  <a:tcPr/>
                </a:tc>
                <a:tc>
                  <a:txBody>
                    <a:bodyPr/>
                    <a:lstStyle/>
                    <a:p>
                      <a:r>
                        <a:rPr lang="en-US" sz="1400" dirty="0" smtClean="0"/>
                        <a:t>Date </a:t>
                      </a:r>
                      <a:endParaRPr lang="en-US" sz="1400" dirty="0"/>
                    </a:p>
                  </a:txBody>
                  <a:tcPr/>
                </a:tc>
                <a:tc>
                  <a:txBody>
                    <a:bodyPr/>
                    <a:lstStyle/>
                    <a:p>
                      <a:r>
                        <a:rPr lang="en-US" sz="1400" dirty="0" smtClean="0"/>
                        <a:t>Source</a:t>
                      </a:r>
                      <a:endParaRPr lang="en-US" sz="1400" dirty="0"/>
                    </a:p>
                  </a:txBody>
                  <a:tcPr/>
                </a:tc>
                <a:tc>
                  <a:txBody>
                    <a:bodyPr/>
                    <a:lstStyle/>
                    <a:p>
                      <a:r>
                        <a:rPr lang="en-US" sz="1400" dirty="0" smtClean="0"/>
                        <a:t>Activity</a:t>
                      </a:r>
                      <a:endParaRPr lang="en-US" sz="1400" dirty="0"/>
                    </a:p>
                  </a:txBody>
                  <a:tcPr/>
                </a:tc>
                <a:tc>
                  <a:txBody>
                    <a:bodyPr/>
                    <a:lstStyle/>
                    <a:p>
                      <a:r>
                        <a:rPr lang="en-US" sz="1400" dirty="0" smtClean="0"/>
                        <a:t>See Change</a:t>
                      </a:r>
                      <a:endParaRPr lang="en-US" sz="1400" dirty="0"/>
                    </a:p>
                  </a:txBody>
                  <a:tcPr/>
                </a:tc>
              </a:tr>
              <a:tr h="544046">
                <a:tc>
                  <a:txBody>
                    <a:bodyPr/>
                    <a:lstStyle/>
                    <a:p>
                      <a:pPr algn="ctr"/>
                      <a:r>
                        <a:rPr lang="en-US" sz="1400" dirty="0" smtClean="0">
                          <a:sym typeface="Wingdings"/>
                        </a:rPr>
                        <a:t></a:t>
                      </a:r>
                      <a:endParaRPr lang="en-US" sz="1400" dirty="0"/>
                    </a:p>
                  </a:txBody>
                  <a:tcPr/>
                </a:tc>
                <a:tc>
                  <a:txBody>
                    <a:bodyPr/>
                    <a:lstStyle/>
                    <a:p>
                      <a:r>
                        <a:rPr lang="en-US" sz="1400" dirty="0" smtClean="0"/>
                        <a:t>11/1/15</a:t>
                      </a:r>
                      <a:endParaRPr lang="en-US" sz="1400" dirty="0"/>
                    </a:p>
                  </a:txBody>
                  <a:tcPr/>
                </a:tc>
                <a:tc>
                  <a:txBody>
                    <a:bodyPr/>
                    <a:lstStyle/>
                    <a:p>
                      <a:r>
                        <a:rPr lang="en-US" sz="1400" dirty="0" smtClean="0"/>
                        <a:t>Mary Poppins</a:t>
                      </a:r>
                      <a:endParaRPr lang="en-US" sz="1400" dirty="0"/>
                    </a:p>
                  </a:txBody>
                  <a:tcPr/>
                </a:tc>
                <a:tc>
                  <a:txBody>
                    <a:bodyPr/>
                    <a:lstStyle/>
                    <a:p>
                      <a:r>
                        <a:rPr lang="en-US" sz="1400" dirty="0" smtClean="0"/>
                        <a:t>Pre-Conf prompt answered</a:t>
                      </a:r>
                      <a:endParaRPr lang="en-US" sz="1400" dirty="0"/>
                    </a:p>
                  </a:txBody>
                  <a:tcPr/>
                </a:tc>
                <a:tc>
                  <a:txBody>
                    <a:bodyPr/>
                    <a:lstStyle/>
                    <a:p>
                      <a:r>
                        <a:rPr lang="en-US" sz="1400" u="sng" dirty="0" smtClean="0"/>
                        <a:t>2013-2014.1/pre-</a:t>
                      </a:r>
                      <a:r>
                        <a:rPr lang="en-US" sz="1400" u="sng" dirty="0" err="1" smtClean="0"/>
                        <a:t>conf</a:t>
                      </a:r>
                      <a:endParaRPr lang="en-US" sz="1400" u="sng" dirty="0"/>
                    </a:p>
                  </a:txBody>
                  <a:tcPr/>
                </a:tc>
              </a:tr>
              <a:tr h="492068">
                <a:tc>
                  <a:txBody>
                    <a:bodyPr/>
                    <a:lstStyle/>
                    <a:p>
                      <a:pPr algn="ctr"/>
                      <a:r>
                        <a:rPr lang="en-US" sz="1400" dirty="0" smtClean="0">
                          <a:sym typeface="Wingdings"/>
                        </a:rPr>
                        <a:t></a:t>
                      </a:r>
                      <a:endParaRPr lang="en-US" sz="1400" dirty="0"/>
                    </a:p>
                  </a:txBody>
                  <a:tcPr/>
                </a:tc>
                <a:tc>
                  <a:txBody>
                    <a:bodyPr/>
                    <a:lstStyle/>
                    <a:p>
                      <a:r>
                        <a:rPr lang="en-US" sz="1400" dirty="0" smtClean="0"/>
                        <a:t>11/1/15</a:t>
                      </a:r>
                      <a:endParaRPr lang="en-US" sz="1400" dirty="0"/>
                    </a:p>
                  </a:txBody>
                  <a:tcPr/>
                </a:tc>
                <a:tc>
                  <a:txBody>
                    <a:bodyPr/>
                    <a:lstStyle/>
                    <a:p>
                      <a:r>
                        <a:rPr lang="en-US" sz="1400" dirty="0" smtClean="0"/>
                        <a:t>George Elliot</a:t>
                      </a:r>
                      <a:endParaRPr lang="en-US" sz="1400" dirty="0"/>
                    </a:p>
                  </a:txBody>
                  <a:tcPr/>
                </a:tc>
                <a:tc>
                  <a:txBody>
                    <a:bodyPr/>
                    <a:lstStyle/>
                    <a:p>
                      <a:r>
                        <a:rPr lang="en-US" sz="1400" dirty="0" smtClean="0"/>
                        <a:t>Post</a:t>
                      </a:r>
                      <a:r>
                        <a:rPr lang="en-US" sz="1400" baseline="0" dirty="0" smtClean="0"/>
                        <a:t> </a:t>
                      </a:r>
                      <a:r>
                        <a:rPr lang="en-US" sz="1400" baseline="0" dirty="0" err="1" smtClean="0"/>
                        <a:t>conf</a:t>
                      </a:r>
                      <a:r>
                        <a:rPr lang="en-US" sz="1400" baseline="0" dirty="0" smtClean="0"/>
                        <a:t> comment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2013-2014.1/ pre </a:t>
                      </a:r>
                      <a:r>
                        <a:rPr lang="en-US" sz="1400" u="sng" dirty="0" err="1" smtClean="0"/>
                        <a:t>conf</a:t>
                      </a:r>
                      <a:endParaRPr lang="en-US" sz="1400" u="sng" dirty="0" smtClean="0"/>
                    </a:p>
                    <a:p>
                      <a:endParaRPr lang="en-US" sz="1400" u="sng" dirty="0"/>
                    </a:p>
                  </a:txBody>
                  <a:tcPr/>
                </a:tc>
              </a:tr>
              <a:tr h="319901">
                <a:tc>
                  <a:txBody>
                    <a:bodyPr/>
                    <a:lstStyle/>
                    <a:p>
                      <a:pPr algn="ctr"/>
                      <a:r>
                        <a:rPr lang="en-US" sz="1400" dirty="0" smtClean="0">
                          <a:sym typeface="Wingdings"/>
                        </a:rPr>
                        <a:t></a:t>
                      </a:r>
                      <a:endParaRPr lang="en-US" sz="1400" dirty="0"/>
                    </a:p>
                  </a:txBody>
                  <a:tcPr/>
                </a:tc>
                <a:tc>
                  <a:txBody>
                    <a:bodyPr/>
                    <a:lstStyle/>
                    <a:p>
                      <a:r>
                        <a:rPr lang="en-US" sz="1400" dirty="0" smtClean="0"/>
                        <a:t>11/15/15</a:t>
                      </a:r>
                      <a:endParaRPr lang="en-US" sz="1400" dirty="0"/>
                    </a:p>
                  </a:txBody>
                  <a:tcPr/>
                </a:tc>
                <a:tc>
                  <a:txBody>
                    <a:bodyPr/>
                    <a:lstStyle/>
                    <a:p>
                      <a:r>
                        <a:rPr lang="en-US" sz="1400" dirty="0" smtClean="0"/>
                        <a:t>Sarah Crew</a:t>
                      </a:r>
                      <a:endParaRPr lang="en-US" sz="1400" dirty="0"/>
                    </a:p>
                  </a:txBody>
                  <a:tcPr/>
                </a:tc>
                <a:tc>
                  <a:txBody>
                    <a:bodyPr/>
                    <a:lstStyle/>
                    <a:p>
                      <a:r>
                        <a:rPr lang="en-US" sz="1400" dirty="0" smtClean="0"/>
                        <a:t>Artifact C234  has loaded</a:t>
                      </a:r>
                      <a:endParaRPr lang="en-US" sz="1400" dirty="0"/>
                    </a:p>
                  </a:txBody>
                  <a:tcPr/>
                </a:tc>
                <a:tc>
                  <a:txBody>
                    <a:bodyPr/>
                    <a:lstStyle/>
                    <a:p>
                      <a:r>
                        <a:rPr lang="en-US" sz="1400" u="sng" dirty="0" smtClean="0"/>
                        <a:t>Artifact C234</a:t>
                      </a:r>
                      <a:endParaRPr lang="en-US" sz="1400" u="sng" dirty="0"/>
                    </a:p>
                  </a:txBody>
                  <a:tcPr/>
                </a:tc>
              </a:tr>
              <a:tr h="407136">
                <a:tc>
                  <a:txBody>
                    <a:bodyPr/>
                    <a:lstStyle/>
                    <a:p>
                      <a:pPr algn="ctr"/>
                      <a:r>
                        <a:rPr lang="en-US" sz="1400" dirty="0" smtClean="0">
                          <a:sym typeface="Wingdings"/>
                        </a:rPr>
                        <a:t></a:t>
                      </a:r>
                      <a:endParaRPr lang="en-US" sz="1400" dirty="0"/>
                    </a:p>
                  </a:txBody>
                  <a:tcPr/>
                </a:tc>
                <a:tc>
                  <a:txBody>
                    <a:bodyPr/>
                    <a:lstStyle/>
                    <a:p>
                      <a:r>
                        <a:rPr lang="en-US" sz="1400" dirty="0" smtClean="0"/>
                        <a:t>11/30/15</a:t>
                      </a:r>
                      <a:endParaRPr lang="en-US" sz="1400" dirty="0"/>
                    </a:p>
                  </a:txBody>
                  <a:tcPr/>
                </a:tc>
                <a:tc>
                  <a:txBody>
                    <a:bodyPr/>
                    <a:lstStyle/>
                    <a:p>
                      <a:r>
                        <a:rPr lang="en-US" sz="1400" dirty="0" smtClean="0"/>
                        <a:t>Mary Poppins</a:t>
                      </a:r>
                      <a:endParaRPr lang="en-US" sz="1400" dirty="0"/>
                    </a:p>
                  </a:txBody>
                  <a:tcPr/>
                </a:tc>
                <a:tc>
                  <a:txBody>
                    <a:bodyPr/>
                    <a:lstStyle/>
                    <a:p>
                      <a:r>
                        <a:rPr lang="en-US" sz="1400" dirty="0" smtClean="0"/>
                        <a:t>Evidence added to Artifact D111 </a:t>
                      </a:r>
                      <a:endParaRPr lang="en-US" sz="1400" dirty="0"/>
                    </a:p>
                  </a:txBody>
                  <a:tcPr/>
                </a:tc>
                <a:tc>
                  <a:txBody>
                    <a:bodyPr/>
                    <a:lstStyle/>
                    <a:p>
                      <a:r>
                        <a:rPr lang="en-US" sz="1400" u="sng" dirty="0" smtClean="0"/>
                        <a:t>Artifact D111</a:t>
                      </a:r>
                      <a:endParaRPr lang="en-US" sz="1400" u="sng" dirty="0"/>
                    </a:p>
                  </a:txBody>
                  <a:tcPr/>
                </a:tc>
              </a:tr>
              <a:tr h="361814">
                <a:tc>
                  <a:txBody>
                    <a:bodyPr/>
                    <a:lstStyle/>
                    <a:p>
                      <a:pPr algn="ctr"/>
                      <a:r>
                        <a:rPr lang="en-US" sz="1400" dirty="0" smtClean="0">
                          <a:sym typeface="Wingdings"/>
                        </a:rPr>
                        <a:t></a:t>
                      </a:r>
                      <a:endParaRPr lang="en-US" sz="1400" dirty="0"/>
                    </a:p>
                  </a:txBody>
                  <a:tcPr/>
                </a:tc>
                <a:tc>
                  <a:txBody>
                    <a:bodyPr/>
                    <a:lstStyle/>
                    <a:p>
                      <a:r>
                        <a:rPr lang="en-US" sz="1400" dirty="0" smtClean="0"/>
                        <a:t>12/15/15</a:t>
                      </a:r>
                      <a:endParaRPr lang="en-US" sz="1400" dirty="0"/>
                    </a:p>
                  </a:txBody>
                  <a:tcPr/>
                </a:tc>
                <a:tc>
                  <a:txBody>
                    <a:bodyPr/>
                    <a:lstStyle/>
                    <a:p>
                      <a:r>
                        <a:rPr lang="en-US" sz="1400" dirty="0" smtClean="0"/>
                        <a:t>Sarah Crew</a:t>
                      </a:r>
                      <a:endParaRPr lang="en-US" sz="1400" dirty="0"/>
                    </a:p>
                  </a:txBody>
                  <a:tcPr/>
                </a:tc>
                <a:tc>
                  <a:txBody>
                    <a:bodyPr/>
                    <a:lstStyle/>
                    <a:p>
                      <a:r>
                        <a:rPr lang="en-US" sz="1400" dirty="0" smtClean="0"/>
                        <a:t>Teacher requests  unlock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2013-2014.1</a:t>
                      </a:r>
                    </a:p>
                  </a:txBody>
                  <a:tcPr/>
                </a:tc>
              </a:tr>
              <a:tr h="289452">
                <a:tc>
                  <a:txBody>
                    <a:bodyPr/>
                    <a:lstStyle/>
                    <a:p>
                      <a:pPr algn="ctr"/>
                      <a:r>
                        <a:rPr lang="en-US" sz="1400" dirty="0" smtClean="0">
                          <a:sym typeface="Wingdings"/>
                        </a:rPr>
                        <a:t></a:t>
                      </a:r>
                      <a:endParaRPr lang="en-US" sz="1400" dirty="0"/>
                    </a:p>
                  </a:txBody>
                  <a:tcPr/>
                </a:tc>
                <a:tc>
                  <a:txBody>
                    <a:bodyPr/>
                    <a:lstStyle/>
                    <a:p>
                      <a:r>
                        <a:rPr lang="en-US" sz="1400" dirty="0" smtClean="0"/>
                        <a:t>5/15/15</a:t>
                      </a:r>
                      <a:endParaRPr lang="en-US" sz="1400" dirty="0"/>
                    </a:p>
                  </a:txBody>
                  <a:tcPr/>
                </a:tc>
                <a:tc>
                  <a:txBody>
                    <a:bodyPr/>
                    <a:lstStyle/>
                    <a:p>
                      <a:r>
                        <a:rPr lang="en-US" sz="1400" dirty="0" smtClean="0"/>
                        <a:t>Sarah Crew</a:t>
                      </a:r>
                      <a:endParaRPr lang="en-US" sz="1400" dirty="0"/>
                    </a:p>
                  </a:txBody>
                  <a:tcPr/>
                </a:tc>
                <a:tc>
                  <a:txBody>
                    <a:bodyPr/>
                    <a:lstStyle/>
                    <a:p>
                      <a:r>
                        <a:rPr lang="en-US" sz="1400" dirty="0" smtClean="0"/>
                        <a:t>Final</a:t>
                      </a:r>
                      <a:r>
                        <a:rPr lang="en-US" sz="1400" baseline="0" dirty="0" smtClean="0"/>
                        <a:t> </a:t>
                      </a:r>
                      <a:r>
                        <a:rPr lang="en-US" sz="1400" dirty="0" smtClean="0"/>
                        <a:t>Reflections updated</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Summative </a:t>
                      </a:r>
                      <a:r>
                        <a:rPr lang="en-US" sz="1400" u="sng" dirty="0" err="1" smtClean="0"/>
                        <a:t>Eval</a:t>
                      </a:r>
                      <a:endParaRPr lang="en-US" sz="1400" u="sng" dirty="0" smtClean="0"/>
                    </a:p>
                  </a:txBody>
                  <a:tcPr/>
                </a:tc>
              </a:tr>
              <a:tr h="4920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ym typeface="Wingdings"/>
                        </a:rPr>
                        <a:t></a:t>
                      </a:r>
                      <a:endParaRPr lang="en-US" sz="1400" dirty="0" smtClean="0"/>
                    </a:p>
                    <a:p>
                      <a:pPr algn="ctr"/>
                      <a:endParaRPr lang="en-US" sz="1400" dirty="0"/>
                    </a:p>
                  </a:txBody>
                  <a:tcPr/>
                </a:tc>
                <a:tc>
                  <a:txBody>
                    <a:bodyPr/>
                    <a:lstStyle/>
                    <a:p>
                      <a:r>
                        <a:rPr lang="en-US" sz="1400" dirty="0" smtClean="0"/>
                        <a:t>12/15/15</a:t>
                      </a:r>
                      <a:endParaRPr lang="en-US" sz="1400" dirty="0"/>
                    </a:p>
                  </a:txBody>
                  <a:tcPr/>
                </a:tc>
                <a:tc>
                  <a:txBody>
                    <a:bodyPr/>
                    <a:lstStyle/>
                    <a:p>
                      <a:r>
                        <a:rPr lang="en-US" sz="1400" dirty="0" smtClean="0"/>
                        <a:t>Mary Poppins</a:t>
                      </a:r>
                      <a:endParaRPr lang="en-US" sz="1400" dirty="0"/>
                    </a:p>
                  </a:txBody>
                  <a:tcPr/>
                </a:tc>
                <a:tc>
                  <a:txBody>
                    <a:bodyPr/>
                    <a:lstStyle/>
                    <a:p>
                      <a:r>
                        <a:rPr lang="en-US" sz="1400" dirty="0" smtClean="0"/>
                        <a:t>Teacher Response added to observation</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2013-2014.1/Response</a:t>
                      </a:r>
                    </a:p>
                  </a:txBody>
                  <a:tcPr/>
                </a:tc>
              </a:tr>
              <a:tr h="4920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ym typeface="Wingdings"/>
                        </a:rPr>
                        <a:t></a:t>
                      </a:r>
                      <a:endParaRPr lang="en-US" sz="1400" dirty="0" smtClean="0"/>
                    </a:p>
                  </a:txBody>
                  <a:tcPr/>
                </a:tc>
                <a:tc>
                  <a:txBody>
                    <a:bodyPr/>
                    <a:lstStyle/>
                    <a:p>
                      <a:r>
                        <a:rPr lang="en-US" sz="1400" dirty="0" smtClean="0"/>
                        <a:t>5/15/15</a:t>
                      </a:r>
                      <a:endParaRPr lang="en-US" sz="1400" dirty="0"/>
                    </a:p>
                  </a:txBody>
                  <a:tcPr/>
                </a:tc>
                <a:tc>
                  <a:txBody>
                    <a:bodyPr/>
                    <a:lstStyle/>
                    <a:p>
                      <a:r>
                        <a:rPr lang="en-US" sz="1400" dirty="0" smtClean="0"/>
                        <a:t>Mary Poppins</a:t>
                      </a:r>
                      <a:endParaRPr lang="en-US" sz="1400" dirty="0"/>
                    </a:p>
                  </a:txBody>
                  <a:tcPr/>
                </a:tc>
                <a:tc>
                  <a:txBody>
                    <a:bodyPr/>
                    <a:lstStyle/>
                    <a:p>
                      <a:r>
                        <a:rPr lang="en-US" sz="1400" dirty="0" smtClean="0"/>
                        <a:t>Teacher received Summative Evaluation</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Summative </a:t>
                      </a:r>
                      <a:r>
                        <a:rPr lang="en-US" sz="1400" u="sng" dirty="0" err="1" smtClean="0"/>
                        <a:t>Eval</a:t>
                      </a:r>
                      <a:endParaRPr lang="en-US" sz="1400" u="sng"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u="sng" dirty="0" smtClean="0"/>
                    </a:p>
                  </a:txBody>
                  <a:tcPr/>
                </a:tc>
              </a:tr>
              <a:tr h="6248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ym typeface="Wingdings"/>
                        </a:rPr>
                        <a:t></a:t>
                      </a:r>
                      <a:endParaRPr lang="en-US" sz="1400" dirty="0" smtClean="0"/>
                    </a:p>
                    <a:p>
                      <a:pPr algn="ctr"/>
                      <a:endParaRPr lang="en-US" sz="1400" dirty="0"/>
                    </a:p>
                  </a:txBody>
                  <a:tcPr/>
                </a:tc>
                <a:tc>
                  <a:txBody>
                    <a:bodyPr/>
                    <a:lstStyle/>
                    <a:p>
                      <a:r>
                        <a:rPr lang="en-US" sz="1400" dirty="0" smtClean="0"/>
                        <a:t>1/5/15</a:t>
                      </a:r>
                      <a:endParaRPr lang="en-US" sz="1400" dirty="0"/>
                    </a:p>
                  </a:txBody>
                  <a:tcPr/>
                </a:tc>
                <a:tc>
                  <a:txBody>
                    <a:bodyPr/>
                    <a:lstStyle/>
                    <a:p>
                      <a:r>
                        <a:rPr lang="en-US" sz="1400" dirty="0" err="1" smtClean="0"/>
                        <a:t>eVal</a:t>
                      </a:r>
                      <a:r>
                        <a:rPr lang="en-US" sz="1400" baseline="0" dirty="0" smtClean="0"/>
                        <a:t> Team</a:t>
                      </a:r>
                      <a:endParaRPr lang="en-US" sz="1400" dirty="0"/>
                    </a:p>
                  </a:txBody>
                  <a:tcPr/>
                </a:tc>
                <a:tc>
                  <a:txBody>
                    <a:bodyPr/>
                    <a:lstStyle/>
                    <a:p>
                      <a:r>
                        <a:rPr lang="en-US" sz="1400" dirty="0" smtClean="0"/>
                        <a:t>Updates added to </a:t>
                      </a:r>
                      <a:r>
                        <a:rPr lang="en-US" sz="1400" dirty="0" err="1" smtClean="0"/>
                        <a:t>eVal</a:t>
                      </a:r>
                      <a:r>
                        <a:rPr lang="en-US" sz="1400" dirty="0" smtClean="0"/>
                        <a: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Release Notes</a:t>
                      </a:r>
                    </a:p>
                  </a:txBody>
                  <a:tcPr/>
                </a:tc>
              </a:tr>
            </a:tbl>
          </a:graphicData>
        </a:graphic>
      </p:graphicFrame>
      <p:sp>
        <p:nvSpPr>
          <p:cNvPr id="54359" name="TextBox 3"/>
          <p:cNvSpPr txBox="1">
            <a:spLocks noChangeArrowheads="1"/>
          </p:cNvSpPr>
          <p:nvPr/>
        </p:nvSpPr>
        <p:spPr bwMode="auto">
          <a:xfrm>
            <a:off x="228600" y="6172200"/>
            <a:ext cx="8153400" cy="369888"/>
          </a:xfrm>
          <a:prstGeom prst="rect">
            <a:avLst/>
          </a:prstGeom>
          <a:noFill/>
          <a:ln w="9525">
            <a:noFill/>
            <a:miter lim="800000"/>
            <a:headEnd/>
            <a:tailEnd/>
          </a:ln>
        </p:spPr>
        <p:txBody>
          <a:bodyPr>
            <a:spAutoFit/>
          </a:bodyPr>
          <a:lstStyle/>
          <a:p>
            <a:r>
              <a:rPr lang="en-US">
                <a:latin typeface="Calibri" pitchFamily="34" charset="0"/>
              </a:rPr>
              <a:t>Controls to sort and filter the list and to clear selected rows.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53" name="Rectangle 52"/>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6323" name="TextBox 53"/>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55" name="Rounded Rectangle 54"/>
          <p:cNvSpPr/>
          <p:nvPr/>
        </p:nvSpPr>
        <p:spPr>
          <a:xfrm>
            <a:off x="228600" y="152400"/>
            <a:ext cx="1306286"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6" name="Rounded Rectangle 55"/>
          <p:cNvSpPr/>
          <p:nvPr/>
        </p:nvSpPr>
        <p:spPr>
          <a:xfrm>
            <a:off x="4267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57" name="Rounded Rectangle 56"/>
          <p:cNvSpPr/>
          <p:nvPr/>
        </p:nvSpPr>
        <p:spPr>
          <a:xfrm>
            <a:off x="1600200" y="152400"/>
            <a:ext cx="1404257"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58" name="Rounded Rectangle 57"/>
          <p:cNvSpPr/>
          <p:nvPr/>
        </p:nvSpPr>
        <p:spPr>
          <a:xfrm>
            <a:off x="3048000" y="152400"/>
            <a:ext cx="1175657"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22" name="Rounded Rectangle 21"/>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
        <p:nvSpPr>
          <p:cNvPr id="56339" name="TextBox 1"/>
          <p:cNvSpPr txBox="1">
            <a:spLocks noChangeArrowheads="1"/>
          </p:cNvSpPr>
          <p:nvPr/>
        </p:nvSpPr>
        <p:spPr bwMode="auto">
          <a:xfrm>
            <a:off x="533400" y="1981200"/>
            <a:ext cx="7772400" cy="646113"/>
          </a:xfrm>
          <a:prstGeom prst="rect">
            <a:avLst/>
          </a:prstGeom>
          <a:noFill/>
          <a:ln w="9525">
            <a:noFill/>
            <a:miter lim="800000"/>
            <a:headEnd/>
            <a:tailEnd/>
          </a:ln>
        </p:spPr>
        <p:txBody>
          <a:bodyPr>
            <a:spAutoFit/>
          </a:bodyPr>
          <a:lstStyle/>
          <a:p>
            <a:r>
              <a:rPr lang="en-US">
                <a:latin typeface="Calibri" pitchFamily="34" charset="0"/>
              </a:rPr>
              <a:t>(Include note that the Observation report is in the Observation workflow under Daily Workbench and the Summative Evaluation is under Summative Tasks)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53" name="Rectangle 52"/>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8371" name="TextBox 53"/>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55" name="Rounded Rectangle 54"/>
          <p:cNvSpPr/>
          <p:nvPr/>
        </p:nvSpPr>
        <p:spPr>
          <a:xfrm>
            <a:off x="228600" y="152400"/>
            <a:ext cx="1306286"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56" name="Rounded Rectangle 55"/>
          <p:cNvSpPr/>
          <p:nvPr/>
        </p:nvSpPr>
        <p:spPr>
          <a:xfrm>
            <a:off x="42672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57" name="Rounded Rectangle 56"/>
          <p:cNvSpPr/>
          <p:nvPr/>
        </p:nvSpPr>
        <p:spPr>
          <a:xfrm>
            <a:off x="1600200" y="152400"/>
            <a:ext cx="1404257"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58" name="Rounded Rectangle 57"/>
          <p:cNvSpPr/>
          <p:nvPr/>
        </p:nvSpPr>
        <p:spPr>
          <a:xfrm>
            <a:off x="3048000" y="152400"/>
            <a:ext cx="1175657"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58384" name="TextBox 24"/>
          <p:cNvSpPr txBox="1">
            <a:spLocks noChangeArrowheads="1"/>
          </p:cNvSpPr>
          <p:nvPr/>
        </p:nvSpPr>
        <p:spPr bwMode="auto">
          <a:xfrm>
            <a:off x="130175" y="2133600"/>
            <a:ext cx="1905000" cy="338138"/>
          </a:xfrm>
          <a:prstGeom prst="rect">
            <a:avLst/>
          </a:prstGeom>
          <a:noFill/>
          <a:ln w="9525">
            <a:noFill/>
            <a:miter lim="800000"/>
            <a:headEnd/>
            <a:tailEnd/>
          </a:ln>
        </p:spPr>
        <p:txBody>
          <a:bodyPr>
            <a:spAutoFit/>
          </a:bodyPr>
          <a:lstStyle/>
          <a:p>
            <a:r>
              <a:rPr lang="en-US" sz="1600" b="1">
                <a:latin typeface="Calibri" pitchFamily="34" charset="0"/>
              </a:rPr>
              <a:t>Support</a:t>
            </a:r>
          </a:p>
        </p:txBody>
      </p:sp>
      <p:sp>
        <p:nvSpPr>
          <p:cNvPr id="58385" name="TextBox 25"/>
          <p:cNvSpPr txBox="1">
            <a:spLocks noChangeArrowheads="1"/>
          </p:cNvSpPr>
          <p:nvPr/>
        </p:nvSpPr>
        <p:spPr bwMode="auto">
          <a:xfrm>
            <a:off x="152400" y="1795463"/>
            <a:ext cx="1828800" cy="338137"/>
          </a:xfrm>
          <a:prstGeom prst="rect">
            <a:avLst/>
          </a:prstGeom>
          <a:noFill/>
          <a:ln w="9525">
            <a:noFill/>
            <a:miter lim="800000"/>
            <a:headEnd/>
            <a:tailEnd/>
          </a:ln>
        </p:spPr>
        <p:txBody>
          <a:bodyPr>
            <a:spAutoFit/>
          </a:bodyPr>
          <a:lstStyle/>
          <a:p>
            <a:r>
              <a:rPr lang="en-US" sz="1600" b="1">
                <a:latin typeface="Calibri" pitchFamily="34" charset="0"/>
              </a:rPr>
              <a:t>eVal User Guides</a:t>
            </a:r>
          </a:p>
        </p:txBody>
      </p:sp>
      <p:sp>
        <p:nvSpPr>
          <p:cNvPr id="58386" name="TextBox 31"/>
          <p:cNvSpPr txBox="1">
            <a:spLocks noChangeArrowheads="1"/>
          </p:cNvSpPr>
          <p:nvPr/>
        </p:nvSpPr>
        <p:spPr bwMode="auto">
          <a:xfrm>
            <a:off x="152400" y="2514600"/>
            <a:ext cx="3048000" cy="584200"/>
          </a:xfrm>
          <a:prstGeom prst="rect">
            <a:avLst/>
          </a:prstGeom>
          <a:noFill/>
          <a:ln w="9525">
            <a:noFill/>
            <a:miter lim="800000"/>
            <a:headEnd/>
            <a:tailEnd/>
          </a:ln>
        </p:spPr>
        <p:txBody>
          <a:bodyPr>
            <a:spAutoFit/>
          </a:bodyPr>
          <a:lstStyle/>
          <a:p>
            <a:r>
              <a:rPr lang="en-US" sz="1600" b="1">
                <a:latin typeface="Calibri" pitchFamily="34" charset="0"/>
              </a:rPr>
              <a:t>Release Notes (what’s new in eVal)</a:t>
            </a:r>
          </a:p>
        </p:txBody>
      </p:sp>
      <p:sp>
        <p:nvSpPr>
          <p:cNvPr id="33" name="Rounded Rectangle 32"/>
          <p:cNvSpPr/>
          <p:nvPr/>
        </p:nvSpPr>
        <p:spPr>
          <a:xfrm>
            <a:off x="5715000" y="457200"/>
            <a:ext cx="898072"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
        <p:nvSpPr>
          <p:cNvPr id="58390" name="TextBox 34"/>
          <p:cNvSpPr txBox="1">
            <a:spLocks noChangeArrowheads="1"/>
          </p:cNvSpPr>
          <p:nvPr/>
        </p:nvSpPr>
        <p:spPr bwMode="auto">
          <a:xfrm>
            <a:off x="2971800" y="2133600"/>
            <a:ext cx="6096000" cy="3108325"/>
          </a:xfrm>
          <a:prstGeom prst="rect">
            <a:avLst/>
          </a:prstGeom>
          <a:noFill/>
          <a:ln w="9525">
            <a:noFill/>
            <a:miter lim="800000"/>
            <a:headEnd/>
            <a:tailEnd/>
          </a:ln>
        </p:spPr>
        <p:txBody>
          <a:bodyPr>
            <a:spAutoFit/>
          </a:bodyPr>
          <a:lstStyle/>
          <a:p>
            <a:r>
              <a:rPr lang="en-US" sz="2800">
                <a:latin typeface="Calibri" pitchFamily="34" charset="0"/>
              </a:rPr>
              <a:t>This part still  needs to be designed.  User guide and Help can be District-specific (and Districts could elect to turn off the State-supplied ones).  Evaluator would have access to both the evaluator and the teacher user guides.  Help would include District’s support email.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7086600" y="381000"/>
            <a:ext cx="13716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934200" y="398463"/>
            <a:ext cx="171450" cy="2936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17411" name="TextBox 45"/>
          <p:cNvSpPr txBox="1">
            <a:spLocks noChangeArrowheads="1"/>
          </p:cNvSpPr>
          <p:nvPr/>
        </p:nvSpPr>
        <p:spPr bwMode="auto">
          <a:xfrm>
            <a:off x="7467600" y="655638"/>
            <a:ext cx="1219200" cy="368300"/>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7" name="Rounded Rectangle 46"/>
          <p:cNvSpPr/>
          <p:nvPr/>
        </p:nvSpPr>
        <p:spPr>
          <a:xfrm>
            <a:off x="228600" y="445532"/>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graphicFrame>
        <p:nvGraphicFramePr>
          <p:cNvPr id="41" name="Table 40"/>
          <p:cNvGraphicFramePr>
            <a:graphicFrameLocks noGrp="1"/>
          </p:cNvGraphicFramePr>
          <p:nvPr/>
        </p:nvGraphicFramePr>
        <p:xfrm>
          <a:off x="228600" y="1792288"/>
          <a:ext cx="8763000" cy="4622800"/>
        </p:xfrm>
        <a:graphic>
          <a:graphicData uri="http://schemas.openxmlformats.org/drawingml/2006/table">
            <a:tbl>
              <a:tblPr firstRow="1" bandRow="1">
                <a:tableStyleId>{5C22544A-7EE6-4342-B048-85BDC9FD1C3A}</a:tableStyleId>
              </a:tblPr>
              <a:tblGrid>
                <a:gridCol w="1143004"/>
                <a:gridCol w="506661"/>
                <a:gridCol w="593878"/>
                <a:gridCol w="499661"/>
                <a:gridCol w="424149"/>
                <a:gridCol w="475106"/>
                <a:gridCol w="477623"/>
                <a:gridCol w="683733"/>
                <a:gridCol w="659865"/>
                <a:gridCol w="593878"/>
                <a:gridCol w="593878"/>
                <a:gridCol w="725851"/>
                <a:gridCol w="475104"/>
                <a:gridCol w="910611"/>
              </a:tblGrid>
              <a:tr h="377483">
                <a:tc>
                  <a:txBody>
                    <a:bodyPr/>
                    <a:lstStyle/>
                    <a:p>
                      <a:pPr lvl="0" algn="ctr"/>
                      <a:endParaRPr lang="en-US" sz="1000" dirty="0">
                        <a:solidFill>
                          <a:sysClr val="windowText" lastClr="00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rowSpan="3" gridSpan="3">
                  <a:txBody>
                    <a:bodyPr/>
                    <a:lstStyle/>
                    <a:p>
                      <a:pPr lvl="0" algn="ctr"/>
                      <a:endParaRPr lang="en-US" sz="1000" b="1" kern="1200" dirty="0" smtClean="0">
                        <a:solidFill>
                          <a:sysClr val="windowText" lastClr="000000"/>
                        </a:solidFill>
                        <a:latin typeface="+mn-lt"/>
                        <a:ea typeface="+mn-ea"/>
                        <a:cs typeface="+mn-cs"/>
                      </a:endParaRPr>
                    </a:p>
                    <a:p>
                      <a:pPr lvl="0" algn="ctr"/>
                      <a:endParaRPr lang="en-US" sz="1000" b="1" kern="1200" dirty="0" smtClean="0">
                        <a:solidFill>
                          <a:sysClr val="windowText" lastClr="000000"/>
                        </a:solidFill>
                        <a:latin typeface="+mn-lt"/>
                        <a:ea typeface="+mn-ea"/>
                        <a:cs typeface="+mn-cs"/>
                      </a:endParaRPr>
                    </a:p>
                    <a:p>
                      <a:pPr lvl="0" algn="ctr"/>
                      <a:r>
                        <a:rPr lang="en-US" sz="1000" b="1" kern="1200" dirty="0" smtClean="0">
                          <a:solidFill>
                            <a:sysClr val="windowText" lastClr="000000"/>
                          </a:solidFill>
                          <a:latin typeface="+mn-lt"/>
                          <a:ea typeface="+mn-ea"/>
                          <a:cs typeface="+mn-cs"/>
                        </a:rPr>
                        <a:t>ASSIGNMENTS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rowSpan="3" hMerge="1">
                  <a:txBody>
                    <a:bodyPr/>
                    <a:lstStyle/>
                    <a:p>
                      <a:endParaRPr lang="en-US"/>
                    </a:p>
                  </a:txBody>
                  <a:tcPr/>
                </a:tc>
                <a:tc rowSpan="3" hMerge="1">
                  <a:txBody>
                    <a:bodyPr/>
                    <a:lstStyle/>
                    <a:p>
                      <a:endParaRPr lang="en-US"/>
                    </a:p>
                  </a:txBody>
                  <a:tcPr/>
                </a:tc>
                <a:tc gridSpan="7">
                  <a:txBody>
                    <a:bodyPr/>
                    <a:lstStyle/>
                    <a:p>
                      <a:pPr lvl="0" algn="ctr"/>
                      <a:r>
                        <a:rPr lang="en-US" sz="1000" b="1" kern="1200" dirty="0" smtClean="0">
                          <a:solidFill>
                            <a:sysClr val="windowText" lastClr="000000"/>
                          </a:solidFill>
                          <a:latin typeface="+mn-lt"/>
                          <a:ea typeface="+mn-ea"/>
                          <a:cs typeface="+mn-cs"/>
                        </a:rPr>
                        <a:t>EVIDENCE</a:t>
                      </a:r>
                      <a:endParaRPr lang="en-US" sz="10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hMerge="1">
                  <a:txBody>
                    <a:bodyPr/>
                    <a:lstStyle/>
                    <a:p>
                      <a:endParaRPr lang="en-US"/>
                    </a:p>
                  </a:txBody>
                  <a:tcPr/>
                </a:tc>
                <a:tc hMerge="1">
                  <a:txBody>
                    <a:bodyPr/>
                    <a:lstStyle/>
                    <a:p>
                      <a:endParaRPr lang="en-US"/>
                    </a:p>
                  </a:txBody>
                  <a:tcPr/>
                </a:tc>
                <a:tc hMerge="1">
                  <a:txBody>
                    <a:bodyPr/>
                    <a:lstStyle/>
                    <a:p>
                      <a:pPr lvl="0" algn="ctr"/>
                      <a:endParaRPr 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pPr lvl="0" algn="ctr"/>
                      <a:endParaRPr lang="en-US" sz="10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rowSpan="3" gridSpan="3">
                  <a:txBody>
                    <a:bodyPr/>
                    <a:lstStyle/>
                    <a:p>
                      <a:pPr lvl="0" algn="ctr"/>
                      <a:endParaRPr lang="en-US" sz="1000" dirty="0" smtClean="0">
                        <a:solidFill>
                          <a:sysClr val="windowText" lastClr="000000"/>
                        </a:solidFill>
                      </a:endParaRPr>
                    </a:p>
                    <a:p>
                      <a:pPr lvl="0" algn="ctr"/>
                      <a:endParaRPr lang="en-US" sz="1000" dirty="0" smtClean="0">
                        <a:solidFill>
                          <a:sysClr val="windowText" lastClr="000000"/>
                        </a:solidFill>
                      </a:endParaRPr>
                    </a:p>
                    <a:p>
                      <a:pPr lvl="0" algn="ctr"/>
                      <a:endParaRPr lang="en-US" sz="1000" dirty="0" smtClean="0">
                        <a:solidFill>
                          <a:sysClr val="windowText" lastClr="000000"/>
                        </a:solidFill>
                      </a:endParaRPr>
                    </a:p>
                    <a:p>
                      <a:pPr lvl="0" algn="ctr"/>
                      <a:r>
                        <a:rPr lang="en-US" sz="1000" dirty="0" smtClean="0">
                          <a:solidFill>
                            <a:sysClr val="windowText" lastClr="000000"/>
                          </a:solidFill>
                        </a:rPr>
                        <a:t>WORKFLOW</a:t>
                      </a:r>
                      <a:endParaRPr lang="en-US" sz="1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rowSpan="3" hMerge="1">
                  <a:txBody>
                    <a:bodyPr/>
                    <a:lstStyle/>
                    <a:p>
                      <a:endParaRPr lang="en-US"/>
                    </a:p>
                  </a:txBody>
                  <a:tcPr/>
                </a:tc>
                <a:tc rowSpan="3" hMerge="1">
                  <a:txBody>
                    <a:bodyPr/>
                    <a:lstStyle/>
                    <a:p>
                      <a:pPr lvl="0"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7483">
                <a:tc>
                  <a:txBody>
                    <a:bodyPr/>
                    <a:lstStyle/>
                    <a:p>
                      <a:pPr lvl="0" algn="ctr"/>
                      <a:endParaRPr lang="en-US" sz="1000" dirty="0">
                        <a:solidFill>
                          <a:sysClr val="windowText" lastClr="00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gridSpan="3" vMerge="1">
                  <a:txBody>
                    <a:bodyPr/>
                    <a:lstStyle/>
                    <a:p>
                      <a:pPr lvl="0" algn="ctr"/>
                      <a:endParaRPr lang="en-US" sz="10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vMerge="1">
                  <a:txBody>
                    <a:bodyPr/>
                    <a:lstStyle/>
                    <a:p>
                      <a:pPr lvl="0" algn="ctr"/>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hMerge="1" vMerge="1">
                  <a:txBody>
                    <a:bodyPr/>
                    <a:lstStyle/>
                    <a:p>
                      <a:pPr lvl="0" algn="ctr"/>
                      <a:endParaRPr lang="en-US" dirty="0">
                        <a:solidFill>
                          <a:sysClr val="windowText" lastClr="00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gridSpan="2">
                  <a:txBody>
                    <a:bodyPr/>
                    <a:lstStyle/>
                    <a:p>
                      <a:pPr lvl="0" algn="ctr"/>
                      <a:r>
                        <a:rPr lang="en-US" sz="1000" b="1" kern="1200" dirty="0" smtClean="0">
                          <a:solidFill>
                            <a:sysClr val="windowText" lastClr="000000"/>
                          </a:solidFill>
                          <a:latin typeface="+mn-lt"/>
                          <a:ea typeface="+mn-ea"/>
                          <a:cs typeface="+mn-cs"/>
                        </a:rPr>
                        <a:t>Artifacts</a:t>
                      </a:r>
                      <a:endParaRPr lang="en-US" sz="10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a:txBody>
                    <a:bodyPr/>
                    <a:lstStyle/>
                    <a:p>
                      <a:pPr lvl="0" algn="ctr"/>
                      <a:endParaRPr lang="en-US" sz="10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rowSpan="2" gridSpan="4">
                  <a:txBody>
                    <a:bodyPr/>
                    <a:lstStyle/>
                    <a:p>
                      <a:pPr lvl="0" algn="ctr"/>
                      <a:endParaRPr lang="en-US" sz="1000" dirty="0" smtClean="0">
                        <a:solidFill>
                          <a:sysClr val="windowText" lastClr="000000"/>
                        </a:solidFill>
                      </a:endParaRPr>
                    </a:p>
                    <a:p>
                      <a:pPr lvl="0" algn="ctr"/>
                      <a:endParaRPr lang="en-US" sz="1000" dirty="0" smtClean="0">
                        <a:solidFill>
                          <a:sysClr val="windowText" lastClr="000000"/>
                        </a:solidFill>
                      </a:endParaRPr>
                    </a:p>
                    <a:p>
                      <a:pPr lvl="0" algn="ctr"/>
                      <a:endParaRPr lang="en-US" sz="1000" dirty="0" smtClean="0">
                        <a:solidFill>
                          <a:sysClr val="windowText" lastClr="000000"/>
                        </a:solidFill>
                      </a:endParaRPr>
                    </a:p>
                    <a:p>
                      <a:pPr lvl="0" algn="ctr"/>
                      <a:r>
                        <a:rPr lang="en-US" sz="1000" dirty="0" smtClean="0">
                          <a:solidFill>
                            <a:sysClr val="windowText" lastClr="000000"/>
                          </a:solidFill>
                        </a:rPr>
                        <a:t>Observations</a:t>
                      </a:r>
                      <a:endParaRPr lang="en-US" sz="1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rowSpan="2" hMerge="1">
                  <a:txBody>
                    <a:bodyPr/>
                    <a:lstStyle/>
                    <a:p>
                      <a:pPr lvl="0" algn="ctr"/>
                      <a:endParaRPr lang="en-US" sz="100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rowSpan="2" hMerge="1">
                  <a:txBody>
                    <a:bodyPr/>
                    <a:lstStyle/>
                    <a:p>
                      <a:pPr lvl="0" algn="ctr"/>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rowSpan="2" hMerge="1">
                  <a:txBody>
                    <a:bodyPr/>
                    <a:lstStyle/>
                    <a:p>
                      <a:pPr lvl="0" algn="ctr"/>
                      <a:endParaRPr lang="en-US"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rowSpan="2">
                  <a:txBody>
                    <a:bodyPr/>
                    <a:lstStyle/>
                    <a:p>
                      <a:pPr lvl="0" algn="ctr"/>
                      <a:endParaRPr lang="en-US" sz="1000" dirty="0" smtClean="0">
                        <a:solidFill>
                          <a:sysClr val="windowText" lastClr="000000"/>
                        </a:solidFill>
                      </a:endParaRPr>
                    </a:p>
                    <a:p>
                      <a:pPr lvl="0" algn="ctr"/>
                      <a:endParaRPr lang="en-US" sz="1000" dirty="0" smtClean="0">
                        <a:solidFill>
                          <a:sysClr val="windowText" lastClr="000000"/>
                        </a:solidFill>
                      </a:endParaRPr>
                    </a:p>
                    <a:p>
                      <a:pPr lvl="0" algn="ctr"/>
                      <a:r>
                        <a:rPr lang="en-US" sz="1000" dirty="0" smtClean="0">
                          <a:solidFill>
                            <a:sysClr val="windowText" lastClr="000000"/>
                          </a:solidFill>
                        </a:rPr>
                        <a:t>Other</a:t>
                      </a:r>
                      <a:endParaRPr lang="en-US" sz="1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gridSpan="3" vMerge="1">
                  <a:txBody>
                    <a:bodyPr/>
                    <a:lstStyle/>
                    <a:p>
                      <a:pPr lvl="0" algn="ctr"/>
                      <a:endParaRPr lang="en-US" sz="1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vMerge="1">
                  <a:txBody>
                    <a:bodyPr/>
                    <a:lstStyle/>
                    <a:p>
                      <a:endParaRPr lang="en-US"/>
                    </a:p>
                  </a:txBody>
                  <a:tcPr/>
                </a:tc>
                <a:tc hMerge="1" vMerge="1">
                  <a:txBody>
                    <a:bodyPr/>
                    <a:lstStyle/>
                    <a:p>
                      <a:pPr lvl="0"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621323">
                <a:tc>
                  <a:txBody>
                    <a:bodyPr/>
                    <a:lstStyle/>
                    <a:p>
                      <a:pPr lvl="0" algn="ctr"/>
                      <a:endParaRPr lang="en-US" sz="1000" dirty="0">
                        <a:solidFill>
                          <a:sysClr val="windowText" lastClr="000000"/>
                        </a:solidFill>
                      </a:endParaRPr>
                    </a:p>
                  </a:txBody>
                  <a:tcPr>
                    <a:lnR w="12700" cap="flat" cmpd="sng" algn="ctr">
                      <a:solidFill>
                        <a:schemeClr val="tx1"/>
                      </a:solidFill>
                      <a:prstDash val="solid"/>
                      <a:round/>
                      <a:headEnd type="none" w="med" len="med"/>
                      <a:tailEnd type="none" w="med" len="med"/>
                    </a:lnR>
                    <a:lnT w="38100" cmpd="sng">
                      <a:noFill/>
                    </a:lnT>
                    <a:lnB w="12700" cmpd="sng">
                      <a:noFill/>
                    </a:lnB>
                    <a:noFill/>
                  </a:tcPr>
                </a:tc>
                <a:tc gridSpan="3" vMerge="1">
                  <a:txBody>
                    <a:bodyPr/>
                    <a:lstStyle/>
                    <a:p>
                      <a:pPr lvl="0" algn="ctr"/>
                      <a:endParaRPr lang="en-US" sz="1000" dirty="0">
                        <a:solidFill>
                          <a:sysClr val="windowText" lastClr="000000"/>
                        </a:solidFill>
                      </a:endParaRPr>
                    </a:p>
                  </a:txBody>
                  <a:tcPr>
                    <a:lnL w="12700" cap="flat" cmpd="sng" algn="ctr">
                      <a:solidFill>
                        <a:schemeClr val="tx1"/>
                      </a:solidFill>
                      <a:prstDash val="solid"/>
                      <a:round/>
                      <a:headEnd type="none" w="med" len="med"/>
                      <a:tailEnd type="none" w="med" len="med"/>
                    </a:lnL>
                    <a:lnT w="38100" cmpd="sng">
                      <a:noFill/>
                    </a:lnT>
                    <a:lnB w="12700" cmpd="sng">
                      <a:noFill/>
                    </a:lnB>
                    <a:solidFill>
                      <a:schemeClr val="bg1">
                        <a:lumMod val="95000"/>
                      </a:schemeClr>
                    </a:solidFill>
                  </a:tcPr>
                </a:tc>
                <a:tc hMerge="1" vMerge="1">
                  <a:txBody>
                    <a:bodyPr/>
                    <a:lstStyle/>
                    <a:p>
                      <a:pPr lvl="0" algn="ctr"/>
                      <a:endParaRPr lang="en-US" sz="1000" dirty="0">
                        <a:solidFill>
                          <a:sysClr val="windowText" lastClr="000000"/>
                        </a:solidFill>
                      </a:endParaRPr>
                    </a:p>
                  </a:txBody>
                  <a:tcPr>
                    <a:lnT w="38100" cmpd="sng">
                      <a:noFill/>
                    </a:lnT>
                    <a:lnB w="12700" cmpd="sng">
                      <a:noFill/>
                    </a:lnB>
                    <a:solidFill>
                      <a:schemeClr val="bg1">
                        <a:lumMod val="95000"/>
                      </a:schemeClr>
                    </a:solidFill>
                  </a:tcPr>
                </a:tc>
                <a:tc hMerge="1" vMerge="1">
                  <a:txBody>
                    <a:bodyPr/>
                    <a:lstStyle/>
                    <a:p>
                      <a:pPr lvl="0" algn="ctr"/>
                      <a:endParaRPr lang="en-US" sz="1000" dirty="0">
                        <a:solidFill>
                          <a:sysClr val="windowText" lastClr="000000"/>
                        </a:solidFill>
                      </a:endParaRPr>
                    </a:p>
                  </a:txBody>
                  <a:tcPr>
                    <a:lnR w="12700" cap="flat" cmpd="sng" algn="ctr">
                      <a:solidFill>
                        <a:schemeClr val="tx1"/>
                      </a:solidFill>
                      <a:prstDash val="solid"/>
                      <a:round/>
                      <a:headEnd type="none" w="med" len="med"/>
                      <a:tailEnd type="none" w="med" len="med"/>
                    </a:lnR>
                    <a:lnT w="38100" cmpd="sng">
                      <a:noFill/>
                    </a:lnT>
                    <a:lnB w="12700" cmpd="sng">
                      <a:noFill/>
                    </a:lnB>
                    <a:solidFill>
                      <a:schemeClr val="bg1">
                        <a:lumMod val="95000"/>
                      </a:schemeClr>
                    </a:solidFill>
                  </a:tcPr>
                </a:tc>
                <a:tc>
                  <a:txBody>
                    <a:bodyPr/>
                    <a:lstStyle/>
                    <a:p>
                      <a:pPr lvl="0" algn="ctr"/>
                      <a:r>
                        <a:rPr lang="en-US" sz="900" dirty="0" smtClean="0">
                          <a:solidFill>
                            <a:sysClr val="windowText" lastClr="000000"/>
                          </a:solidFill>
                        </a:rPr>
                        <a:t>New</a:t>
                      </a:r>
                      <a:endParaRPr lang="en-US" sz="9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lvl="0" algn="ctr"/>
                      <a:r>
                        <a:rPr lang="en-US" sz="800" dirty="0" smtClean="0">
                          <a:solidFill>
                            <a:sysClr val="windowText" lastClr="000000"/>
                          </a:solidFill>
                        </a:rPr>
                        <a:t>Re-viewed</a:t>
                      </a:r>
                      <a:endParaRPr lang="en-US" sz="80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tc gridSpan="4" vMerge="1">
                  <a:txBody>
                    <a:bodyPr/>
                    <a:lstStyle/>
                    <a:p>
                      <a:endParaRPr lang="en-US"/>
                    </a:p>
                  </a:txBody>
                  <a:tcPr/>
                </a:tc>
                <a:tc hMerge="1" vMerge="1">
                  <a:txBody>
                    <a:bodyPr/>
                    <a:lstStyle/>
                    <a:p>
                      <a:pPr lvl="0" algn="ctr"/>
                      <a:endParaRPr lang="en-US" sz="1000" dirty="0">
                        <a:solidFill>
                          <a:sysClr val="windowText" lastClr="000000"/>
                        </a:solidFill>
                      </a:endParaRPr>
                    </a:p>
                  </a:txBody>
                  <a:tcPr>
                    <a:lnL w="12700" cap="flat" cmpd="sng" algn="ctr">
                      <a:solidFill>
                        <a:schemeClr val="tx1"/>
                      </a:solidFill>
                      <a:prstDash val="solid"/>
                      <a:round/>
                      <a:headEnd type="none" w="med" len="med"/>
                      <a:tailEnd type="none" w="med" len="med"/>
                    </a:lnL>
                    <a:lnT w="38100" cmpd="sng">
                      <a:noFill/>
                    </a:lnT>
                    <a:lnB w="12700" cmpd="sng">
                      <a:noFill/>
                    </a:lnB>
                    <a:solidFill>
                      <a:schemeClr val="bg1">
                        <a:lumMod val="95000"/>
                      </a:schemeClr>
                    </a:solidFill>
                  </a:tcPr>
                </a:tc>
                <a:tc hMerge="1" vMerge="1">
                  <a:txBody>
                    <a:bodyPr/>
                    <a:lstStyle/>
                    <a:p>
                      <a:pPr lvl="0" algn="ctr"/>
                      <a:endParaRPr lang="en-US" sz="1000" dirty="0">
                        <a:solidFill>
                          <a:sysClr val="windowText" lastClr="000000"/>
                        </a:solidFill>
                      </a:endParaRPr>
                    </a:p>
                  </a:txBody>
                  <a:tcPr>
                    <a:lnT w="38100" cmpd="sng">
                      <a:noFill/>
                    </a:lnT>
                    <a:lnB w="12700" cmpd="sng">
                      <a:noFill/>
                    </a:lnB>
                    <a:solidFill>
                      <a:schemeClr val="bg1">
                        <a:lumMod val="95000"/>
                      </a:schemeClr>
                    </a:solidFill>
                  </a:tcPr>
                </a:tc>
                <a:tc hMerge="1" vMerge="1">
                  <a:txBody>
                    <a:bodyPr/>
                    <a:lstStyle/>
                    <a:p>
                      <a:pPr lvl="0" algn="ctr"/>
                      <a:endParaRPr lang="en-US" sz="1000" dirty="0">
                        <a:solidFill>
                          <a:sysClr val="windowText" lastClr="000000"/>
                        </a:solidFill>
                      </a:endParaRPr>
                    </a:p>
                  </a:txBody>
                  <a:tcPr>
                    <a:lnR w="12700" cap="flat" cmpd="sng" algn="ctr">
                      <a:solidFill>
                        <a:schemeClr val="tx1"/>
                      </a:solidFill>
                      <a:prstDash val="solid"/>
                      <a:round/>
                      <a:headEnd type="none" w="med" len="med"/>
                      <a:tailEnd type="none" w="med" len="med"/>
                    </a:lnR>
                    <a:lnT w="38100" cmpd="sng">
                      <a:noFill/>
                    </a:lnT>
                    <a:lnB w="12700" cmpd="sng">
                      <a:noFill/>
                    </a:lnB>
                    <a:solidFill>
                      <a:schemeClr val="bg1">
                        <a:lumMod val="95000"/>
                      </a:schemeClr>
                    </a:solidFill>
                  </a:tcPr>
                </a:tc>
                <a:tc vMerge="1">
                  <a:txBody>
                    <a:bodyPr/>
                    <a:lstStyle/>
                    <a:p>
                      <a:endParaRPr lang="en-US"/>
                    </a:p>
                  </a:txBody>
                  <a:tcPr/>
                </a:tc>
                <a:tc gridSpan="3" vMerge="1">
                  <a:txBody>
                    <a:bodyPr/>
                    <a:lstStyle/>
                    <a:p>
                      <a:pPr lvl="0" algn="ctr"/>
                      <a:endParaRPr lang="en-US" sz="1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tc hMerge="1" vMerge="1">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tc hMerge="1" vMerge="1">
                  <a:txBody>
                    <a:bodyPr/>
                    <a:lstStyle/>
                    <a:p>
                      <a:pPr lvl="0" algn="ctr"/>
                      <a:endParaRPr lang="en-US" sz="100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r h="621323">
                <a:tc>
                  <a:txBody>
                    <a:bodyPr/>
                    <a:lstStyle/>
                    <a:p>
                      <a:pPr lvl="0" algn="ctr"/>
                      <a:endParaRPr lang="en-US" sz="1000" dirty="0" smtClean="0">
                        <a:solidFill>
                          <a:sysClr val="windowText" lastClr="000000"/>
                        </a:solidFill>
                      </a:endParaRPr>
                    </a:p>
                    <a:p>
                      <a:pPr lvl="0" algn="ctr"/>
                      <a:r>
                        <a:rPr lang="en-US" sz="1000" dirty="0" smtClean="0">
                          <a:solidFill>
                            <a:sysClr val="windowText" lastClr="000000"/>
                          </a:solidFill>
                        </a:rPr>
                        <a:t>Teacher</a:t>
                      </a:r>
                      <a:endParaRPr lang="en-US" sz="1000" dirty="0">
                        <a:solidFill>
                          <a:sysClr val="windowText" lastClr="000000"/>
                        </a:solidFill>
                      </a:endParaRPr>
                    </a:p>
                  </a:txBody>
                  <a:tcPr>
                    <a:lnR w="12700" cap="flat" cmpd="sng" algn="ctr">
                      <a:solidFill>
                        <a:schemeClr val="tx1"/>
                      </a:solidFill>
                      <a:prstDash val="solid"/>
                      <a:round/>
                      <a:headEnd type="none" w="med" len="med"/>
                      <a:tailEnd type="none" w="med" len="med"/>
                    </a:lnR>
                    <a:lnT w="38100" cmpd="sng">
                      <a:noFill/>
                    </a:lnT>
                    <a:solidFill>
                      <a:schemeClr val="bg2">
                        <a:lumMod val="75000"/>
                      </a:schemeClr>
                    </a:solidFill>
                  </a:tcPr>
                </a:tc>
                <a:tc>
                  <a:txBody>
                    <a:bodyPr/>
                    <a:lstStyle/>
                    <a:p>
                      <a:pPr lvl="0" algn="ctr"/>
                      <a:r>
                        <a:rPr lang="en-US" sz="1000" dirty="0" err="1" smtClean="0">
                          <a:solidFill>
                            <a:sysClr val="windowText" lastClr="000000"/>
                          </a:solidFill>
                        </a:rPr>
                        <a:t>Eval</a:t>
                      </a:r>
                      <a:r>
                        <a:rPr lang="en-US" sz="1000" dirty="0" smtClean="0">
                          <a:solidFill>
                            <a:sysClr val="windowText" lastClr="000000"/>
                          </a:solidFill>
                        </a:rPr>
                        <a:t> Cycle</a:t>
                      </a:r>
                      <a:endParaRPr lang="en-US" sz="1000" dirty="0">
                        <a:solidFill>
                          <a:sysClr val="windowText" lastClr="000000"/>
                        </a:solidFill>
                      </a:endParaRPr>
                    </a:p>
                  </a:txBody>
                  <a:tcPr>
                    <a:lnL w="12700" cap="flat" cmpd="sng" algn="ctr">
                      <a:solidFill>
                        <a:schemeClr val="tx1"/>
                      </a:solidFill>
                      <a:prstDash val="solid"/>
                      <a:round/>
                      <a:headEnd type="none" w="med" len="med"/>
                      <a:tailEnd type="none" w="med" len="med"/>
                    </a:lnL>
                    <a:lnT w="38100" cmpd="sng">
                      <a:noFill/>
                    </a:lnT>
                    <a:solidFill>
                      <a:schemeClr val="bg1">
                        <a:lumMod val="95000"/>
                      </a:schemeClr>
                    </a:solidFill>
                  </a:tcPr>
                </a:tc>
                <a:tc>
                  <a:txBody>
                    <a:bodyPr/>
                    <a:lstStyle/>
                    <a:p>
                      <a:pPr lvl="0" algn="ctr"/>
                      <a:r>
                        <a:rPr lang="en-US" sz="1000" dirty="0" err="1" smtClean="0">
                          <a:solidFill>
                            <a:sysClr val="windowText" lastClr="000000"/>
                          </a:solidFill>
                        </a:rPr>
                        <a:t>Evauator</a:t>
                      </a:r>
                      <a:endParaRPr lang="en-US" sz="1000" dirty="0">
                        <a:solidFill>
                          <a:sysClr val="windowText" lastClr="000000"/>
                        </a:solidFill>
                      </a:endParaRPr>
                    </a:p>
                  </a:txBody>
                  <a:tcPr>
                    <a:lnT w="38100" cmpd="sng">
                      <a:noFill/>
                    </a:lnT>
                    <a:solidFill>
                      <a:schemeClr val="bg1">
                        <a:lumMod val="95000"/>
                      </a:schemeClr>
                    </a:solidFill>
                  </a:tcPr>
                </a:tc>
                <a:tc>
                  <a:txBody>
                    <a:bodyPr/>
                    <a:lstStyle/>
                    <a:p>
                      <a:pPr lvl="0" algn="ctr"/>
                      <a:r>
                        <a:rPr lang="en-US" sz="1000" dirty="0" smtClean="0">
                          <a:solidFill>
                            <a:sysClr val="windowText" lastClr="000000"/>
                          </a:solidFill>
                        </a:rPr>
                        <a:t>Area of Focus</a:t>
                      </a:r>
                      <a:endParaRPr lang="en-US" sz="1000" dirty="0">
                        <a:solidFill>
                          <a:sysClr val="windowText" lastClr="000000"/>
                        </a:solidFill>
                      </a:endParaRPr>
                    </a:p>
                  </a:txBody>
                  <a:tcPr>
                    <a:lnR w="12700" cap="flat" cmpd="sng" algn="ctr">
                      <a:solidFill>
                        <a:schemeClr val="tx1"/>
                      </a:solidFill>
                      <a:prstDash val="solid"/>
                      <a:round/>
                      <a:headEnd type="none" w="med" len="med"/>
                      <a:tailEnd type="none" w="med" len="med"/>
                    </a:lnR>
                    <a:lnT w="38100" cmpd="sng">
                      <a:noFill/>
                    </a:lnT>
                    <a:solidFill>
                      <a:schemeClr val="bg1">
                        <a:lumMod val="95000"/>
                      </a:schemeClr>
                    </a:solidFill>
                  </a:tcPr>
                </a:tc>
                <a:tc>
                  <a:txBody>
                    <a:bodyPr/>
                    <a:lstStyle/>
                    <a:p>
                      <a:pPr lvl="0" algn="ctr"/>
                      <a:r>
                        <a:rPr lang="en-US" sz="1000" b="1" u="sng" dirty="0" smtClean="0">
                          <a:solidFill>
                            <a:srgbClr val="FF0000"/>
                          </a:solidFill>
                        </a:rPr>
                        <a:t>2</a:t>
                      </a:r>
                      <a:endParaRPr lang="en-US" sz="1000"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lvl="0" algn="ctr"/>
                      <a:r>
                        <a:rPr lang="en-US" sz="1000" u="sng" dirty="0" smtClean="0">
                          <a:solidFill>
                            <a:sysClr val="windowText" lastClr="000000"/>
                          </a:solidFill>
                        </a:rPr>
                        <a:t>3</a:t>
                      </a:r>
                      <a:endParaRPr lang="en-US" sz="1000" u="sng"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lvl="0" algn="ctr"/>
                      <a:r>
                        <a:rPr lang="en-US" sz="1000" i="1" baseline="0" dirty="0" smtClean="0">
                          <a:solidFill>
                            <a:sysClr val="windowText" lastClr="000000"/>
                          </a:solidFill>
                        </a:rPr>
                        <a:t>START NEW</a:t>
                      </a:r>
                      <a:endParaRPr lang="en-US" sz="1000" i="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mpd="sng">
                      <a:noFill/>
                    </a:lnT>
                    <a:solidFill>
                      <a:schemeClr val="bg1">
                        <a:lumMod val="95000"/>
                      </a:schemeClr>
                    </a:solidFill>
                  </a:tcPr>
                </a:tc>
                <a:tc>
                  <a:txBody>
                    <a:bodyPr/>
                    <a:lstStyle/>
                    <a:p>
                      <a:pPr lvl="0" algn="ctr"/>
                      <a:r>
                        <a:rPr lang="en-US" sz="1000" dirty="0" smtClean="0">
                          <a:solidFill>
                            <a:sysClr val="windowText" lastClr="000000"/>
                          </a:solidFill>
                        </a:rPr>
                        <a:t>D1</a:t>
                      </a:r>
                      <a:endParaRPr lang="en-US" sz="1000" dirty="0">
                        <a:solidFill>
                          <a:sysClr val="windowText" lastClr="000000"/>
                        </a:solidFill>
                      </a:endParaRPr>
                    </a:p>
                  </a:txBody>
                  <a:tcPr>
                    <a:lnL w="12700" cap="flat" cmpd="sng" algn="ctr">
                      <a:noFill/>
                      <a:prstDash val="solid"/>
                      <a:round/>
                      <a:headEnd type="none" w="med" len="med"/>
                      <a:tailEnd type="none" w="med" len="med"/>
                    </a:lnL>
                    <a:lnT w="38100" cmpd="sng">
                      <a:noFill/>
                    </a:lnT>
                    <a:solidFill>
                      <a:schemeClr val="bg1">
                        <a:lumMod val="95000"/>
                      </a:schemeClr>
                    </a:solidFill>
                  </a:tcPr>
                </a:tc>
                <a:tc>
                  <a:txBody>
                    <a:bodyPr/>
                    <a:lstStyle/>
                    <a:p>
                      <a:pPr lvl="0" algn="ctr"/>
                      <a:r>
                        <a:rPr lang="en-US" sz="1000" dirty="0" smtClean="0">
                          <a:solidFill>
                            <a:sysClr val="windowText" lastClr="000000"/>
                          </a:solidFill>
                        </a:rPr>
                        <a:t>D2</a:t>
                      </a:r>
                      <a:endParaRPr lang="en-US" sz="1000" dirty="0">
                        <a:solidFill>
                          <a:sysClr val="windowText" lastClr="000000"/>
                        </a:solidFill>
                      </a:endParaRPr>
                    </a:p>
                  </a:txBody>
                  <a:tcPr>
                    <a:lnT w="38100" cmpd="sng">
                      <a:noFill/>
                    </a:lnT>
                    <a:solidFill>
                      <a:schemeClr val="bg1">
                        <a:lumMod val="95000"/>
                      </a:schemeClr>
                    </a:solidFill>
                  </a:tcPr>
                </a:tc>
                <a:tc>
                  <a:txBody>
                    <a:bodyPr/>
                    <a:lstStyle/>
                    <a:p>
                      <a:pPr lvl="0" algn="ctr"/>
                      <a:r>
                        <a:rPr lang="en-US" sz="1000" dirty="0" smtClean="0">
                          <a:solidFill>
                            <a:sysClr val="windowText" lastClr="000000"/>
                          </a:solidFill>
                        </a:rPr>
                        <a:t>D3</a:t>
                      </a:r>
                      <a:endParaRPr lang="en-US" sz="1000" dirty="0">
                        <a:solidFill>
                          <a:sysClr val="windowText" lastClr="000000"/>
                        </a:solidFill>
                      </a:endParaRPr>
                    </a:p>
                  </a:txBody>
                  <a:tcPr>
                    <a:lnR w="12700" cap="flat" cmpd="sng" algn="ctr">
                      <a:solidFill>
                        <a:schemeClr val="tx1"/>
                      </a:solidFill>
                      <a:prstDash val="solid"/>
                      <a:round/>
                      <a:headEnd type="none" w="med" len="med"/>
                      <a:tailEnd type="none" w="med" len="med"/>
                    </a:lnR>
                    <a:lnT w="38100" cmpd="sng">
                      <a:noFill/>
                    </a:lnT>
                    <a:solidFill>
                      <a:schemeClr val="bg1">
                        <a:lumMod val="95000"/>
                      </a:schemeClr>
                    </a:solidFill>
                  </a:tcPr>
                </a:tc>
                <a:tc>
                  <a:txBody>
                    <a:bodyPr/>
                    <a:lstStyle/>
                    <a:p>
                      <a:pPr lvl="0" algn="ctr"/>
                      <a:r>
                        <a:rPr lang="en-US" sz="1000" dirty="0" smtClean="0">
                          <a:solidFill>
                            <a:sysClr val="windowText" lastClr="000000"/>
                          </a:solidFill>
                        </a:rPr>
                        <a:t>Ad-hoc or non-</a:t>
                      </a:r>
                      <a:r>
                        <a:rPr lang="en-US" sz="1000" dirty="0" err="1" smtClean="0">
                          <a:solidFill>
                            <a:sysClr val="windowText" lastClr="000000"/>
                          </a:solidFill>
                        </a:rPr>
                        <a:t>observeable</a:t>
                      </a:r>
                      <a:endParaRPr lang="en-US" sz="1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solidFill>
                      <a:schemeClr val="bg1">
                        <a:lumMod val="95000"/>
                      </a:schemeClr>
                    </a:solidFill>
                  </a:tcPr>
                </a:tc>
                <a:tc>
                  <a:txBody>
                    <a:bodyPr/>
                    <a:lstStyle/>
                    <a:p>
                      <a:pPr lvl="0" algn="ctr"/>
                      <a:r>
                        <a:rPr lang="en-US" sz="1000" dirty="0" smtClean="0">
                          <a:solidFill>
                            <a:sysClr val="windowText" lastClr="000000"/>
                          </a:solidFill>
                        </a:rPr>
                        <a:t>Self Assessment</a:t>
                      </a:r>
                      <a:endParaRPr lang="en-US" sz="10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lvl="0" algn="ctr"/>
                      <a:r>
                        <a:rPr lang="en-US" sz="1000" dirty="0" smtClean="0">
                          <a:solidFill>
                            <a:sysClr val="windowText" lastClr="000000"/>
                          </a:solidFill>
                        </a:rPr>
                        <a:t>Goals</a:t>
                      </a:r>
                      <a:endParaRPr lang="en-US" sz="10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ysClr val="windowText" lastClr="000000"/>
                          </a:solidFill>
                        </a:rPr>
                        <a:t>Summative  Status</a:t>
                      </a:r>
                    </a:p>
                    <a:p>
                      <a:pPr lvl="0" algn="ctr"/>
                      <a:endParaRPr lang="en-US" sz="100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95000"/>
                      </a:schemeClr>
                    </a:solidFill>
                  </a:tcPr>
                </a:tc>
              </a:tr>
              <a:tr h="457200">
                <a:tc>
                  <a:txBody>
                    <a:bodyPr/>
                    <a:lstStyle/>
                    <a:p>
                      <a:pPr algn="r"/>
                      <a:r>
                        <a:rPr lang="en-US" sz="1000" u="sng" dirty="0" smtClean="0"/>
                        <a:t>Daisy Miller</a:t>
                      </a:r>
                      <a:endParaRPr lang="en-US" sz="1000" u="sng" dirty="0"/>
                    </a:p>
                  </a:txBody>
                  <a:tcPr>
                    <a:lnR w="12700" cap="flat" cmpd="sng" algn="ctr">
                      <a:solidFill>
                        <a:schemeClr val="tx1"/>
                      </a:solidFill>
                      <a:prstDash val="solid"/>
                      <a:round/>
                      <a:headEnd type="none" w="med" len="med"/>
                      <a:tailEnd type="none" w="med" len="med"/>
                    </a:lnR>
                    <a:solidFill>
                      <a:schemeClr val="bg2"/>
                    </a:solidFill>
                  </a:tcPr>
                </a:tc>
                <a:tc>
                  <a:txBody>
                    <a:bodyPr/>
                    <a:lstStyle/>
                    <a:p>
                      <a:pPr algn="ctr"/>
                      <a:r>
                        <a:rPr lang="en-US" sz="1000" u="none" dirty="0" smtClean="0"/>
                        <a:t>C</a:t>
                      </a:r>
                      <a:endParaRPr lang="en-US" sz="1000" u="none" dirty="0"/>
                    </a:p>
                  </a:txBody>
                  <a:tcPr>
                    <a:lnL w="12700" cap="flat" cmpd="sng" algn="ctr">
                      <a:solidFill>
                        <a:schemeClr val="tx1"/>
                      </a:solidFill>
                      <a:prstDash val="solid"/>
                      <a:round/>
                      <a:headEnd type="none" w="med" len="med"/>
                      <a:tailEnd type="none" w="med" len="med"/>
                    </a:lnL>
                    <a:solidFill>
                      <a:schemeClr val="bg2"/>
                    </a:solidFill>
                  </a:tcPr>
                </a:tc>
                <a:tc>
                  <a:txBody>
                    <a:bodyPr/>
                    <a:lstStyle/>
                    <a:p>
                      <a:pPr algn="ctr"/>
                      <a:r>
                        <a:rPr lang="en-US" sz="1000" u="none" dirty="0" smtClean="0"/>
                        <a:t>P1</a:t>
                      </a:r>
                      <a:endParaRPr lang="en-US" sz="1000" u="none" dirty="0"/>
                    </a:p>
                  </a:txBody>
                  <a:tcPr>
                    <a:solidFill>
                      <a:schemeClr val="bg2"/>
                    </a:solidFill>
                  </a:tcPr>
                </a:tc>
                <a:tc>
                  <a:txBody>
                    <a:bodyPr/>
                    <a:lstStyle/>
                    <a:p>
                      <a:endParaRPr lang="en-US" sz="1000" u="sng" dirty="0"/>
                    </a:p>
                  </a:txBody>
                  <a:tcPr>
                    <a:lnR w="12700" cap="flat" cmpd="sng" algn="ctr">
                      <a:solidFill>
                        <a:schemeClr val="tx1"/>
                      </a:solidFill>
                      <a:prstDash val="solid"/>
                      <a:round/>
                      <a:headEnd type="none" w="med" len="med"/>
                      <a:tailEnd type="none" w="med" len="med"/>
                    </a:lnR>
                    <a:solidFill>
                      <a:schemeClr val="bg2"/>
                    </a:solidFill>
                  </a:tcPr>
                </a:tc>
                <a:tc>
                  <a:txBody>
                    <a:bodyPr/>
                    <a:lstStyle/>
                    <a:p>
                      <a:pPr algn="ctr"/>
                      <a:r>
                        <a:rPr lang="en-US" sz="1000" b="1" u="sng" dirty="0" smtClean="0">
                          <a:solidFill>
                            <a:srgbClr val="FF0000"/>
                          </a:solidFill>
                        </a:rPr>
                        <a:t>1</a:t>
                      </a:r>
                      <a:endParaRPr lang="en-US" sz="1000"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US" sz="1000" u="none" dirty="0" smtClean="0"/>
                        <a:t>0</a:t>
                      </a:r>
                      <a:endParaRPr lang="en-US" sz="1000" u="none"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US" sz="1000" u="none" dirty="0" smtClean="0">
                          <a:sym typeface="Wingdings"/>
                        </a:rPr>
                        <a:t></a:t>
                      </a:r>
                      <a:endParaRPr lang="en-US" sz="1000" u="none"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2"/>
                    </a:solidFill>
                  </a:tcPr>
                </a:tc>
                <a:tc>
                  <a:txBody>
                    <a:bodyPr/>
                    <a:lstStyle/>
                    <a:p>
                      <a:r>
                        <a:rPr lang="en-US" sz="1000" u="sng" dirty="0" smtClean="0"/>
                        <a:t>10/14/14</a:t>
                      </a:r>
                      <a:r>
                        <a:rPr lang="en-US" sz="1000" u="none" dirty="0" smtClean="0"/>
                        <a:t> </a:t>
                      </a:r>
                      <a:r>
                        <a:rPr lang="en-US" sz="1000" b="1" u="sng" dirty="0" smtClean="0">
                          <a:solidFill>
                            <a:srgbClr val="FF0000"/>
                          </a:solidFill>
                        </a:rPr>
                        <a:t>3/1/15</a:t>
                      </a:r>
                      <a:endParaRPr lang="en-US" sz="1000" b="1" u="sng" dirty="0">
                        <a:solidFill>
                          <a:srgbClr val="FF0000"/>
                        </a:solidFill>
                      </a:endParaRPr>
                    </a:p>
                  </a:txBody>
                  <a:tcPr>
                    <a:lnL w="12700" cap="flat" cmpd="sng" algn="ctr">
                      <a:noFill/>
                      <a:prstDash val="solid"/>
                      <a:round/>
                      <a:headEnd type="none" w="med" len="med"/>
                      <a:tailEnd type="none" w="med" len="med"/>
                    </a:lnL>
                    <a:solidFill>
                      <a:schemeClr val="bg2"/>
                    </a:solidFill>
                  </a:tcPr>
                </a:tc>
                <a:tc>
                  <a:txBody>
                    <a:bodyPr/>
                    <a:lstStyle/>
                    <a:p>
                      <a:endParaRPr lang="en-US" sz="1000" dirty="0"/>
                    </a:p>
                  </a:txBody>
                  <a:tcPr>
                    <a:solidFill>
                      <a:schemeClr val="bg2"/>
                    </a:solidFill>
                  </a:tcPr>
                </a:tc>
                <a:tc>
                  <a:txBody>
                    <a:bodyPr/>
                    <a:lstStyle/>
                    <a:p>
                      <a:r>
                        <a:rPr lang="en-US" sz="1000" u="sng" dirty="0" smtClean="0"/>
                        <a:t>12/15/15</a:t>
                      </a:r>
                      <a:endParaRPr lang="en-US" sz="1000" u="sng" dirty="0"/>
                    </a:p>
                  </a:txBody>
                  <a:tcPr>
                    <a:lnR w="12700" cap="flat" cmpd="sng" algn="ctr">
                      <a:solidFill>
                        <a:schemeClr val="tx1"/>
                      </a:solidFill>
                      <a:prstDash val="solid"/>
                      <a:round/>
                      <a:headEnd type="none" w="med" len="med"/>
                      <a:tailEnd type="none" w="med" len="med"/>
                    </a:lnR>
                    <a:solidFill>
                      <a:schemeClr val="bg2"/>
                    </a:solidFill>
                  </a:tcPr>
                </a:tc>
                <a:tc>
                  <a:txBody>
                    <a:bodyPr/>
                    <a:lstStyle/>
                    <a:p>
                      <a:pPr algn="ctr"/>
                      <a:endParaRPr lang="en-US" sz="1000"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solidFill>
                  </a:tcPr>
                </a:tc>
                <a:tc>
                  <a:txBody>
                    <a:bodyPr/>
                    <a:lstStyle/>
                    <a:p>
                      <a:pPr algn="ctr"/>
                      <a:r>
                        <a:rPr lang="en-US" sz="1000" u="sng" dirty="0" smtClean="0"/>
                        <a:t>1</a:t>
                      </a:r>
                      <a:endParaRPr lang="en-US" sz="1000" u="sng"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US" sz="1000" b="1" u="sng" dirty="0" smtClean="0">
                          <a:solidFill>
                            <a:srgbClr val="FF0000"/>
                          </a:solidFill>
                        </a:rPr>
                        <a:t>1</a:t>
                      </a:r>
                      <a:endParaRPr lang="en-US" sz="1000" b="1" u="sng"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000" b="1" u="sng" dirty="0" smtClean="0">
                          <a:solidFill>
                            <a:srgbClr val="FF0000"/>
                          </a:solidFill>
                        </a:rPr>
                        <a:t>Draft</a:t>
                      </a:r>
                      <a:endParaRPr lang="en-US" sz="1000" b="1" u="sng"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533400">
                <a:tc>
                  <a:txBody>
                    <a:bodyPr/>
                    <a:lstStyle/>
                    <a:p>
                      <a:pPr algn="r"/>
                      <a:r>
                        <a:rPr lang="en-US" sz="1000" u="sng" dirty="0" smtClean="0"/>
                        <a:t>George Elliot</a:t>
                      </a:r>
                      <a:endParaRPr lang="en-US" sz="1000" u="sng" dirty="0"/>
                    </a:p>
                  </a:txBody>
                  <a:tcPr>
                    <a:lnR w="12700"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US" sz="1000" u="none" dirty="0" smtClean="0"/>
                        <a:t>F</a:t>
                      </a:r>
                      <a:endParaRPr lang="en-US" sz="1000" u="none" dirty="0"/>
                    </a:p>
                  </a:txBody>
                  <a:tcP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pPr algn="ctr"/>
                      <a:r>
                        <a:rPr lang="en-US" sz="1000" u="none" dirty="0" smtClean="0"/>
                        <a:t>P1</a:t>
                      </a:r>
                      <a:endParaRPr lang="en-US" sz="1000" u="none" dirty="0"/>
                    </a:p>
                  </a:txBody>
                  <a:tcPr>
                    <a:solidFill>
                      <a:schemeClr val="bg2">
                        <a:lumMod val="90000"/>
                      </a:schemeClr>
                    </a:solidFill>
                  </a:tcPr>
                </a:tc>
                <a:tc>
                  <a:txBody>
                    <a:bodyPr/>
                    <a:lstStyle/>
                    <a:p>
                      <a:r>
                        <a:rPr lang="en-US" sz="1000" u="none" dirty="0" smtClean="0"/>
                        <a:t>C1, SG-C3</a:t>
                      </a:r>
                      <a:endParaRPr lang="en-US" sz="1000" u="none" dirty="0"/>
                    </a:p>
                  </a:txBody>
                  <a:tcPr>
                    <a:lnR w="12700"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US" sz="1000" b="1" u="none" dirty="0" smtClean="0">
                          <a:solidFill>
                            <a:schemeClr val="tx1"/>
                          </a:solidFill>
                        </a:rPr>
                        <a:t>0</a:t>
                      </a:r>
                      <a:endParaRPr lang="en-US" sz="1000" b="1"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r>
                        <a:rPr lang="en-US" sz="1000" b="1" u="sng" dirty="0" smtClean="0">
                          <a:solidFill>
                            <a:srgbClr val="FF0000"/>
                          </a:solidFill>
                        </a:rPr>
                        <a:t>2</a:t>
                      </a:r>
                      <a:endParaRPr lang="en-US" sz="1000" b="1" u="sng"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r>
                        <a:rPr lang="en-US" sz="1000" u="none" dirty="0" smtClean="0">
                          <a:sym typeface="Wingdings"/>
                        </a:rPr>
                        <a:t></a:t>
                      </a:r>
                      <a:endParaRPr lang="en-US"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2">
                        <a:lumMod val="90000"/>
                      </a:schemeClr>
                    </a:solidFill>
                  </a:tcPr>
                </a:tc>
                <a:tc>
                  <a:txBody>
                    <a:bodyPr/>
                    <a:lstStyle/>
                    <a:p>
                      <a:endParaRPr lang="en-US" sz="1000" dirty="0"/>
                    </a:p>
                  </a:txBody>
                  <a:tcPr>
                    <a:lnL w="12700" cap="flat" cmpd="sng" algn="ctr">
                      <a:noFill/>
                      <a:prstDash val="solid"/>
                      <a:round/>
                      <a:headEnd type="none" w="med" len="med"/>
                      <a:tailEnd type="none" w="med" len="med"/>
                    </a:lnL>
                    <a:solidFill>
                      <a:schemeClr val="bg2">
                        <a:lumMod val="90000"/>
                      </a:schemeClr>
                    </a:solidFill>
                  </a:tcPr>
                </a:tc>
                <a:tc>
                  <a:txBody>
                    <a:bodyPr/>
                    <a:lstStyle/>
                    <a:p>
                      <a:r>
                        <a:rPr lang="en-US" sz="1000" u="sng" dirty="0" smtClean="0"/>
                        <a:t>10/3/14</a:t>
                      </a:r>
                      <a:r>
                        <a:rPr lang="en-US" sz="1000" dirty="0" smtClean="0"/>
                        <a:t>, </a:t>
                      </a:r>
                      <a:r>
                        <a:rPr lang="en-US" sz="1000" u="sng" dirty="0" smtClean="0"/>
                        <a:t>3/12/15</a:t>
                      </a:r>
                      <a:endParaRPr lang="en-US" sz="1000" u="sng" dirty="0"/>
                    </a:p>
                  </a:txBody>
                  <a:tcPr>
                    <a:solidFill>
                      <a:schemeClr val="bg2">
                        <a:lumMod val="90000"/>
                      </a:schemeClr>
                    </a:solidFill>
                  </a:tcPr>
                </a:tc>
                <a:tc>
                  <a:txBody>
                    <a:bodyPr/>
                    <a:lstStyle/>
                    <a:p>
                      <a:endParaRPr lang="en-US" sz="1000" dirty="0"/>
                    </a:p>
                  </a:txBody>
                  <a:tcPr>
                    <a:lnR w="12700"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US" sz="1050" u="sng" dirty="0" smtClean="0">
                          <a:sym typeface="Wingdings"/>
                        </a:rPr>
                        <a:t></a:t>
                      </a:r>
                      <a:endParaRPr lang="en-US" sz="1000"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US" sz="1000" u="sng" dirty="0" smtClean="0">
                          <a:solidFill>
                            <a:srgbClr val="FF0000"/>
                          </a:solidFill>
                        </a:rPr>
                        <a:t>1</a:t>
                      </a:r>
                      <a:endParaRPr lang="en-US" sz="1000"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r>
                        <a:rPr lang="en-US" sz="1000" u="sng" dirty="0" smtClean="0"/>
                        <a:t>1</a:t>
                      </a:r>
                      <a:endParaRPr lang="en-US" sz="10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r>
                        <a:rPr lang="en-US" sz="1000" u="sng" dirty="0" smtClean="0"/>
                        <a:t>Ready for teacher conference</a:t>
                      </a:r>
                      <a:endParaRPr lang="en-US" sz="10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90000"/>
                      </a:schemeClr>
                    </a:solidFill>
                  </a:tcPr>
                </a:tc>
              </a:tr>
              <a:tr h="457200">
                <a:tc>
                  <a:txBody>
                    <a:bodyPr/>
                    <a:lstStyle/>
                    <a:p>
                      <a:pPr algn="r"/>
                      <a:r>
                        <a:rPr lang="en-US" sz="1000" u="sng" dirty="0" smtClean="0"/>
                        <a:t>Tess </a:t>
                      </a:r>
                      <a:r>
                        <a:rPr lang="en-US" sz="1000" u="sng" dirty="0" err="1" smtClean="0"/>
                        <a:t>D’ubervilles</a:t>
                      </a:r>
                      <a:endParaRPr lang="en-US" sz="1000" u="sng" dirty="0"/>
                    </a:p>
                  </a:txBody>
                  <a:tcPr>
                    <a:lnR w="12700" cap="flat" cmpd="sng" algn="ctr">
                      <a:solidFill>
                        <a:schemeClr val="tx1"/>
                      </a:solidFill>
                      <a:prstDash val="solid"/>
                      <a:round/>
                      <a:headEnd type="none" w="med" len="med"/>
                      <a:tailEnd type="none" w="med" len="med"/>
                    </a:lnR>
                    <a:solidFill>
                      <a:schemeClr val="bg2"/>
                    </a:solidFill>
                  </a:tcPr>
                </a:tc>
                <a:tc>
                  <a:txBody>
                    <a:bodyPr/>
                    <a:lstStyle/>
                    <a:p>
                      <a:pPr algn="ctr"/>
                      <a:r>
                        <a:rPr lang="en-US" sz="1000" u="none" dirty="0" smtClean="0"/>
                        <a:t>C</a:t>
                      </a:r>
                      <a:endParaRPr lang="en-US" sz="1000" u="none" dirty="0"/>
                    </a:p>
                  </a:txBody>
                  <a:tcPr>
                    <a:lnL w="12700" cap="flat" cmpd="sng" algn="ctr">
                      <a:solidFill>
                        <a:schemeClr val="tx1"/>
                      </a:solidFill>
                      <a:prstDash val="solid"/>
                      <a:round/>
                      <a:headEnd type="none" w="med" len="med"/>
                      <a:tailEnd type="none" w="med" len="med"/>
                    </a:lnL>
                    <a:solidFill>
                      <a:schemeClr val="bg2"/>
                    </a:solidFill>
                  </a:tcPr>
                </a:tc>
                <a:tc>
                  <a:txBody>
                    <a:bodyPr/>
                    <a:lstStyle/>
                    <a:p>
                      <a:pPr algn="ctr"/>
                      <a:r>
                        <a:rPr lang="en-US" sz="1000" u="none" dirty="0" smtClean="0"/>
                        <a:t>P1</a:t>
                      </a:r>
                      <a:endParaRPr lang="en-US" sz="1000" u="none" dirty="0"/>
                    </a:p>
                  </a:txBody>
                  <a:tcPr>
                    <a:solidFill>
                      <a:schemeClr val="bg2"/>
                    </a:solidFill>
                  </a:tcPr>
                </a:tc>
                <a:tc>
                  <a:txBody>
                    <a:bodyPr/>
                    <a:lstStyle/>
                    <a:p>
                      <a:endParaRPr lang="en-US" sz="1000" u="none" dirty="0"/>
                    </a:p>
                  </a:txBody>
                  <a:tcPr>
                    <a:lnR w="12700" cap="flat" cmpd="sng" algn="ctr">
                      <a:solidFill>
                        <a:schemeClr val="tx1"/>
                      </a:solidFill>
                      <a:prstDash val="solid"/>
                      <a:round/>
                      <a:headEnd type="none" w="med" len="med"/>
                      <a:tailEnd type="none" w="med" len="med"/>
                    </a:lnR>
                    <a:solidFill>
                      <a:schemeClr val="bg2"/>
                    </a:solidFill>
                  </a:tcPr>
                </a:tc>
                <a:tc>
                  <a:txBody>
                    <a:bodyPr/>
                    <a:lstStyle/>
                    <a:p>
                      <a:pPr algn="ctr"/>
                      <a:r>
                        <a:rPr lang="en-US" sz="1000" b="1" u="sng" dirty="0" smtClean="0">
                          <a:solidFill>
                            <a:srgbClr val="FF0000"/>
                          </a:solidFill>
                        </a:rPr>
                        <a:t>2</a:t>
                      </a:r>
                      <a:endParaRPr lang="en-US" sz="1000"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US" sz="1000" u="sng" dirty="0" smtClean="0"/>
                        <a:t>3</a:t>
                      </a:r>
                      <a:endParaRPr lang="en-US" sz="10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US" sz="1000" u="none" dirty="0" smtClean="0">
                          <a:sym typeface="Wingdings"/>
                        </a:rPr>
                        <a:t></a:t>
                      </a:r>
                      <a:endParaRPr lang="en-US" sz="1000" u="sng"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2"/>
                    </a:solidFill>
                  </a:tcPr>
                </a:tc>
                <a:tc>
                  <a:txBody>
                    <a:bodyPr/>
                    <a:lstStyle/>
                    <a:p>
                      <a:r>
                        <a:rPr lang="en-US" sz="1000" u="sng" dirty="0" smtClean="0"/>
                        <a:t>11/15/15</a:t>
                      </a:r>
                      <a:endParaRPr lang="en-US" sz="1000" u="sng" dirty="0"/>
                    </a:p>
                  </a:txBody>
                  <a:tcPr>
                    <a:lnL w="12700" cap="flat" cmpd="sng" algn="ctr">
                      <a:noFill/>
                      <a:prstDash val="solid"/>
                      <a:round/>
                      <a:headEnd type="none" w="med" len="med"/>
                      <a:tailEnd type="none" w="med" len="med"/>
                    </a:lnL>
                    <a:solidFill>
                      <a:schemeClr val="bg2"/>
                    </a:solidFill>
                  </a:tcPr>
                </a:tc>
                <a:tc>
                  <a:txBody>
                    <a:bodyPr/>
                    <a:lstStyle/>
                    <a:p>
                      <a:endParaRPr lang="en-US" sz="1000" u="sng" dirty="0"/>
                    </a:p>
                  </a:txBody>
                  <a:tcPr>
                    <a:solidFill>
                      <a:schemeClr val="bg2"/>
                    </a:solidFill>
                  </a:tcPr>
                </a:tc>
                <a:tc>
                  <a:txBody>
                    <a:bodyPr/>
                    <a:lstStyle/>
                    <a:p>
                      <a:endParaRPr lang="en-US" sz="1000" u="sng" dirty="0"/>
                    </a:p>
                  </a:txBody>
                  <a:tcPr>
                    <a:lnR w="12700" cap="flat" cmpd="sng" algn="ctr">
                      <a:solidFill>
                        <a:schemeClr val="tx1"/>
                      </a:solidFill>
                      <a:prstDash val="solid"/>
                      <a:round/>
                      <a:headEnd type="none" w="med" len="med"/>
                      <a:tailEnd type="none" w="med" len="med"/>
                    </a:lnR>
                    <a:solidFill>
                      <a:schemeClr val="bg2"/>
                    </a:solidFill>
                  </a:tcPr>
                </a:tc>
                <a:tc>
                  <a:txBody>
                    <a:bodyPr/>
                    <a:lstStyle/>
                    <a:p>
                      <a:pPr algn="ctr"/>
                      <a:endParaRPr lang="en-US" sz="1000"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solidFill>
                  </a:tcPr>
                </a:tc>
                <a:tc>
                  <a:txBody>
                    <a:bodyPr/>
                    <a:lstStyle/>
                    <a:p>
                      <a:pPr algn="ctr"/>
                      <a:endParaRPr lang="en-US" sz="1000" u="sng"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US" sz="1000" b="1" u="sng" kern="1200" dirty="0" smtClean="0">
                          <a:solidFill>
                            <a:srgbClr val="FF0000"/>
                          </a:solidFill>
                          <a:latin typeface="+mn-lt"/>
                          <a:ea typeface="+mn-ea"/>
                          <a:cs typeface="+mn-cs"/>
                        </a:rPr>
                        <a:t>1</a:t>
                      </a:r>
                      <a:endParaRPr lang="en-US" sz="1000" b="1" u="sng" kern="1200" dirty="0">
                        <a:solidFill>
                          <a:srgbClr val="FF000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000" u="sng" dirty="0" smtClean="0"/>
                        <a:t>Draft</a:t>
                      </a:r>
                      <a:endParaRPr lang="en-US" sz="10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r>
              <a:tr h="457200">
                <a:tc>
                  <a:txBody>
                    <a:bodyPr/>
                    <a:lstStyle/>
                    <a:p>
                      <a:pPr algn="r"/>
                      <a:r>
                        <a:rPr lang="en-US" sz="1000" u="sng" dirty="0" smtClean="0"/>
                        <a:t>Elizabeth Bennett</a:t>
                      </a:r>
                      <a:endParaRPr lang="en-US" sz="1000" u="sng" dirty="0"/>
                    </a:p>
                  </a:txBody>
                  <a:tcPr>
                    <a:lnR w="12700"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US" sz="1000" u="none" dirty="0" smtClean="0"/>
                        <a:t>F</a:t>
                      </a:r>
                      <a:endParaRPr lang="en-US" sz="1000" u="none" dirty="0"/>
                    </a:p>
                  </a:txBody>
                  <a:tcP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pPr algn="ctr"/>
                      <a:r>
                        <a:rPr lang="en-US" sz="1000" u="none" dirty="0" smtClean="0"/>
                        <a:t>P1</a:t>
                      </a:r>
                      <a:endParaRPr lang="en-US" sz="1000" u="none" dirty="0"/>
                    </a:p>
                  </a:txBody>
                  <a:tcPr>
                    <a:solidFill>
                      <a:schemeClr val="bg2">
                        <a:lumMod val="90000"/>
                      </a:schemeClr>
                    </a:solidFill>
                  </a:tcPr>
                </a:tc>
                <a:tc>
                  <a:txBody>
                    <a:bodyPr/>
                    <a:lstStyle/>
                    <a:p>
                      <a:r>
                        <a:rPr lang="en-US" sz="1000" u="none" dirty="0" smtClean="0"/>
                        <a:t>C4, SG-C3</a:t>
                      </a:r>
                      <a:endParaRPr lang="en-US" sz="1000" u="none" dirty="0"/>
                    </a:p>
                  </a:txBody>
                  <a:tcPr>
                    <a:lnR w="12700"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US" sz="1000" b="1" u="sng" dirty="0" smtClean="0">
                          <a:solidFill>
                            <a:srgbClr val="FF0000"/>
                          </a:solidFill>
                        </a:rPr>
                        <a:t>1</a:t>
                      </a:r>
                      <a:endParaRPr lang="en-US" sz="1000"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r>
                        <a:rPr lang="en-US" sz="1000" u="sng" dirty="0" smtClean="0"/>
                        <a:t>2</a:t>
                      </a:r>
                      <a:endParaRPr lang="en-US" sz="10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r>
                        <a:rPr lang="en-US" sz="1000" u="none" dirty="0" smtClean="0">
                          <a:sym typeface="Wingdings"/>
                        </a:rPr>
                        <a:t></a:t>
                      </a:r>
                      <a:endParaRPr lang="en-US" sz="1000" u="sng"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2">
                        <a:lumMod val="90000"/>
                      </a:schemeClr>
                    </a:solidFill>
                  </a:tcPr>
                </a:tc>
                <a:tc>
                  <a:txBody>
                    <a:bodyPr/>
                    <a:lstStyle/>
                    <a:p>
                      <a:endParaRPr lang="en-US" sz="1000" u="sng" dirty="0"/>
                    </a:p>
                  </a:txBody>
                  <a:tcPr>
                    <a:lnL w="12700" cap="flat" cmpd="sng" algn="ctr">
                      <a:noFill/>
                      <a:prstDash val="solid"/>
                      <a:round/>
                      <a:headEnd type="none" w="med" len="med"/>
                      <a:tailEnd type="none" w="med" len="med"/>
                    </a:lnL>
                    <a:solidFill>
                      <a:schemeClr val="bg2">
                        <a:lumMod val="90000"/>
                      </a:schemeClr>
                    </a:solidFill>
                  </a:tcPr>
                </a:tc>
                <a:tc>
                  <a:txBody>
                    <a:bodyPr/>
                    <a:lstStyle/>
                    <a:p>
                      <a:r>
                        <a:rPr lang="en-US" sz="1000" u="sng" dirty="0" smtClean="0"/>
                        <a:t>11/31/14, </a:t>
                      </a:r>
                      <a:r>
                        <a:rPr lang="en-US" sz="1000" b="1" u="sng" dirty="0" smtClean="0">
                          <a:solidFill>
                            <a:srgbClr val="FF0000"/>
                          </a:solidFill>
                        </a:rPr>
                        <a:t>2/23/15</a:t>
                      </a:r>
                      <a:endParaRPr lang="en-US" sz="1000" b="1" u="sng" dirty="0">
                        <a:solidFill>
                          <a:srgbClr val="FF0000"/>
                        </a:solidFill>
                      </a:endParaRPr>
                    </a:p>
                  </a:txBody>
                  <a:tcPr>
                    <a:solidFill>
                      <a:schemeClr val="bg2">
                        <a:lumMod val="90000"/>
                      </a:schemeClr>
                    </a:solidFill>
                  </a:tcPr>
                </a:tc>
                <a:tc>
                  <a:txBody>
                    <a:bodyPr/>
                    <a:lstStyle/>
                    <a:p>
                      <a:endParaRPr lang="en-US" sz="1000" u="sng" dirty="0"/>
                    </a:p>
                  </a:txBody>
                  <a:tcPr>
                    <a:lnR w="12700" cap="flat" cmpd="sng" algn="ctr">
                      <a:solidFill>
                        <a:schemeClr val="tx1"/>
                      </a:solidFill>
                      <a:prstDash val="solid"/>
                      <a:round/>
                      <a:headEnd type="none" w="med" len="med"/>
                      <a:tailEnd type="none" w="med" len="med"/>
                    </a:ln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sng" dirty="0" smtClean="0">
                          <a:sym typeface="Wingdings"/>
                        </a:rPr>
                        <a:t></a:t>
                      </a:r>
                      <a:endParaRPr lang="en-US" sz="1050" u="sng" dirty="0" smtClean="0"/>
                    </a:p>
                    <a:p>
                      <a:pPr algn="ctr"/>
                      <a:endParaRPr lang="en-US" sz="1200"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US" sz="1000" u="sng" dirty="0" smtClean="0"/>
                        <a:t>1</a:t>
                      </a:r>
                      <a:endParaRPr lang="en-US" sz="1000" u="sng"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r>
                        <a:rPr lang="en-US" sz="1000" b="1" u="sng" kern="1200" dirty="0" smtClean="0">
                          <a:solidFill>
                            <a:srgbClr val="FF0000"/>
                          </a:solidFill>
                          <a:latin typeface="+mn-lt"/>
                          <a:ea typeface="+mn-ea"/>
                          <a:cs typeface="+mn-cs"/>
                        </a:rPr>
                        <a:t>2</a:t>
                      </a:r>
                      <a:endParaRPr lang="en-US" sz="1000" b="1" u="sng" kern="1200" dirty="0">
                        <a:solidFill>
                          <a:srgbClr val="FF000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r>
                        <a:rPr lang="en-US" sz="1000" u="sng" dirty="0" smtClean="0"/>
                        <a:t>Draft</a:t>
                      </a:r>
                      <a:endParaRPr lang="en-US" sz="10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90000"/>
                      </a:schemeClr>
                    </a:solidFill>
                  </a:tcPr>
                </a:tc>
              </a:tr>
              <a:tr h="533400">
                <a:tc>
                  <a:txBody>
                    <a:bodyPr/>
                    <a:lstStyle/>
                    <a:p>
                      <a:pPr algn="r"/>
                      <a:r>
                        <a:rPr lang="en-US" sz="1000" u="sng" dirty="0" smtClean="0"/>
                        <a:t>Sarah Crewe</a:t>
                      </a:r>
                      <a:endParaRPr lang="en-US" sz="1000" u="sng" dirty="0"/>
                    </a:p>
                  </a:txBody>
                  <a:tcPr>
                    <a:lnR w="12700" cap="flat" cmpd="sng" algn="ctr">
                      <a:solidFill>
                        <a:schemeClr val="tx1"/>
                      </a:solidFill>
                      <a:prstDash val="solid"/>
                      <a:round/>
                      <a:headEnd type="none" w="med" len="med"/>
                      <a:tailEnd type="none" w="med" len="med"/>
                    </a:lnR>
                    <a:solidFill>
                      <a:schemeClr val="bg2"/>
                    </a:solidFill>
                  </a:tcPr>
                </a:tc>
                <a:tc>
                  <a:txBody>
                    <a:bodyPr/>
                    <a:lstStyle/>
                    <a:p>
                      <a:pPr algn="ctr"/>
                      <a:r>
                        <a:rPr lang="en-US" sz="1000" u="none" dirty="0" smtClean="0"/>
                        <a:t>C</a:t>
                      </a:r>
                      <a:endParaRPr lang="en-US" sz="1000" u="non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000" u="none" dirty="0" smtClean="0"/>
                        <a:t>P1</a:t>
                      </a:r>
                      <a:endParaRPr lang="en-US" sz="1000" u="none" dirty="0"/>
                    </a:p>
                  </a:txBody>
                  <a:tcPr>
                    <a:lnB w="12700" cap="flat" cmpd="sng" algn="ctr">
                      <a:solidFill>
                        <a:schemeClr val="tx1"/>
                      </a:solidFill>
                      <a:prstDash val="solid"/>
                      <a:round/>
                      <a:headEnd type="none" w="med" len="med"/>
                      <a:tailEnd type="none" w="med" len="med"/>
                    </a:lnB>
                    <a:solidFill>
                      <a:schemeClr val="bg2"/>
                    </a:solidFill>
                  </a:tcPr>
                </a:tc>
                <a:tc>
                  <a:txBody>
                    <a:bodyPr/>
                    <a:lstStyle/>
                    <a:p>
                      <a:endParaRPr lang="en-US" sz="1000" u="non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000" b="1" u="sng" dirty="0" smtClean="0">
                          <a:solidFill>
                            <a:srgbClr val="FF0000"/>
                          </a:solidFill>
                        </a:rPr>
                        <a:t>1</a:t>
                      </a:r>
                      <a:endParaRPr lang="en-US" sz="1000" b="1" u="sng"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u="sng" dirty="0" smtClean="0"/>
                        <a:t>1</a:t>
                      </a:r>
                      <a:endParaRPr lang="en-US" sz="10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u="none" dirty="0" smtClean="0">
                          <a:sym typeface="Wingdings"/>
                        </a:rPr>
                        <a:t></a:t>
                      </a:r>
                      <a:endParaRPr lang="en-US" sz="1000" u="sng"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r>
                        <a:rPr lang="en-US" sz="1000" u="sng" dirty="0" smtClean="0"/>
                        <a:t>11/15/14</a:t>
                      </a:r>
                      <a:endParaRPr lang="en-US" sz="1000" u="sng" dirty="0"/>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r>
                        <a:rPr lang="en-US" sz="1000" u="sng" dirty="0" smtClean="0"/>
                        <a:t>2/1/15</a:t>
                      </a:r>
                      <a:endParaRPr lang="en-US" sz="1000" u="sng" dirty="0"/>
                    </a:p>
                  </a:txBody>
                  <a:tcPr>
                    <a:lnB w="12700" cap="flat" cmpd="sng" algn="ctr">
                      <a:solidFill>
                        <a:schemeClr val="tx1"/>
                      </a:solidFill>
                      <a:prstDash val="solid"/>
                      <a:round/>
                      <a:headEnd type="none" w="med" len="med"/>
                      <a:tailEnd type="none" w="med" len="med"/>
                    </a:lnB>
                    <a:solidFill>
                      <a:schemeClr val="bg2"/>
                    </a:solidFill>
                  </a:tcPr>
                </a:tc>
                <a:tc>
                  <a:txBody>
                    <a:bodyPr/>
                    <a:lstStyle/>
                    <a:p>
                      <a:r>
                        <a:rPr lang="en-US" sz="1000" b="1" u="sng" dirty="0" smtClean="0">
                          <a:solidFill>
                            <a:srgbClr val="FF0000"/>
                          </a:solidFill>
                        </a:rPr>
                        <a:t>3/1/15</a:t>
                      </a:r>
                      <a:endParaRPr lang="en-US" sz="1000" b="1" u="sng"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sng" dirty="0" smtClean="0">
                          <a:sym typeface="Wingdings"/>
                        </a:rPr>
                        <a:t></a:t>
                      </a:r>
                      <a:endParaRPr lang="en-US" sz="1050" u="sng" dirty="0" smtClean="0"/>
                    </a:p>
                    <a:p>
                      <a:pPr algn="ctr"/>
                      <a:endParaRPr lang="en-US" sz="1200"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sz="1000" u="sng"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u="sng" dirty="0" smtClean="0"/>
                        <a:t>1</a:t>
                      </a:r>
                      <a:endParaRPr lang="en-US" sz="1000"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00" u="sng" dirty="0" smtClean="0"/>
                        <a:t>Draft</a:t>
                      </a:r>
                      <a:endParaRPr lang="en-US" sz="1000" u="sng"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35" name="Rounded Rectangle 34"/>
          <p:cNvSpPr/>
          <p:nvPr/>
        </p:nvSpPr>
        <p:spPr>
          <a:xfrm>
            <a:off x="4267200" y="445532"/>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37" name="Rounded Rectangle 36"/>
          <p:cNvSpPr/>
          <p:nvPr/>
        </p:nvSpPr>
        <p:spPr>
          <a:xfrm>
            <a:off x="1600200" y="445532"/>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38" name="Rounded Rectangle 37"/>
          <p:cNvSpPr/>
          <p:nvPr/>
        </p:nvSpPr>
        <p:spPr>
          <a:xfrm>
            <a:off x="3048000" y="445532"/>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17545" name="TextBox 2"/>
          <p:cNvSpPr txBox="1">
            <a:spLocks noChangeArrowheads="1"/>
          </p:cNvSpPr>
          <p:nvPr/>
        </p:nvSpPr>
        <p:spPr bwMode="auto">
          <a:xfrm>
            <a:off x="76200" y="1219200"/>
            <a:ext cx="1524000" cy="276225"/>
          </a:xfrm>
          <a:prstGeom prst="rect">
            <a:avLst/>
          </a:prstGeom>
          <a:noFill/>
          <a:ln w="9525">
            <a:noFill/>
            <a:miter lim="800000"/>
            <a:headEnd/>
            <a:tailEnd/>
          </a:ln>
        </p:spPr>
        <p:txBody>
          <a:bodyPr>
            <a:spAutoFit/>
          </a:bodyPr>
          <a:lstStyle/>
          <a:p>
            <a:r>
              <a:rPr lang="en-US" sz="1200">
                <a:latin typeface="Calibri" pitchFamily="34" charset="0"/>
                <a:sym typeface="Wingdings" pitchFamily="2" charset="2"/>
              </a:rPr>
              <a:t> </a:t>
            </a:r>
            <a:r>
              <a:rPr lang="en-US" sz="1200">
                <a:latin typeface="Calibri" pitchFamily="34" charset="0"/>
              </a:rPr>
              <a:t>All teachers</a:t>
            </a:r>
          </a:p>
        </p:txBody>
      </p:sp>
      <p:sp>
        <p:nvSpPr>
          <p:cNvPr id="17546" name="TextBox 38"/>
          <p:cNvSpPr txBox="1">
            <a:spLocks noChangeArrowheads="1"/>
          </p:cNvSpPr>
          <p:nvPr/>
        </p:nvSpPr>
        <p:spPr bwMode="auto">
          <a:xfrm>
            <a:off x="76200" y="1447800"/>
            <a:ext cx="1676400" cy="276225"/>
          </a:xfrm>
          <a:prstGeom prst="rect">
            <a:avLst/>
          </a:prstGeom>
          <a:noFill/>
          <a:ln w="9525">
            <a:noFill/>
            <a:miter lim="800000"/>
            <a:headEnd/>
            <a:tailEnd/>
          </a:ln>
        </p:spPr>
        <p:txBody>
          <a:bodyPr>
            <a:spAutoFit/>
          </a:bodyPr>
          <a:lstStyle/>
          <a:p>
            <a:r>
              <a:rPr lang="en-US" sz="1200">
                <a:latin typeface="Calibri" pitchFamily="34" charset="0"/>
                <a:sym typeface="Wingdings" pitchFamily="2" charset="2"/>
              </a:rPr>
              <a:t> </a:t>
            </a:r>
            <a:r>
              <a:rPr lang="en-US" sz="1200">
                <a:latin typeface="Calibri" pitchFamily="34" charset="0"/>
              </a:rPr>
              <a:t>Assigned  teachers</a:t>
            </a:r>
          </a:p>
        </p:txBody>
      </p:sp>
      <p:sp>
        <p:nvSpPr>
          <p:cNvPr id="17547" name="TextBox 12"/>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17548" name="TextBox 3"/>
          <p:cNvSpPr txBox="1">
            <a:spLocks noChangeArrowheads="1"/>
          </p:cNvSpPr>
          <p:nvPr/>
        </p:nvSpPr>
        <p:spPr bwMode="auto">
          <a:xfrm>
            <a:off x="228600" y="2386013"/>
            <a:ext cx="1143000" cy="738187"/>
          </a:xfrm>
          <a:prstGeom prst="rect">
            <a:avLst/>
          </a:prstGeom>
          <a:noFill/>
          <a:ln w="9525">
            <a:noFill/>
            <a:miter lim="800000"/>
            <a:headEnd/>
            <a:tailEnd/>
          </a:ln>
        </p:spPr>
        <p:txBody>
          <a:bodyPr>
            <a:spAutoFit/>
          </a:bodyPr>
          <a:lstStyle/>
          <a:p>
            <a:r>
              <a:rPr lang="en-US" sz="1400" i="1">
                <a:latin typeface="Calibri" pitchFamily="34" charset="0"/>
              </a:rPr>
              <a:t>Click on a teacher to get started…</a:t>
            </a:r>
          </a:p>
        </p:txBody>
      </p:sp>
      <p:sp>
        <p:nvSpPr>
          <p:cNvPr id="17549" name="TextBox 16"/>
          <p:cNvSpPr txBox="1">
            <a:spLocks noChangeArrowheads="1"/>
          </p:cNvSpPr>
          <p:nvPr/>
        </p:nvSpPr>
        <p:spPr bwMode="auto">
          <a:xfrm>
            <a:off x="4572000" y="1295400"/>
            <a:ext cx="2225675" cy="338138"/>
          </a:xfrm>
          <a:prstGeom prst="rect">
            <a:avLst/>
          </a:prstGeom>
          <a:solidFill>
            <a:srgbClr val="FFFF00"/>
          </a:solidFill>
          <a:ln w="9525">
            <a:noFill/>
            <a:miter lim="800000"/>
            <a:headEnd/>
            <a:tailEnd/>
          </a:ln>
        </p:spPr>
        <p:txBody>
          <a:bodyPr>
            <a:spAutoFit/>
          </a:bodyPr>
          <a:lstStyle/>
          <a:p>
            <a:r>
              <a:rPr lang="en-US" sz="1600" b="1" u="sng">
                <a:latin typeface="Calibri" pitchFamily="34" charset="0"/>
              </a:rPr>
              <a:t>Workbench Dashboard</a:t>
            </a:r>
          </a:p>
        </p:txBody>
      </p:sp>
      <p:sp>
        <p:nvSpPr>
          <p:cNvPr id="17550" name="TextBox 17"/>
          <p:cNvSpPr txBox="1">
            <a:spLocks noChangeArrowheads="1"/>
          </p:cNvSpPr>
          <p:nvPr/>
        </p:nvSpPr>
        <p:spPr bwMode="auto">
          <a:xfrm>
            <a:off x="6613525" y="1295400"/>
            <a:ext cx="2225675" cy="338138"/>
          </a:xfrm>
          <a:prstGeom prst="rect">
            <a:avLst/>
          </a:prstGeom>
          <a:noFill/>
          <a:ln w="9525">
            <a:noFill/>
            <a:miter lim="800000"/>
            <a:headEnd/>
            <a:tailEnd/>
          </a:ln>
        </p:spPr>
        <p:txBody>
          <a:bodyPr>
            <a:spAutoFit/>
          </a:bodyPr>
          <a:lstStyle/>
          <a:p>
            <a:r>
              <a:rPr lang="en-US" sz="1600" b="1">
                <a:latin typeface="Calibri" pitchFamily="34" charset="0"/>
              </a:rPr>
              <a:t>Workbench Overview</a:t>
            </a:r>
          </a:p>
        </p:txBody>
      </p:sp>
      <p:pic>
        <p:nvPicPr>
          <p:cNvPr id="17551" name="Picture 2"/>
          <p:cNvPicPr>
            <a:picLocks noChangeAspect="1" noChangeArrowheads="1"/>
          </p:cNvPicPr>
          <p:nvPr/>
        </p:nvPicPr>
        <p:blipFill>
          <a:blip r:embed="rId2"/>
          <a:srcRect/>
          <a:stretch>
            <a:fillRect/>
          </a:stretch>
        </p:blipFill>
        <p:spPr bwMode="auto">
          <a:xfrm>
            <a:off x="4953000" y="3790950"/>
            <a:ext cx="161925" cy="228600"/>
          </a:xfrm>
          <a:prstGeom prst="rect">
            <a:avLst/>
          </a:prstGeom>
          <a:noFill/>
          <a:ln w="9525">
            <a:noFill/>
            <a:miter lim="800000"/>
            <a:headEnd/>
            <a:tailEnd/>
          </a:ln>
        </p:spPr>
      </p:pic>
      <p:pic>
        <p:nvPicPr>
          <p:cNvPr id="17552" name="Picture 2"/>
          <p:cNvPicPr>
            <a:picLocks noChangeAspect="1" noChangeArrowheads="1"/>
          </p:cNvPicPr>
          <p:nvPr/>
        </p:nvPicPr>
        <p:blipFill>
          <a:blip r:embed="rId2"/>
          <a:srcRect/>
          <a:stretch>
            <a:fillRect/>
          </a:stretch>
        </p:blipFill>
        <p:spPr bwMode="auto">
          <a:xfrm>
            <a:off x="6172200" y="3790950"/>
            <a:ext cx="161925" cy="228600"/>
          </a:xfrm>
          <a:prstGeom prst="rect">
            <a:avLst/>
          </a:prstGeom>
          <a:noFill/>
          <a:ln w="9525">
            <a:noFill/>
            <a:miter lim="800000"/>
            <a:headEnd/>
            <a:tailEnd/>
          </a:ln>
        </p:spPr>
      </p:pic>
      <p:pic>
        <p:nvPicPr>
          <p:cNvPr id="17553" name="Picture 2"/>
          <p:cNvPicPr>
            <a:picLocks noChangeAspect="1" noChangeArrowheads="1"/>
          </p:cNvPicPr>
          <p:nvPr/>
        </p:nvPicPr>
        <p:blipFill>
          <a:blip r:embed="rId2"/>
          <a:srcRect/>
          <a:stretch>
            <a:fillRect/>
          </a:stretch>
        </p:blipFill>
        <p:spPr bwMode="auto">
          <a:xfrm>
            <a:off x="4949825" y="4800600"/>
            <a:ext cx="160338" cy="227013"/>
          </a:xfrm>
          <a:prstGeom prst="rect">
            <a:avLst/>
          </a:prstGeom>
          <a:noFill/>
          <a:ln w="9525">
            <a:noFill/>
            <a:miter lim="800000"/>
            <a:headEnd/>
            <a:tailEnd/>
          </a:ln>
        </p:spPr>
      </p:pic>
      <p:pic>
        <p:nvPicPr>
          <p:cNvPr id="17554" name="Picture 4"/>
          <p:cNvPicPr>
            <a:picLocks noChangeAspect="1" noChangeArrowheads="1"/>
          </p:cNvPicPr>
          <p:nvPr/>
        </p:nvPicPr>
        <p:blipFill>
          <a:blip r:embed="rId3"/>
          <a:srcRect/>
          <a:stretch>
            <a:fillRect/>
          </a:stretch>
        </p:blipFill>
        <p:spPr bwMode="auto">
          <a:xfrm>
            <a:off x="5537200" y="5257800"/>
            <a:ext cx="254000" cy="250825"/>
          </a:xfrm>
          <a:prstGeom prst="rect">
            <a:avLst/>
          </a:prstGeom>
          <a:noFill/>
          <a:ln w="9525">
            <a:noFill/>
            <a:miter lim="800000"/>
            <a:headEnd/>
            <a:tailEnd/>
          </a:ln>
        </p:spPr>
      </p:pic>
      <p:sp>
        <p:nvSpPr>
          <p:cNvPr id="23" name="Rounded Rectangle 22"/>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
        <p:nvSpPr>
          <p:cNvPr id="17559" name="Text Box 151"/>
          <p:cNvSpPr txBox="1">
            <a:spLocks noChangeArrowheads="1"/>
          </p:cNvSpPr>
          <p:nvPr/>
        </p:nvSpPr>
        <p:spPr bwMode="auto">
          <a:xfrm>
            <a:off x="381000" y="6248400"/>
            <a:ext cx="8153400" cy="457200"/>
          </a:xfrm>
          <a:prstGeom prst="rect">
            <a:avLst/>
          </a:prstGeom>
          <a:noFill/>
          <a:ln w="9525">
            <a:noFill/>
            <a:miter lim="800000"/>
            <a:headEnd/>
            <a:tailEnd/>
          </a:ln>
          <a:effectLst/>
        </p:spPr>
        <p:txBody>
          <a:bodyPr>
            <a:spAutoFit/>
          </a:bodyPr>
          <a:lstStyle/>
          <a:p>
            <a:pPr>
              <a:spcBef>
                <a:spcPct val="50000"/>
              </a:spcBef>
            </a:pPr>
            <a:r>
              <a:rPr lang="en-US" sz="1200">
                <a:solidFill>
                  <a:schemeClr val="accent2"/>
                </a:solidFill>
              </a:rPr>
              <a:t>Do we have indicator that an observation is not yet visible to the teacher?  Or, make an alert if observation is over X days old and still not visible to the teacher, esp if observation is past its scheduled date????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7086600" y="381000"/>
            <a:ext cx="13716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934200" y="398463"/>
            <a:ext cx="171450" cy="2936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18435" name="TextBox 45"/>
          <p:cNvSpPr txBox="1">
            <a:spLocks noChangeArrowheads="1"/>
          </p:cNvSpPr>
          <p:nvPr/>
        </p:nvSpPr>
        <p:spPr bwMode="auto">
          <a:xfrm>
            <a:off x="6934200" y="685800"/>
            <a:ext cx="2438400" cy="369888"/>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7" name="Rounded Rectangle 46"/>
          <p:cNvSpPr/>
          <p:nvPr/>
        </p:nvSpPr>
        <p:spPr>
          <a:xfrm>
            <a:off x="228600" y="445532"/>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35" name="Rounded Rectangle 34"/>
          <p:cNvSpPr/>
          <p:nvPr/>
        </p:nvSpPr>
        <p:spPr>
          <a:xfrm>
            <a:off x="4267200" y="445532"/>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37" name="Rounded Rectangle 36"/>
          <p:cNvSpPr/>
          <p:nvPr/>
        </p:nvSpPr>
        <p:spPr>
          <a:xfrm>
            <a:off x="1600200" y="445532"/>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38" name="Rounded Rectangle 37"/>
          <p:cNvSpPr/>
          <p:nvPr/>
        </p:nvSpPr>
        <p:spPr>
          <a:xfrm>
            <a:off x="3048000" y="445532"/>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18448" name="TextBox 12"/>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18449" name="TextBox 3"/>
          <p:cNvSpPr txBox="1">
            <a:spLocks noChangeArrowheads="1"/>
          </p:cNvSpPr>
          <p:nvPr/>
        </p:nvSpPr>
        <p:spPr bwMode="auto">
          <a:xfrm>
            <a:off x="228600" y="2133600"/>
            <a:ext cx="8610600" cy="1384300"/>
          </a:xfrm>
          <a:prstGeom prst="rect">
            <a:avLst/>
          </a:prstGeom>
          <a:noFill/>
          <a:ln w="9525">
            <a:noFill/>
            <a:miter lim="800000"/>
            <a:headEnd/>
            <a:tailEnd/>
          </a:ln>
        </p:spPr>
        <p:txBody>
          <a:bodyPr>
            <a:spAutoFit/>
          </a:bodyPr>
          <a:lstStyle/>
          <a:p>
            <a:r>
              <a:rPr lang="en-US" sz="2800">
                <a:latin typeface="Calibri" pitchFamily="34" charset="0"/>
              </a:rPr>
              <a:t>Text or flow chart providing overview of this section – including how it differs from what the teacher sees or can do.</a:t>
            </a:r>
          </a:p>
        </p:txBody>
      </p:sp>
      <p:sp>
        <p:nvSpPr>
          <p:cNvPr id="18450" name="TextBox 16"/>
          <p:cNvSpPr txBox="1">
            <a:spLocks noChangeArrowheads="1"/>
          </p:cNvSpPr>
          <p:nvPr/>
        </p:nvSpPr>
        <p:spPr bwMode="auto">
          <a:xfrm>
            <a:off x="4572000" y="1490663"/>
            <a:ext cx="2225675" cy="338137"/>
          </a:xfrm>
          <a:prstGeom prst="rect">
            <a:avLst/>
          </a:prstGeom>
          <a:noFill/>
          <a:ln w="9525">
            <a:noFill/>
            <a:miter lim="800000"/>
            <a:headEnd/>
            <a:tailEnd/>
          </a:ln>
        </p:spPr>
        <p:txBody>
          <a:bodyPr>
            <a:spAutoFit/>
          </a:bodyPr>
          <a:lstStyle/>
          <a:p>
            <a:r>
              <a:rPr lang="en-US" sz="1600" b="1">
                <a:latin typeface="Calibri" pitchFamily="34" charset="0"/>
              </a:rPr>
              <a:t>Workbench Dashboard</a:t>
            </a:r>
          </a:p>
        </p:txBody>
      </p:sp>
      <p:sp>
        <p:nvSpPr>
          <p:cNvPr id="18451" name="TextBox 17"/>
          <p:cNvSpPr txBox="1">
            <a:spLocks noChangeArrowheads="1"/>
          </p:cNvSpPr>
          <p:nvPr/>
        </p:nvSpPr>
        <p:spPr bwMode="auto">
          <a:xfrm>
            <a:off x="6613525" y="1490663"/>
            <a:ext cx="2225675" cy="338137"/>
          </a:xfrm>
          <a:prstGeom prst="rect">
            <a:avLst/>
          </a:prstGeom>
          <a:solidFill>
            <a:srgbClr val="FFFF00"/>
          </a:solidFill>
          <a:ln w="9525">
            <a:noFill/>
            <a:miter lim="800000"/>
            <a:headEnd/>
            <a:tailEnd/>
          </a:ln>
        </p:spPr>
        <p:txBody>
          <a:bodyPr>
            <a:spAutoFit/>
          </a:bodyPr>
          <a:lstStyle/>
          <a:p>
            <a:r>
              <a:rPr lang="en-US" sz="1600" b="1" u="sng">
                <a:latin typeface="Calibri" pitchFamily="34" charset="0"/>
              </a:rPr>
              <a:t>Workbench Overview</a:t>
            </a:r>
          </a:p>
        </p:txBody>
      </p:sp>
      <p:sp>
        <p:nvSpPr>
          <p:cNvPr id="14" name="Rounded Rectangle 13"/>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4963" y="2116138"/>
            <a:ext cx="5735637" cy="490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sp>
        <p:nvSpPr>
          <p:cNvPr id="19458" name="Rectangle 2"/>
          <p:cNvSpPr>
            <a:spLocks noChangeArrowheads="1"/>
          </p:cNvSpPr>
          <p:nvPr/>
        </p:nvSpPr>
        <p:spPr bwMode="auto">
          <a:xfrm>
            <a:off x="3336925" y="2249488"/>
            <a:ext cx="5273675" cy="646112"/>
          </a:xfrm>
          <a:prstGeom prst="rect">
            <a:avLst/>
          </a:prstGeom>
          <a:noFill/>
          <a:ln w="9525">
            <a:noFill/>
            <a:miter lim="800000"/>
            <a:headEnd/>
            <a:tailEnd/>
          </a:ln>
        </p:spPr>
        <p:txBody>
          <a:bodyPr>
            <a:spAutoFit/>
          </a:bodyPr>
          <a:lstStyle/>
          <a:p>
            <a:r>
              <a:rPr lang="en-US">
                <a:solidFill>
                  <a:schemeClr val="bg1"/>
                </a:solidFill>
                <a:latin typeface="Calibri" pitchFamily="34" charset="0"/>
              </a:rPr>
              <a:t>Centering instruction on high expectations for student achievement.</a:t>
            </a:r>
          </a:p>
        </p:txBody>
      </p:sp>
      <p:sp>
        <p:nvSpPr>
          <p:cNvPr id="4" name="Rectangle 3"/>
          <p:cNvSpPr/>
          <p:nvPr/>
        </p:nvSpPr>
        <p:spPr>
          <a:xfrm>
            <a:off x="2874963" y="3673475"/>
            <a:ext cx="1219200" cy="1003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b="1" i="1" u="sng" dirty="0">
                <a:solidFill>
                  <a:schemeClr val="accent1"/>
                </a:solidFill>
              </a:rPr>
              <a:t>3a: Communicating with Students</a:t>
            </a:r>
            <a:r>
              <a:rPr lang="en-US" sz="1600" i="1" u="sng" dirty="0">
                <a:solidFill>
                  <a:schemeClr val="accent1"/>
                </a:solidFill>
              </a:rPr>
              <a:t> </a:t>
            </a:r>
          </a:p>
        </p:txBody>
      </p:sp>
      <p:sp>
        <p:nvSpPr>
          <p:cNvPr id="19460" name="TextBox 4"/>
          <p:cNvSpPr txBox="1">
            <a:spLocks noChangeArrowheads="1"/>
          </p:cNvSpPr>
          <p:nvPr/>
        </p:nvSpPr>
        <p:spPr bwMode="auto">
          <a:xfrm flipH="1">
            <a:off x="2951163" y="2211388"/>
            <a:ext cx="609600" cy="400050"/>
          </a:xfrm>
          <a:prstGeom prst="rect">
            <a:avLst/>
          </a:prstGeom>
          <a:noFill/>
          <a:ln w="9525">
            <a:noFill/>
            <a:miter lim="800000"/>
            <a:headEnd/>
            <a:tailEnd/>
          </a:ln>
        </p:spPr>
        <p:txBody>
          <a:bodyPr>
            <a:spAutoFit/>
          </a:bodyPr>
          <a:lstStyle/>
          <a:p>
            <a:r>
              <a:rPr lang="en-US" sz="2000" b="1">
                <a:solidFill>
                  <a:schemeClr val="bg1"/>
                </a:solidFill>
                <a:latin typeface="Calibri" pitchFamily="34" charset="0"/>
              </a:rPr>
              <a:t>C1</a:t>
            </a:r>
          </a:p>
        </p:txBody>
      </p:sp>
      <p:sp>
        <p:nvSpPr>
          <p:cNvPr id="6" name="Rectangle 5"/>
          <p:cNvSpPr/>
          <p:nvPr/>
        </p:nvSpPr>
        <p:spPr>
          <a:xfrm>
            <a:off x="2874963" y="4668838"/>
            <a:ext cx="1219200" cy="9604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b="1" i="1" u="sng" dirty="0">
                <a:solidFill>
                  <a:schemeClr val="accent1"/>
                </a:solidFill>
              </a:rPr>
              <a:t>3c: Engaging students in learning</a:t>
            </a:r>
            <a:r>
              <a:rPr lang="en-US" sz="1600" i="1" u="sng" dirty="0">
                <a:solidFill>
                  <a:schemeClr val="accent1"/>
                </a:solidFill>
              </a:rPr>
              <a:t> </a:t>
            </a:r>
            <a:endParaRPr lang="en-US" sz="1600" i="1" u="sng" dirty="0">
              <a:solidFill>
                <a:schemeClr val="accent1"/>
              </a:solidFill>
            </a:endParaRPr>
          </a:p>
        </p:txBody>
      </p:sp>
      <p:sp>
        <p:nvSpPr>
          <p:cNvPr id="7" name="Rectangle 6"/>
          <p:cNvSpPr/>
          <p:nvPr/>
        </p:nvSpPr>
        <p:spPr>
          <a:xfrm>
            <a:off x="4094163" y="1539875"/>
            <a:ext cx="1392237" cy="6334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accent1"/>
                </a:solidFill>
              </a:rPr>
              <a:t>Claim Statements</a:t>
            </a:r>
            <a:endParaRPr lang="en-US" sz="1600" dirty="0">
              <a:solidFill>
                <a:schemeClr val="accent1"/>
              </a:solidFill>
            </a:endParaRPr>
          </a:p>
        </p:txBody>
      </p:sp>
      <p:sp>
        <p:nvSpPr>
          <p:cNvPr id="8" name="Rectangle 7"/>
          <p:cNvSpPr/>
          <p:nvPr/>
        </p:nvSpPr>
        <p:spPr>
          <a:xfrm>
            <a:off x="7312025" y="1539875"/>
            <a:ext cx="1298575" cy="6334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accent1"/>
                </a:solidFill>
              </a:rPr>
              <a:t>Observations</a:t>
            </a:r>
            <a:endParaRPr lang="en-US" sz="1600" dirty="0">
              <a:solidFill>
                <a:schemeClr val="accent1"/>
              </a:solidFill>
            </a:endParaRPr>
          </a:p>
        </p:txBody>
      </p:sp>
      <p:sp>
        <p:nvSpPr>
          <p:cNvPr id="9" name="Rectangle 8"/>
          <p:cNvSpPr/>
          <p:nvPr/>
        </p:nvSpPr>
        <p:spPr>
          <a:xfrm>
            <a:off x="4094163" y="2643188"/>
            <a:ext cx="1365250"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chemeClr val="accent1"/>
                </a:solidFill>
              </a:rPr>
              <a:t>The classroom culture is a cognitively busy place where learning is valued by all, with high expectations for learning being the norm for most students.</a:t>
            </a:r>
            <a:endParaRPr lang="en-US" sz="1200" i="1" u="sng" dirty="0">
              <a:solidFill>
                <a:schemeClr val="accent1"/>
              </a:solidFill>
            </a:endParaRPr>
          </a:p>
        </p:txBody>
      </p:sp>
      <p:sp>
        <p:nvSpPr>
          <p:cNvPr id="10" name="Rectangle 9"/>
          <p:cNvSpPr/>
          <p:nvPr/>
        </p:nvSpPr>
        <p:spPr>
          <a:xfrm>
            <a:off x="7312025" y="2643188"/>
            <a:ext cx="1298575"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i="1" u="sng" dirty="0">
                <a:solidFill>
                  <a:schemeClr val="accent1"/>
                </a:solidFill>
              </a:rPr>
              <a:t>2014-2015.1 </a:t>
            </a:r>
            <a:r>
              <a:rPr lang="en-US" sz="1600" i="1" u="sng" dirty="0">
                <a:solidFill>
                  <a:schemeClr val="accent1"/>
                </a:solidFill>
              </a:rPr>
              <a:t>2014-2015.2</a:t>
            </a:r>
          </a:p>
        </p:txBody>
      </p:sp>
      <p:sp>
        <p:nvSpPr>
          <p:cNvPr id="11" name="Rectangle 10"/>
          <p:cNvSpPr/>
          <p:nvPr/>
        </p:nvSpPr>
        <p:spPr>
          <a:xfrm>
            <a:off x="4094163" y="3657600"/>
            <a:ext cx="1365250"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chemeClr val="accent1"/>
                </a:solidFill>
              </a:rPr>
              <a:t>The teacher clearly communicates instructional purpose of the lesson, including where it is situated within broader learning, and explains procedures and directions clearly.</a:t>
            </a:r>
          </a:p>
        </p:txBody>
      </p:sp>
      <p:sp>
        <p:nvSpPr>
          <p:cNvPr id="12" name="Rectangle 11"/>
          <p:cNvSpPr/>
          <p:nvPr/>
        </p:nvSpPr>
        <p:spPr>
          <a:xfrm>
            <a:off x="7312025" y="3657600"/>
            <a:ext cx="1298575"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i="1" u="sng" dirty="0">
                <a:solidFill>
                  <a:schemeClr val="accent1"/>
                </a:solidFill>
              </a:rPr>
              <a:t>2014-2015.2 2014-2015.3</a:t>
            </a:r>
            <a:endParaRPr lang="en-US" sz="1600" i="1" u="sng" dirty="0">
              <a:solidFill>
                <a:schemeClr val="accent1"/>
              </a:solidFill>
            </a:endParaRPr>
          </a:p>
        </p:txBody>
      </p:sp>
      <p:sp>
        <p:nvSpPr>
          <p:cNvPr id="13" name="Rectangle 12"/>
          <p:cNvSpPr/>
          <p:nvPr/>
        </p:nvSpPr>
        <p:spPr>
          <a:xfrm>
            <a:off x="4094163" y="4695825"/>
            <a:ext cx="1365250"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chemeClr val="accent1"/>
                </a:solidFill>
              </a:rPr>
              <a:t>Students may have some choice in how they complete tasks and may serve as </a:t>
            </a:r>
            <a:r>
              <a:rPr lang="en-US" sz="1200" dirty="0">
                <a:solidFill>
                  <a:schemeClr val="accent1"/>
                </a:solidFill>
              </a:rPr>
              <a:t>Alerts </a:t>
            </a:r>
            <a:r>
              <a:rPr lang="en-US" sz="1200" dirty="0">
                <a:solidFill>
                  <a:schemeClr val="accent1"/>
                </a:solidFill>
              </a:rPr>
              <a:t>for one another.</a:t>
            </a:r>
          </a:p>
        </p:txBody>
      </p:sp>
      <p:sp>
        <p:nvSpPr>
          <p:cNvPr id="14" name="Rectangle 13"/>
          <p:cNvSpPr/>
          <p:nvPr/>
        </p:nvSpPr>
        <p:spPr>
          <a:xfrm>
            <a:off x="7312025" y="4695825"/>
            <a:ext cx="1298575"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i="1" u="sng" dirty="0">
                <a:solidFill>
                  <a:schemeClr val="accent1"/>
                </a:solidFill>
              </a:rPr>
              <a:t>2014-2015.4 2014-2015.5</a:t>
            </a:r>
            <a:endParaRPr lang="en-US" sz="1600" i="1" u="sng" dirty="0">
              <a:solidFill>
                <a:schemeClr val="accent1"/>
              </a:solidFill>
            </a:endParaRPr>
          </a:p>
        </p:txBody>
      </p:sp>
      <p:sp>
        <p:nvSpPr>
          <p:cNvPr id="15" name="Rectangle 14"/>
          <p:cNvSpPr/>
          <p:nvPr/>
        </p:nvSpPr>
        <p:spPr>
          <a:xfrm>
            <a:off x="2874963" y="2606675"/>
            <a:ext cx="1219200" cy="1055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b="1" i="1" u="sng" dirty="0">
                <a:solidFill>
                  <a:schemeClr val="accent1"/>
                </a:solidFill>
              </a:rPr>
              <a:t>2b. Establish a culture for learning</a:t>
            </a:r>
            <a:endParaRPr lang="en-US" sz="1600" i="1" u="sng" dirty="0">
              <a:solidFill>
                <a:schemeClr val="accent1"/>
              </a:solidFill>
            </a:endParaRPr>
          </a:p>
        </p:txBody>
      </p:sp>
      <p:sp>
        <p:nvSpPr>
          <p:cNvPr id="16" name="Rectangle 15"/>
          <p:cNvSpPr/>
          <p:nvPr/>
        </p:nvSpPr>
        <p:spPr>
          <a:xfrm>
            <a:off x="5486400" y="1539875"/>
            <a:ext cx="1825625" cy="6334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accent1"/>
                </a:solidFill>
              </a:rPr>
              <a:t>Uploaded Items</a:t>
            </a:r>
            <a:endParaRPr lang="en-US" sz="1600" dirty="0">
              <a:solidFill>
                <a:schemeClr val="accent1"/>
              </a:solidFill>
            </a:endParaRPr>
          </a:p>
        </p:txBody>
      </p:sp>
      <p:sp>
        <p:nvSpPr>
          <p:cNvPr id="17" name="Rectangle 16"/>
          <p:cNvSpPr/>
          <p:nvPr/>
        </p:nvSpPr>
        <p:spPr>
          <a:xfrm>
            <a:off x="5486400" y="2643188"/>
            <a:ext cx="1825625"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i="1" u="sng" dirty="0">
                <a:solidFill>
                  <a:schemeClr val="accent1"/>
                </a:solidFill>
              </a:rPr>
              <a:t>Kindergarten lesson plan</a:t>
            </a:r>
          </a:p>
          <a:p>
            <a:pPr fontAlgn="auto">
              <a:spcBef>
                <a:spcPts val="0"/>
              </a:spcBef>
              <a:spcAft>
                <a:spcPts val="0"/>
              </a:spcAft>
              <a:defRPr/>
            </a:pPr>
            <a:r>
              <a:rPr lang="en-US" sz="1600" i="1" u="sng" dirty="0">
                <a:solidFill>
                  <a:schemeClr val="accent1"/>
                </a:solidFill>
              </a:rPr>
              <a:t>Playground photo</a:t>
            </a:r>
            <a:endParaRPr lang="en-US" sz="1600" i="1" u="sng" dirty="0">
              <a:solidFill>
                <a:schemeClr val="accent1"/>
              </a:solidFill>
            </a:endParaRPr>
          </a:p>
        </p:txBody>
      </p:sp>
      <p:sp>
        <p:nvSpPr>
          <p:cNvPr id="18" name="Rectangle 17"/>
          <p:cNvSpPr/>
          <p:nvPr/>
        </p:nvSpPr>
        <p:spPr>
          <a:xfrm>
            <a:off x="5486400" y="3657600"/>
            <a:ext cx="1825625"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i="1" u="sng" dirty="0">
                <a:solidFill>
                  <a:schemeClr val="accent1"/>
                </a:solidFill>
              </a:rPr>
              <a:t>Spanish lesson plan</a:t>
            </a:r>
            <a:endParaRPr lang="en-US" sz="1600" i="1" u="sng" dirty="0">
              <a:solidFill>
                <a:schemeClr val="accent1"/>
              </a:solidFill>
            </a:endParaRPr>
          </a:p>
          <a:p>
            <a:pPr fontAlgn="auto">
              <a:spcBef>
                <a:spcPts val="0"/>
              </a:spcBef>
              <a:spcAft>
                <a:spcPts val="0"/>
              </a:spcAft>
              <a:defRPr/>
            </a:pPr>
            <a:r>
              <a:rPr lang="en-US" sz="1600" i="1" u="sng" dirty="0">
                <a:solidFill>
                  <a:schemeClr val="accent1"/>
                </a:solidFill>
              </a:rPr>
              <a:t>AP group activity</a:t>
            </a:r>
            <a:endParaRPr lang="en-US" sz="1600" i="1" u="sng" dirty="0">
              <a:solidFill>
                <a:schemeClr val="accent1"/>
              </a:solidFill>
            </a:endParaRPr>
          </a:p>
        </p:txBody>
      </p:sp>
      <p:sp>
        <p:nvSpPr>
          <p:cNvPr id="19" name="Rectangle 18"/>
          <p:cNvSpPr/>
          <p:nvPr/>
        </p:nvSpPr>
        <p:spPr>
          <a:xfrm>
            <a:off x="5486400" y="4695825"/>
            <a:ext cx="1825625"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i="1" u="sng" dirty="0">
                <a:solidFill>
                  <a:schemeClr val="accent1"/>
                </a:solidFill>
              </a:rPr>
              <a:t>Student video</a:t>
            </a:r>
            <a:endParaRPr lang="en-US" sz="1600" i="1" u="sng" dirty="0">
              <a:solidFill>
                <a:schemeClr val="accent1"/>
              </a:solidFill>
            </a:endParaRPr>
          </a:p>
          <a:p>
            <a:pPr fontAlgn="auto">
              <a:spcBef>
                <a:spcPts val="0"/>
              </a:spcBef>
              <a:spcAft>
                <a:spcPts val="0"/>
              </a:spcAft>
              <a:defRPr/>
            </a:pPr>
            <a:r>
              <a:rPr lang="en-US" sz="1600" i="1" u="sng" dirty="0">
                <a:solidFill>
                  <a:schemeClr val="accent1"/>
                </a:solidFill>
              </a:rPr>
              <a:t>3</a:t>
            </a:r>
            <a:r>
              <a:rPr lang="en-US" sz="1600" i="1" u="sng" baseline="30000" dirty="0">
                <a:solidFill>
                  <a:schemeClr val="accent1"/>
                </a:solidFill>
              </a:rPr>
              <a:t>rd</a:t>
            </a:r>
            <a:r>
              <a:rPr lang="en-US" sz="1600" i="1" u="sng" dirty="0">
                <a:solidFill>
                  <a:schemeClr val="accent1"/>
                </a:solidFill>
              </a:rPr>
              <a:t> grade Wiki</a:t>
            </a:r>
            <a:endParaRPr lang="en-US" sz="1600" i="1" u="sng" dirty="0">
              <a:solidFill>
                <a:schemeClr val="accent1"/>
              </a:solidFill>
            </a:endParaRPr>
          </a:p>
          <a:p>
            <a:pPr algn="ctr" fontAlgn="auto">
              <a:spcBef>
                <a:spcPts val="0"/>
              </a:spcBef>
              <a:spcAft>
                <a:spcPts val="0"/>
              </a:spcAft>
              <a:defRPr/>
            </a:pPr>
            <a:endParaRPr lang="en-US" sz="1600" dirty="0">
              <a:solidFill>
                <a:schemeClr val="accent1"/>
              </a:solidFill>
            </a:endParaRPr>
          </a:p>
        </p:txBody>
      </p:sp>
      <p:sp>
        <p:nvSpPr>
          <p:cNvPr id="20" name="TextBox 19"/>
          <p:cNvSpPr txBox="1"/>
          <p:nvPr/>
        </p:nvSpPr>
        <p:spPr>
          <a:xfrm>
            <a:off x="152400" y="2362200"/>
            <a:ext cx="2149475" cy="338138"/>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Evidence Dashboard</a:t>
            </a:r>
            <a:endParaRPr lang="en-US" sz="1600" b="1" dirty="0">
              <a:latin typeface="+mn-lt"/>
              <a:cs typeface="+mn-cs"/>
            </a:endParaRPr>
          </a:p>
        </p:txBody>
      </p:sp>
      <p:sp>
        <p:nvSpPr>
          <p:cNvPr id="19476" name="TextBox 20"/>
          <p:cNvSpPr txBox="1">
            <a:spLocks noChangeArrowheads="1"/>
          </p:cNvSpPr>
          <p:nvPr/>
        </p:nvSpPr>
        <p:spPr bwMode="auto">
          <a:xfrm>
            <a:off x="457200" y="2928938"/>
            <a:ext cx="1219200" cy="339725"/>
          </a:xfrm>
          <a:prstGeom prst="rect">
            <a:avLst/>
          </a:prstGeom>
          <a:noFill/>
          <a:ln w="9525">
            <a:noFill/>
            <a:miter lim="800000"/>
            <a:headEnd/>
            <a:tailEnd/>
          </a:ln>
        </p:spPr>
        <p:txBody>
          <a:bodyPr>
            <a:spAutoFit/>
          </a:bodyPr>
          <a:lstStyle/>
          <a:p>
            <a:r>
              <a:rPr lang="en-US" sz="1600">
                <a:latin typeface="Calibri" pitchFamily="34" charset="0"/>
              </a:rPr>
              <a:t>View Rubric</a:t>
            </a:r>
          </a:p>
        </p:txBody>
      </p:sp>
      <p:sp>
        <p:nvSpPr>
          <p:cNvPr id="19477" name="TextBox 21"/>
          <p:cNvSpPr txBox="1">
            <a:spLocks noChangeArrowheads="1"/>
          </p:cNvSpPr>
          <p:nvPr/>
        </p:nvSpPr>
        <p:spPr bwMode="auto">
          <a:xfrm>
            <a:off x="152400" y="3810000"/>
            <a:ext cx="1600200" cy="338138"/>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19478" name="TextBox 22"/>
          <p:cNvSpPr txBox="1">
            <a:spLocks noChangeArrowheads="1"/>
          </p:cNvSpPr>
          <p:nvPr/>
        </p:nvSpPr>
        <p:spPr bwMode="auto">
          <a:xfrm>
            <a:off x="457200" y="2667000"/>
            <a:ext cx="1219200" cy="338138"/>
          </a:xfrm>
          <a:prstGeom prst="rect">
            <a:avLst/>
          </a:prstGeom>
          <a:solidFill>
            <a:schemeClr val="bg1"/>
          </a:solidFill>
          <a:ln w="9525">
            <a:noFill/>
            <a:miter lim="800000"/>
            <a:headEnd/>
            <a:tailEnd/>
          </a:ln>
        </p:spPr>
        <p:txBody>
          <a:bodyPr>
            <a:spAutoFit/>
          </a:bodyPr>
          <a:lstStyle/>
          <a:p>
            <a:r>
              <a:rPr lang="en-US" sz="1600">
                <a:latin typeface="Calibri" pitchFamily="34" charset="0"/>
              </a:rPr>
              <a:t>Details </a:t>
            </a:r>
          </a:p>
        </p:txBody>
      </p:sp>
      <p:sp>
        <p:nvSpPr>
          <p:cNvPr id="19479" name="TextBox 23"/>
          <p:cNvSpPr txBox="1">
            <a:spLocks noChangeArrowheads="1"/>
          </p:cNvSpPr>
          <p:nvPr/>
        </p:nvSpPr>
        <p:spPr bwMode="auto">
          <a:xfrm>
            <a:off x="152400" y="3505200"/>
            <a:ext cx="1905000" cy="338138"/>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19480" name="TextBox 24"/>
          <p:cNvSpPr txBox="1">
            <a:spLocks noChangeArrowheads="1"/>
          </p:cNvSpPr>
          <p:nvPr/>
        </p:nvSpPr>
        <p:spPr bwMode="auto">
          <a:xfrm>
            <a:off x="152400" y="165735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cxnSp>
        <p:nvCxnSpPr>
          <p:cNvPr id="26" name="Straight Connector 25"/>
          <p:cNvCxnSpPr/>
          <p:nvPr/>
        </p:nvCxnSpPr>
        <p:spPr>
          <a:xfrm>
            <a:off x="2590800" y="1323975"/>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086600" y="304800"/>
            <a:ext cx="13716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28" name="Rectangle 27"/>
          <p:cNvSpPr/>
          <p:nvPr/>
        </p:nvSpPr>
        <p:spPr>
          <a:xfrm>
            <a:off x="6934200" y="322263"/>
            <a:ext cx="171450" cy="2936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19484" name="TextBox 28"/>
          <p:cNvSpPr txBox="1">
            <a:spLocks noChangeArrowheads="1"/>
          </p:cNvSpPr>
          <p:nvPr/>
        </p:nvSpPr>
        <p:spPr bwMode="auto">
          <a:xfrm>
            <a:off x="6934200" y="609600"/>
            <a:ext cx="2438400" cy="369888"/>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30" name="Rounded Rectangle 29"/>
          <p:cNvSpPr/>
          <p:nvPr/>
        </p:nvSpPr>
        <p:spPr>
          <a:xfrm>
            <a:off x="228600" y="369332"/>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31" name="Rounded Rectangle 30"/>
          <p:cNvSpPr/>
          <p:nvPr/>
        </p:nvSpPr>
        <p:spPr>
          <a:xfrm>
            <a:off x="4267200" y="369332"/>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32" name="Rounded Rectangle 31"/>
          <p:cNvSpPr/>
          <p:nvPr/>
        </p:nvSpPr>
        <p:spPr>
          <a:xfrm>
            <a:off x="1600200" y="369332"/>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33" name="Rounded Rectangle 32"/>
          <p:cNvSpPr/>
          <p:nvPr/>
        </p:nvSpPr>
        <p:spPr>
          <a:xfrm>
            <a:off x="3048000" y="369332"/>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19497" name="TextBox 33"/>
          <p:cNvSpPr txBox="1">
            <a:spLocks noChangeArrowheads="1"/>
          </p:cNvSpPr>
          <p:nvPr/>
        </p:nvSpPr>
        <p:spPr bwMode="auto">
          <a:xfrm>
            <a:off x="468313" y="3200400"/>
            <a:ext cx="1219200" cy="338138"/>
          </a:xfrm>
          <a:prstGeom prst="rect">
            <a:avLst/>
          </a:prstGeom>
          <a:solidFill>
            <a:schemeClr val="bg1"/>
          </a:solidFill>
          <a:ln w="9525">
            <a:noFill/>
            <a:miter lim="800000"/>
            <a:headEnd/>
            <a:tailEnd/>
          </a:ln>
        </p:spPr>
        <p:txBody>
          <a:bodyPr>
            <a:spAutoFit/>
          </a:bodyPr>
          <a:lstStyle/>
          <a:p>
            <a:r>
              <a:rPr lang="en-US" sz="1600">
                <a:latin typeface="Calibri" pitchFamily="34" charset="0"/>
              </a:rPr>
              <a:t>Add New</a:t>
            </a:r>
          </a:p>
        </p:txBody>
      </p:sp>
      <p:sp>
        <p:nvSpPr>
          <p:cNvPr id="19498" name="TextBox 34"/>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19499" name="TextBox 35"/>
          <p:cNvSpPr txBox="1">
            <a:spLocks noChangeArrowheads="1"/>
          </p:cNvSpPr>
          <p:nvPr/>
        </p:nvSpPr>
        <p:spPr bwMode="auto">
          <a:xfrm>
            <a:off x="152400" y="1981200"/>
            <a:ext cx="1219200" cy="338138"/>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37" name="Rounded Rectangle 36"/>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2497138"/>
            <a:ext cx="2095500" cy="338137"/>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Evidence Dashboard</a:t>
            </a:r>
            <a:endParaRPr lang="en-US" sz="1600" b="1" dirty="0">
              <a:latin typeface="+mn-lt"/>
              <a:cs typeface="+mn-cs"/>
            </a:endParaRPr>
          </a:p>
        </p:txBody>
      </p:sp>
      <p:sp>
        <p:nvSpPr>
          <p:cNvPr id="20482" name="TextBox 7"/>
          <p:cNvSpPr txBox="1">
            <a:spLocks noChangeArrowheads="1"/>
          </p:cNvSpPr>
          <p:nvPr/>
        </p:nvSpPr>
        <p:spPr bwMode="auto">
          <a:xfrm>
            <a:off x="457200" y="3063875"/>
            <a:ext cx="1219200" cy="338138"/>
          </a:xfrm>
          <a:prstGeom prst="rect">
            <a:avLst/>
          </a:prstGeom>
          <a:noFill/>
          <a:ln w="9525">
            <a:noFill/>
            <a:miter lim="800000"/>
            <a:headEnd/>
            <a:tailEnd/>
          </a:ln>
        </p:spPr>
        <p:txBody>
          <a:bodyPr>
            <a:spAutoFit/>
          </a:bodyPr>
          <a:lstStyle/>
          <a:p>
            <a:r>
              <a:rPr lang="en-US" sz="1600">
                <a:latin typeface="Calibri" pitchFamily="34" charset="0"/>
              </a:rPr>
              <a:t>View Rubric</a:t>
            </a:r>
          </a:p>
        </p:txBody>
      </p:sp>
      <p:sp>
        <p:nvSpPr>
          <p:cNvPr id="20483" name="TextBox 37"/>
          <p:cNvSpPr txBox="1">
            <a:spLocks noChangeArrowheads="1"/>
          </p:cNvSpPr>
          <p:nvPr/>
        </p:nvSpPr>
        <p:spPr bwMode="auto">
          <a:xfrm>
            <a:off x="152400" y="3929063"/>
            <a:ext cx="1600200" cy="338137"/>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20484" name="TextBox 92"/>
          <p:cNvSpPr txBox="1">
            <a:spLocks noChangeArrowheads="1"/>
          </p:cNvSpPr>
          <p:nvPr/>
        </p:nvSpPr>
        <p:spPr bwMode="auto">
          <a:xfrm>
            <a:off x="457200" y="2801938"/>
            <a:ext cx="1219200" cy="338137"/>
          </a:xfrm>
          <a:prstGeom prst="rect">
            <a:avLst/>
          </a:prstGeom>
          <a:solidFill>
            <a:srgbClr val="FFFF00"/>
          </a:solidFill>
          <a:ln w="9525">
            <a:noFill/>
            <a:miter lim="800000"/>
            <a:headEnd/>
            <a:tailEnd/>
          </a:ln>
        </p:spPr>
        <p:txBody>
          <a:bodyPr>
            <a:spAutoFit/>
          </a:bodyPr>
          <a:lstStyle/>
          <a:p>
            <a:r>
              <a:rPr lang="en-US" sz="1600">
                <a:latin typeface="Calibri" pitchFamily="34" charset="0"/>
              </a:rPr>
              <a:t>Details </a:t>
            </a:r>
          </a:p>
        </p:txBody>
      </p:sp>
      <p:sp>
        <p:nvSpPr>
          <p:cNvPr id="20485" name="TextBox 93"/>
          <p:cNvSpPr txBox="1">
            <a:spLocks noChangeArrowheads="1"/>
          </p:cNvSpPr>
          <p:nvPr/>
        </p:nvSpPr>
        <p:spPr bwMode="auto">
          <a:xfrm>
            <a:off x="152400" y="3665538"/>
            <a:ext cx="1905000" cy="339725"/>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36" name="Rectangle 3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0488" name="TextBox 45"/>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pic>
        <p:nvPicPr>
          <p:cNvPr id="20489" name="Picture 6"/>
          <p:cNvPicPr>
            <a:picLocks noChangeAspect="1" noChangeArrowheads="1"/>
          </p:cNvPicPr>
          <p:nvPr/>
        </p:nvPicPr>
        <p:blipFill>
          <a:blip r:embed="rId2"/>
          <a:srcRect/>
          <a:stretch>
            <a:fillRect/>
          </a:stretch>
        </p:blipFill>
        <p:spPr bwMode="auto">
          <a:xfrm>
            <a:off x="2133600" y="1511300"/>
            <a:ext cx="6226175" cy="458788"/>
          </a:xfrm>
          <a:prstGeom prst="rect">
            <a:avLst/>
          </a:prstGeom>
          <a:noFill/>
          <a:ln w="9525">
            <a:noFill/>
            <a:miter lim="800000"/>
            <a:headEnd/>
            <a:tailEnd/>
          </a:ln>
        </p:spPr>
      </p:pic>
      <p:pic>
        <p:nvPicPr>
          <p:cNvPr id="20490" name="Picture 8"/>
          <p:cNvPicPr>
            <a:picLocks noChangeAspect="1" noChangeArrowheads="1"/>
          </p:cNvPicPr>
          <p:nvPr/>
        </p:nvPicPr>
        <p:blipFill>
          <a:blip r:embed="rId3"/>
          <a:srcRect/>
          <a:stretch>
            <a:fillRect/>
          </a:stretch>
        </p:blipFill>
        <p:spPr bwMode="auto">
          <a:xfrm>
            <a:off x="2371725" y="1892300"/>
            <a:ext cx="6543675" cy="2667000"/>
          </a:xfrm>
          <a:prstGeom prst="rect">
            <a:avLst/>
          </a:prstGeom>
          <a:noFill/>
          <a:ln w="9525">
            <a:noFill/>
            <a:miter lim="800000"/>
            <a:headEnd/>
            <a:tailEnd/>
          </a:ln>
        </p:spPr>
      </p:pic>
      <p:pic>
        <p:nvPicPr>
          <p:cNvPr id="20491" name="Picture 3"/>
          <p:cNvPicPr>
            <a:picLocks noChangeAspect="1" noChangeArrowheads="1"/>
          </p:cNvPicPr>
          <p:nvPr/>
        </p:nvPicPr>
        <p:blipFill>
          <a:blip r:embed="rId4"/>
          <a:srcRect/>
          <a:stretch>
            <a:fillRect/>
          </a:stretch>
        </p:blipFill>
        <p:spPr bwMode="auto">
          <a:xfrm>
            <a:off x="2400300" y="4568825"/>
            <a:ext cx="6515100" cy="1362075"/>
          </a:xfrm>
          <a:prstGeom prst="rect">
            <a:avLst/>
          </a:prstGeom>
          <a:noFill/>
          <a:ln w="9525">
            <a:noFill/>
            <a:miter lim="800000"/>
            <a:headEnd/>
            <a:tailEnd/>
          </a:ln>
        </p:spPr>
      </p:pic>
      <p:sp>
        <p:nvSpPr>
          <p:cNvPr id="35" name="Rectangle 34"/>
          <p:cNvSpPr/>
          <p:nvPr/>
        </p:nvSpPr>
        <p:spPr>
          <a:xfrm>
            <a:off x="2316163" y="2192338"/>
            <a:ext cx="46037" cy="214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2279650" y="4757738"/>
            <a:ext cx="44450" cy="94456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3992563" y="4787900"/>
            <a:ext cx="46037" cy="9445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a:xfrm>
            <a:off x="3992563" y="2166938"/>
            <a:ext cx="46037" cy="9445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Rectangle 40"/>
          <p:cNvSpPr/>
          <p:nvPr/>
        </p:nvSpPr>
        <p:spPr>
          <a:xfrm flipH="1">
            <a:off x="4008438" y="4333875"/>
            <a:ext cx="46037" cy="22542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41"/>
          <p:cNvSpPr/>
          <p:nvPr/>
        </p:nvSpPr>
        <p:spPr>
          <a:xfrm flipH="1">
            <a:off x="3992563" y="3543300"/>
            <a:ext cx="46037" cy="4826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498" name="Picture 2"/>
          <p:cNvPicPr>
            <a:picLocks noChangeAspect="1" noChangeArrowheads="1"/>
          </p:cNvPicPr>
          <p:nvPr/>
        </p:nvPicPr>
        <p:blipFill>
          <a:blip r:embed="rId5"/>
          <a:srcRect/>
          <a:stretch>
            <a:fillRect/>
          </a:stretch>
        </p:blipFill>
        <p:spPr bwMode="auto">
          <a:xfrm>
            <a:off x="2247900" y="1244600"/>
            <a:ext cx="6591300" cy="342900"/>
          </a:xfrm>
          <a:prstGeom prst="rect">
            <a:avLst/>
          </a:prstGeom>
          <a:noFill/>
          <a:ln w="9525">
            <a:noFill/>
            <a:miter lim="800000"/>
            <a:headEnd/>
            <a:tailEnd/>
          </a:ln>
        </p:spPr>
      </p:pic>
      <p:sp>
        <p:nvSpPr>
          <p:cNvPr id="44" name="Rectangle 43"/>
          <p:cNvSpPr/>
          <p:nvPr/>
        </p:nvSpPr>
        <p:spPr>
          <a:xfrm>
            <a:off x="3733800" y="5959475"/>
            <a:ext cx="46038"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p>
        </p:txBody>
      </p:sp>
      <p:sp>
        <p:nvSpPr>
          <p:cNvPr id="51" name="Rectangle 50"/>
          <p:cNvSpPr/>
          <p:nvPr/>
        </p:nvSpPr>
        <p:spPr>
          <a:xfrm>
            <a:off x="5867400" y="5942013"/>
            <a:ext cx="46038" cy="331787"/>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0501" name="TextBox 51"/>
          <p:cNvSpPr txBox="1">
            <a:spLocks noChangeArrowheads="1"/>
          </p:cNvSpPr>
          <p:nvPr/>
        </p:nvSpPr>
        <p:spPr bwMode="auto">
          <a:xfrm>
            <a:off x="3741738" y="5819775"/>
            <a:ext cx="1058862" cy="461963"/>
          </a:xfrm>
          <a:prstGeom prst="rect">
            <a:avLst/>
          </a:prstGeom>
          <a:noFill/>
          <a:ln w="9525">
            <a:noFill/>
            <a:miter lim="800000"/>
            <a:headEnd/>
            <a:tailEnd/>
          </a:ln>
        </p:spPr>
        <p:txBody>
          <a:bodyPr>
            <a:spAutoFit/>
          </a:bodyPr>
          <a:lstStyle/>
          <a:p>
            <a:r>
              <a:rPr lang="en-US" sz="1200">
                <a:latin typeface="Calibri" pitchFamily="34" charset="0"/>
              </a:rPr>
              <a:t>During Observation</a:t>
            </a:r>
          </a:p>
        </p:txBody>
      </p:sp>
      <p:sp>
        <p:nvSpPr>
          <p:cNvPr id="20502" name="TextBox 52"/>
          <p:cNvSpPr txBox="1">
            <a:spLocks noChangeArrowheads="1"/>
          </p:cNvSpPr>
          <p:nvPr/>
        </p:nvSpPr>
        <p:spPr bwMode="auto">
          <a:xfrm>
            <a:off x="5873750" y="5934075"/>
            <a:ext cx="1136650" cy="277813"/>
          </a:xfrm>
          <a:prstGeom prst="rect">
            <a:avLst/>
          </a:prstGeom>
          <a:noFill/>
          <a:ln w="9525">
            <a:noFill/>
            <a:miter lim="800000"/>
            <a:headEnd/>
            <a:tailEnd/>
          </a:ln>
        </p:spPr>
        <p:txBody>
          <a:bodyPr>
            <a:spAutoFit/>
          </a:bodyPr>
          <a:lstStyle/>
          <a:p>
            <a:r>
              <a:rPr lang="en-US" sz="1200">
                <a:latin typeface="Calibri" pitchFamily="34" charset="0"/>
              </a:rPr>
              <a:t>Uploaded Item</a:t>
            </a:r>
          </a:p>
        </p:txBody>
      </p:sp>
      <p:sp>
        <p:nvSpPr>
          <p:cNvPr id="54" name="Rectangle 53"/>
          <p:cNvSpPr/>
          <p:nvPr/>
        </p:nvSpPr>
        <p:spPr>
          <a:xfrm flipH="1">
            <a:off x="7116763" y="5969000"/>
            <a:ext cx="46037" cy="23971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0504" name="TextBox 54"/>
          <p:cNvSpPr txBox="1">
            <a:spLocks noChangeArrowheads="1"/>
          </p:cNvSpPr>
          <p:nvPr/>
        </p:nvSpPr>
        <p:spPr bwMode="auto">
          <a:xfrm>
            <a:off x="7092950" y="5969000"/>
            <a:ext cx="984250" cy="276225"/>
          </a:xfrm>
          <a:prstGeom prst="rect">
            <a:avLst/>
          </a:prstGeom>
          <a:noFill/>
          <a:ln w="9525">
            <a:noFill/>
            <a:miter lim="800000"/>
            <a:headEnd/>
            <a:tailEnd/>
          </a:ln>
        </p:spPr>
        <p:txBody>
          <a:bodyPr>
            <a:spAutoFit/>
          </a:bodyPr>
          <a:lstStyle/>
          <a:p>
            <a:r>
              <a:rPr lang="en-US" sz="1200">
                <a:latin typeface="Calibri" pitchFamily="34" charset="0"/>
              </a:rPr>
              <a:t>Evaluator</a:t>
            </a:r>
          </a:p>
        </p:txBody>
      </p:sp>
      <p:sp>
        <p:nvSpPr>
          <p:cNvPr id="56" name="Rectangle 55"/>
          <p:cNvSpPr/>
          <p:nvPr/>
        </p:nvSpPr>
        <p:spPr>
          <a:xfrm flipH="1">
            <a:off x="8107363" y="5943600"/>
            <a:ext cx="46037" cy="29845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57" name="Rectangle 56"/>
          <p:cNvSpPr/>
          <p:nvPr/>
        </p:nvSpPr>
        <p:spPr>
          <a:xfrm>
            <a:off x="4800600" y="5937250"/>
            <a:ext cx="46038" cy="33178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0507" name="TextBox 57"/>
          <p:cNvSpPr txBox="1">
            <a:spLocks noChangeArrowheads="1"/>
          </p:cNvSpPr>
          <p:nvPr/>
        </p:nvSpPr>
        <p:spPr bwMode="auto">
          <a:xfrm>
            <a:off x="4800600" y="5862638"/>
            <a:ext cx="1139825" cy="461962"/>
          </a:xfrm>
          <a:prstGeom prst="rect">
            <a:avLst/>
          </a:prstGeom>
          <a:noFill/>
          <a:ln w="9525">
            <a:noFill/>
            <a:miter lim="800000"/>
            <a:headEnd/>
            <a:tailEnd/>
          </a:ln>
        </p:spPr>
        <p:txBody>
          <a:bodyPr>
            <a:spAutoFit/>
          </a:bodyPr>
          <a:lstStyle/>
          <a:p>
            <a:r>
              <a:rPr lang="en-US" sz="1200">
                <a:latin typeface="Calibri" pitchFamily="34" charset="0"/>
              </a:rPr>
              <a:t>Outside of observation</a:t>
            </a:r>
          </a:p>
        </p:txBody>
      </p:sp>
      <p:sp>
        <p:nvSpPr>
          <p:cNvPr id="59" name="Rectangle 58"/>
          <p:cNvSpPr/>
          <p:nvPr/>
        </p:nvSpPr>
        <p:spPr>
          <a:xfrm>
            <a:off x="2667000" y="5816600"/>
            <a:ext cx="6248400" cy="584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cxnSp>
        <p:nvCxnSpPr>
          <p:cNvPr id="60" name="Straight Connector 59"/>
          <p:cNvCxnSpPr/>
          <p:nvPr/>
        </p:nvCxnSpPr>
        <p:spPr>
          <a:xfrm>
            <a:off x="2279650" y="5740400"/>
            <a:ext cx="66357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510" name="TextBox 60"/>
          <p:cNvSpPr txBox="1">
            <a:spLocks noChangeArrowheads="1"/>
          </p:cNvSpPr>
          <p:nvPr/>
        </p:nvSpPr>
        <p:spPr bwMode="auto">
          <a:xfrm>
            <a:off x="2713038" y="5938838"/>
            <a:ext cx="1325562" cy="369887"/>
          </a:xfrm>
          <a:prstGeom prst="rect">
            <a:avLst/>
          </a:prstGeom>
          <a:noFill/>
          <a:ln w="9525">
            <a:noFill/>
            <a:miter lim="800000"/>
            <a:headEnd/>
            <a:tailEnd/>
          </a:ln>
        </p:spPr>
        <p:txBody>
          <a:bodyPr>
            <a:spAutoFit/>
          </a:bodyPr>
          <a:lstStyle/>
          <a:p>
            <a:r>
              <a:rPr lang="en-US" i="1">
                <a:latin typeface="Calibri" pitchFamily="34" charset="0"/>
              </a:rPr>
              <a:t>Legend:</a:t>
            </a:r>
          </a:p>
        </p:txBody>
      </p:sp>
      <p:cxnSp>
        <p:nvCxnSpPr>
          <p:cNvPr id="64" name="Straight Connector 63"/>
          <p:cNvCxnSpPr/>
          <p:nvPr/>
        </p:nvCxnSpPr>
        <p:spPr>
          <a:xfrm>
            <a:off x="2133600" y="1371600"/>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228600" y="437736"/>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65" name="Rounded Rectangle 64"/>
          <p:cNvSpPr/>
          <p:nvPr/>
        </p:nvSpPr>
        <p:spPr>
          <a:xfrm>
            <a:off x="4267200" y="437736"/>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66" name="Rounded Rectangle 65"/>
          <p:cNvSpPr/>
          <p:nvPr/>
        </p:nvSpPr>
        <p:spPr>
          <a:xfrm>
            <a:off x="1600200" y="437736"/>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67" name="Rounded Rectangle 66"/>
          <p:cNvSpPr/>
          <p:nvPr/>
        </p:nvSpPr>
        <p:spPr>
          <a:xfrm>
            <a:off x="3048000" y="437736"/>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20524" name="TextBox 67"/>
          <p:cNvSpPr txBox="1">
            <a:spLocks noChangeArrowheads="1"/>
          </p:cNvSpPr>
          <p:nvPr/>
        </p:nvSpPr>
        <p:spPr bwMode="auto">
          <a:xfrm>
            <a:off x="152400" y="165735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20525" name="TextBox 68"/>
          <p:cNvSpPr txBox="1">
            <a:spLocks noChangeArrowheads="1"/>
          </p:cNvSpPr>
          <p:nvPr/>
        </p:nvSpPr>
        <p:spPr bwMode="auto">
          <a:xfrm>
            <a:off x="457200" y="3319463"/>
            <a:ext cx="1219200" cy="338137"/>
          </a:xfrm>
          <a:prstGeom prst="rect">
            <a:avLst/>
          </a:prstGeom>
          <a:noFill/>
          <a:ln w="9525">
            <a:noFill/>
            <a:miter lim="800000"/>
            <a:headEnd/>
            <a:tailEnd/>
          </a:ln>
        </p:spPr>
        <p:txBody>
          <a:bodyPr>
            <a:spAutoFit/>
          </a:bodyPr>
          <a:lstStyle/>
          <a:p>
            <a:r>
              <a:rPr lang="en-US" sz="1600">
                <a:latin typeface="Calibri" pitchFamily="34" charset="0"/>
              </a:rPr>
              <a:t>Add New</a:t>
            </a:r>
          </a:p>
        </p:txBody>
      </p:sp>
      <p:sp>
        <p:nvSpPr>
          <p:cNvPr id="3" name="Rounded Rectangle 2"/>
          <p:cNvSpPr/>
          <p:nvPr/>
        </p:nvSpPr>
        <p:spPr>
          <a:xfrm>
            <a:off x="8153400" y="1587500"/>
            <a:ext cx="838200" cy="528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ADD NEW</a:t>
            </a:r>
            <a:endParaRPr lang="en-US" b="1" dirty="0"/>
          </a:p>
        </p:txBody>
      </p:sp>
      <p:sp>
        <p:nvSpPr>
          <p:cNvPr id="20527" name="TextBox 46"/>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20528" name="TextBox 47"/>
          <p:cNvSpPr txBox="1">
            <a:spLocks noChangeArrowheads="1"/>
          </p:cNvSpPr>
          <p:nvPr/>
        </p:nvSpPr>
        <p:spPr bwMode="auto">
          <a:xfrm>
            <a:off x="152400" y="2024063"/>
            <a:ext cx="1219200" cy="338137"/>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49" name="Rounded Rectangle 48"/>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2573338"/>
            <a:ext cx="2057400" cy="338137"/>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Evidence Dashboard</a:t>
            </a:r>
            <a:endParaRPr lang="en-US" sz="1600" b="1" dirty="0">
              <a:latin typeface="+mn-lt"/>
              <a:cs typeface="+mn-cs"/>
            </a:endParaRPr>
          </a:p>
        </p:txBody>
      </p:sp>
      <p:sp>
        <p:nvSpPr>
          <p:cNvPr id="21506" name="TextBox 7"/>
          <p:cNvSpPr txBox="1">
            <a:spLocks noChangeArrowheads="1"/>
          </p:cNvSpPr>
          <p:nvPr/>
        </p:nvSpPr>
        <p:spPr bwMode="auto">
          <a:xfrm>
            <a:off x="457200" y="3140075"/>
            <a:ext cx="1219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View Rubric</a:t>
            </a:r>
          </a:p>
        </p:txBody>
      </p:sp>
      <p:sp>
        <p:nvSpPr>
          <p:cNvPr id="21507" name="TextBox 37"/>
          <p:cNvSpPr txBox="1">
            <a:spLocks noChangeArrowheads="1"/>
          </p:cNvSpPr>
          <p:nvPr/>
        </p:nvSpPr>
        <p:spPr bwMode="auto">
          <a:xfrm>
            <a:off x="152400" y="4157663"/>
            <a:ext cx="1600200" cy="338137"/>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21508" name="TextBox 92"/>
          <p:cNvSpPr txBox="1">
            <a:spLocks noChangeArrowheads="1"/>
          </p:cNvSpPr>
          <p:nvPr/>
        </p:nvSpPr>
        <p:spPr bwMode="auto">
          <a:xfrm>
            <a:off x="457200" y="2878138"/>
            <a:ext cx="1219200" cy="338137"/>
          </a:xfrm>
          <a:prstGeom prst="rect">
            <a:avLst/>
          </a:prstGeom>
          <a:noFill/>
          <a:ln w="9525">
            <a:noFill/>
            <a:miter lim="800000"/>
            <a:headEnd/>
            <a:tailEnd/>
          </a:ln>
        </p:spPr>
        <p:txBody>
          <a:bodyPr>
            <a:spAutoFit/>
          </a:bodyPr>
          <a:lstStyle/>
          <a:p>
            <a:r>
              <a:rPr lang="en-US" sz="1600">
                <a:latin typeface="Calibri" pitchFamily="34" charset="0"/>
              </a:rPr>
              <a:t>Details </a:t>
            </a:r>
          </a:p>
        </p:txBody>
      </p:sp>
      <p:sp>
        <p:nvSpPr>
          <p:cNvPr id="21509" name="TextBox 93"/>
          <p:cNvSpPr txBox="1">
            <a:spLocks noChangeArrowheads="1"/>
          </p:cNvSpPr>
          <p:nvPr/>
        </p:nvSpPr>
        <p:spPr bwMode="auto">
          <a:xfrm>
            <a:off x="152400" y="3894138"/>
            <a:ext cx="1905000" cy="339725"/>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36" name="Rectangle 3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1512" name="TextBox 45"/>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pic>
        <p:nvPicPr>
          <p:cNvPr id="21513" name="Picture 2"/>
          <p:cNvPicPr>
            <a:picLocks noChangeAspect="1" noChangeArrowheads="1"/>
          </p:cNvPicPr>
          <p:nvPr/>
        </p:nvPicPr>
        <p:blipFill>
          <a:blip r:embed="rId2"/>
          <a:srcRect/>
          <a:stretch>
            <a:fillRect/>
          </a:stretch>
        </p:blipFill>
        <p:spPr bwMode="auto">
          <a:xfrm>
            <a:off x="2514600" y="1081088"/>
            <a:ext cx="6172200" cy="5483225"/>
          </a:xfrm>
          <a:prstGeom prst="rect">
            <a:avLst/>
          </a:prstGeom>
          <a:noFill/>
          <a:ln w="9525">
            <a:noFill/>
            <a:miter lim="800000"/>
            <a:headEnd/>
            <a:tailEnd/>
          </a:ln>
        </p:spPr>
      </p:pic>
      <p:cxnSp>
        <p:nvCxnSpPr>
          <p:cNvPr id="65" name="Straight Connector 64"/>
          <p:cNvCxnSpPr/>
          <p:nvPr/>
        </p:nvCxnSpPr>
        <p:spPr>
          <a:xfrm>
            <a:off x="22098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28600" y="361536"/>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18" name="Rounded Rectangle 17"/>
          <p:cNvSpPr/>
          <p:nvPr/>
        </p:nvSpPr>
        <p:spPr>
          <a:xfrm>
            <a:off x="4267200" y="361536"/>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19" name="Rounded Rectangle 18"/>
          <p:cNvSpPr/>
          <p:nvPr/>
        </p:nvSpPr>
        <p:spPr>
          <a:xfrm>
            <a:off x="1600200" y="361536"/>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20" name="Rounded Rectangle 19"/>
          <p:cNvSpPr/>
          <p:nvPr/>
        </p:nvSpPr>
        <p:spPr>
          <a:xfrm>
            <a:off x="3048000" y="361536"/>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21527" name="TextBox 20"/>
          <p:cNvSpPr txBox="1">
            <a:spLocks noChangeArrowheads="1"/>
          </p:cNvSpPr>
          <p:nvPr/>
        </p:nvSpPr>
        <p:spPr bwMode="auto">
          <a:xfrm>
            <a:off x="152400" y="165735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21528" name="TextBox 21"/>
          <p:cNvSpPr txBox="1">
            <a:spLocks noChangeArrowheads="1"/>
          </p:cNvSpPr>
          <p:nvPr/>
        </p:nvSpPr>
        <p:spPr bwMode="auto">
          <a:xfrm>
            <a:off x="457200" y="3505200"/>
            <a:ext cx="1219200" cy="338138"/>
          </a:xfrm>
          <a:prstGeom prst="rect">
            <a:avLst/>
          </a:prstGeom>
          <a:noFill/>
          <a:ln w="9525">
            <a:noFill/>
            <a:miter lim="800000"/>
            <a:headEnd/>
            <a:tailEnd/>
          </a:ln>
        </p:spPr>
        <p:txBody>
          <a:bodyPr>
            <a:spAutoFit/>
          </a:bodyPr>
          <a:lstStyle/>
          <a:p>
            <a:r>
              <a:rPr lang="en-US" sz="1600">
                <a:latin typeface="Calibri" pitchFamily="34" charset="0"/>
              </a:rPr>
              <a:t>Add New</a:t>
            </a:r>
          </a:p>
        </p:txBody>
      </p:sp>
      <p:sp>
        <p:nvSpPr>
          <p:cNvPr id="23" name="Rounded Rectangle 22"/>
          <p:cNvSpPr/>
          <p:nvPr/>
        </p:nvSpPr>
        <p:spPr>
          <a:xfrm>
            <a:off x="8153400" y="1587500"/>
            <a:ext cx="838200" cy="528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ADD NEW</a:t>
            </a:r>
            <a:endParaRPr lang="en-US" b="1" dirty="0"/>
          </a:p>
        </p:txBody>
      </p:sp>
      <p:sp>
        <p:nvSpPr>
          <p:cNvPr id="21530" name="TextBox 23"/>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21531" name="TextBox 24"/>
          <p:cNvSpPr txBox="1">
            <a:spLocks noChangeArrowheads="1"/>
          </p:cNvSpPr>
          <p:nvPr/>
        </p:nvSpPr>
        <p:spPr bwMode="auto">
          <a:xfrm>
            <a:off x="152400" y="2100263"/>
            <a:ext cx="1219200" cy="338137"/>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26" name="Rounded Rectangle 25"/>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2573338"/>
            <a:ext cx="2057400" cy="338137"/>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Evidence Dashboard</a:t>
            </a:r>
            <a:endParaRPr lang="en-US" sz="1600" b="1" dirty="0">
              <a:latin typeface="+mn-lt"/>
              <a:cs typeface="+mn-cs"/>
            </a:endParaRPr>
          </a:p>
        </p:txBody>
      </p:sp>
      <p:sp>
        <p:nvSpPr>
          <p:cNvPr id="22530" name="TextBox 7"/>
          <p:cNvSpPr txBox="1">
            <a:spLocks noChangeArrowheads="1"/>
          </p:cNvSpPr>
          <p:nvPr/>
        </p:nvSpPr>
        <p:spPr bwMode="auto">
          <a:xfrm>
            <a:off x="457200" y="3140075"/>
            <a:ext cx="1219200" cy="338138"/>
          </a:xfrm>
          <a:prstGeom prst="rect">
            <a:avLst/>
          </a:prstGeom>
          <a:noFill/>
          <a:ln w="9525">
            <a:noFill/>
            <a:miter lim="800000"/>
            <a:headEnd/>
            <a:tailEnd/>
          </a:ln>
        </p:spPr>
        <p:txBody>
          <a:bodyPr>
            <a:spAutoFit/>
          </a:bodyPr>
          <a:lstStyle/>
          <a:p>
            <a:r>
              <a:rPr lang="en-US" sz="1600">
                <a:latin typeface="Calibri" pitchFamily="34" charset="0"/>
              </a:rPr>
              <a:t>View Rubric</a:t>
            </a:r>
          </a:p>
        </p:txBody>
      </p:sp>
      <p:sp>
        <p:nvSpPr>
          <p:cNvPr id="22531" name="TextBox 37"/>
          <p:cNvSpPr txBox="1">
            <a:spLocks noChangeArrowheads="1"/>
          </p:cNvSpPr>
          <p:nvPr/>
        </p:nvSpPr>
        <p:spPr bwMode="auto">
          <a:xfrm>
            <a:off x="152400" y="4157663"/>
            <a:ext cx="1600200" cy="338137"/>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22532" name="TextBox 92"/>
          <p:cNvSpPr txBox="1">
            <a:spLocks noChangeArrowheads="1"/>
          </p:cNvSpPr>
          <p:nvPr/>
        </p:nvSpPr>
        <p:spPr bwMode="auto">
          <a:xfrm>
            <a:off x="457200" y="2878138"/>
            <a:ext cx="1219200" cy="338137"/>
          </a:xfrm>
          <a:prstGeom prst="rect">
            <a:avLst/>
          </a:prstGeom>
          <a:noFill/>
          <a:ln w="9525">
            <a:noFill/>
            <a:miter lim="800000"/>
            <a:headEnd/>
            <a:tailEnd/>
          </a:ln>
        </p:spPr>
        <p:txBody>
          <a:bodyPr>
            <a:spAutoFit/>
          </a:bodyPr>
          <a:lstStyle/>
          <a:p>
            <a:r>
              <a:rPr lang="en-US" sz="1600">
                <a:latin typeface="Calibri" pitchFamily="34" charset="0"/>
              </a:rPr>
              <a:t>Details </a:t>
            </a:r>
          </a:p>
        </p:txBody>
      </p:sp>
      <p:sp>
        <p:nvSpPr>
          <p:cNvPr id="22533" name="TextBox 93"/>
          <p:cNvSpPr txBox="1">
            <a:spLocks noChangeArrowheads="1"/>
          </p:cNvSpPr>
          <p:nvPr/>
        </p:nvSpPr>
        <p:spPr bwMode="auto">
          <a:xfrm>
            <a:off x="152400" y="3894138"/>
            <a:ext cx="1905000" cy="339725"/>
          </a:xfrm>
          <a:prstGeom prst="rect">
            <a:avLst/>
          </a:prstGeom>
          <a:noFill/>
          <a:ln w="9525">
            <a:noFill/>
            <a:miter lim="800000"/>
            <a:headEnd/>
            <a:tailEnd/>
          </a:ln>
        </p:spPr>
        <p:txBody>
          <a:bodyPr>
            <a:spAutoFit/>
          </a:bodyPr>
          <a:lstStyle/>
          <a:p>
            <a:r>
              <a:rPr lang="en-US" sz="1600" b="1">
                <a:latin typeface="Calibri" pitchFamily="34" charset="0"/>
              </a:rPr>
              <a:t>Review Artifacts</a:t>
            </a:r>
          </a:p>
        </p:txBody>
      </p:sp>
      <p:sp>
        <p:nvSpPr>
          <p:cNvPr id="36" name="Rectangle 3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2536" name="TextBox 45"/>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cxnSp>
        <p:nvCxnSpPr>
          <p:cNvPr id="65" name="Straight Connector 64"/>
          <p:cNvCxnSpPr/>
          <p:nvPr/>
        </p:nvCxnSpPr>
        <p:spPr>
          <a:xfrm>
            <a:off x="22098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28600" y="361536"/>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18" name="Rounded Rectangle 17"/>
          <p:cNvSpPr/>
          <p:nvPr/>
        </p:nvSpPr>
        <p:spPr>
          <a:xfrm>
            <a:off x="4267200" y="361536"/>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19" name="Rounded Rectangle 18"/>
          <p:cNvSpPr/>
          <p:nvPr/>
        </p:nvSpPr>
        <p:spPr>
          <a:xfrm>
            <a:off x="1600200" y="361536"/>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20" name="Rounded Rectangle 19"/>
          <p:cNvSpPr/>
          <p:nvPr/>
        </p:nvSpPr>
        <p:spPr>
          <a:xfrm>
            <a:off x="3048000" y="361536"/>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22550" name="TextBox 20"/>
          <p:cNvSpPr txBox="1">
            <a:spLocks noChangeArrowheads="1"/>
          </p:cNvSpPr>
          <p:nvPr/>
        </p:nvSpPr>
        <p:spPr bwMode="auto">
          <a:xfrm>
            <a:off x="152400" y="165735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22551" name="TextBox 21"/>
          <p:cNvSpPr txBox="1">
            <a:spLocks noChangeArrowheads="1"/>
          </p:cNvSpPr>
          <p:nvPr/>
        </p:nvSpPr>
        <p:spPr bwMode="auto">
          <a:xfrm>
            <a:off x="457200" y="3505200"/>
            <a:ext cx="1219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Add New</a:t>
            </a:r>
          </a:p>
        </p:txBody>
      </p:sp>
      <p:sp>
        <p:nvSpPr>
          <p:cNvPr id="22552" name="TextBox 3"/>
          <p:cNvSpPr txBox="1">
            <a:spLocks noChangeArrowheads="1"/>
          </p:cNvSpPr>
          <p:nvPr/>
        </p:nvSpPr>
        <p:spPr bwMode="auto">
          <a:xfrm>
            <a:off x="2590800" y="1657350"/>
            <a:ext cx="2743200" cy="3138488"/>
          </a:xfrm>
          <a:prstGeom prst="rect">
            <a:avLst/>
          </a:prstGeom>
          <a:noFill/>
          <a:ln w="9525">
            <a:noFill/>
            <a:miter lim="800000"/>
            <a:headEnd/>
            <a:tailEnd/>
          </a:ln>
        </p:spPr>
        <p:txBody>
          <a:bodyPr>
            <a:spAutoFit/>
          </a:bodyPr>
          <a:lstStyle/>
          <a:p>
            <a:r>
              <a:rPr lang="en-US">
                <a:latin typeface="Calibri" pitchFamily="34" charset="0"/>
              </a:rPr>
              <a:t>User has option to upload an artifact or enter claim statement/evidence.</a:t>
            </a:r>
          </a:p>
          <a:p>
            <a:endParaRPr lang="en-US">
              <a:latin typeface="Calibri" pitchFamily="34" charset="0"/>
            </a:endParaRPr>
          </a:p>
          <a:p>
            <a:r>
              <a:rPr lang="en-US">
                <a:latin typeface="Calibri" pitchFamily="34" charset="0"/>
              </a:rPr>
              <a:t>User has  option to attach an existing artifact to the evidence/ claim statement</a:t>
            </a:r>
          </a:p>
          <a:p>
            <a:endParaRPr lang="en-US">
              <a:latin typeface="Calibri" pitchFamily="34" charset="0"/>
            </a:endParaRPr>
          </a:p>
          <a:p>
            <a:r>
              <a:rPr lang="en-US">
                <a:latin typeface="Calibri" pitchFamily="34" charset="0"/>
              </a:rPr>
              <a:t>User has option to assign the artifact to an existing observation</a:t>
            </a:r>
          </a:p>
        </p:txBody>
      </p:sp>
      <p:sp>
        <p:nvSpPr>
          <p:cNvPr id="22553" name="TextBox 4"/>
          <p:cNvSpPr txBox="1">
            <a:spLocks noChangeArrowheads="1"/>
          </p:cNvSpPr>
          <p:nvPr/>
        </p:nvSpPr>
        <p:spPr bwMode="auto">
          <a:xfrm>
            <a:off x="4495800" y="5105400"/>
            <a:ext cx="4495800" cy="1477963"/>
          </a:xfrm>
          <a:prstGeom prst="rect">
            <a:avLst/>
          </a:prstGeom>
          <a:noFill/>
          <a:ln w="3175">
            <a:solidFill>
              <a:schemeClr val="tx1"/>
            </a:solidFill>
            <a:miter lim="800000"/>
            <a:headEnd/>
            <a:tailEnd/>
          </a:ln>
        </p:spPr>
        <p:txBody>
          <a:bodyPr>
            <a:spAutoFit/>
          </a:bodyPr>
          <a:lstStyle/>
          <a:p>
            <a:r>
              <a:rPr lang="en-US" b="1">
                <a:latin typeface="Calibri" pitchFamily="34" charset="0"/>
              </a:rPr>
              <a:t>Tip for supporting your teachers: </a:t>
            </a:r>
          </a:p>
          <a:p>
            <a:r>
              <a:rPr lang="en-US">
                <a:latin typeface="Calibri" pitchFamily="34" charset="0"/>
              </a:rPr>
              <a:t>When coaching teachers on this tool, keep in mind that they do not have this screen.  They can only add evidence directly to an observation or by loading an artifact.  </a:t>
            </a:r>
          </a:p>
        </p:txBody>
      </p:sp>
      <p:sp>
        <p:nvSpPr>
          <p:cNvPr id="22554" name="TextBox 22"/>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22555" name="TextBox 23"/>
          <p:cNvSpPr txBox="1">
            <a:spLocks noChangeArrowheads="1"/>
          </p:cNvSpPr>
          <p:nvPr/>
        </p:nvSpPr>
        <p:spPr bwMode="auto">
          <a:xfrm>
            <a:off x="152400" y="2100263"/>
            <a:ext cx="1219200" cy="338137"/>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25" name="Rounded Rectangle 24"/>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Box 39"/>
          <p:cNvSpPr txBox="1">
            <a:spLocks noChangeArrowheads="1"/>
          </p:cNvSpPr>
          <p:nvPr/>
        </p:nvSpPr>
        <p:spPr bwMode="auto">
          <a:xfrm>
            <a:off x="152400" y="4310063"/>
            <a:ext cx="1600200" cy="338137"/>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23554" name="TextBox 41"/>
          <p:cNvSpPr txBox="1">
            <a:spLocks noChangeArrowheads="1"/>
          </p:cNvSpPr>
          <p:nvPr/>
        </p:nvSpPr>
        <p:spPr bwMode="auto">
          <a:xfrm>
            <a:off x="152400" y="2717800"/>
            <a:ext cx="1676400" cy="338138"/>
          </a:xfrm>
          <a:prstGeom prst="rect">
            <a:avLst/>
          </a:prstGeom>
          <a:solidFill>
            <a:srgbClr val="FFFF00"/>
          </a:solidFill>
          <a:ln w="9525">
            <a:noFill/>
            <a:miter lim="800000"/>
            <a:headEnd/>
            <a:tailEnd/>
          </a:ln>
        </p:spPr>
        <p:txBody>
          <a:bodyPr>
            <a:spAutoFit/>
          </a:bodyPr>
          <a:lstStyle/>
          <a:p>
            <a:r>
              <a:rPr lang="en-US" sz="1600" b="1">
                <a:latin typeface="Calibri" pitchFamily="34" charset="0"/>
              </a:rPr>
              <a:t>Review Artifacts</a:t>
            </a:r>
          </a:p>
        </p:txBody>
      </p:sp>
      <p:sp>
        <p:nvSpPr>
          <p:cNvPr id="48" name="Rectangle 47"/>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9" name="Rectangle 48"/>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3557" name="TextBox 49"/>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cxnSp>
        <p:nvCxnSpPr>
          <p:cNvPr id="25" name="Straight Connector 24"/>
          <p:cNvCxnSpPr/>
          <p:nvPr/>
        </p:nvCxnSpPr>
        <p:spPr>
          <a:xfrm>
            <a:off x="22860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3559" name="TextBox 4"/>
          <p:cNvSpPr txBox="1">
            <a:spLocks noChangeArrowheads="1"/>
          </p:cNvSpPr>
          <p:nvPr/>
        </p:nvSpPr>
        <p:spPr bwMode="auto">
          <a:xfrm>
            <a:off x="2514600" y="2074863"/>
            <a:ext cx="5562600" cy="3138487"/>
          </a:xfrm>
          <a:prstGeom prst="rect">
            <a:avLst/>
          </a:prstGeom>
          <a:noFill/>
          <a:ln w="9525">
            <a:noFill/>
            <a:miter lim="800000"/>
            <a:headEnd/>
            <a:tailEnd/>
          </a:ln>
        </p:spPr>
        <p:txBody>
          <a:bodyPr>
            <a:spAutoFit/>
          </a:bodyPr>
          <a:lstStyle/>
          <a:p>
            <a:r>
              <a:rPr lang="en-US">
                <a:latin typeface="Calibri" pitchFamily="34" charset="0"/>
              </a:rPr>
              <a:t>Evaluator needs way to see what is in the queue waiting for review, plus all artifacts uploaded by the  teacher, and artifacts uploaded by the evaluator,  plus edit their own or add new.</a:t>
            </a:r>
          </a:p>
          <a:p>
            <a:endParaRPr lang="en-US">
              <a:latin typeface="Calibri" pitchFamily="34" charset="0"/>
            </a:endParaRPr>
          </a:p>
          <a:p>
            <a:r>
              <a:rPr lang="en-US">
                <a:latin typeface="Calibri" pitchFamily="34" charset="0"/>
              </a:rPr>
              <a:t>Evaluator should also have opportunity to mark the artifact as officially “reviewed” so that when they look at the list later, they know it has been completed and also the teacher will  know.  If the evaluator doesn’t mark it “reviewed” but adds evid or claim statement,  then it is considered “reviiewed”</a:t>
            </a:r>
          </a:p>
        </p:txBody>
      </p:sp>
      <p:sp>
        <p:nvSpPr>
          <p:cNvPr id="27" name="Rounded Rectangle 26"/>
          <p:cNvSpPr/>
          <p:nvPr/>
        </p:nvSpPr>
        <p:spPr>
          <a:xfrm>
            <a:off x="228600" y="361536"/>
            <a:ext cx="1306286"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Daily Workbench</a:t>
            </a:r>
            <a:endParaRPr lang="en-US" sz="1600" b="1" dirty="0">
              <a:solidFill>
                <a:schemeClr val="tx1"/>
              </a:solidFill>
            </a:endParaRPr>
          </a:p>
        </p:txBody>
      </p:sp>
      <p:sp>
        <p:nvSpPr>
          <p:cNvPr id="28" name="Rounded Rectangle 27"/>
          <p:cNvSpPr/>
          <p:nvPr/>
        </p:nvSpPr>
        <p:spPr>
          <a:xfrm>
            <a:off x="4267200" y="361536"/>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Reports</a:t>
            </a:r>
            <a:endParaRPr lang="en-US" sz="1600" b="1" dirty="0">
              <a:solidFill>
                <a:schemeClr val="tx1"/>
              </a:solidFill>
            </a:endParaRPr>
          </a:p>
        </p:txBody>
      </p:sp>
      <p:sp>
        <p:nvSpPr>
          <p:cNvPr id="29" name="Rounded Rectangle 28"/>
          <p:cNvSpPr/>
          <p:nvPr/>
        </p:nvSpPr>
        <p:spPr>
          <a:xfrm>
            <a:off x="1600200" y="361536"/>
            <a:ext cx="14042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Summative Tasks</a:t>
            </a:r>
            <a:endParaRPr lang="en-US" sz="1600" b="1" dirty="0">
              <a:solidFill>
                <a:schemeClr val="tx1"/>
              </a:solidFill>
            </a:endParaRPr>
          </a:p>
        </p:txBody>
      </p:sp>
      <p:sp>
        <p:nvSpPr>
          <p:cNvPr id="30" name="Rounded Rectangle 29"/>
          <p:cNvSpPr/>
          <p:nvPr/>
        </p:nvSpPr>
        <p:spPr>
          <a:xfrm>
            <a:off x="3048000" y="361536"/>
            <a:ext cx="1175657"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Alerts</a:t>
            </a:r>
            <a:endParaRPr lang="en-US" sz="1600" b="1" dirty="0">
              <a:solidFill>
                <a:schemeClr val="tx1"/>
              </a:solidFill>
            </a:endParaRPr>
          </a:p>
        </p:txBody>
      </p:sp>
      <p:sp>
        <p:nvSpPr>
          <p:cNvPr id="23572" name="TextBox 30"/>
          <p:cNvSpPr txBox="1">
            <a:spLocks noChangeArrowheads="1"/>
          </p:cNvSpPr>
          <p:nvPr/>
        </p:nvSpPr>
        <p:spPr bwMode="auto">
          <a:xfrm>
            <a:off x="152400" y="2405063"/>
            <a:ext cx="1981200" cy="307975"/>
          </a:xfrm>
          <a:prstGeom prst="rect">
            <a:avLst/>
          </a:prstGeom>
          <a:noFill/>
          <a:ln w="9525">
            <a:noFill/>
            <a:miter lim="800000"/>
            <a:headEnd/>
            <a:tailEnd/>
          </a:ln>
        </p:spPr>
        <p:txBody>
          <a:bodyPr>
            <a:spAutoFit/>
          </a:bodyPr>
          <a:lstStyle/>
          <a:p>
            <a:r>
              <a:rPr lang="en-US" sz="1600" b="1">
                <a:latin typeface="Calibri" pitchFamily="34" charset="0"/>
              </a:rPr>
              <a:t>Evidence Dashboard</a:t>
            </a:r>
          </a:p>
        </p:txBody>
      </p:sp>
      <p:sp>
        <p:nvSpPr>
          <p:cNvPr id="23573" name="TextBox 31"/>
          <p:cNvSpPr txBox="1">
            <a:spLocks noChangeArrowheads="1"/>
          </p:cNvSpPr>
          <p:nvPr/>
        </p:nvSpPr>
        <p:spPr bwMode="auto">
          <a:xfrm>
            <a:off x="152400" y="1657350"/>
            <a:ext cx="1828800" cy="400050"/>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George Elliot</a:t>
            </a:r>
          </a:p>
        </p:txBody>
      </p:sp>
      <p:sp>
        <p:nvSpPr>
          <p:cNvPr id="23574" name="TextBox 32"/>
          <p:cNvSpPr txBox="1">
            <a:spLocks noChangeArrowheads="1"/>
          </p:cNvSpPr>
          <p:nvPr/>
        </p:nvSpPr>
        <p:spPr bwMode="auto">
          <a:xfrm>
            <a:off x="4495800" y="5105400"/>
            <a:ext cx="4495800" cy="1200150"/>
          </a:xfrm>
          <a:prstGeom prst="rect">
            <a:avLst/>
          </a:prstGeom>
          <a:noFill/>
          <a:ln w="3175">
            <a:solidFill>
              <a:schemeClr val="tx1"/>
            </a:solidFill>
            <a:miter lim="800000"/>
            <a:headEnd/>
            <a:tailEnd/>
          </a:ln>
        </p:spPr>
        <p:txBody>
          <a:bodyPr>
            <a:spAutoFit/>
          </a:bodyPr>
          <a:lstStyle/>
          <a:p>
            <a:r>
              <a:rPr lang="en-US" b="1">
                <a:latin typeface="Calibri" pitchFamily="34" charset="0"/>
              </a:rPr>
              <a:t>Tip for supporting your teachers: </a:t>
            </a:r>
          </a:p>
          <a:p>
            <a:r>
              <a:rPr lang="en-US">
                <a:latin typeface="Calibri" pitchFamily="34" charset="0"/>
              </a:rPr>
              <a:t>As an evaluator, your menu reads “Review Artifacts.”  The teachers screen will read “Manage Artifacts.”</a:t>
            </a:r>
          </a:p>
        </p:txBody>
      </p:sp>
      <p:sp>
        <p:nvSpPr>
          <p:cNvPr id="23575" name="TextBox 15"/>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Eval for Evaluating Teachers</a:t>
            </a:r>
          </a:p>
        </p:txBody>
      </p:sp>
      <p:sp>
        <p:nvSpPr>
          <p:cNvPr id="23576" name="TextBox 16"/>
          <p:cNvSpPr txBox="1">
            <a:spLocks noChangeArrowheads="1"/>
          </p:cNvSpPr>
          <p:nvPr/>
        </p:nvSpPr>
        <p:spPr bwMode="auto">
          <a:xfrm>
            <a:off x="152400" y="1981200"/>
            <a:ext cx="1219200" cy="338138"/>
          </a:xfrm>
          <a:prstGeom prst="rect">
            <a:avLst/>
          </a:prstGeom>
          <a:solidFill>
            <a:schemeClr val="bg1"/>
          </a:solidFill>
          <a:ln w="9525">
            <a:noFill/>
            <a:miter lim="800000"/>
            <a:headEnd/>
            <a:tailEnd/>
          </a:ln>
        </p:spPr>
        <p:txBody>
          <a:bodyPr>
            <a:spAutoFit/>
          </a:bodyPr>
          <a:lstStyle/>
          <a:p>
            <a:r>
              <a:rPr lang="en-US" sz="1600">
                <a:latin typeface="Calibri" pitchFamily="34" charset="0"/>
              </a:rPr>
              <a:t>Alerts</a:t>
            </a:r>
          </a:p>
        </p:txBody>
      </p:sp>
      <p:sp>
        <p:nvSpPr>
          <p:cNvPr id="18" name="Rounded Rectangle 17"/>
          <p:cNvSpPr/>
          <p:nvPr/>
        </p:nvSpPr>
        <p:spPr>
          <a:xfrm>
            <a:off x="5715000" y="457200"/>
            <a:ext cx="898072"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Help</a:t>
            </a:r>
            <a:endParaRPr lang="en-US" sz="1600" b="1"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TotalTime>
  <Words>2204</Words>
  <Application>Microsoft Office PowerPoint</Application>
  <PresentationFormat>On-screen Show (4:3)</PresentationFormat>
  <Paragraphs>704</Paragraphs>
  <Slides>26</Slides>
  <Notes>18</Notes>
  <HiddenSlides>0</HiddenSlides>
  <MMClips>0</MMClips>
  <ScaleCrop>false</ScaleCrop>
  <HeadingPairs>
    <vt:vector size="6" baseType="variant">
      <vt:variant>
        <vt:lpstr>Fonts Used</vt:lpstr>
      </vt:variant>
      <vt:variant>
        <vt:i4>3</vt:i4>
      </vt:variant>
      <vt:variant>
        <vt:lpstr>Design Template</vt:lpstr>
      </vt:variant>
      <vt:variant>
        <vt:i4>2</vt:i4>
      </vt:variant>
      <vt:variant>
        <vt:lpstr>Slide Titles</vt:lpstr>
      </vt:variant>
      <vt:variant>
        <vt:i4>26</vt:i4>
      </vt:variant>
    </vt:vector>
  </HeadingPairs>
  <TitlesOfParts>
    <vt:vector size="31" baseType="lpstr">
      <vt:lpstr>Calibri</vt:lpstr>
      <vt:lpstr>Arial</vt:lpstr>
      <vt:lpstr>Wingdings</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Seattle Public Schools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Schmidt, Donna J</dc:creator>
  <cp:lastModifiedBy>Donna Schmidt</cp:lastModifiedBy>
  <cp:revision>319</cp:revision>
  <dcterms:created xsi:type="dcterms:W3CDTF">2015-05-25T17:33:47Z</dcterms:created>
  <dcterms:modified xsi:type="dcterms:W3CDTF">2015-06-05T18:28:47Z</dcterms:modified>
</cp:coreProperties>
</file>