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61" r:id="rId4"/>
    <p:sldId id="262" r:id="rId5"/>
    <p:sldId id="259" r:id="rId6"/>
    <p:sldId id="265" r:id="rId7"/>
    <p:sldId id="266" r:id="rId8"/>
    <p:sldId id="267" r:id="rId9"/>
    <p:sldId id="268" r:id="rId10"/>
    <p:sldId id="264" r:id="rId11"/>
    <p:sldId id="260" r:id="rId12"/>
    <p:sldId id="263" r:id="rId13"/>
    <p:sldId id="256"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37E49C-0DB7-4915-B309-8B6CE2CBACCF}" type="datetimeFigureOut">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194909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7E49C-0DB7-4915-B309-8B6CE2CBACCF}" type="datetimeFigureOut">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135942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7E49C-0DB7-4915-B309-8B6CE2CBACCF}" type="datetimeFigureOut">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13355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7E49C-0DB7-4915-B309-8B6CE2CBACCF}" type="datetimeFigureOut">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253288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7E49C-0DB7-4915-B309-8B6CE2CBACCF}" type="datetimeFigureOut">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304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37E49C-0DB7-4915-B309-8B6CE2CBACCF}" type="datetimeFigureOut">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45581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37E49C-0DB7-4915-B309-8B6CE2CBACCF}" type="datetimeFigureOut">
              <a:rPr lang="en-US" smtClean="0"/>
              <a:t>5/5/2011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387457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37E49C-0DB7-4915-B309-8B6CE2CBACCF}" type="datetimeFigureOut">
              <a:rPr lang="en-US" smtClean="0"/>
              <a:t>5/5/2011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278856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7E49C-0DB7-4915-B309-8B6CE2CBACCF}" type="datetimeFigureOut">
              <a:rPr lang="en-US" smtClean="0"/>
              <a:t>5/5/2011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425702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7E49C-0DB7-4915-B309-8B6CE2CBACCF}" type="datetimeFigureOut">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422710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7E49C-0DB7-4915-B309-8B6CE2CBACCF}" type="datetimeFigureOut">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574DC-E567-40BA-AFD5-AF64623A49B4}" type="slidenum">
              <a:rPr lang="en-US" smtClean="0"/>
              <a:t>‹#›</a:t>
            </a:fld>
            <a:endParaRPr lang="en-US"/>
          </a:p>
        </p:txBody>
      </p:sp>
    </p:spTree>
    <p:extLst>
      <p:ext uri="{BB962C8B-B14F-4D97-AF65-F5344CB8AC3E}">
        <p14:creationId xmlns:p14="http://schemas.microsoft.com/office/powerpoint/2010/main" val="130019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7E49C-0DB7-4915-B309-8B6CE2CBACCF}" type="datetimeFigureOut">
              <a:rPr lang="en-US" smtClean="0"/>
              <a:t>5/5/2011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574DC-E567-40BA-AFD5-AF64623A49B4}" type="slidenum">
              <a:rPr lang="en-US" smtClean="0"/>
              <a:t>‹#›</a:t>
            </a:fld>
            <a:endParaRPr lang="en-US"/>
          </a:p>
        </p:txBody>
      </p:sp>
    </p:spTree>
    <p:extLst>
      <p:ext uri="{BB962C8B-B14F-4D97-AF65-F5344CB8AC3E}">
        <p14:creationId xmlns:p14="http://schemas.microsoft.com/office/powerpoint/2010/main" val="355653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Danielson%20Rubric%20Aligned%20with%20State%20Criteria.docx" TargetMode="External"/><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Teacher%20Roster%20Page.xlsx" TargetMode="External"/><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1.gif"/><Relationship Id="rId5" Type="http://schemas.openxmlformats.org/officeDocument/2006/relationships/hyperlink" Target="Teacher%20Eval%20State%20Criteria.docx" TargetMode="External"/><Relationship Id="rId4" Type="http://schemas.openxmlformats.org/officeDocument/2006/relationships/hyperlink" Target="Danielson%20Rubric%20Aligned%20with%20State%20Criteria%202.doc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6309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47135"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8" name="TextBox 7"/>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9" name="TextBox 8"/>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0" name="TextBox 9"/>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1" name="Rounded Rectangle 10"/>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199" y="1524000"/>
            <a:ext cx="1872615" cy="3262432"/>
          </a:xfrm>
          <a:prstGeom prst="rect">
            <a:avLst/>
          </a:prstGeom>
          <a:noFill/>
        </p:spPr>
        <p:txBody>
          <a:bodyPr wrap="square" rtlCol="0">
            <a:spAutoFit/>
          </a:bodyPr>
          <a:lstStyle/>
          <a:p>
            <a:r>
              <a:rPr lang="en-US" sz="1600" b="1" dirty="0" smtClean="0"/>
              <a:t>State Default Models</a:t>
            </a:r>
          </a:p>
          <a:p>
            <a:endParaRPr lang="en-US" sz="1600" b="1" dirty="0"/>
          </a:p>
          <a:p>
            <a:r>
              <a:rPr lang="en-US" sz="1600" b="1" dirty="0" smtClean="0"/>
              <a:t>Edit Instructional Frameworks</a:t>
            </a:r>
          </a:p>
          <a:p>
            <a:endParaRPr lang="en-US" sz="1600" b="1" dirty="0"/>
          </a:p>
          <a:p>
            <a:r>
              <a:rPr lang="en-US" sz="1600" b="1" dirty="0" smtClean="0"/>
              <a:t>Align Frameworks</a:t>
            </a:r>
          </a:p>
          <a:p>
            <a:endParaRPr lang="en-US" sz="1600" b="1" dirty="0"/>
          </a:p>
          <a:p>
            <a:r>
              <a:rPr lang="en-US" sz="1600" b="1" dirty="0" smtClean="0"/>
              <a:t>Administrative Tasks</a:t>
            </a:r>
          </a:p>
          <a:p>
            <a:endParaRPr lang="en-US" sz="1600" b="1" dirty="0"/>
          </a:p>
          <a:p>
            <a:r>
              <a:rPr lang="en-US" sz="1600" b="1" dirty="0" smtClean="0"/>
              <a:t>Reports</a:t>
            </a:r>
            <a:endParaRPr lang="en-US" sz="1600" b="1" dirty="0"/>
          </a:p>
          <a:p>
            <a:endParaRPr lang="en-US" sz="1400" b="1" dirty="0"/>
          </a:p>
        </p:txBody>
      </p:sp>
      <p:pic>
        <p:nvPicPr>
          <p:cNvPr id="17" name="Picture 2" descr="http://jc-schools.net/teacher/eval-notes_files/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1813560" y="533400"/>
            <a:ext cx="1817370" cy="685800"/>
            <a:chOff x="5835015" y="1828800"/>
            <a:chExt cx="1817370" cy="685800"/>
          </a:xfrm>
        </p:grpSpPr>
        <p:sp>
          <p:nvSpPr>
            <p:cNvPr id="26" name="Rounded Rectangle 25"/>
            <p:cNvSpPr/>
            <p:nvPr/>
          </p:nvSpPr>
          <p:spPr>
            <a:xfrm>
              <a:off x="5835015" y="18288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19800" y="1918007"/>
              <a:ext cx="1524000" cy="461665"/>
            </a:xfrm>
            <a:prstGeom prst="rect">
              <a:avLst/>
            </a:prstGeom>
            <a:noFill/>
          </p:spPr>
          <p:txBody>
            <a:bodyPr wrap="square" rtlCol="0">
              <a:spAutoFit/>
            </a:bodyPr>
            <a:lstStyle/>
            <a:p>
              <a:pPr algn="ctr"/>
              <a:r>
                <a:rPr lang="en-US" sz="2400" b="1" dirty="0" smtClean="0"/>
                <a:t>District</a:t>
              </a:r>
              <a:endParaRPr lang="en-US" sz="2400" b="1" dirty="0"/>
            </a:p>
          </p:txBody>
        </p:sp>
      </p:grpSp>
      <p:sp>
        <p:nvSpPr>
          <p:cNvPr id="12" name="Rounded Rectangle 11"/>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pic>
        <p:nvPicPr>
          <p:cNvPr id="8194" name="Picture 2" descr="http://media.indianasnewscenter.com/images/470*264/education+and+scho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757" y="3155216"/>
            <a:ext cx="6193155" cy="34787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1558290"/>
            <a:ext cx="6629400" cy="1200329"/>
          </a:xfrm>
          <a:prstGeom prst="rect">
            <a:avLst/>
          </a:prstGeom>
          <a:noFill/>
        </p:spPr>
        <p:txBody>
          <a:bodyPr wrap="square" rtlCol="0">
            <a:spAutoFit/>
          </a:bodyPr>
          <a:lstStyle/>
          <a:p>
            <a:r>
              <a:rPr lang="en-US" dirty="0" smtClean="0"/>
              <a:t>Welcome to the Washington State Teacher and Principal Evaluation Website.  This website designed to create efficiencies in managing the evaluation process as well as promote growth among principals and teachers across the state.  </a:t>
            </a:r>
            <a:endParaRPr lang="en-US" dirty="0"/>
          </a:p>
        </p:txBody>
      </p:sp>
    </p:spTree>
    <p:extLst>
      <p:ext uri="{BB962C8B-B14F-4D97-AF65-F5344CB8AC3E}">
        <p14:creationId xmlns:p14="http://schemas.microsoft.com/office/powerpoint/2010/main" val="2171326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6309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796415" y="51054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48815" y="598170"/>
            <a:ext cx="1447800" cy="461665"/>
          </a:xfrm>
          <a:prstGeom prst="rect">
            <a:avLst/>
          </a:prstGeom>
          <a:noFill/>
        </p:spPr>
        <p:txBody>
          <a:bodyPr wrap="square" rtlCol="0">
            <a:spAutoFit/>
          </a:bodyPr>
          <a:lstStyle/>
          <a:p>
            <a:pPr algn="ctr"/>
            <a:r>
              <a:rPr lang="en-US" sz="2400" b="1" dirty="0" smtClean="0">
                <a:solidFill>
                  <a:schemeClr val="bg1"/>
                </a:solidFill>
              </a:rPr>
              <a:t>District</a:t>
            </a:r>
            <a:endParaRPr lang="en-US" sz="2400" b="1" dirty="0">
              <a:solidFill>
                <a:schemeClr val="bg1"/>
              </a:solidFill>
            </a:endParaRPr>
          </a:p>
        </p:txBody>
      </p:sp>
      <p:sp>
        <p:nvSpPr>
          <p:cNvPr id="7" name="TextBox 6"/>
          <p:cNvSpPr txBox="1"/>
          <p:nvPr/>
        </p:nvSpPr>
        <p:spPr>
          <a:xfrm>
            <a:off x="3747135"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8" name="TextBox 7"/>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9" name="TextBox 8"/>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0" name="TextBox 9"/>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1" name="Rounded Rectangle 10"/>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13" name="TextBox 12"/>
          <p:cNvSpPr txBox="1"/>
          <p:nvPr/>
        </p:nvSpPr>
        <p:spPr>
          <a:xfrm>
            <a:off x="76199" y="1524000"/>
            <a:ext cx="1872615" cy="3262432"/>
          </a:xfrm>
          <a:prstGeom prst="rect">
            <a:avLst/>
          </a:prstGeom>
          <a:noFill/>
        </p:spPr>
        <p:txBody>
          <a:bodyPr wrap="square" rtlCol="0">
            <a:spAutoFit/>
          </a:bodyPr>
          <a:lstStyle/>
          <a:p>
            <a:r>
              <a:rPr lang="en-US" sz="1600" b="1" dirty="0" smtClean="0">
                <a:solidFill>
                  <a:schemeClr val="bg1"/>
                </a:solidFill>
              </a:rPr>
              <a:t>State Default Models</a:t>
            </a:r>
          </a:p>
          <a:p>
            <a:endParaRPr lang="en-US" sz="1600" b="1" dirty="0"/>
          </a:p>
          <a:p>
            <a:r>
              <a:rPr lang="en-US" sz="1600" b="1" dirty="0" smtClean="0"/>
              <a:t>Edit Instructional Frameworks</a:t>
            </a:r>
          </a:p>
          <a:p>
            <a:endParaRPr lang="en-US" sz="1600" b="1" dirty="0"/>
          </a:p>
          <a:p>
            <a:r>
              <a:rPr lang="en-US" sz="1600" b="1" dirty="0" smtClean="0"/>
              <a:t>Align Frameworks</a:t>
            </a:r>
          </a:p>
          <a:p>
            <a:endParaRPr lang="en-US" sz="1600" b="1" dirty="0"/>
          </a:p>
          <a:p>
            <a:r>
              <a:rPr lang="en-US" sz="1600" b="1" dirty="0" smtClean="0"/>
              <a:t>Administrative Tasks</a:t>
            </a:r>
          </a:p>
          <a:p>
            <a:endParaRPr lang="en-US" sz="1600" b="1" dirty="0"/>
          </a:p>
          <a:p>
            <a:r>
              <a:rPr lang="en-US" sz="1600" b="1" dirty="0" smtClean="0"/>
              <a:t>Reports</a:t>
            </a:r>
            <a:endParaRPr lang="en-US" sz="1600" b="1" dirty="0"/>
          </a:p>
          <a:p>
            <a:endParaRPr lang="en-US" sz="1400" b="1" dirty="0"/>
          </a:p>
        </p:txBody>
      </p:sp>
      <p:sp>
        <p:nvSpPr>
          <p:cNvPr id="15" name="Rounded Rectangle 14"/>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2407" y="1487269"/>
            <a:ext cx="1447800" cy="646331"/>
          </a:xfrm>
          <a:prstGeom prst="rect">
            <a:avLst/>
          </a:prstGeom>
          <a:noFill/>
        </p:spPr>
        <p:txBody>
          <a:bodyPr wrap="square" rtlCol="0">
            <a:spAutoFit/>
          </a:bodyPr>
          <a:lstStyle/>
          <a:p>
            <a:pPr algn="ctr"/>
            <a:r>
              <a:rPr lang="en-US" b="1" dirty="0" smtClean="0">
                <a:solidFill>
                  <a:schemeClr val="bg1"/>
                </a:solidFill>
              </a:rPr>
              <a:t>State Default Models</a:t>
            </a:r>
            <a:endParaRPr lang="en-US" b="1" dirty="0">
              <a:solidFill>
                <a:schemeClr val="bg1"/>
              </a:solidFill>
            </a:endParaRPr>
          </a:p>
        </p:txBody>
      </p:sp>
      <p:pic>
        <p:nvPicPr>
          <p:cNvPr id="17" name="Picture 2" descr="http://jc-schools.net/teacher/eval-notes_files/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Table 24"/>
          <p:cNvGraphicFramePr>
            <a:graphicFrameLocks noGrp="1"/>
          </p:cNvGraphicFramePr>
          <p:nvPr>
            <p:extLst>
              <p:ext uri="{D42A27DB-BD31-4B8C-83A1-F6EECF244321}">
                <p14:modId xmlns:p14="http://schemas.microsoft.com/office/powerpoint/2010/main" val="2929045561"/>
              </p:ext>
            </p:extLst>
          </p:nvPr>
        </p:nvGraphicFramePr>
        <p:xfrm>
          <a:off x="1828800" y="1295399"/>
          <a:ext cx="7315200" cy="5423583"/>
        </p:xfrm>
        <a:graphic>
          <a:graphicData uri="http://schemas.openxmlformats.org/drawingml/2006/table">
            <a:tbl>
              <a:tblPr>
                <a:tableStyleId>{5C22544A-7EE6-4342-B048-85BDC9FD1C3A}</a:tableStyleId>
              </a:tblPr>
              <a:tblGrid>
                <a:gridCol w="1463040"/>
                <a:gridCol w="1463040"/>
                <a:gridCol w="1463040"/>
                <a:gridCol w="1463040"/>
                <a:gridCol w="1463040"/>
              </a:tblGrid>
              <a:tr h="590393">
                <a:tc gridSpan="5">
                  <a:txBody>
                    <a:bodyPr/>
                    <a:lstStyle/>
                    <a:p>
                      <a:pPr marL="0" marR="0" algn="ctr">
                        <a:lnSpc>
                          <a:spcPts val="1300"/>
                        </a:lnSpc>
                        <a:spcBef>
                          <a:spcPts val="0"/>
                        </a:spcBef>
                        <a:spcAft>
                          <a:spcPts val="0"/>
                        </a:spcAft>
                      </a:pPr>
                      <a:r>
                        <a:rPr lang="en-US" sz="1400" cap="all" dirty="0">
                          <a:effectLst/>
                        </a:rPr>
                        <a:t>Domain 1: Planning and Preparation</a:t>
                      </a:r>
                    </a:p>
                    <a:p>
                      <a:pPr marL="0" marR="0" algn="ctr">
                        <a:lnSpc>
                          <a:spcPts val="1300"/>
                        </a:lnSpc>
                        <a:spcBef>
                          <a:spcPts val="0"/>
                        </a:spcBef>
                        <a:spcAft>
                          <a:spcPts val="0"/>
                        </a:spcAft>
                      </a:pPr>
                      <a:r>
                        <a:rPr lang="en-US" sz="1400" cap="all" dirty="0">
                          <a:effectLst/>
                        </a:rPr>
                        <a:t>Component 1a: Demonstrating Knowledge of Content and </a:t>
                      </a:r>
                      <a:r>
                        <a:rPr lang="en-US" sz="1400" cap="all" dirty="0" smtClean="0">
                          <a:effectLst/>
                        </a:rPr>
                        <a:t>Pedagogy</a:t>
                      </a:r>
                      <a:endParaRPr lang="en-US" sz="2000" cap="all" dirty="0">
                        <a:effectLst/>
                      </a:endParaRPr>
                    </a:p>
                  </a:txBody>
                  <a:tcPr marL="68580" marR="68580" marT="205740" marB="6858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389">
                <a:tc rowSpan="2">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8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Element</a:t>
                      </a:r>
                      <a:endParaRPr lang="en-US" sz="1400" b="1" dirty="0">
                        <a:solidFill>
                          <a:srgbClr val="000000"/>
                        </a:solidFill>
                        <a:effectLst/>
                        <a:latin typeface="Gill Sans Std"/>
                        <a:ea typeface="Times New Roman"/>
                        <a:cs typeface="Gill Sans Std"/>
                      </a:endParaRPr>
                    </a:p>
                  </a:txBody>
                  <a:tcPr marL="68580" marR="68580" marT="65723" marB="33147" anchor="b">
                    <a:lnB w="57150" cap="flat" cmpd="sng" algn="ctr">
                      <a:solidFill>
                        <a:schemeClr val="tx1"/>
                      </a:solidFill>
                      <a:prstDash val="solid"/>
                      <a:round/>
                      <a:headEnd type="none" w="med" len="med"/>
                      <a:tailEnd type="none" w="med" len="med"/>
                    </a:lnB>
                    <a:solidFill>
                      <a:schemeClr val="bg1"/>
                    </a:solidFill>
                  </a:tcPr>
                </a:tc>
                <a:tc gridSpan="4">
                  <a:txBody>
                    <a:bodyPr/>
                    <a:lstStyle/>
                    <a:p>
                      <a:pPr marL="0" marR="0" algn="ctr">
                        <a:lnSpc>
                          <a:spcPts val="1100"/>
                        </a:lnSpc>
                        <a:spcBef>
                          <a:spcPts val="0"/>
                        </a:spcBef>
                        <a:spcAft>
                          <a:spcPts val="0"/>
                        </a:spcAft>
                        <a:tabLst>
                          <a:tab pos="147955" algn="ctr"/>
                          <a:tab pos="722630" algn="ctr"/>
                          <a:tab pos="1616710" algn="ctr"/>
                          <a:tab pos="2553335" algn="ctr"/>
                          <a:tab pos="3210560" algn="ctr"/>
                        </a:tabLst>
                      </a:pPr>
                      <a:r>
                        <a:rPr lang="en-US" sz="1600" b="1" cap="small" spc="550" dirty="0">
                          <a:effectLst/>
                        </a:rPr>
                        <a:t>Level of Performance</a:t>
                      </a:r>
                      <a:endParaRPr lang="en-US" sz="1800" b="1" dirty="0">
                        <a:solidFill>
                          <a:srgbClr val="000000"/>
                        </a:solidFill>
                        <a:effectLst/>
                        <a:latin typeface="Gill Sans Std"/>
                        <a:ea typeface="Times New Roman"/>
                        <a:cs typeface="Gill Sans Std"/>
                      </a:endParaRPr>
                    </a:p>
                  </a:txBody>
                  <a:tcPr marL="68580" marR="68580" marT="68580" marB="6858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06825">
                <a:tc vMerge="1">
                  <a:txBody>
                    <a:bodyPr/>
                    <a:lstStyle/>
                    <a:p>
                      <a:endParaRPr lang="en-US"/>
                    </a:p>
                  </a:txBody>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Unsatisfactory</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Basic</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Proficient</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Distinguished</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r>
              <a:tr h="1225438">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Knowledge of content and the structure of the discipline</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In planning and practice, teacher makes content errors or does not correct errors made by students.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is familiar with the important concepts in the discipline but may display lack of awareness of how these concepts relate to one another.</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displays solid knowledge of the important concepts in the discipline and how these relate to one another. </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displays extensive knowledge of the important concepts in the discipline and how these relate both to one another and to other disciplines.</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r>
              <a:tr h="1529803">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Knowledge of prerequisite </a:t>
                      </a:r>
                      <a:br>
                        <a:rPr lang="en-US" sz="1050" dirty="0">
                          <a:effectLst/>
                        </a:rPr>
                      </a:br>
                      <a:r>
                        <a:rPr lang="en-US" sz="1050" dirty="0">
                          <a:effectLst/>
                        </a:rPr>
                        <a:t>relationships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display little understanding of prerequisite relationships important to student learning of the content.</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indicate some awareness of prerequisite relationships, although such knowledge may be inaccurate or incomplete.</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accurate understanding of prerequisite relationships among topics and concepts.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a:t>
                      </a:r>
                      <a:r>
                        <a:rPr lang="en-US" sz="1050" dirty="0" smtClean="0">
                          <a:effectLst/>
                        </a:rPr>
                        <a:t>reflect </a:t>
                      </a:r>
                      <a:r>
                        <a:rPr lang="en-US" sz="1050" dirty="0">
                          <a:effectLst/>
                        </a:rPr>
                        <a:t>understanding of prerequisite relationships among topics </a:t>
                      </a:r>
                      <a:r>
                        <a:rPr lang="en-US" sz="1050" dirty="0" smtClean="0">
                          <a:effectLst/>
                        </a:rPr>
                        <a:t>/concepts </a:t>
                      </a:r>
                      <a:r>
                        <a:rPr lang="en-US" sz="1050" dirty="0">
                          <a:effectLst/>
                        </a:rPr>
                        <a:t>and a link to necessary cognitive structures by students to ensure understanding.</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r>
              <a:tr h="1361873">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Knowledge of content-related pedagogy</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 displays little or no understanding of the range of pedagogical approaches suitable to student learning of the content.</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reflect a limited range of pedagogical approaches or some approaches that are not suitable to the discipline or to the students.</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familiarity with a wide range of effective pedagogical approaches in the discipline.</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familiarity with a wide range of effective pedagogical approaches in the discipline, anticipating student misconceptions.</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Chevron 23"/>
          <p:cNvSpPr/>
          <p:nvPr/>
        </p:nvSpPr>
        <p:spPr>
          <a:xfrm>
            <a:off x="1828800" y="1676400"/>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3899535"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86400"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891337"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305800" y="364236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10965"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15150"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75332"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940492" y="65532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36870" y="65532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05624" y="654558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423535"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75332" y="657606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138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18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87088886"/>
              </p:ext>
            </p:extLst>
          </p:nvPr>
        </p:nvGraphicFramePr>
        <p:xfrm>
          <a:off x="2133600" y="1143000"/>
          <a:ext cx="7010400" cy="6105443"/>
        </p:xfrm>
        <a:graphic>
          <a:graphicData uri="http://schemas.openxmlformats.org/drawingml/2006/table">
            <a:tbl>
              <a:tblPr>
                <a:tableStyleId>{5C22544A-7EE6-4342-B048-85BDC9FD1C3A}</a:tableStyleId>
              </a:tblPr>
              <a:tblGrid>
                <a:gridCol w="1402080"/>
                <a:gridCol w="1402080"/>
                <a:gridCol w="1402080"/>
                <a:gridCol w="1402080"/>
                <a:gridCol w="1402080"/>
              </a:tblGrid>
              <a:tr h="1071229">
                <a:tc gridSpan="5">
                  <a:txBody>
                    <a:bodyPr/>
                    <a:lstStyle/>
                    <a:p>
                      <a:pPr marL="0" marR="0" algn="ctr">
                        <a:lnSpc>
                          <a:spcPts val="1300"/>
                        </a:lnSpc>
                        <a:spcBef>
                          <a:spcPts val="0"/>
                        </a:spcBef>
                        <a:spcAft>
                          <a:spcPts val="0"/>
                        </a:spcAft>
                      </a:pPr>
                      <a:r>
                        <a:rPr lang="en-US" sz="1600" cap="all" dirty="0">
                          <a:effectLst/>
                        </a:rPr>
                        <a:t>Domain 1: Planning and Preparation</a:t>
                      </a:r>
                    </a:p>
                    <a:p>
                      <a:pPr marL="0" marR="0" algn="ctr">
                        <a:lnSpc>
                          <a:spcPts val="1300"/>
                        </a:lnSpc>
                        <a:spcBef>
                          <a:spcPts val="0"/>
                        </a:spcBef>
                        <a:spcAft>
                          <a:spcPts val="0"/>
                        </a:spcAft>
                      </a:pPr>
                      <a:r>
                        <a:rPr lang="en-US" sz="1600" cap="all" dirty="0">
                          <a:effectLst/>
                        </a:rPr>
                        <a:t>Component 1a: Demonstrating Knowledge of Content and </a:t>
                      </a:r>
                      <a:r>
                        <a:rPr lang="en-US" sz="1600" cap="all" dirty="0" smtClean="0">
                          <a:effectLst/>
                        </a:rPr>
                        <a:t>Pedagogy</a:t>
                      </a:r>
                      <a:endParaRPr lang="en-US" sz="2400" cap="all" dirty="0">
                        <a:effectLst/>
                      </a:endParaRPr>
                    </a:p>
                  </a:txBody>
                  <a:tcPr marL="68580" marR="68580" marT="205740" marB="685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3046">
                <a:tc rowSpan="2">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8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Element</a:t>
                      </a:r>
                      <a:endParaRPr lang="en-US" sz="1400" b="1" dirty="0">
                        <a:solidFill>
                          <a:srgbClr val="000000"/>
                        </a:solidFill>
                        <a:effectLst/>
                        <a:latin typeface="Gill Sans Std"/>
                        <a:ea typeface="Times New Roman"/>
                        <a:cs typeface="Gill Sans Std"/>
                      </a:endParaRPr>
                    </a:p>
                  </a:txBody>
                  <a:tcPr marL="68580" marR="68580" marT="65723" marB="33147" anchor="b"/>
                </a:tc>
                <a:tc gridSpan="4">
                  <a:txBody>
                    <a:bodyPr/>
                    <a:lstStyle/>
                    <a:p>
                      <a:pPr marL="0" marR="0" algn="ctr">
                        <a:lnSpc>
                          <a:spcPts val="1100"/>
                        </a:lnSpc>
                        <a:spcBef>
                          <a:spcPts val="0"/>
                        </a:spcBef>
                        <a:spcAft>
                          <a:spcPts val="0"/>
                        </a:spcAft>
                        <a:tabLst>
                          <a:tab pos="147955" algn="ctr"/>
                          <a:tab pos="722630" algn="ctr"/>
                          <a:tab pos="1616710" algn="ctr"/>
                          <a:tab pos="2553335" algn="ctr"/>
                          <a:tab pos="3210560" algn="ctr"/>
                        </a:tabLst>
                      </a:pPr>
                      <a:r>
                        <a:rPr lang="en-US" sz="1600" b="1" cap="small" spc="550" dirty="0">
                          <a:effectLst/>
                        </a:rPr>
                        <a:t>Level of Performance</a:t>
                      </a:r>
                      <a:endParaRPr lang="en-US" sz="1800" b="1" dirty="0">
                        <a:solidFill>
                          <a:srgbClr val="000000"/>
                        </a:solidFill>
                        <a:effectLst/>
                        <a:latin typeface="Gill Sans Std"/>
                        <a:ea typeface="Times New Roman"/>
                        <a:cs typeface="Gill Sans Std"/>
                      </a:endParaRPr>
                    </a:p>
                  </a:txBody>
                  <a:tcPr marL="68580" marR="68580" marT="68580" marB="68580" anchor="ctr"/>
                </a:tc>
                <a:tc hMerge="1">
                  <a:txBody>
                    <a:bodyPr/>
                    <a:lstStyle/>
                    <a:p>
                      <a:endParaRPr lang="en-US"/>
                    </a:p>
                  </a:txBody>
                  <a:tcPr/>
                </a:tc>
                <a:tc hMerge="1">
                  <a:txBody>
                    <a:bodyPr/>
                    <a:lstStyle/>
                    <a:p>
                      <a:endParaRPr lang="en-US"/>
                    </a:p>
                  </a:txBody>
                  <a:tcPr/>
                </a:tc>
                <a:tc hMerge="1">
                  <a:txBody>
                    <a:bodyPr/>
                    <a:lstStyle/>
                    <a:p>
                      <a:endParaRPr lang="en-US"/>
                    </a:p>
                  </a:txBody>
                  <a:tcPr/>
                </a:tc>
              </a:tr>
              <a:tr h="471977">
                <a:tc vMerge="1">
                  <a:txBody>
                    <a:bodyPr/>
                    <a:lstStyle/>
                    <a:p>
                      <a:endParaRPr lang="en-US"/>
                    </a:p>
                  </a:txBody>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Unsatisfactory</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a:effectLst/>
                        </a:rPr>
                        <a:t>Basic</a:t>
                      </a:r>
                      <a:endParaRPr lang="en-US" sz="1400" b="1">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a:effectLst/>
                        </a:rPr>
                        <a:t> </a:t>
                      </a:r>
                      <a:endParaRPr lang="en-US" sz="1400" b="1">
                        <a:solidFill>
                          <a:srgbClr val="000000"/>
                        </a:solidFill>
                        <a:effectLst/>
                        <a:latin typeface="Gill Sans Std"/>
                        <a:ea typeface="Times New Roman"/>
                        <a:cs typeface="Gill Sans Std"/>
                      </a:endParaRPr>
                    </a:p>
                  </a:txBody>
                  <a:tcPr marL="68580" marR="68580" marT="68580" marB="68580" anchor="b"/>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a:effectLst/>
                        </a:rPr>
                        <a:t>Proficient</a:t>
                      </a:r>
                      <a:endParaRPr lang="en-US" sz="1400" b="1">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a:effectLst/>
                        </a:rPr>
                        <a:t> </a:t>
                      </a:r>
                      <a:endParaRPr lang="en-US" sz="1400" b="1">
                        <a:solidFill>
                          <a:srgbClr val="000000"/>
                        </a:solidFill>
                        <a:effectLst/>
                        <a:latin typeface="Gill Sans Std"/>
                        <a:ea typeface="Times New Roman"/>
                        <a:cs typeface="Gill Sans Std"/>
                      </a:endParaRPr>
                    </a:p>
                  </a:txBody>
                  <a:tcPr marL="68580" marR="68580" marT="68580" marB="68580" anchor="b"/>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Distinguished</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tc>
              </a:tr>
              <a:tr h="1105116">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Knowledge of content and the structure of the discipline</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In planning and practice, teacher makes content errors or does not correct errors made by students.</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 is familiar with the important concepts in the discipline but may display lack of awareness of how these concepts relate to one another.</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 displays solid knowledge of the important concepts in the discipline and how these relate to one another. </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displays extensive knowledge of the important concepts in the discipline and how these relate both to one another and to other disciplines.</a:t>
                      </a:r>
                      <a:endParaRPr lang="en-US" sz="1100" dirty="0">
                        <a:solidFill>
                          <a:srgbClr val="000000"/>
                        </a:solidFill>
                        <a:effectLst/>
                        <a:latin typeface="Gill Sans Std"/>
                        <a:ea typeface="Times New Roman"/>
                        <a:cs typeface="Gill Sans Std"/>
                      </a:endParaRPr>
                    </a:p>
                  </a:txBody>
                  <a:tcPr marL="68580" marR="68580" marT="68580" marB="68580"/>
                </a:tc>
              </a:tr>
              <a:tr h="1579971">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Knowledge of prerequisite </a:t>
                      </a:r>
                      <a:br>
                        <a:rPr lang="en-US" sz="1050" dirty="0">
                          <a:effectLst/>
                        </a:rPr>
                      </a:br>
                      <a:r>
                        <a:rPr lang="en-US" sz="1050" dirty="0">
                          <a:effectLst/>
                        </a:rPr>
                        <a:t>relationships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display little understanding of prerequisite relationships important to student learning of the content.</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indicate some awareness of prerequisite relationships, although such knowledge may be inaccurate or incomplete.</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reflect accurate understanding of prerequisite relationships among topics and concepts.</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practices reflect understanding of prerequisite relationships among topics and concepts and a link to necessary cognitive structures by students to ensure understanding.</a:t>
                      </a:r>
                      <a:endParaRPr lang="en-US" sz="1100">
                        <a:solidFill>
                          <a:srgbClr val="000000"/>
                        </a:solidFill>
                        <a:effectLst/>
                        <a:latin typeface="Gill Sans Std"/>
                        <a:ea typeface="Times New Roman"/>
                        <a:cs typeface="Gill Sans Std"/>
                      </a:endParaRPr>
                    </a:p>
                  </a:txBody>
                  <a:tcPr marL="68580" marR="68580" marT="68580" marB="68580"/>
                </a:tc>
              </a:tr>
              <a:tr h="1105116">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Knowledge of content-related pedagogy</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 displays little or no understanding of the range of pedagogical approaches suitable to student learning of the content.</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reflect a limited range of pedagogical approaches or some approaches that are not suitable to the discipline or to the students.</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reflect familiarity with a wide range of effective pedagogical approaches in the discipline.</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familiarity with a wide range of effective pedagogical approaches in the discipline, anticipating student misconceptions.</a:t>
                      </a:r>
                      <a:endParaRPr lang="en-US" sz="1100" dirty="0">
                        <a:solidFill>
                          <a:srgbClr val="000000"/>
                        </a:solidFill>
                        <a:effectLst/>
                        <a:latin typeface="Gill Sans Std"/>
                        <a:ea typeface="Times New Roman"/>
                        <a:cs typeface="Gill Sans Std"/>
                      </a:endParaRPr>
                    </a:p>
                  </a:txBody>
                  <a:tcPr marL="68580" marR="68580" marT="68580" marB="68580"/>
                </a:tc>
              </a:tr>
            </a:tbl>
          </a:graphicData>
        </a:graphic>
      </p:graphicFrame>
    </p:spTree>
    <p:extLst>
      <p:ext uri="{BB962C8B-B14F-4D97-AF65-F5344CB8AC3E}">
        <p14:creationId xmlns:p14="http://schemas.microsoft.com/office/powerpoint/2010/main" val="392496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83970" y="838200"/>
            <a:ext cx="1447800" cy="5334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25640" y="838200"/>
            <a:ext cx="1447800" cy="5334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747010" y="838200"/>
            <a:ext cx="1447800" cy="5334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623560" y="838200"/>
            <a:ext cx="1447800" cy="5334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191000" y="838200"/>
            <a:ext cx="1447800" cy="5334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283970" y="1295400"/>
            <a:ext cx="7189470" cy="152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Tree>
    <p:extLst>
      <p:ext uri="{BB962C8B-B14F-4D97-AF65-F5344CB8AC3E}">
        <p14:creationId xmlns:p14="http://schemas.microsoft.com/office/powerpoint/2010/main" val="238121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64205"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29690" y="51054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783705"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981575"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306830" y="1143000"/>
            <a:ext cx="7303770" cy="152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12" name="TextBox 11"/>
          <p:cNvSpPr txBox="1"/>
          <p:nvPr/>
        </p:nvSpPr>
        <p:spPr>
          <a:xfrm>
            <a:off x="1482090" y="598170"/>
            <a:ext cx="1447800" cy="461665"/>
          </a:xfrm>
          <a:prstGeom prst="rect">
            <a:avLst/>
          </a:prstGeom>
          <a:noFill/>
        </p:spPr>
        <p:txBody>
          <a:bodyPr wrap="square" rtlCol="0">
            <a:spAutoFit/>
          </a:bodyPr>
          <a:lstStyle/>
          <a:p>
            <a:pPr algn="ctr"/>
            <a:r>
              <a:rPr lang="en-US" sz="2400" b="1" dirty="0" smtClean="0">
                <a:solidFill>
                  <a:schemeClr val="bg1"/>
                </a:solidFill>
              </a:rPr>
              <a:t>District</a:t>
            </a:r>
            <a:endParaRPr lang="en-US" sz="2400" b="1" dirty="0">
              <a:solidFill>
                <a:schemeClr val="bg1"/>
              </a:solidFill>
            </a:endParaRPr>
          </a:p>
        </p:txBody>
      </p:sp>
      <p:sp>
        <p:nvSpPr>
          <p:cNvPr id="13" name="TextBox 12"/>
          <p:cNvSpPr txBox="1"/>
          <p:nvPr/>
        </p:nvSpPr>
        <p:spPr>
          <a:xfrm>
            <a:off x="3280410"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14" name="TextBox 13"/>
          <p:cNvSpPr txBox="1"/>
          <p:nvPr/>
        </p:nvSpPr>
        <p:spPr>
          <a:xfrm>
            <a:off x="5139690"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15" name="TextBox 14"/>
          <p:cNvSpPr txBox="1"/>
          <p:nvPr/>
        </p:nvSpPr>
        <p:spPr>
          <a:xfrm>
            <a:off x="6968490"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grpSp>
        <p:nvGrpSpPr>
          <p:cNvPr id="27" name="Group 26"/>
          <p:cNvGrpSpPr/>
          <p:nvPr/>
        </p:nvGrpSpPr>
        <p:grpSpPr>
          <a:xfrm>
            <a:off x="6576060" y="5071764"/>
            <a:ext cx="1817370" cy="685800"/>
            <a:chOff x="5835015" y="1828800"/>
            <a:chExt cx="1817370" cy="685800"/>
          </a:xfrm>
        </p:grpSpPr>
        <p:sp>
          <p:nvSpPr>
            <p:cNvPr id="16" name="Rounded Rectangle 15"/>
            <p:cNvSpPr/>
            <p:nvPr/>
          </p:nvSpPr>
          <p:spPr>
            <a:xfrm>
              <a:off x="5835015" y="18288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9800" y="1918007"/>
              <a:ext cx="1524000" cy="461665"/>
            </a:xfrm>
            <a:prstGeom prst="rect">
              <a:avLst/>
            </a:prstGeom>
            <a:noFill/>
          </p:spPr>
          <p:txBody>
            <a:bodyPr wrap="square" rtlCol="0">
              <a:spAutoFit/>
            </a:bodyPr>
            <a:lstStyle/>
            <a:p>
              <a:pPr algn="ctr"/>
              <a:r>
                <a:rPr lang="en-US" sz="2400" b="1" dirty="0" smtClean="0"/>
                <a:t>District</a:t>
              </a:r>
              <a:endParaRPr lang="en-US" sz="2400" b="1" dirty="0"/>
            </a:p>
          </p:txBody>
        </p:sp>
      </p:grpSp>
      <p:grpSp>
        <p:nvGrpSpPr>
          <p:cNvPr id="26" name="Group 25"/>
          <p:cNvGrpSpPr/>
          <p:nvPr/>
        </p:nvGrpSpPr>
        <p:grpSpPr>
          <a:xfrm>
            <a:off x="4758690" y="4056071"/>
            <a:ext cx="1828800" cy="685800"/>
            <a:chOff x="1066800" y="4191000"/>
            <a:chExt cx="1828800" cy="685800"/>
          </a:xfrm>
        </p:grpSpPr>
        <p:sp>
          <p:nvSpPr>
            <p:cNvPr id="18" name="Rounded Rectangle 17"/>
            <p:cNvSpPr/>
            <p:nvPr/>
          </p:nvSpPr>
          <p:spPr>
            <a:xfrm>
              <a:off x="1066800" y="419100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69670" y="4303067"/>
              <a:ext cx="1447800" cy="461665"/>
            </a:xfrm>
            <a:prstGeom prst="rect">
              <a:avLst/>
            </a:prstGeom>
            <a:noFill/>
          </p:spPr>
          <p:txBody>
            <a:bodyPr wrap="square" rtlCol="0">
              <a:spAutoFit/>
            </a:bodyPr>
            <a:lstStyle/>
            <a:p>
              <a:pPr algn="ctr"/>
              <a:r>
                <a:rPr lang="en-US" sz="2400" b="1" dirty="0" smtClean="0">
                  <a:solidFill>
                    <a:schemeClr val="bg1"/>
                  </a:solidFill>
                </a:rPr>
                <a:t>Principal</a:t>
              </a:r>
              <a:endParaRPr lang="en-US" sz="2400" b="1" dirty="0">
                <a:solidFill>
                  <a:schemeClr val="bg1"/>
                </a:solidFill>
              </a:endParaRPr>
            </a:p>
          </p:txBody>
        </p:sp>
      </p:grpSp>
      <p:grpSp>
        <p:nvGrpSpPr>
          <p:cNvPr id="24" name="Group 23"/>
          <p:cNvGrpSpPr/>
          <p:nvPr/>
        </p:nvGrpSpPr>
        <p:grpSpPr>
          <a:xfrm>
            <a:off x="5486400" y="3082945"/>
            <a:ext cx="1828800" cy="685800"/>
            <a:chOff x="381000" y="2514600"/>
            <a:chExt cx="1828800" cy="685800"/>
          </a:xfrm>
        </p:grpSpPr>
        <p:sp>
          <p:nvSpPr>
            <p:cNvPr id="20" name="Rounded Rectangle 19"/>
            <p:cNvSpPr/>
            <p:nvPr/>
          </p:nvSpPr>
          <p:spPr>
            <a:xfrm>
              <a:off x="381000" y="251460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3400" y="2602230"/>
              <a:ext cx="1447800" cy="461665"/>
            </a:xfrm>
            <a:prstGeom prst="rect">
              <a:avLst/>
            </a:prstGeom>
            <a:noFill/>
          </p:spPr>
          <p:txBody>
            <a:bodyPr wrap="square" rtlCol="0">
              <a:spAutoFit/>
            </a:bodyPr>
            <a:lstStyle/>
            <a:p>
              <a:pPr algn="ctr"/>
              <a:r>
                <a:rPr lang="en-US" sz="2400" b="1" dirty="0" smtClean="0">
                  <a:solidFill>
                    <a:schemeClr val="bg1"/>
                  </a:solidFill>
                </a:rPr>
                <a:t>Teacher</a:t>
              </a:r>
              <a:endParaRPr lang="en-US" sz="2400" b="1" dirty="0">
                <a:solidFill>
                  <a:schemeClr val="bg1"/>
                </a:solidFill>
              </a:endParaRPr>
            </a:p>
          </p:txBody>
        </p:sp>
      </p:grpSp>
      <p:grpSp>
        <p:nvGrpSpPr>
          <p:cNvPr id="25" name="Group 24"/>
          <p:cNvGrpSpPr/>
          <p:nvPr/>
        </p:nvGrpSpPr>
        <p:grpSpPr>
          <a:xfrm>
            <a:off x="4533900" y="2133600"/>
            <a:ext cx="1828800" cy="685800"/>
            <a:chOff x="381000" y="3352800"/>
            <a:chExt cx="1828800" cy="685800"/>
          </a:xfrm>
        </p:grpSpPr>
        <p:sp>
          <p:nvSpPr>
            <p:cNvPr id="22" name="Rounded Rectangle 21"/>
            <p:cNvSpPr/>
            <p:nvPr/>
          </p:nvSpPr>
          <p:spPr>
            <a:xfrm>
              <a:off x="381000" y="335280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33400" y="3440430"/>
              <a:ext cx="1447800" cy="461665"/>
            </a:xfrm>
            <a:prstGeom prst="rect">
              <a:avLst/>
            </a:prstGeom>
            <a:noFill/>
          </p:spPr>
          <p:txBody>
            <a:bodyPr wrap="square" rtlCol="0">
              <a:spAutoFit/>
            </a:bodyPr>
            <a:lstStyle/>
            <a:p>
              <a:pPr algn="ctr"/>
              <a:r>
                <a:rPr lang="en-US" sz="2400" b="1" dirty="0" smtClean="0">
                  <a:solidFill>
                    <a:schemeClr val="bg1"/>
                  </a:solidFill>
                </a:rPr>
                <a:t>Reports</a:t>
              </a:r>
              <a:endParaRPr lang="en-US" sz="2400" b="1" dirty="0">
                <a:solidFill>
                  <a:schemeClr val="bg1"/>
                </a:solidFill>
              </a:endParaRPr>
            </a:p>
          </p:txBody>
        </p:sp>
      </p:grpSp>
      <p:pic>
        <p:nvPicPr>
          <p:cNvPr id="28" name="Picture 4" descr="http://www.nysut.org/images/content/ra2010_100511_definingexcellenc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37024"/>
            <a:ext cx="1950720" cy="266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7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6309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796415" y="51054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8815" y="598170"/>
            <a:ext cx="1447800" cy="461665"/>
          </a:xfrm>
          <a:prstGeom prst="rect">
            <a:avLst/>
          </a:prstGeom>
          <a:noFill/>
        </p:spPr>
        <p:txBody>
          <a:bodyPr wrap="square" rtlCol="0">
            <a:spAutoFit/>
          </a:bodyPr>
          <a:lstStyle/>
          <a:p>
            <a:pPr algn="ctr"/>
            <a:r>
              <a:rPr lang="en-US" sz="2400" b="1" dirty="0" smtClean="0">
                <a:solidFill>
                  <a:schemeClr val="bg1"/>
                </a:solidFill>
              </a:rPr>
              <a:t>District</a:t>
            </a:r>
            <a:endParaRPr lang="en-US" sz="2400" b="1" dirty="0">
              <a:solidFill>
                <a:schemeClr val="bg1"/>
              </a:solidFill>
            </a:endParaRPr>
          </a:p>
        </p:txBody>
      </p:sp>
      <p:sp>
        <p:nvSpPr>
          <p:cNvPr id="8" name="TextBox 7"/>
          <p:cNvSpPr txBox="1"/>
          <p:nvPr/>
        </p:nvSpPr>
        <p:spPr>
          <a:xfrm>
            <a:off x="3747135"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9" name="TextBox 8"/>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10" name="TextBox 9"/>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1" name="TextBox 10"/>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2" name="Rounded Rectangle 11"/>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13" name="TextBox 12"/>
          <p:cNvSpPr txBox="1"/>
          <p:nvPr/>
        </p:nvSpPr>
        <p:spPr>
          <a:xfrm>
            <a:off x="76199" y="1524000"/>
            <a:ext cx="1872615" cy="3262432"/>
          </a:xfrm>
          <a:prstGeom prst="rect">
            <a:avLst/>
          </a:prstGeom>
          <a:noFill/>
        </p:spPr>
        <p:txBody>
          <a:bodyPr wrap="square" rtlCol="0">
            <a:spAutoFit/>
          </a:bodyPr>
          <a:lstStyle/>
          <a:p>
            <a:r>
              <a:rPr lang="en-US" sz="1600" b="1" dirty="0" smtClean="0">
                <a:solidFill>
                  <a:schemeClr val="bg1"/>
                </a:solidFill>
              </a:rPr>
              <a:t>State Default Models</a:t>
            </a:r>
          </a:p>
          <a:p>
            <a:endParaRPr lang="en-US" sz="1600" b="1" dirty="0"/>
          </a:p>
          <a:p>
            <a:r>
              <a:rPr lang="en-US" sz="1600" b="1" dirty="0" smtClean="0"/>
              <a:t>Edit Instructional Frameworks</a:t>
            </a:r>
          </a:p>
          <a:p>
            <a:endParaRPr lang="en-US" sz="1600" b="1" dirty="0"/>
          </a:p>
          <a:p>
            <a:r>
              <a:rPr lang="en-US" sz="1600" b="1" dirty="0" smtClean="0"/>
              <a:t>Align Frameworks</a:t>
            </a:r>
          </a:p>
          <a:p>
            <a:endParaRPr lang="en-US" sz="1600" b="1" dirty="0"/>
          </a:p>
          <a:p>
            <a:r>
              <a:rPr lang="en-US" sz="1600" b="1" dirty="0" smtClean="0"/>
              <a:t>Administrative Tasks</a:t>
            </a:r>
          </a:p>
          <a:p>
            <a:endParaRPr lang="en-US" sz="1600" b="1" dirty="0"/>
          </a:p>
          <a:p>
            <a:r>
              <a:rPr lang="en-US" sz="1600" b="1" dirty="0" smtClean="0"/>
              <a:t>Reports</a:t>
            </a:r>
            <a:endParaRPr lang="en-US" sz="1600" b="1" dirty="0"/>
          </a:p>
          <a:p>
            <a:endParaRPr lang="en-US" sz="1400" b="1" dirty="0"/>
          </a:p>
        </p:txBody>
      </p:sp>
      <p:sp>
        <p:nvSpPr>
          <p:cNvPr id="14" name="Rectangle 13"/>
          <p:cNvSpPr/>
          <p:nvPr/>
        </p:nvSpPr>
        <p:spPr>
          <a:xfrm>
            <a:off x="2198371" y="2584728"/>
            <a:ext cx="4855844" cy="3447098"/>
          </a:xfrm>
          <a:prstGeom prst="rect">
            <a:avLst/>
          </a:prstGeom>
        </p:spPr>
        <p:txBody>
          <a:bodyPr wrap="square">
            <a:spAutoFit/>
          </a:bodyPr>
          <a:lstStyle/>
          <a:p>
            <a:pPr marL="285750" lvl="0" indent="-285750">
              <a:buBlip>
                <a:blip r:embed="rId2"/>
              </a:buBlip>
            </a:pPr>
            <a:r>
              <a:rPr lang="en-US" sz="2000" dirty="0" smtClean="0">
                <a:hlinkClick r:id="rId3" action="ppaction://hlinkfile"/>
              </a:rPr>
              <a:t>Review </a:t>
            </a:r>
            <a:r>
              <a:rPr lang="en-US" sz="2000" dirty="0" smtClean="0"/>
              <a:t>Model with Danielson Framework</a:t>
            </a:r>
          </a:p>
          <a:p>
            <a:pPr lvl="0"/>
            <a:endParaRPr lang="en-US" sz="2000" dirty="0" smtClean="0"/>
          </a:p>
          <a:p>
            <a:pPr marL="285750" lvl="0" indent="-285750">
              <a:buBlip>
                <a:blip r:embed="rId2"/>
              </a:buBlip>
            </a:pPr>
            <a:r>
              <a:rPr lang="en-US" sz="2000" dirty="0" smtClean="0"/>
              <a:t>Review Model with </a:t>
            </a:r>
            <a:r>
              <a:rPr lang="en-US" sz="2000" dirty="0" err="1" smtClean="0"/>
              <a:t>Marzano</a:t>
            </a:r>
            <a:r>
              <a:rPr lang="en-US" sz="2000" dirty="0" smtClean="0"/>
              <a:t> Framework</a:t>
            </a:r>
          </a:p>
          <a:p>
            <a:pPr lvl="0"/>
            <a:endParaRPr lang="en-US" sz="2000" dirty="0" smtClean="0"/>
          </a:p>
          <a:p>
            <a:pPr marL="285750" lvl="0" indent="-285750">
              <a:buBlip>
                <a:blip r:embed="rId2"/>
              </a:buBlip>
            </a:pPr>
            <a:r>
              <a:rPr lang="en-US" sz="2000" dirty="0" smtClean="0"/>
              <a:t>Review Model with CEL 5-Dimension Framework</a:t>
            </a:r>
          </a:p>
          <a:p>
            <a:pPr lvl="0"/>
            <a:endParaRPr lang="en-US" sz="2000" dirty="0" smtClean="0"/>
          </a:p>
          <a:p>
            <a:pPr marL="285750" lvl="0" indent="-285750">
              <a:buBlip>
                <a:blip r:embed="rId2"/>
              </a:buBlip>
            </a:pPr>
            <a:r>
              <a:rPr lang="en-US" sz="2000" dirty="0" smtClean="0"/>
              <a:t>Review Model with P-21 Skills Framework</a:t>
            </a:r>
          </a:p>
          <a:p>
            <a:pPr marL="285750" lvl="0" indent="-285750">
              <a:buBlip>
                <a:blip r:embed="rId2"/>
              </a:buBlip>
            </a:pPr>
            <a:endParaRPr lang="en-US" sz="2000" dirty="0"/>
          </a:p>
          <a:p>
            <a:pPr marL="285750" lvl="0" indent="-285750">
              <a:buBlip>
                <a:blip r:embed="rId2"/>
              </a:buBlip>
            </a:pPr>
            <a:r>
              <a:rPr lang="en-US" sz="2000" dirty="0" smtClean="0"/>
              <a:t>Create Own</a:t>
            </a:r>
          </a:p>
          <a:p>
            <a:pPr lvl="0"/>
            <a:endParaRPr lang="en-US" dirty="0" smtClean="0"/>
          </a:p>
        </p:txBody>
      </p:sp>
      <p:sp>
        <p:nvSpPr>
          <p:cNvPr id="16" name="Rounded Rectangle 15"/>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2407" y="1487269"/>
            <a:ext cx="1447800" cy="646331"/>
          </a:xfrm>
          <a:prstGeom prst="rect">
            <a:avLst/>
          </a:prstGeom>
          <a:noFill/>
        </p:spPr>
        <p:txBody>
          <a:bodyPr wrap="square" rtlCol="0">
            <a:spAutoFit/>
          </a:bodyPr>
          <a:lstStyle/>
          <a:p>
            <a:pPr algn="ctr"/>
            <a:r>
              <a:rPr lang="en-US" b="1" dirty="0" smtClean="0">
                <a:solidFill>
                  <a:schemeClr val="bg1"/>
                </a:solidFill>
              </a:rPr>
              <a:t>State Default Models</a:t>
            </a:r>
            <a:endParaRPr lang="en-US" b="1" dirty="0">
              <a:solidFill>
                <a:schemeClr val="bg1"/>
              </a:solidFill>
            </a:endParaRPr>
          </a:p>
        </p:txBody>
      </p:sp>
      <p:pic>
        <p:nvPicPr>
          <p:cNvPr id="2050" name="Picture 2" descr="http://jc-schools.net/teacher/eval-notes_files/image0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1860599158"/>
              </p:ext>
            </p:extLst>
          </p:nvPr>
        </p:nvGraphicFramePr>
        <p:xfrm>
          <a:off x="7162800" y="1447800"/>
          <a:ext cx="1796415" cy="4561544"/>
        </p:xfrm>
        <a:graphic>
          <a:graphicData uri="http://schemas.openxmlformats.org/drawingml/2006/table">
            <a:tbl>
              <a:tblPr firstRow="1" bandRow="1">
                <a:tableStyleId>{5C22544A-7EE6-4342-B048-85BDC9FD1C3A}</a:tableStyleId>
              </a:tblPr>
              <a:tblGrid>
                <a:gridCol w="1796415"/>
              </a:tblGrid>
              <a:tr h="973094">
                <a:tc>
                  <a:txBody>
                    <a:bodyPr/>
                    <a:lstStyle/>
                    <a:p>
                      <a:pPr algn="ctr"/>
                      <a:endParaRPr lang="en-US" sz="2000" dirty="0" smtClean="0">
                        <a:solidFill>
                          <a:schemeClr val="tx1"/>
                        </a:solidFill>
                      </a:endParaRPr>
                    </a:p>
                    <a:p>
                      <a:pPr algn="ctr"/>
                      <a:r>
                        <a:rPr lang="en-US" sz="2000" dirty="0" smtClean="0">
                          <a:solidFill>
                            <a:schemeClr val="tx1"/>
                          </a:solidFill>
                        </a:rPr>
                        <a:t>Accept as District Model</a:t>
                      </a:r>
                      <a:endParaRPr 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r h="66347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r h="589754">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r h="663473">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r h="81950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r h="81950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gradFill>
                      <a:gsLst>
                        <a:gs pos="0">
                          <a:schemeClr val="bg1">
                            <a:lumMod val="85000"/>
                          </a:schemeClr>
                        </a:gs>
                        <a:gs pos="7001">
                          <a:srgbClr val="E6E6E6"/>
                        </a:gs>
                        <a:gs pos="18000">
                          <a:srgbClr val="7D8496"/>
                        </a:gs>
                        <a:gs pos="10000">
                          <a:srgbClr val="E6E6E6"/>
                        </a:gs>
                        <a:gs pos="19000">
                          <a:schemeClr val="bg1">
                            <a:lumMod val="34000"/>
                          </a:schemeClr>
                        </a:gs>
                        <a:gs pos="100000">
                          <a:srgbClr val="E6E6E6">
                            <a:lumMod val="80000"/>
                            <a:lumOff val="20000"/>
                          </a:srgbClr>
                        </a:gs>
                      </a:gsLst>
                      <a:lin ang="5400000" scaled="0"/>
                    </a:gradFill>
                  </a:tcPr>
                </a:tc>
              </a:tr>
            </a:tbl>
          </a:graphicData>
        </a:graphic>
      </p:graphicFrame>
      <p:sp>
        <p:nvSpPr>
          <p:cNvPr id="19" name="Rectangle 18"/>
          <p:cNvSpPr/>
          <p:nvPr/>
        </p:nvSpPr>
        <p:spPr>
          <a:xfrm>
            <a:off x="7772400" y="2667000"/>
            <a:ext cx="424815" cy="3048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772400" y="3276600"/>
            <a:ext cx="424815" cy="3048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772400" y="3962400"/>
            <a:ext cx="424815" cy="3048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785735" y="4724400"/>
            <a:ext cx="424815" cy="3048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09547" y="5486400"/>
            <a:ext cx="424815" cy="3048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hevron 24"/>
          <p:cNvSpPr/>
          <p:nvPr/>
        </p:nvSpPr>
        <p:spPr>
          <a:xfrm>
            <a:off x="1828800" y="1676400"/>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7439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6309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796415" y="51054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8815" y="598170"/>
            <a:ext cx="1447800" cy="461665"/>
          </a:xfrm>
          <a:prstGeom prst="rect">
            <a:avLst/>
          </a:prstGeom>
          <a:noFill/>
        </p:spPr>
        <p:txBody>
          <a:bodyPr wrap="square" rtlCol="0">
            <a:spAutoFit/>
          </a:bodyPr>
          <a:lstStyle/>
          <a:p>
            <a:pPr algn="ctr"/>
            <a:r>
              <a:rPr lang="en-US" sz="2400" b="1" dirty="0" smtClean="0">
                <a:solidFill>
                  <a:schemeClr val="bg1"/>
                </a:solidFill>
              </a:rPr>
              <a:t>District</a:t>
            </a:r>
            <a:endParaRPr lang="en-US" sz="2400" b="1" dirty="0">
              <a:solidFill>
                <a:schemeClr val="bg1"/>
              </a:solidFill>
            </a:endParaRPr>
          </a:p>
        </p:txBody>
      </p:sp>
      <p:sp>
        <p:nvSpPr>
          <p:cNvPr id="8" name="TextBox 7"/>
          <p:cNvSpPr txBox="1"/>
          <p:nvPr/>
        </p:nvSpPr>
        <p:spPr>
          <a:xfrm>
            <a:off x="3747135"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9" name="TextBox 8"/>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10" name="TextBox 9"/>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1" name="TextBox 10"/>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2" name="Rounded Rectangle 11"/>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14" name="TextBox 13"/>
          <p:cNvSpPr txBox="1"/>
          <p:nvPr/>
        </p:nvSpPr>
        <p:spPr>
          <a:xfrm>
            <a:off x="76199" y="1524000"/>
            <a:ext cx="1872615" cy="3262432"/>
          </a:xfrm>
          <a:prstGeom prst="rect">
            <a:avLst/>
          </a:prstGeom>
          <a:noFill/>
        </p:spPr>
        <p:txBody>
          <a:bodyPr wrap="square" rtlCol="0">
            <a:spAutoFit/>
          </a:bodyPr>
          <a:lstStyle/>
          <a:p>
            <a:r>
              <a:rPr lang="en-US" sz="1600" b="1" dirty="0" smtClean="0"/>
              <a:t>State Default Models</a:t>
            </a:r>
          </a:p>
          <a:p>
            <a:endParaRPr lang="en-US" sz="1600" b="1" dirty="0"/>
          </a:p>
          <a:p>
            <a:r>
              <a:rPr lang="en-US" sz="1600" b="1" dirty="0" smtClean="0"/>
              <a:t>Edit Instructional Frameworks</a:t>
            </a:r>
          </a:p>
          <a:p>
            <a:endParaRPr lang="en-US" sz="1600" b="1" dirty="0"/>
          </a:p>
          <a:p>
            <a:r>
              <a:rPr lang="en-US" sz="1600" b="1" dirty="0" smtClean="0"/>
              <a:t>Align Frameworks</a:t>
            </a:r>
          </a:p>
          <a:p>
            <a:endParaRPr lang="en-US" sz="1600" b="1" dirty="0"/>
          </a:p>
          <a:p>
            <a:r>
              <a:rPr lang="en-US" sz="1600" b="1" dirty="0" smtClean="0"/>
              <a:t>Administrative Tasks</a:t>
            </a:r>
          </a:p>
          <a:p>
            <a:endParaRPr lang="en-US" sz="1600" b="1" dirty="0"/>
          </a:p>
          <a:p>
            <a:r>
              <a:rPr lang="en-US" sz="1600" b="1" dirty="0" smtClean="0"/>
              <a:t>Reports</a:t>
            </a:r>
            <a:endParaRPr lang="en-US" sz="1600" b="1" dirty="0"/>
          </a:p>
          <a:p>
            <a:endParaRPr lang="en-US" sz="1400" b="1" dirty="0"/>
          </a:p>
        </p:txBody>
      </p:sp>
      <p:sp>
        <p:nvSpPr>
          <p:cNvPr id="15" name="Rectangle 14"/>
          <p:cNvSpPr/>
          <p:nvPr/>
        </p:nvSpPr>
        <p:spPr>
          <a:xfrm>
            <a:off x="2619375" y="2565885"/>
            <a:ext cx="5520690" cy="3139321"/>
          </a:xfrm>
          <a:prstGeom prst="rect">
            <a:avLst/>
          </a:prstGeom>
        </p:spPr>
        <p:txBody>
          <a:bodyPr wrap="square">
            <a:spAutoFit/>
          </a:bodyPr>
          <a:lstStyle/>
          <a:p>
            <a:pPr marL="285750" lvl="0" indent="-285750">
              <a:buBlip>
                <a:blip r:embed="rId2"/>
              </a:buBlip>
            </a:pPr>
            <a:r>
              <a:rPr lang="en-US" sz="2000" dirty="0" smtClean="0"/>
              <a:t>Add/Edit Criteria</a:t>
            </a:r>
          </a:p>
          <a:p>
            <a:pPr lvl="0"/>
            <a:endParaRPr lang="en-US" sz="2000" dirty="0" smtClean="0"/>
          </a:p>
          <a:p>
            <a:pPr marL="285750" lvl="0" indent="-285750">
              <a:buBlip>
                <a:blip r:embed="rId2"/>
              </a:buBlip>
            </a:pPr>
            <a:r>
              <a:rPr lang="en-US" sz="2000" dirty="0" smtClean="0"/>
              <a:t>Add/Edit Components</a:t>
            </a:r>
          </a:p>
          <a:p>
            <a:pPr lvl="0"/>
            <a:endParaRPr lang="en-US" sz="2000" dirty="0" smtClean="0"/>
          </a:p>
          <a:p>
            <a:pPr marL="285750" lvl="0" indent="-285750">
              <a:buBlip>
                <a:blip r:embed="rId2"/>
              </a:buBlip>
            </a:pPr>
            <a:r>
              <a:rPr lang="en-US" sz="2000" dirty="0" smtClean="0"/>
              <a:t>Add/Edit Descriptors</a:t>
            </a:r>
          </a:p>
          <a:p>
            <a:pPr lvl="0"/>
            <a:endParaRPr lang="en-US" sz="2000" dirty="0"/>
          </a:p>
          <a:p>
            <a:pPr marL="285750" lvl="0" indent="-285750">
              <a:buBlip>
                <a:blip r:embed="rId2"/>
              </a:buBlip>
            </a:pPr>
            <a:r>
              <a:rPr lang="en-US" sz="2000" dirty="0" smtClean="0"/>
              <a:t>Create Own Instructional Framework</a:t>
            </a:r>
          </a:p>
          <a:p>
            <a:pPr marL="285750" lvl="0" indent="-285750">
              <a:buBlip>
                <a:blip r:embed="rId2"/>
              </a:buBlip>
            </a:pPr>
            <a:endParaRPr lang="en-US" sz="2000" dirty="0"/>
          </a:p>
          <a:p>
            <a:pPr marL="285750" lvl="0" indent="-285750">
              <a:buBlip>
                <a:blip r:embed="rId2"/>
              </a:buBlip>
            </a:pPr>
            <a:r>
              <a:rPr lang="en-US" sz="2000" dirty="0" smtClean="0"/>
              <a:t>Submit District Framework to Review Team</a:t>
            </a:r>
          </a:p>
          <a:p>
            <a:pPr lvl="0"/>
            <a:endParaRPr lang="en-US" dirty="0" smtClean="0"/>
          </a:p>
        </p:txBody>
      </p:sp>
      <p:grpSp>
        <p:nvGrpSpPr>
          <p:cNvPr id="25" name="Group 24"/>
          <p:cNvGrpSpPr/>
          <p:nvPr/>
        </p:nvGrpSpPr>
        <p:grpSpPr>
          <a:xfrm>
            <a:off x="51910" y="2234029"/>
            <a:ext cx="1720215" cy="685800"/>
            <a:chOff x="76200" y="1447800"/>
            <a:chExt cx="1720215" cy="685800"/>
          </a:xfrm>
        </p:grpSpPr>
        <p:sp>
          <p:nvSpPr>
            <p:cNvPr id="16" name="Rounded Rectangle 15"/>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0490" y="1487269"/>
              <a:ext cx="1695925" cy="584775"/>
            </a:xfrm>
            <a:prstGeom prst="rect">
              <a:avLst/>
            </a:prstGeom>
            <a:noFill/>
          </p:spPr>
          <p:txBody>
            <a:bodyPr wrap="square" rtlCol="0">
              <a:spAutoFit/>
            </a:bodyPr>
            <a:lstStyle/>
            <a:p>
              <a:pPr algn="ctr"/>
              <a:r>
                <a:rPr lang="en-US" sz="1600" b="1" dirty="0" smtClean="0">
                  <a:solidFill>
                    <a:schemeClr val="bg1"/>
                  </a:solidFill>
                </a:rPr>
                <a:t>Edit Instructional Frameworks</a:t>
              </a:r>
              <a:endParaRPr lang="en-US" sz="1600" b="1" dirty="0">
                <a:solidFill>
                  <a:schemeClr val="bg1"/>
                </a:solidFill>
              </a:endParaRPr>
            </a:p>
          </p:txBody>
        </p:sp>
      </p:grpSp>
      <p:pic>
        <p:nvPicPr>
          <p:cNvPr id="18" name="Picture 2" descr="http://jc-schools.net/teacher/eval-notes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sp>
        <p:nvSpPr>
          <p:cNvPr id="26" name="Chevron 25"/>
          <p:cNvSpPr/>
          <p:nvPr/>
        </p:nvSpPr>
        <p:spPr>
          <a:xfrm>
            <a:off x="1828800" y="2438400"/>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4" descr="http://www.nysut.org/images/content/ra2010_100511_definingexcellence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705" y="1586837"/>
            <a:ext cx="1950720" cy="266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41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6309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796415" y="51054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8815" y="598170"/>
            <a:ext cx="1447800" cy="461665"/>
          </a:xfrm>
          <a:prstGeom prst="rect">
            <a:avLst/>
          </a:prstGeom>
          <a:noFill/>
        </p:spPr>
        <p:txBody>
          <a:bodyPr wrap="square" rtlCol="0">
            <a:spAutoFit/>
          </a:bodyPr>
          <a:lstStyle/>
          <a:p>
            <a:pPr algn="ctr"/>
            <a:r>
              <a:rPr lang="en-US" sz="2400" b="1" dirty="0" smtClean="0">
                <a:solidFill>
                  <a:schemeClr val="bg1"/>
                </a:solidFill>
              </a:rPr>
              <a:t>District</a:t>
            </a:r>
            <a:endParaRPr lang="en-US" sz="2400" b="1" dirty="0">
              <a:solidFill>
                <a:schemeClr val="bg1"/>
              </a:solidFill>
            </a:endParaRPr>
          </a:p>
        </p:txBody>
      </p:sp>
      <p:sp>
        <p:nvSpPr>
          <p:cNvPr id="8" name="TextBox 7"/>
          <p:cNvSpPr txBox="1"/>
          <p:nvPr/>
        </p:nvSpPr>
        <p:spPr>
          <a:xfrm>
            <a:off x="3747135" y="622607"/>
            <a:ext cx="1600200" cy="461665"/>
          </a:xfrm>
          <a:prstGeom prst="rect">
            <a:avLst/>
          </a:prstGeom>
          <a:noFill/>
        </p:spPr>
        <p:txBody>
          <a:bodyPr wrap="square" rtlCol="0">
            <a:spAutoFit/>
          </a:bodyPr>
          <a:lstStyle/>
          <a:p>
            <a:pPr algn="ctr"/>
            <a:r>
              <a:rPr lang="en-US" sz="2400" b="1" dirty="0" smtClean="0"/>
              <a:t>Principal</a:t>
            </a:r>
            <a:endParaRPr lang="en-US" sz="2400" b="1" dirty="0"/>
          </a:p>
        </p:txBody>
      </p:sp>
      <p:sp>
        <p:nvSpPr>
          <p:cNvPr id="9" name="TextBox 8"/>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10" name="TextBox 9"/>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1" name="TextBox 10"/>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2" name="Rounded Rectangle 11"/>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14" name="TextBox 13"/>
          <p:cNvSpPr txBox="1"/>
          <p:nvPr/>
        </p:nvSpPr>
        <p:spPr>
          <a:xfrm>
            <a:off x="76199" y="1524000"/>
            <a:ext cx="1872615" cy="3262432"/>
          </a:xfrm>
          <a:prstGeom prst="rect">
            <a:avLst/>
          </a:prstGeom>
          <a:noFill/>
        </p:spPr>
        <p:txBody>
          <a:bodyPr wrap="square" rtlCol="0">
            <a:spAutoFit/>
          </a:bodyPr>
          <a:lstStyle/>
          <a:p>
            <a:r>
              <a:rPr lang="en-US" sz="1600" b="1" dirty="0" smtClean="0"/>
              <a:t>State Default Models</a:t>
            </a:r>
          </a:p>
          <a:p>
            <a:endParaRPr lang="en-US" sz="1600" b="1" dirty="0"/>
          </a:p>
          <a:p>
            <a:r>
              <a:rPr lang="en-US" sz="1600" b="1" dirty="0" smtClean="0"/>
              <a:t>Edit Instructional Frameworks</a:t>
            </a:r>
          </a:p>
          <a:p>
            <a:endParaRPr lang="en-US" sz="1600" b="1" dirty="0"/>
          </a:p>
          <a:p>
            <a:r>
              <a:rPr lang="en-US" sz="1600" b="1" dirty="0" smtClean="0"/>
              <a:t>Align Frameworks</a:t>
            </a:r>
          </a:p>
          <a:p>
            <a:endParaRPr lang="en-US" sz="1600" b="1" dirty="0"/>
          </a:p>
          <a:p>
            <a:r>
              <a:rPr lang="en-US" sz="1600" b="1" dirty="0" smtClean="0"/>
              <a:t>Administrative Tasks</a:t>
            </a:r>
          </a:p>
          <a:p>
            <a:endParaRPr lang="en-US" sz="1600" b="1" dirty="0"/>
          </a:p>
          <a:p>
            <a:r>
              <a:rPr lang="en-US" sz="1600" b="1" dirty="0" smtClean="0"/>
              <a:t>Reports</a:t>
            </a:r>
            <a:endParaRPr lang="en-US" sz="1600" b="1" dirty="0"/>
          </a:p>
          <a:p>
            <a:endParaRPr lang="en-US" sz="1400" b="1" dirty="0"/>
          </a:p>
        </p:txBody>
      </p:sp>
      <p:sp>
        <p:nvSpPr>
          <p:cNvPr id="15" name="Rectangle 14"/>
          <p:cNvSpPr/>
          <p:nvPr/>
        </p:nvSpPr>
        <p:spPr>
          <a:xfrm>
            <a:off x="2672715" y="1934051"/>
            <a:ext cx="4855844" cy="3139321"/>
          </a:xfrm>
          <a:prstGeom prst="rect">
            <a:avLst/>
          </a:prstGeom>
        </p:spPr>
        <p:txBody>
          <a:bodyPr wrap="square">
            <a:spAutoFit/>
          </a:bodyPr>
          <a:lstStyle/>
          <a:p>
            <a:pPr marL="285750" lvl="0" indent="-285750">
              <a:buBlip>
                <a:blip r:embed="rId2"/>
              </a:buBlip>
            </a:pPr>
            <a:r>
              <a:rPr lang="en-US" sz="2000" dirty="0" smtClean="0"/>
              <a:t>Load Self Assessment Form</a:t>
            </a:r>
          </a:p>
          <a:p>
            <a:pPr lvl="0"/>
            <a:endParaRPr lang="en-US" sz="2000" dirty="0" smtClean="0"/>
          </a:p>
          <a:p>
            <a:pPr marL="285750" lvl="0" indent="-285750">
              <a:buBlip>
                <a:blip r:embed="rId2"/>
              </a:buBlip>
            </a:pPr>
            <a:r>
              <a:rPr lang="en-US" sz="2000" dirty="0" smtClean="0"/>
              <a:t>Load Self Reflection Form</a:t>
            </a:r>
          </a:p>
          <a:p>
            <a:pPr lvl="0"/>
            <a:endParaRPr lang="en-US" sz="2000" dirty="0" smtClean="0"/>
          </a:p>
          <a:p>
            <a:pPr marL="285750" lvl="0" indent="-285750">
              <a:buBlip>
                <a:blip r:embed="rId2"/>
              </a:buBlip>
            </a:pPr>
            <a:r>
              <a:rPr lang="en-US" sz="2000" dirty="0" smtClean="0"/>
              <a:t>Load Professional Growth Form</a:t>
            </a:r>
          </a:p>
          <a:p>
            <a:pPr lvl="0"/>
            <a:endParaRPr lang="en-US" sz="2000" dirty="0" smtClean="0"/>
          </a:p>
          <a:p>
            <a:pPr marL="285750" lvl="0" indent="-285750">
              <a:buBlip>
                <a:blip r:embed="rId2"/>
              </a:buBlip>
            </a:pPr>
            <a:r>
              <a:rPr lang="en-US" sz="2000" dirty="0" smtClean="0"/>
              <a:t>Add Schools</a:t>
            </a:r>
          </a:p>
          <a:p>
            <a:pPr marL="285750" lvl="0" indent="-285750">
              <a:buBlip>
                <a:blip r:embed="rId2"/>
              </a:buBlip>
            </a:pPr>
            <a:endParaRPr lang="en-US" sz="2000" dirty="0"/>
          </a:p>
          <a:p>
            <a:pPr marL="285750" lvl="0" indent="-285750">
              <a:buBlip>
                <a:blip r:embed="rId2"/>
              </a:buBlip>
            </a:pPr>
            <a:r>
              <a:rPr lang="en-US" sz="2000" dirty="0" smtClean="0"/>
              <a:t>Add Staff</a:t>
            </a:r>
          </a:p>
          <a:p>
            <a:pPr lvl="0"/>
            <a:endParaRPr lang="en-US" dirty="0" smtClean="0"/>
          </a:p>
        </p:txBody>
      </p:sp>
      <p:grpSp>
        <p:nvGrpSpPr>
          <p:cNvPr id="16" name="Group 15"/>
          <p:cNvGrpSpPr/>
          <p:nvPr/>
        </p:nvGrpSpPr>
        <p:grpSpPr>
          <a:xfrm>
            <a:off x="76200" y="3429000"/>
            <a:ext cx="1720215" cy="685800"/>
            <a:chOff x="76200" y="1447800"/>
            <a:chExt cx="1720215" cy="685800"/>
          </a:xfrm>
        </p:grpSpPr>
        <p:sp>
          <p:nvSpPr>
            <p:cNvPr id="17" name="Rounded Rectangle 16"/>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490" y="1487269"/>
              <a:ext cx="1695925" cy="584775"/>
            </a:xfrm>
            <a:prstGeom prst="rect">
              <a:avLst/>
            </a:prstGeom>
            <a:noFill/>
          </p:spPr>
          <p:txBody>
            <a:bodyPr wrap="square" rtlCol="0">
              <a:spAutoFit/>
            </a:bodyPr>
            <a:lstStyle/>
            <a:p>
              <a:pPr algn="ctr"/>
              <a:r>
                <a:rPr lang="en-US" sz="1600" b="1" dirty="0" smtClean="0">
                  <a:solidFill>
                    <a:schemeClr val="bg1"/>
                  </a:solidFill>
                </a:rPr>
                <a:t>Administrative Tasks</a:t>
              </a:r>
              <a:endParaRPr lang="en-US" sz="1600" b="1" dirty="0">
                <a:solidFill>
                  <a:schemeClr val="bg1"/>
                </a:solidFill>
              </a:endParaRPr>
            </a:p>
          </p:txBody>
        </p:sp>
      </p:grpSp>
      <p:pic>
        <p:nvPicPr>
          <p:cNvPr id="19" name="Picture 2" descr="http://jc-schools.net/teacher/eval-notes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sp>
        <p:nvSpPr>
          <p:cNvPr id="51" name="Chevron 50"/>
          <p:cNvSpPr/>
          <p:nvPr/>
        </p:nvSpPr>
        <p:spPr>
          <a:xfrm>
            <a:off x="1828800" y="3619500"/>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9730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9" name="TextBox 8"/>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10" name="TextBox 9"/>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11" name="Rounded Rectangle 10"/>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8585" y="1567220"/>
            <a:ext cx="1872615" cy="4985980"/>
          </a:xfrm>
          <a:prstGeom prst="rect">
            <a:avLst/>
          </a:prstGeom>
          <a:noFill/>
        </p:spPr>
        <p:txBody>
          <a:bodyPr wrap="square" rtlCol="0">
            <a:spAutoFit/>
          </a:bodyPr>
          <a:lstStyle/>
          <a:p>
            <a:r>
              <a:rPr lang="en-US" sz="1600" b="1" dirty="0" smtClean="0">
                <a:solidFill>
                  <a:schemeClr val="bg1"/>
                </a:solidFill>
              </a:rPr>
              <a:t>State Default Models</a:t>
            </a:r>
          </a:p>
          <a:p>
            <a:endParaRPr lang="en-US" sz="1600" b="1" dirty="0"/>
          </a:p>
          <a:p>
            <a:r>
              <a:rPr lang="en-US" sz="1600" b="1" dirty="0" smtClean="0"/>
              <a:t>Teacher Self Assessment</a:t>
            </a:r>
          </a:p>
          <a:p>
            <a:endParaRPr lang="en-US" sz="1600" b="1" dirty="0"/>
          </a:p>
          <a:p>
            <a:r>
              <a:rPr lang="en-US" sz="1600" b="1" dirty="0" smtClean="0"/>
              <a:t>Teacher Goal Setting </a:t>
            </a:r>
          </a:p>
          <a:p>
            <a:endParaRPr lang="en-US" sz="1600" b="1" dirty="0"/>
          </a:p>
          <a:p>
            <a:r>
              <a:rPr lang="en-US" sz="1600" b="1" dirty="0" smtClean="0"/>
              <a:t>Discrepancy View</a:t>
            </a:r>
          </a:p>
          <a:p>
            <a:endParaRPr lang="en-US" sz="1600" b="1" dirty="0"/>
          </a:p>
          <a:p>
            <a:r>
              <a:rPr lang="en-US" sz="1600" b="1" dirty="0" smtClean="0"/>
              <a:t>View School Data</a:t>
            </a:r>
          </a:p>
          <a:p>
            <a:endParaRPr lang="en-US" sz="1600" b="1" dirty="0"/>
          </a:p>
          <a:p>
            <a:r>
              <a:rPr lang="en-US" sz="1600" b="1" dirty="0" smtClean="0"/>
              <a:t>Reports</a:t>
            </a:r>
            <a:endParaRPr lang="en-US" sz="1600" b="1" dirty="0"/>
          </a:p>
          <a:p>
            <a:r>
              <a:rPr lang="en-US" sz="1600" b="1" dirty="0" smtClean="0"/>
              <a:t> </a:t>
            </a:r>
          </a:p>
          <a:p>
            <a:r>
              <a:rPr lang="en-US" sz="1600" b="1" dirty="0" smtClean="0"/>
              <a:t> </a:t>
            </a:r>
          </a:p>
          <a:p>
            <a:endParaRPr lang="en-US" sz="1600" b="1" dirty="0" smtClean="0"/>
          </a:p>
          <a:p>
            <a:endParaRPr lang="en-US" sz="1600" b="1" dirty="0" smtClean="0"/>
          </a:p>
          <a:p>
            <a:endParaRPr lang="en-US" sz="1600" b="1" dirty="0"/>
          </a:p>
          <a:p>
            <a:endParaRPr lang="en-US" sz="1400" b="1" dirty="0"/>
          </a:p>
        </p:txBody>
      </p:sp>
      <p:sp>
        <p:nvSpPr>
          <p:cNvPr id="14" name="Rectangle 13"/>
          <p:cNvSpPr/>
          <p:nvPr/>
        </p:nvSpPr>
        <p:spPr>
          <a:xfrm>
            <a:off x="1981200" y="2662416"/>
            <a:ext cx="7010401" cy="3139321"/>
          </a:xfrm>
          <a:prstGeom prst="rect">
            <a:avLst/>
          </a:prstGeom>
        </p:spPr>
        <p:txBody>
          <a:bodyPr wrap="square">
            <a:spAutoFit/>
          </a:bodyPr>
          <a:lstStyle/>
          <a:p>
            <a:pPr marL="285750" lvl="0" indent="-285750">
              <a:buBlip>
                <a:blip r:embed="rId2"/>
              </a:buBlip>
            </a:pPr>
            <a:r>
              <a:rPr lang="en-US" sz="2000" dirty="0" smtClean="0">
                <a:hlinkClick r:id="rId3" action="ppaction://hlinkfile"/>
              </a:rPr>
              <a:t>Review Teacher Status</a:t>
            </a:r>
            <a:endParaRPr lang="en-US" sz="2000" dirty="0" smtClean="0">
              <a:hlinkClick r:id="rId4" action="ppaction://hlinkfile"/>
            </a:endParaRPr>
          </a:p>
          <a:p>
            <a:pPr marL="285750" lvl="0" indent="-285750">
              <a:buBlip>
                <a:blip r:embed="rId2"/>
              </a:buBlip>
            </a:pPr>
            <a:endParaRPr lang="en-US" sz="2000" dirty="0">
              <a:hlinkClick r:id="rId4" action="ppaction://hlinkfile"/>
            </a:endParaRPr>
          </a:p>
          <a:p>
            <a:pPr marL="285750" lvl="0" indent="-285750">
              <a:buBlip>
                <a:blip r:embed="rId2"/>
              </a:buBlip>
            </a:pPr>
            <a:r>
              <a:rPr lang="en-US" sz="2000" dirty="0" smtClean="0">
                <a:hlinkClick r:id="rId4" action="ppaction://hlinkfile"/>
              </a:rPr>
              <a:t>Score </a:t>
            </a:r>
            <a:r>
              <a:rPr lang="en-US" sz="2000" dirty="0" smtClean="0">
                <a:hlinkClick r:id="rId4" action="ppaction://hlinkfile"/>
              </a:rPr>
              <a:t>instructional framework</a:t>
            </a:r>
            <a:endParaRPr lang="en-US" sz="2000" dirty="0" smtClean="0"/>
          </a:p>
          <a:p>
            <a:pPr lvl="0"/>
            <a:endParaRPr lang="en-US" sz="2000" dirty="0" smtClean="0"/>
          </a:p>
          <a:p>
            <a:pPr marL="285750" lvl="0" indent="-285750">
              <a:buBlip>
                <a:blip r:embed="rId2"/>
              </a:buBlip>
            </a:pPr>
            <a:r>
              <a:rPr lang="en-US" sz="2000" dirty="0" smtClean="0">
                <a:hlinkClick r:id="rId5" action="ppaction://hlinkfile"/>
              </a:rPr>
              <a:t>Just Score State and District Criteria (Assign final score)</a:t>
            </a:r>
            <a:endParaRPr lang="en-US" sz="2000" dirty="0" smtClean="0"/>
          </a:p>
          <a:p>
            <a:pPr lvl="0"/>
            <a:endParaRPr lang="en-US" sz="2000" dirty="0" smtClean="0"/>
          </a:p>
          <a:p>
            <a:pPr marL="285750" lvl="0" indent="-285750">
              <a:buBlip>
                <a:blip r:embed="rId2"/>
              </a:buBlip>
            </a:pPr>
            <a:r>
              <a:rPr lang="en-US" sz="2000" dirty="0" smtClean="0"/>
              <a:t>Review and Score Professional Growth Option (PGO)</a:t>
            </a:r>
          </a:p>
          <a:p>
            <a:pPr lvl="0"/>
            <a:endParaRPr lang="en-US" sz="2000" dirty="0"/>
          </a:p>
          <a:p>
            <a:pPr lvl="0"/>
            <a:endParaRPr lang="en-US" sz="2000" dirty="0" smtClean="0"/>
          </a:p>
          <a:p>
            <a:pPr lvl="0"/>
            <a:endParaRPr lang="en-US" dirty="0" smtClean="0"/>
          </a:p>
        </p:txBody>
      </p:sp>
      <p:sp>
        <p:nvSpPr>
          <p:cNvPr id="15" name="Rounded Rectangle 14"/>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2407" y="1487269"/>
            <a:ext cx="1447800" cy="646331"/>
          </a:xfrm>
          <a:prstGeom prst="rect">
            <a:avLst/>
          </a:prstGeom>
          <a:noFill/>
        </p:spPr>
        <p:txBody>
          <a:bodyPr wrap="square" rtlCol="0">
            <a:spAutoFit/>
          </a:bodyPr>
          <a:lstStyle/>
          <a:p>
            <a:pPr algn="ctr"/>
            <a:r>
              <a:rPr lang="en-US" b="1" dirty="0" smtClean="0">
                <a:solidFill>
                  <a:schemeClr val="bg1"/>
                </a:solidFill>
              </a:rPr>
              <a:t>Teacher </a:t>
            </a:r>
            <a:r>
              <a:rPr lang="en-US" b="1" dirty="0" err="1" smtClean="0">
                <a:solidFill>
                  <a:schemeClr val="bg1"/>
                </a:solidFill>
              </a:rPr>
              <a:t>Eval</a:t>
            </a:r>
            <a:r>
              <a:rPr lang="en-US" b="1" dirty="0" smtClean="0">
                <a:solidFill>
                  <a:schemeClr val="bg1"/>
                </a:solidFill>
              </a:rPr>
              <a:t> Scoring</a:t>
            </a:r>
            <a:endParaRPr lang="en-US" b="1" dirty="0">
              <a:solidFill>
                <a:schemeClr val="bg1"/>
              </a:solidFill>
            </a:endParaRPr>
          </a:p>
        </p:txBody>
      </p:sp>
      <p:pic>
        <p:nvPicPr>
          <p:cNvPr id="17" name="Picture 2" descr="http://jc-schools.net/teacher/eval-notes_files/image00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828800" y="533400"/>
            <a:ext cx="1817370" cy="685800"/>
            <a:chOff x="5835015" y="1828800"/>
            <a:chExt cx="1817370" cy="685800"/>
          </a:xfrm>
        </p:grpSpPr>
        <p:sp>
          <p:nvSpPr>
            <p:cNvPr id="25" name="Rounded Rectangle 24"/>
            <p:cNvSpPr/>
            <p:nvPr/>
          </p:nvSpPr>
          <p:spPr>
            <a:xfrm>
              <a:off x="5835015" y="18288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19800" y="1918007"/>
              <a:ext cx="1524000" cy="461665"/>
            </a:xfrm>
            <a:prstGeom prst="rect">
              <a:avLst/>
            </a:prstGeom>
            <a:noFill/>
          </p:spPr>
          <p:txBody>
            <a:bodyPr wrap="square" rtlCol="0">
              <a:spAutoFit/>
            </a:bodyPr>
            <a:lstStyle/>
            <a:p>
              <a:pPr algn="ctr"/>
              <a:r>
                <a:rPr lang="en-US" sz="2400" b="1" dirty="0" smtClean="0"/>
                <a:t>District</a:t>
              </a:r>
              <a:endParaRPr lang="en-US" sz="2400" b="1" dirty="0"/>
            </a:p>
          </p:txBody>
        </p:sp>
      </p:grpSp>
      <p:grpSp>
        <p:nvGrpSpPr>
          <p:cNvPr id="27" name="Group 26"/>
          <p:cNvGrpSpPr/>
          <p:nvPr/>
        </p:nvGrpSpPr>
        <p:grpSpPr>
          <a:xfrm>
            <a:off x="3657600" y="533400"/>
            <a:ext cx="1828800" cy="685800"/>
            <a:chOff x="1066800" y="4191000"/>
            <a:chExt cx="1828800" cy="685800"/>
          </a:xfrm>
        </p:grpSpPr>
        <p:sp>
          <p:nvSpPr>
            <p:cNvPr id="28" name="Rounded Rectangle 27"/>
            <p:cNvSpPr/>
            <p:nvPr/>
          </p:nvSpPr>
          <p:spPr>
            <a:xfrm>
              <a:off x="1066800" y="419100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69670" y="4303067"/>
              <a:ext cx="1447800" cy="461665"/>
            </a:xfrm>
            <a:prstGeom prst="rect">
              <a:avLst/>
            </a:prstGeom>
            <a:noFill/>
          </p:spPr>
          <p:txBody>
            <a:bodyPr wrap="square" rtlCol="0">
              <a:spAutoFit/>
            </a:bodyPr>
            <a:lstStyle/>
            <a:p>
              <a:pPr algn="ctr"/>
              <a:r>
                <a:rPr lang="en-US" sz="2400" b="1" dirty="0" smtClean="0">
                  <a:solidFill>
                    <a:schemeClr val="bg1"/>
                  </a:solidFill>
                </a:rPr>
                <a:t>Principal</a:t>
              </a:r>
              <a:endParaRPr lang="en-US" sz="2400" b="1" dirty="0">
                <a:solidFill>
                  <a:schemeClr val="bg1"/>
                </a:solidFill>
              </a:endParaRPr>
            </a:p>
          </p:txBody>
        </p:sp>
      </p:grpSp>
      <p:sp>
        <p:nvSpPr>
          <p:cNvPr id="12" name="Rounded Rectangle 11"/>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sp>
        <p:nvSpPr>
          <p:cNvPr id="20" name="Chevron 19"/>
          <p:cNvSpPr/>
          <p:nvPr/>
        </p:nvSpPr>
        <p:spPr>
          <a:xfrm>
            <a:off x="1861185" y="1658034"/>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757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25043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448300" y="5334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06415" y="598170"/>
            <a:ext cx="1447800" cy="461665"/>
          </a:xfrm>
          <a:prstGeom prst="rect">
            <a:avLst/>
          </a:prstGeom>
          <a:noFill/>
        </p:spPr>
        <p:txBody>
          <a:bodyPr wrap="square" rtlCol="0">
            <a:spAutoFit/>
          </a:bodyPr>
          <a:lstStyle/>
          <a:p>
            <a:pPr algn="ctr"/>
            <a:r>
              <a:rPr lang="en-US" sz="2400" b="1" dirty="0" smtClean="0"/>
              <a:t>Teacher</a:t>
            </a:r>
            <a:endParaRPr lang="en-US" sz="2400" b="1" dirty="0"/>
          </a:p>
        </p:txBody>
      </p:sp>
      <p:sp>
        <p:nvSpPr>
          <p:cNvPr id="5" name="TextBox 4"/>
          <p:cNvSpPr txBox="1"/>
          <p:nvPr/>
        </p:nvSpPr>
        <p:spPr>
          <a:xfrm>
            <a:off x="7435215" y="622607"/>
            <a:ext cx="1524000" cy="461665"/>
          </a:xfrm>
          <a:prstGeom prst="rect">
            <a:avLst/>
          </a:prstGeom>
          <a:noFill/>
        </p:spPr>
        <p:txBody>
          <a:bodyPr wrap="square" rtlCol="0">
            <a:spAutoFit/>
          </a:bodyPr>
          <a:lstStyle/>
          <a:p>
            <a:pPr algn="ctr"/>
            <a:r>
              <a:rPr lang="en-US" sz="2400" b="1" dirty="0" smtClean="0"/>
              <a:t>Reports</a:t>
            </a:r>
            <a:endParaRPr lang="en-US" sz="2400" b="1" dirty="0"/>
          </a:p>
        </p:txBody>
      </p:sp>
      <p:sp>
        <p:nvSpPr>
          <p:cNvPr id="6" name="TextBox 5"/>
          <p:cNvSpPr txBox="1"/>
          <p:nvPr/>
        </p:nvSpPr>
        <p:spPr>
          <a:xfrm>
            <a:off x="5486400" y="76200"/>
            <a:ext cx="3581400" cy="369332"/>
          </a:xfrm>
          <a:prstGeom prst="rect">
            <a:avLst/>
          </a:prstGeom>
          <a:noFill/>
        </p:spPr>
        <p:txBody>
          <a:bodyPr wrap="square" rtlCol="0">
            <a:spAutoFit/>
          </a:bodyPr>
          <a:lstStyle/>
          <a:p>
            <a:r>
              <a:rPr lang="en-US" b="1" dirty="0" smtClean="0">
                <a:solidFill>
                  <a:srgbClr val="969696"/>
                </a:solidFill>
                <a:latin typeface="Aharoni" pitchFamily="2" charset="-79"/>
                <a:cs typeface="Aharoni" pitchFamily="2" charset="-79"/>
              </a:rPr>
              <a:t>Home 	Login	Search	Help</a:t>
            </a:r>
            <a:endParaRPr lang="en-US" b="1" dirty="0">
              <a:solidFill>
                <a:srgbClr val="969696"/>
              </a:solidFill>
              <a:latin typeface="Aharoni" pitchFamily="2" charset="-79"/>
              <a:cs typeface="Aharoni" pitchFamily="2" charset="-79"/>
            </a:endParaRPr>
          </a:p>
        </p:txBody>
      </p:sp>
      <p:sp>
        <p:nvSpPr>
          <p:cNvPr id="7" name="Rounded Rectangle 6"/>
          <p:cNvSpPr/>
          <p:nvPr/>
        </p:nvSpPr>
        <p:spPr>
          <a:xfrm>
            <a:off x="76199" y="1143000"/>
            <a:ext cx="1720215" cy="5715000"/>
          </a:xfrm>
          <a:prstGeom prst="roundRect">
            <a:avLst/>
          </a:prstGeom>
          <a:gradFill flip="none" rotWithShape="1">
            <a:gsLst>
              <a:gs pos="0">
                <a:srgbClr val="969696">
                  <a:tint val="66000"/>
                  <a:satMod val="160000"/>
                </a:srgbClr>
              </a:gs>
              <a:gs pos="50000">
                <a:srgbClr val="969696">
                  <a:tint val="44500"/>
                  <a:satMod val="160000"/>
                </a:srgbClr>
              </a:gs>
              <a:gs pos="100000">
                <a:srgbClr val="969696">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199" y="1524000"/>
            <a:ext cx="1872615" cy="4985980"/>
          </a:xfrm>
          <a:prstGeom prst="rect">
            <a:avLst/>
          </a:prstGeom>
          <a:noFill/>
        </p:spPr>
        <p:txBody>
          <a:bodyPr wrap="square" rtlCol="0">
            <a:spAutoFit/>
          </a:bodyPr>
          <a:lstStyle/>
          <a:p>
            <a:r>
              <a:rPr lang="en-US" sz="1600" b="1" dirty="0" smtClean="0">
                <a:solidFill>
                  <a:schemeClr val="bg1"/>
                </a:solidFill>
              </a:rPr>
              <a:t>State Default Models</a:t>
            </a:r>
          </a:p>
          <a:p>
            <a:endParaRPr lang="en-US" sz="1600" b="1" dirty="0"/>
          </a:p>
          <a:p>
            <a:r>
              <a:rPr lang="en-US" sz="1600" b="1" dirty="0" smtClean="0"/>
              <a:t>Teacher Self Assessment</a:t>
            </a:r>
          </a:p>
          <a:p>
            <a:endParaRPr lang="en-US" sz="1600" b="1" dirty="0"/>
          </a:p>
          <a:p>
            <a:r>
              <a:rPr lang="en-US" sz="1600" b="1" dirty="0" smtClean="0"/>
              <a:t>Teacher Goal Setting </a:t>
            </a:r>
          </a:p>
          <a:p>
            <a:endParaRPr lang="en-US" sz="1600" b="1" dirty="0"/>
          </a:p>
          <a:p>
            <a:r>
              <a:rPr lang="en-US" sz="1600" b="1" dirty="0" smtClean="0"/>
              <a:t>Discrepancy View</a:t>
            </a:r>
          </a:p>
          <a:p>
            <a:endParaRPr lang="en-US" sz="1600" b="1" dirty="0"/>
          </a:p>
          <a:p>
            <a:r>
              <a:rPr lang="en-US" sz="1600" b="1" dirty="0" smtClean="0"/>
              <a:t>View School Data</a:t>
            </a:r>
          </a:p>
          <a:p>
            <a:endParaRPr lang="en-US" sz="1600" b="1" dirty="0"/>
          </a:p>
          <a:p>
            <a:r>
              <a:rPr lang="en-US" sz="1600" b="1" dirty="0" smtClean="0"/>
              <a:t>Reports</a:t>
            </a:r>
            <a:endParaRPr lang="en-US" sz="1600" b="1" dirty="0"/>
          </a:p>
          <a:p>
            <a:r>
              <a:rPr lang="en-US" sz="1600" b="1" dirty="0" smtClean="0"/>
              <a:t> </a:t>
            </a:r>
          </a:p>
          <a:p>
            <a:r>
              <a:rPr lang="en-US" sz="1600" b="1" dirty="0" smtClean="0"/>
              <a:t> </a:t>
            </a:r>
          </a:p>
          <a:p>
            <a:endParaRPr lang="en-US" sz="1600" b="1" dirty="0" smtClean="0"/>
          </a:p>
          <a:p>
            <a:endParaRPr lang="en-US" sz="1600" b="1" dirty="0" smtClean="0"/>
          </a:p>
          <a:p>
            <a:endParaRPr lang="en-US" sz="1600" b="1" dirty="0"/>
          </a:p>
          <a:p>
            <a:endParaRPr lang="en-US" sz="1400" b="1" dirty="0"/>
          </a:p>
        </p:txBody>
      </p:sp>
      <p:sp>
        <p:nvSpPr>
          <p:cNvPr id="10" name="Rounded Rectangle 9"/>
          <p:cNvSpPr/>
          <p:nvPr/>
        </p:nvSpPr>
        <p:spPr>
          <a:xfrm>
            <a:off x="76200" y="1447800"/>
            <a:ext cx="1720215"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2407" y="1487269"/>
            <a:ext cx="1447800" cy="646331"/>
          </a:xfrm>
          <a:prstGeom prst="rect">
            <a:avLst/>
          </a:prstGeom>
          <a:noFill/>
        </p:spPr>
        <p:txBody>
          <a:bodyPr wrap="square" rtlCol="0">
            <a:spAutoFit/>
          </a:bodyPr>
          <a:lstStyle/>
          <a:p>
            <a:pPr algn="ctr"/>
            <a:r>
              <a:rPr lang="en-US" b="1" dirty="0" smtClean="0">
                <a:solidFill>
                  <a:schemeClr val="bg1"/>
                </a:solidFill>
              </a:rPr>
              <a:t>Teacher </a:t>
            </a:r>
            <a:r>
              <a:rPr lang="en-US" b="1" dirty="0" err="1" smtClean="0">
                <a:solidFill>
                  <a:schemeClr val="bg1"/>
                </a:solidFill>
              </a:rPr>
              <a:t>Eval</a:t>
            </a:r>
            <a:r>
              <a:rPr lang="en-US" b="1" dirty="0" smtClean="0">
                <a:solidFill>
                  <a:schemeClr val="bg1"/>
                </a:solidFill>
              </a:rPr>
              <a:t> Scoring</a:t>
            </a:r>
            <a:endParaRPr lang="en-US" b="1" dirty="0">
              <a:solidFill>
                <a:schemeClr val="bg1"/>
              </a:solidFill>
            </a:endParaRPr>
          </a:p>
        </p:txBody>
      </p:sp>
      <p:pic>
        <p:nvPicPr>
          <p:cNvPr id="12" name="Picture 2" descr="http://jc-schools.net/teacher/eval-notes_files/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6" y="76200"/>
            <a:ext cx="1681164" cy="83670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828800" y="533400"/>
            <a:ext cx="1817370" cy="685800"/>
            <a:chOff x="5835015" y="1828800"/>
            <a:chExt cx="1817370" cy="685800"/>
          </a:xfrm>
        </p:grpSpPr>
        <p:sp>
          <p:nvSpPr>
            <p:cNvPr id="14" name="Rounded Rectangle 13"/>
            <p:cNvSpPr/>
            <p:nvPr/>
          </p:nvSpPr>
          <p:spPr>
            <a:xfrm>
              <a:off x="5835015" y="1828800"/>
              <a:ext cx="1817370" cy="685800"/>
            </a:xfrm>
            <a:prstGeom prst="roundRect">
              <a:avLst/>
            </a:prstGeom>
            <a:gradFill flip="none" rotWithShape="1">
              <a:gsLst>
                <a:gs pos="0">
                  <a:schemeClr val="tx1">
                    <a:lumMod val="75000"/>
                    <a:lumOff val="25000"/>
                    <a:tint val="66000"/>
                    <a:satMod val="160000"/>
                  </a:schemeClr>
                </a:gs>
                <a:gs pos="50000">
                  <a:schemeClr val="tx1">
                    <a:lumMod val="75000"/>
                    <a:lumOff val="25000"/>
                    <a:tint val="44500"/>
                    <a:satMod val="160000"/>
                  </a:schemeClr>
                </a:gs>
                <a:gs pos="100000">
                  <a:schemeClr val="tx1">
                    <a:lumMod val="75000"/>
                    <a:lumOff val="25000"/>
                    <a:tint val="23500"/>
                    <a:satMod val="160000"/>
                  </a:schemeClr>
                </a:gs>
              </a:gsLst>
              <a:lin ang="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19800" y="1918007"/>
              <a:ext cx="1524000" cy="461665"/>
            </a:xfrm>
            <a:prstGeom prst="rect">
              <a:avLst/>
            </a:prstGeom>
            <a:noFill/>
          </p:spPr>
          <p:txBody>
            <a:bodyPr wrap="square" rtlCol="0">
              <a:spAutoFit/>
            </a:bodyPr>
            <a:lstStyle/>
            <a:p>
              <a:pPr algn="ctr"/>
              <a:r>
                <a:rPr lang="en-US" sz="2400" b="1" dirty="0" smtClean="0"/>
                <a:t>District</a:t>
              </a:r>
              <a:endParaRPr lang="en-US" sz="2400" b="1" dirty="0"/>
            </a:p>
          </p:txBody>
        </p:sp>
      </p:grpSp>
      <p:grpSp>
        <p:nvGrpSpPr>
          <p:cNvPr id="16" name="Group 15"/>
          <p:cNvGrpSpPr/>
          <p:nvPr/>
        </p:nvGrpSpPr>
        <p:grpSpPr>
          <a:xfrm>
            <a:off x="3657600" y="533400"/>
            <a:ext cx="1828800" cy="685800"/>
            <a:chOff x="1066800" y="4191000"/>
            <a:chExt cx="1828800" cy="685800"/>
          </a:xfrm>
        </p:grpSpPr>
        <p:sp>
          <p:nvSpPr>
            <p:cNvPr id="17" name="Rounded Rectangle 16"/>
            <p:cNvSpPr/>
            <p:nvPr/>
          </p:nvSpPr>
          <p:spPr>
            <a:xfrm>
              <a:off x="1066800" y="4191000"/>
              <a:ext cx="1828800" cy="685800"/>
            </a:xfrm>
            <a:prstGeom prst="roundRect">
              <a:avLst/>
            </a:prstGeom>
            <a:solidFill>
              <a:schemeClr val="tx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69670" y="4303067"/>
              <a:ext cx="1447800" cy="461665"/>
            </a:xfrm>
            <a:prstGeom prst="rect">
              <a:avLst/>
            </a:prstGeom>
            <a:noFill/>
          </p:spPr>
          <p:txBody>
            <a:bodyPr wrap="square" rtlCol="0">
              <a:spAutoFit/>
            </a:bodyPr>
            <a:lstStyle/>
            <a:p>
              <a:pPr algn="ctr"/>
              <a:r>
                <a:rPr lang="en-US" sz="2400" b="1" dirty="0" smtClean="0">
                  <a:solidFill>
                    <a:schemeClr val="bg1"/>
                  </a:solidFill>
                </a:rPr>
                <a:t>Principal</a:t>
              </a:r>
              <a:endParaRPr lang="en-US" sz="2400" b="1" dirty="0">
                <a:solidFill>
                  <a:schemeClr val="bg1"/>
                </a:solidFill>
              </a:endParaRPr>
            </a:p>
          </p:txBody>
        </p:sp>
      </p:grpSp>
      <p:sp>
        <p:nvSpPr>
          <p:cNvPr id="19" name="Rounded Rectangle 18"/>
          <p:cNvSpPr/>
          <p:nvPr/>
        </p:nvSpPr>
        <p:spPr>
          <a:xfrm>
            <a:off x="76200" y="1084272"/>
            <a:ext cx="8991600" cy="2111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tint val="66000"/>
                      <a:satMod val="160000"/>
                    </a:schemeClr>
                  </a:gs>
                  <a:gs pos="14000">
                    <a:schemeClr val="accent1">
                      <a:tint val="44500"/>
                      <a:satMod val="160000"/>
                    </a:schemeClr>
                  </a:gs>
                  <a:gs pos="100000">
                    <a:schemeClr val="accent1">
                      <a:tint val="23500"/>
                      <a:satMod val="160000"/>
                    </a:schemeClr>
                  </a:gs>
                </a:gsLst>
                <a:lin ang="5400000" scaled="0"/>
              </a:gradFill>
            </a:endParaRPr>
          </a:p>
        </p:txBody>
      </p:sp>
      <p:graphicFrame>
        <p:nvGraphicFramePr>
          <p:cNvPr id="33" name="Table 32"/>
          <p:cNvGraphicFramePr>
            <a:graphicFrameLocks noGrp="1"/>
          </p:cNvGraphicFramePr>
          <p:nvPr>
            <p:extLst>
              <p:ext uri="{D42A27DB-BD31-4B8C-83A1-F6EECF244321}">
                <p14:modId xmlns:p14="http://schemas.microsoft.com/office/powerpoint/2010/main" val="4026999642"/>
              </p:ext>
            </p:extLst>
          </p:nvPr>
        </p:nvGraphicFramePr>
        <p:xfrm>
          <a:off x="1828800" y="1295399"/>
          <a:ext cx="7315200" cy="5423583"/>
        </p:xfrm>
        <a:graphic>
          <a:graphicData uri="http://schemas.openxmlformats.org/drawingml/2006/table">
            <a:tbl>
              <a:tblPr>
                <a:tableStyleId>{5C22544A-7EE6-4342-B048-85BDC9FD1C3A}</a:tableStyleId>
              </a:tblPr>
              <a:tblGrid>
                <a:gridCol w="1463040"/>
                <a:gridCol w="1463040"/>
                <a:gridCol w="1463040"/>
                <a:gridCol w="1463040"/>
                <a:gridCol w="1463040"/>
              </a:tblGrid>
              <a:tr h="590393">
                <a:tc gridSpan="5">
                  <a:txBody>
                    <a:bodyPr/>
                    <a:lstStyle/>
                    <a:p>
                      <a:pPr marL="0" marR="0" algn="ctr">
                        <a:lnSpc>
                          <a:spcPts val="1300"/>
                        </a:lnSpc>
                        <a:spcBef>
                          <a:spcPts val="0"/>
                        </a:spcBef>
                        <a:spcAft>
                          <a:spcPts val="0"/>
                        </a:spcAft>
                      </a:pPr>
                      <a:r>
                        <a:rPr lang="en-US" sz="1400" cap="all" dirty="0">
                          <a:effectLst/>
                        </a:rPr>
                        <a:t>Domain 1: Planning and Preparation</a:t>
                      </a:r>
                    </a:p>
                    <a:p>
                      <a:pPr marL="0" marR="0" algn="ctr">
                        <a:lnSpc>
                          <a:spcPts val="1300"/>
                        </a:lnSpc>
                        <a:spcBef>
                          <a:spcPts val="0"/>
                        </a:spcBef>
                        <a:spcAft>
                          <a:spcPts val="0"/>
                        </a:spcAft>
                      </a:pPr>
                      <a:r>
                        <a:rPr lang="en-US" sz="1400" cap="all" dirty="0">
                          <a:effectLst/>
                        </a:rPr>
                        <a:t>Component 1a: Demonstrating Knowledge of Content and </a:t>
                      </a:r>
                      <a:r>
                        <a:rPr lang="en-US" sz="1400" cap="all" dirty="0" smtClean="0">
                          <a:effectLst/>
                        </a:rPr>
                        <a:t>Pedagogy</a:t>
                      </a:r>
                      <a:endParaRPr lang="en-US" sz="2000" cap="all" dirty="0">
                        <a:effectLst/>
                      </a:endParaRPr>
                    </a:p>
                  </a:txBody>
                  <a:tcPr marL="68580" marR="68580" marT="205740" marB="6858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389">
                <a:tc rowSpan="2">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8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3600" b="1" cap="all" dirty="0">
                          <a:effectLst/>
                        </a:rPr>
                        <a:t> </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Element</a:t>
                      </a:r>
                      <a:endParaRPr lang="en-US" sz="1400" b="1" dirty="0">
                        <a:solidFill>
                          <a:srgbClr val="000000"/>
                        </a:solidFill>
                        <a:effectLst/>
                        <a:latin typeface="Gill Sans Std"/>
                        <a:ea typeface="Times New Roman"/>
                        <a:cs typeface="Gill Sans Std"/>
                      </a:endParaRPr>
                    </a:p>
                  </a:txBody>
                  <a:tcPr marL="68580" marR="68580" marT="65723" marB="33147" anchor="b">
                    <a:lnB w="57150" cap="flat" cmpd="sng" algn="ctr">
                      <a:solidFill>
                        <a:schemeClr val="tx1"/>
                      </a:solidFill>
                      <a:prstDash val="solid"/>
                      <a:round/>
                      <a:headEnd type="none" w="med" len="med"/>
                      <a:tailEnd type="none" w="med" len="med"/>
                    </a:lnB>
                    <a:solidFill>
                      <a:schemeClr val="bg1"/>
                    </a:solidFill>
                  </a:tcPr>
                </a:tc>
                <a:tc gridSpan="4">
                  <a:txBody>
                    <a:bodyPr/>
                    <a:lstStyle/>
                    <a:p>
                      <a:pPr marL="0" marR="0" algn="ctr">
                        <a:lnSpc>
                          <a:spcPts val="1100"/>
                        </a:lnSpc>
                        <a:spcBef>
                          <a:spcPts val="0"/>
                        </a:spcBef>
                        <a:spcAft>
                          <a:spcPts val="0"/>
                        </a:spcAft>
                        <a:tabLst>
                          <a:tab pos="147955" algn="ctr"/>
                          <a:tab pos="722630" algn="ctr"/>
                          <a:tab pos="1616710" algn="ctr"/>
                          <a:tab pos="2553335" algn="ctr"/>
                          <a:tab pos="3210560" algn="ctr"/>
                        </a:tabLst>
                      </a:pPr>
                      <a:r>
                        <a:rPr lang="en-US" sz="1600" b="1" cap="small" spc="550" dirty="0">
                          <a:effectLst/>
                        </a:rPr>
                        <a:t>Level of Performance</a:t>
                      </a:r>
                      <a:endParaRPr lang="en-US" sz="1800" b="1" dirty="0">
                        <a:solidFill>
                          <a:srgbClr val="000000"/>
                        </a:solidFill>
                        <a:effectLst/>
                        <a:latin typeface="Gill Sans Std"/>
                        <a:ea typeface="Times New Roman"/>
                        <a:cs typeface="Gill Sans Std"/>
                      </a:endParaRPr>
                    </a:p>
                  </a:txBody>
                  <a:tcPr marL="68580" marR="68580" marT="68580" marB="6858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06825">
                <a:tc vMerge="1">
                  <a:txBody>
                    <a:bodyPr/>
                    <a:lstStyle/>
                    <a:p>
                      <a:endParaRPr lang="en-US"/>
                    </a:p>
                  </a:txBody>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a:effectLst/>
                        </a:rPr>
                        <a:t>Unsatisfactory</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Basic</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Proficient</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200" b="1" cap="all" dirty="0" smtClean="0">
                          <a:effectLst/>
                        </a:rPr>
                        <a:t>   Distinguished</a:t>
                      </a:r>
                      <a:endParaRPr lang="en-US" sz="1400" b="1"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200" b="1" dirty="0">
                          <a:effectLst/>
                        </a:rPr>
                        <a:t> </a:t>
                      </a:r>
                      <a:endParaRPr lang="en-US" sz="1400" b="1" dirty="0">
                        <a:solidFill>
                          <a:srgbClr val="000000"/>
                        </a:solidFill>
                        <a:effectLst/>
                        <a:latin typeface="Gill Sans Std"/>
                        <a:ea typeface="Times New Roman"/>
                        <a:cs typeface="Gill Sans Std"/>
                      </a:endParaRPr>
                    </a:p>
                  </a:txBody>
                  <a:tcPr marL="68580" marR="68580" marT="68580" marB="68580" anchor="b">
                    <a:lnB w="57150" cap="flat" cmpd="sng" algn="ctr">
                      <a:solidFill>
                        <a:schemeClr val="tx1"/>
                      </a:solidFill>
                      <a:prstDash val="solid"/>
                      <a:round/>
                      <a:headEnd type="none" w="med" len="med"/>
                      <a:tailEnd type="none" w="med" len="med"/>
                    </a:lnB>
                    <a:solidFill>
                      <a:schemeClr val="bg1"/>
                    </a:solidFill>
                  </a:tcPr>
                </a:tc>
              </a:tr>
              <a:tr h="1225438">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Knowledge of content and the structure of the discipline</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In planning and practice, teacher makes content errors or does not correct errors made by students.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is familiar with the important concepts in the discipline but may display lack of awareness of how these concepts relate to one another.</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displays solid knowledge of the important concepts in the discipline and how these relate to one another. </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 displays extensive knowledge of the important concepts in the discipline and how these relate both to one another and to other disciplines.</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r>
              <a:tr h="1529803">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Knowledge of prerequisite </a:t>
                      </a:r>
                      <a:br>
                        <a:rPr lang="en-US" sz="1050" dirty="0">
                          <a:effectLst/>
                        </a:rPr>
                      </a:br>
                      <a:r>
                        <a:rPr lang="en-US" sz="1050" dirty="0">
                          <a:effectLst/>
                        </a:rPr>
                        <a:t>relationships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display little understanding of prerequisite relationships important to student learning of the content.</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indicate some awareness of prerequisite relationships, although such knowledge may be inaccurate or incomplete.</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accurate understanding of prerequisite relationships among topics and concepts.</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a:t>
                      </a:r>
                      <a:r>
                        <a:rPr lang="en-US" sz="1050" dirty="0" smtClean="0">
                          <a:effectLst/>
                        </a:rPr>
                        <a:t>reflect </a:t>
                      </a:r>
                      <a:r>
                        <a:rPr lang="en-US" sz="1050" dirty="0">
                          <a:effectLst/>
                        </a:rPr>
                        <a:t>understanding of prerequisite relationships among topics </a:t>
                      </a:r>
                      <a:r>
                        <a:rPr lang="en-US" sz="1050" dirty="0" smtClean="0">
                          <a:effectLst/>
                        </a:rPr>
                        <a:t>/concepts </a:t>
                      </a:r>
                      <a:r>
                        <a:rPr lang="en-US" sz="1050" dirty="0">
                          <a:effectLst/>
                        </a:rPr>
                        <a:t>and a link to necessary cognitive structures by students to ensure understanding.</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tr>
              <a:tr h="1361873">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Knowledge of content-related pedagogy</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 displays little or no understanding of the range of pedagogical approaches suitable to student learning of the content.</a:t>
                      </a:r>
                      <a:endParaRPr lang="en-US" sz="110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 </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a:effectLst/>
                        </a:rPr>
                        <a:t>Teacher’s plans and practice reflect a limited range of pedagogical approaches or some approaches that are not suitable to the discipline or to the students.</a:t>
                      </a:r>
                      <a:endParaRPr lang="en-US" sz="110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familiarity with a wide range of effective pedagogical approaches in the discipline.</a:t>
                      </a:r>
                      <a:endParaRPr lang="en-US" sz="1100" dirty="0">
                        <a:effectLst/>
                      </a:endParaRPr>
                    </a:p>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 </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marL="0" marR="0">
                        <a:lnSpc>
                          <a:spcPts val="1100"/>
                        </a:lnSpc>
                        <a:spcBef>
                          <a:spcPts val="0"/>
                        </a:spcBef>
                        <a:spcAft>
                          <a:spcPts val="0"/>
                        </a:spcAft>
                        <a:tabLst>
                          <a:tab pos="147955" algn="ctr"/>
                          <a:tab pos="722630" algn="ctr"/>
                          <a:tab pos="1616710" algn="ctr"/>
                          <a:tab pos="2553335" algn="ctr"/>
                          <a:tab pos="3210560" algn="ctr"/>
                        </a:tabLst>
                      </a:pPr>
                      <a:r>
                        <a:rPr lang="en-US" sz="1050" dirty="0">
                          <a:effectLst/>
                        </a:rPr>
                        <a:t>Teacher’s plans and practice reflect familiarity with a wide range of effective pedagogical approaches in the discipline, anticipating student misconceptions.</a:t>
                      </a:r>
                      <a:endParaRPr lang="en-US" sz="1100" dirty="0">
                        <a:solidFill>
                          <a:srgbClr val="000000"/>
                        </a:solidFill>
                        <a:effectLst/>
                        <a:latin typeface="Gill Sans Std"/>
                        <a:ea typeface="Times New Roman"/>
                        <a:cs typeface="Gill Sans Std"/>
                      </a:endParaRPr>
                    </a:p>
                  </a:txBody>
                  <a:tcPr marL="68580" marR="68580" marT="68580" marB="6858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Rectangle 20"/>
          <p:cNvSpPr/>
          <p:nvPr/>
        </p:nvSpPr>
        <p:spPr>
          <a:xfrm>
            <a:off x="3899535"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86400"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91337" y="3657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05800" y="364236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910965"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15150"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375332"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940492" y="65532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36870" y="65532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905624" y="654558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23535" y="518160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75332" y="6576060"/>
            <a:ext cx="139065" cy="152400"/>
          </a:xfrm>
          <a:prstGeom prst="rect">
            <a:avLst/>
          </a:prstGeom>
          <a:solidFill>
            <a:schemeClr val="bg1"/>
          </a:solidFill>
          <a:ln w="28575"/>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hevron 33"/>
          <p:cNvSpPr/>
          <p:nvPr/>
        </p:nvSpPr>
        <p:spPr>
          <a:xfrm>
            <a:off x="1828800" y="1676400"/>
            <a:ext cx="304800" cy="304800"/>
          </a:xfrm>
          <a:prstGeom prst="chevr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4452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475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86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732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1123</Words>
  <Application>Microsoft Office PowerPoint</Application>
  <PresentationFormat>On-screen Show (4:3)</PresentationFormat>
  <Paragraphs>279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Poirier, Scott [WA]</dc:creator>
  <cp:lastModifiedBy>Poirier, Scott [WA]</cp:lastModifiedBy>
  <cp:revision>29</cp:revision>
  <dcterms:created xsi:type="dcterms:W3CDTF">2011-05-03T23:31:49Z</dcterms:created>
  <dcterms:modified xsi:type="dcterms:W3CDTF">2011-05-05T16:29:19Z</dcterms:modified>
</cp:coreProperties>
</file>