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79" r:id="rId2"/>
    <p:sldId id="282" r:id="rId3"/>
    <p:sldId id="281" r:id="rId4"/>
    <p:sldId id="296" r:id="rId5"/>
    <p:sldId id="320" r:id="rId6"/>
    <p:sldId id="290" r:id="rId7"/>
    <p:sldId id="292" r:id="rId8"/>
    <p:sldId id="295" r:id="rId9"/>
    <p:sldId id="297" r:id="rId10"/>
    <p:sldId id="321" r:id="rId11"/>
    <p:sldId id="298" r:id="rId12"/>
    <p:sldId id="299" r:id="rId13"/>
    <p:sldId id="300" r:id="rId14"/>
    <p:sldId id="301" r:id="rId15"/>
    <p:sldId id="323" r:id="rId16"/>
    <p:sldId id="303" r:id="rId17"/>
    <p:sldId id="305" r:id="rId18"/>
    <p:sldId id="325" r:id="rId19"/>
    <p:sldId id="322" r:id="rId20"/>
    <p:sldId id="306" r:id="rId21"/>
    <p:sldId id="324" r:id="rId22"/>
    <p:sldId id="307" r:id="rId23"/>
    <p:sldId id="314" r:id="rId24"/>
    <p:sldId id="315" r:id="rId25"/>
    <p:sldId id="316" r:id="rId26"/>
    <p:sldId id="317" r:id="rId27"/>
    <p:sldId id="318" r:id="rId28"/>
    <p:sldId id="285" r:id="rId29"/>
    <p:sldId id="286" r:id="rId30"/>
    <p:sldId id="287" r:id="rId31"/>
    <p:sldId id="288" r:id="rId32"/>
    <p:sldId id="289" r:id="rId33"/>
  </p:sldIdLst>
  <p:sldSz cx="109728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1F2F3"/>
    <a:srgbClr val="FCF6F6"/>
    <a:srgbClr val="A06560"/>
    <a:srgbClr val="008000"/>
    <a:srgbClr val="0066CC"/>
    <a:srgbClr val="3399FF"/>
    <a:srgbClr val="62B7BE"/>
    <a:srgbClr val="B0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4574" autoAdjust="0"/>
  </p:normalViewPr>
  <p:slideViewPr>
    <p:cSldViewPr>
      <p:cViewPr varScale="1">
        <p:scale>
          <a:sx n="105" d="100"/>
          <a:sy n="105" d="100"/>
        </p:scale>
        <p:origin x="114" y="162"/>
      </p:cViewPr>
      <p:guideLst>
        <p:guide orient="horz" pos="2160"/>
        <p:guide pos="34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05442-67B3-423E-8892-2185CEF39852}" type="datetimeFigureOut">
              <a:rPr lang="en-US" smtClean="0"/>
              <a:pPr/>
              <a:t>11/24/2015</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D9B47-43AB-450B-BF35-04048ACA9F6F}" type="slidenum">
              <a:rPr lang="en-US" smtClean="0"/>
              <a:pPr/>
              <a:t>‹#›</a:t>
            </a:fld>
            <a:endParaRPr lang="en-US"/>
          </a:p>
        </p:txBody>
      </p:sp>
    </p:spTree>
    <p:extLst>
      <p:ext uri="{BB962C8B-B14F-4D97-AF65-F5344CB8AC3E}">
        <p14:creationId xmlns:p14="http://schemas.microsoft.com/office/powerpoint/2010/main" val="384137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182880" y="152400"/>
            <a:ext cx="10515600" cy="0"/>
          </a:xfrm>
          <a:prstGeom prst="line">
            <a:avLst/>
          </a:prstGeom>
          <a:ln w="19050" cap="sq">
            <a:solidFill>
              <a:schemeClr val="accent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6467B3D2-AC44-422D-800F-40B8942AF7E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3"/>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F6579C8C-8CD2-4B38-8F95-8A280F6B93C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600203"/>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77840" y="1600203"/>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3F5FF02D-34BF-425B-A34C-D32F22FE0915}"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ACB7A89D-C1EA-46E3-B518-203D49426298}"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0"/>
          </p:nvPr>
        </p:nvSpPr>
        <p:spPr/>
        <p:txBody>
          <a:bodyPr/>
          <a:lstStyle>
            <a:lvl1pPr>
              <a:defRPr/>
            </a:lvl1pPr>
          </a:lstStyle>
          <a:p>
            <a:pPr>
              <a:defRPr/>
            </a:pPr>
            <a:endParaRPr lang="en-US"/>
          </a:p>
        </p:txBody>
      </p:sp>
      <p:sp>
        <p:nvSpPr>
          <p:cNvPr id="4" name="Slide Number Placeholder 5"/>
          <p:cNvSpPr>
            <a:spLocks noGrp="1"/>
          </p:cNvSpPr>
          <p:nvPr>
            <p:ph type="sldNum" sz="quarter" idx="11"/>
          </p:nvPr>
        </p:nvSpPr>
        <p:spPr/>
        <p:txBody>
          <a:bodyPr/>
          <a:lstStyle>
            <a:lvl1pPr>
              <a:defRPr/>
            </a:lvl1pPr>
          </a:lstStyle>
          <a:p>
            <a:pPr>
              <a:defRPr/>
            </a:pPr>
            <a:fld id="{115EB657-2611-4C03-9026-D7FD9D9A71E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3"/>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435103"/>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DEEBC0EE-815F-45EE-A265-8FEF690465C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5"/>
          <p:cNvSpPr>
            <a:spLocks noGrp="1"/>
          </p:cNvSpPr>
          <p:nvPr>
            <p:ph type="sldNum" sz="quarter" idx="11"/>
          </p:nvPr>
        </p:nvSpPr>
        <p:spPr/>
        <p:txBody>
          <a:bodyPr/>
          <a:lstStyle>
            <a:lvl1pPr>
              <a:defRPr/>
            </a:lvl1pPr>
          </a:lstStyle>
          <a:p>
            <a:pPr>
              <a:defRPr/>
            </a:pPr>
            <a:fld id="{D28BB582-70BD-455D-8CF5-D9B6C38A832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F549931-C212-44B8-A9D0-6CF1D341DA1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74641"/>
            <a:ext cx="246888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48640" y="274641"/>
            <a:ext cx="722376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F488A5C1-15F6-43C7-88B1-43EE6A25A63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640" y="274638"/>
            <a:ext cx="987552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8640" y="1600203"/>
            <a:ext cx="987552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749040" y="6264278"/>
            <a:ext cx="347472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7863840" y="6264278"/>
            <a:ext cx="256032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005DAA"/>
                </a:solidFill>
                <a:latin typeface="Calibri" pitchFamily="34" charset="0"/>
              </a:defRPr>
            </a:lvl1pPr>
          </a:lstStyle>
          <a:p>
            <a:pPr>
              <a:defRPr/>
            </a:pPr>
            <a:fld id="{9A66FA72-F546-405A-8962-7D9C260BF89D}" type="slidenum">
              <a:rPr lang="en-US" smtClean="0"/>
              <a:pPr>
                <a:defRPr/>
              </a:pPr>
              <a:t>‹#›</a:t>
            </a:fld>
            <a:endParaRPr lang="en-US"/>
          </a:p>
        </p:txBody>
      </p:sp>
      <p:cxnSp>
        <p:nvCxnSpPr>
          <p:cNvPr id="9" name="Straight Connector 8"/>
          <p:cNvCxnSpPr/>
          <p:nvPr/>
        </p:nvCxnSpPr>
        <p:spPr>
          <a:xfrm>
            <a:off x="228600" y="152400"/>
            <a:ext cx="10515600" cy="0"/>
          </a:xfrm>
          <a:prstGeom prst="line">
            <a:avLst/>
          </a:prstGeom>
          <a:ln w="19050" cap="sq">
            <a:solidFill>
              <a:srgbClr val="005DA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6705600"/>
            <a:ext cx="10515600" cy="0"/>
          </a:xfrm>
          <a:prstGeom prst="line">
            <a:avLst/>
          </a:prstGeom>
          <a:ln w="19050" cap="sq">
            <a:solidFill>
              <a:srgbClr val="005DAA"/>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7" r:id="rId4"/>
    <p:sldLayoutId id="2147483668" r:id="rId5"/>
    <p:sldLayoutId id="2147483669" r:id="rId6"/>
    <p:sldLayoutId id="2147483670" r:id="rId7"/>
    <p:sldLayoutId id="2147483671" r:id="rId8"/>
    <p:sldLayoutId id="2147483672" r:id="rId9"/>
  </p:sldLayoutIdLst>
  <p:txStyles>
    <p:titleStyle>
      <a:lvl1pPr algn="ctr" rtl="0" eaLnBrk="1" fontAlgn="base" hangingPunct="1">
        <a:spcBef>
          <a:spcPct val="0"/>
        </a:spcBef>
        <a:spcAft>
          <a:spcPct val="0"/>
        </a:spcAft>
        <a:defRPr sz="4400" b="1" kern="1200">
          <a:solidFill>
            <a:srgbClr val="005DAA"/>
          </a:solidFill>
          <a:latin typeface="+mj-lt"/>
          <a:ea typeface="+mj-ea"/>
          <a:cs typeface="Arial" pitchFamily="34" charset="0"/>
        </a:defRPr>
      </a:lvl1pPr>
      <a:lvl2pPr algn="ctr" rtl="0" eaLnBrk="1" fontAlgn="base" hangingPunct="1">
        <a:spcBef>
          <a:spcPct val="0"/>
        </a:spcBef>
        <a:spcAft>
          <a:spcPct val="0"/>
        </a:spcAft>
        <a:defRPr sz="4400" b="1">
          <a:solidFill>
            <a:srgbClr val="005DAA"/>
          </a:solidFill>
          <a:latin typeface="Cambria" pitchFamily="18" charset="0"/>
          <a:cs typeface="Arial" charset="0"/>
        </a:defRPr>
      </a:lvl2pPr>
      <a:lvl3pPr algn="ctr" rtl="0" eaLnBrk="1" fontAlgn="base" hangingPunct="1">
        <a:spcBef>
          <a:spcPct val="0"/>
        </a:spcBef>
        <a:spcAft>
          <a:spcPct val="0"/>
        </a:spcAft>
        <a:defRPr sz="4400" b="1">
          <a:solidFill>
            <a:srgbClr val="005DAA"/>
          </a:solidFill>
          <a:latin typeface="Cambria" pitchFamily="18" charset="0"/>
          <a:cs typeface="Arial" charset="0"/>
        </a:defRPr>
      </a:lvl3pPr>
      <a:lvl4pPr algn="ctr" rtl="0" eaLnBrk="1" fontAlgn="base" hangingPunct="1">
        <a:spcBef>
          <a:spcPct val="0"/>
        </a:spcBef>
        <a:spcAft>
          <a:spcPct val="0"/>
        </a:spcAft>
        <a:defRPr sz="4400" b="1">
          <a:solidFill>
            <a:srgbClr val="005DAA"/>
          </a:solidFill>
          <a:latin typeface="Cambria" pitchFamily="18" charset="0"/>
          <a:cs typeface="Arial" charset="0"/>
        </a:defRPr>
      </a:lvl4pPr>
      <a:lvl5pPr algn="ctr" rtl="0" eaLnBrk="1" fontAlgn="base" hangingPunct="1">
        <a:spcBef>
          <a:spcPct val="0"/>
        </a:spcBef>
        <a:spcAft>
          <a:spcPct val="0"/>
        </a:spcAft>
        <a:defRPr sz="4400" b="1">
          <a:solidFill>
            <a:srgbClr val="005DAA"/>
          </a:solidFill>
          <a:latin typeface="Cambria" pitchFamily="18" charset="0"/>
          <a:cs typeface="Arial" charset="0"/>
        </a:defRPr>
      </a:lvl5pPr>
      <a:lvl6pPr marL="457200" algn="ctr" rtl="0" eaLnBrk="1" fontAlgn="base" hangingPunct="1">
        <a:spcBef>
          <a:spcPct val="0"/>
        </a:spcBef>
        <a:spcAft>
          <a:spcPct val="0"/>
        </a:spcAft>
        <a:defRPr sz="4000">
          <a:solidFill>
            <a:srgbClr val="376092"/>
          </a:solidFill>
          <a:latin typeface="Arial" charset="0"/>
          <a:cs typeface="Arial" charset="0"/>
        </a:defRPr>
      </a:lvl6pPr>
      <a:lvl7pPr marL="914400" algn="ctr" rtl="0" eaLnBrk="1" fontAlgn="base" hangingPunct="1">
        <a:spcBef>
          <a:spcPct val="0"/>
        </a:spcBef>
        <a:spcAft>
          <a:spcPct val="0"/>
        </a:spcAft>
        <a:defRPr sz="4000">
          <a:solidFill>
            <a:srgbClr val="376092"/>
          </a:solidFill>
          <a:latin typeface="Arial" charset="0"/>
          <a:cs typeface="Arial" charset="0"/>
        </a:defRPr>
      </a:lvl7pPr>
      <a:lvl8pPr marL="1371600" algn="ctr" rtl="0" eaLnBrk="1" fontAlgn="base" hangingPunct="1">
        <a:spcBef>
          <a:spcPct val="0"/>
        </a:spcBef>
        <a:spcAft>
          <a:spcPct val="0"/>
        </a:spcAft>
        <a:defRPr sz="4000">
          <a:solidFill>
            <a:srgbClr val="376092"/>
          </a:solidFill>
          <a:latin typeface="Arial" charset="0"/>
          <a:cs typeface="Arial" charset="0"/>
        </a:defRPr>
      </a:lvl8pPr>
      <a:lvl9pPr marL="1828800" algn="ctr" rtl="0" eaLnBrk="1" fontAlgn="base" hangingPunct="1">
        <a:spcBef>
          <a:spcPct val="0"/>
        </a:spcBef>
        <a:spcAft>
          <a:spcPct val="0"/>
        </a:spcAft>
        <a:defRPr sz="4000">
          <a:solidFill>
            <a:srgbClr val="376092"/>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ESD 113 COVER PAGE HERE</a:t>
            </a:r>
            <a:endParaRPr lang="en-US" dirty="0"/>
          </a:p>
        </p:txBody>
      </p:sp>
      <p:sp>
        <p:nvSpPr>
          <p:cNvPr id="2" name="Subtitle 1"/>
          <p:cNvSpPr>
            <a:spLocks noGrp="1"/>
          </p:cNvSpPr>
          <p:nvPr>
            <p:ph type="body" idx="1"/>
          </p:nvPr>
        </p:nvSpPr>
        <p:spPr/>
        <p:txBody>
          <a:bodyPr>
            <a:noAutofit/>
          </a:bodyPr>
          <a:lstStyle/>
          <a:p>
            <a:endParaRPr lang="en-US" sz="24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Choose 1 dashboard example and put it here (recent activity or coverage spread?)</a:t>
            </a:r>
            <a:endParaRPr lang="en-US" dirty="0"/>
          </a:p>
        </p:txBody>
      </p:sp>
      <p:sp>
        <p:nvSpPr>
          <p:cNvPr id="4" name="Title 3"/>
          <p:cNvSpPr>
            <a:spLocks noGrp="1"/>
          </p:cNvSpPr>
          <p:nvPr>
            <p:ph type="title"/>
          </p:nvPr>
        </p:nvSpPr>
        <p:spPr/>
        <p:txBody>
          <a:bodyPr/>
          <a:lstStyle/>
          <a:p>
            <a:r>
              <a:rPr lang="en-US" dirty="0" smtClean="0"/>
              <a:t>Illustration Placeholder</a:t>
            </a:r>
            <a:endParaRPr lang="en-US" dirty="0"/>
          </a:p>
        </p:txBody>
      </p:sp>
    </p:spTree>
    <p:extLst>
      <p:ext uri="{BB962C8B-B14F-4D97-AF65-F5344CB8AC3E}">
        <p14:creationId xmlns:p14="http://schemas.microsoft.com/office/powerpoint/2010/main" val="229563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800" dirty="0"/>
              <a:t>New Dashboard</a:t>
            </a:r>
          </a:p>
          <a:p>
            <a:pPr lvl="1"/>
            <a:r>
              <a:rPr lang="en-US" sz="2400" b="1" dirty="0"/>
              <a:t>Year-to-date view of all evidence, regardless of its source, by rubric component</a:t>
            </a:r>
          </a:p>
          <a:p>
            <a:pPr lvl="2"/>
            <a:r>
              <a:rPr lang="en-US" sz="1800" dirty="0"/>
              <a:t>Includes how evidence has been aligned to rubric texts, including </a:t>
            </a:r>
            <a:r>
              <a:rPr lang="en-US" sz="1800" dirty="0" smtClean="0"/>
              <a:t>scoring</a:t>
            </a:r>
            <a:endParaRPr lang="en-US" sz="1800" dirty="0"/>
          </a:p>
          <a:p>
            <a:pPr lvl="2"/>
            <a:r>
              <a:rPr lang="en-US" sz="1800" dirty="0"/>
              <a:t>Includes evidence from any source – observations, student growth goals, artifacts, etc.</a:t>
            </a:r>
          </a:p>
          <a:p>
            <a:r>
              <a:rPr lang="en-US" sz="2800" dirty="0" smtClean="0"/>
              <a:t>Why</a:t>
            </a:r>
          </a:p>
          <a:p>
            <a:pPr lvl="1"/>
            <a:r>
              <a:rPr lang="en-US" sz="2400" dirty="0" smtClean="0"/>
              <a:t>eVal v.2 is about overall evidence management and helping teachers  and evaluators manage these activities throughout the year, regardless of the source of the evidence </a:t>
            </a:r>
          </a:p>
          <a:p>
            <a:pPr lvl="1"/>
            <a:r>
              <a:rPr lang="en-US" sz="2400" dirty="0" smtClean="0"/>
              <a:t>Teachers asked for a rubric-view showing a year-to-date view of both (1) their own evidence  collecting efforts and (2) evidence collected by the evaluators through observations</a:t>
            </a:r>
          </a:p>
        </p:txBody>
      </p:sp>
      <p:sp>
        <p:nvSpPr>
          <p:cNvPr id="4" name="Title 3"/>
          <p:cNvSpPr>
            <a:spLocks noGrp="1"/>
          </p:cNvSpPr>
          <p:nvPr>
            <p:ph type="title"/>
          </p:nvPr>
        </p:nvSpPr>
        <p:spPr/>
        <p:txBody>
          <a:bodyPr/>
          <a:lstStyle/>
          <a:p>
            <a:pPr algn="l"/>
            <a:r>
              <a:rPr lang="en-US" dirty="0" smtClean="0"/>
              <a:t>“How am I doing”</a:t>
            </a:r>
            <a:endParaRPr lang="en-US" dirty="0"/>
          </a:p>
        </p:txBody>
      </p:sp>
      <p:sp>
        <p:nvSpPr>
          <p:cNvPr id="6" name="Rectangle 5"/>
          <p:cNvSpPr/>
          <p:nvPr/>
        </p:nvSpPr>
        <p:spPr>
          <a:xfrm>
            <a:off x="5257800" y="228600"/>
            <a:ext cx="5486400" cy="338554"/>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New  Dashboards</a:t>
            </a:r>
            <a:endParaRPr lang="en-US" sz="1600" b="1" cap="all" dirty="0">
              <a:solidFill>
                <a:srgbClr val="005DAA"/>
              </a:solidFill>
            </a:endParaRPr>
          </a:p>
        </p:txBody>
      </p:sp>
    </p:spTree>
    <p:extLst>
      <p:ext uri="{BB962C8B-B14F-4D97-AF65-F5344CB8AC3E}">
        <p14:creationId xmlns:p14="http://schemas.microsoft.com/office/powerpoint/2010/main" val="708578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smtClean="0"/>
              <a:t>New Dashboard</a:t>
            </a:r>
            <a:endParaRPr lang="en-US" sz="2400" dirty="0"/>
          </a:p>
          <a:p>
            <a:pPr lvl="1"/>
            <a:r>
              <a:rPr lang="en-US" sz="2000" b="1" dirty="0" smtClean="0"/>
              <a:t>A </a:t>
            </a:r>
            <a:r>
              <a:rPr lang="en-US" sz="2000" b="1" dirty="0"/>
              <a:t>numeric view of evidence collected across the rubric </a:t>
            </a:r>
          </a:p>
          <a:p>
            <a:pPr lvl="1"/>
            <a:r>
              <a:rPr lang="en-US" sz="2000" dirty="0"/>
              <a:t>Users can see “at a glance” where evidence still needs to be collected</a:t>
            </a:r>
          </a:p>
          <a:p>
            <a:r>
              <a:rPr lang="en-US" sz="2400" dirty="0" smtClean="0"/>
              <a:t>Why</a:t>
            </a:r>
          </a:p>
          <a:p>
            <a:pPr lvl="1"/>
            <a:r>
              <a:rPr lang="en-US" sz="2000" dirty="0" smtClean="0"/>
              <a:t>Teachers and principals asked for a dashboard that would show coverage-to-date across the rubric so they would know what areas still required their attention</a:t>
            </a:r>
          </a:p>
        </p:txBody>
      </p:sp>
      <p:sp>
        <p:nvSpPr>
          <p:cNvPr id="4" name="Title 3"/>
          <p:cNvSpPr>
            <a:spLocks noGrp="1"/>
          </p:cNvSpPr>
          <p:nvPr>
            <p:ph type="title"/>
          </p:nvPr>
        </p:nvSpPr>
        <p:spPr/>
        <p:txBody>
          <a:bodyPr/>
          <a:lstStyle/>
          <a:p>
            <a:pPr algn="l"/>
            <a:r>
              <a:rPr lang="en-US" dirty="0" smtClean="0"/>
              <a:t>“What is missing?”</a:t>
            </a:r>
            <a:endParaRPr lang="en-US" dirty="0"/>
          </a:p>
        </p:txBody>
      </p:sp>
      <p:sp>
        <p:nvSpPr>
          <p:cNvPr id="6" name="Rectangle 5"/>
          <p:cNvSpPr/>
          <p:nvPr/>
        </p:nvSpPr>
        <p:spPr>
          <a:xfrm>
            <a:off x="5257800" y="228600"/>
            <a:ext cx="5486400" cy="338554"/>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New  Dashboards</a:t>
            </a:r>
            <a:endParaRPr lang="en-US" sz="1600" b="1" cap="all" dirty="0">
              <a:solidFill>
                <a:srgbClr val="005DAA"/>
              </a:solidFill>
            </a:endParaRPr>
          </a:p>
        </p:txBody>
      </p:sp>
    </p:spTree>
    <p:extLst>
      <p:ext uri="{BB962C8B-B14F-4D97-AF65-F5344CB8AC3E}">
        <p14:creationId xmlns:p14="http://schemas.microsoft.com/office/powerpoint/2010/main" val="1432789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dirty="0"/>
              <a:t>New </a:t>
            </a:r>
            <a:r>
              <a:rPr lang="en-US" sz="2400" dirty="0" smtClean="0"/>
              <a:t>Dashboard</a:t>
            </a:r>
            <a:endParaRPr lang="en-US" sz="2400" dirty="0"/>
          </a:p>
          <a:p>
            <a:pPr lvl="1"/>
            <a:r>
              <a:rPr lang="en-US" sz="2000" b="1" dirty="0" smtClean="0"/>
              <a:t>All </a:t>
            </a:r>
            <a:r>
              <a:rPr lang="en-US" sz="2000" b="1" dirty="0"/>
              <a:t>recent activity so that users can quickly jump to unfinished tasks</a:t>
            </a:r>
          </a:p>
          <a:p>
            <a:r>
              <a:rPr lang="en-US" sz="2400" dirty="0" smtClean="0"/>
              <a:t>Why</a:t>
            </a:r>
          </a:p>
          <a:p>
            <a:pPr lvl="1"/>
            <a:r>
              <a:rPr lang="en-US" sz="2000" dirty="0" smtClean="0"/>
              <a:t>Evaluators managing large teams have difficulty tracking all the activities that may have started in the tool</a:t>
            </a:r>
          </a:p>
          <a:p>
            <a:pPr lvl="1"/>
            <a:r>
              <a:rPr lang="en-US" sz="2000" dirty="0" smtClean="0"/>
              <a:t>Teachers wanted it to be easier to jump to a specific place in the tool that was waiting for their activity </a:t>
            </a:r>
          </a:p>
          <a:p>
            <a:pPr lvl="1"/>
            <a:endParaRPr lang="en-US" sz="2000" dirty="0"/>
          </a:p>
        </p:txBody>
      </p:sp>
      <p:sp>
        <p:nvSpPr>
          <p:cNvPr id="4" name="Title 3"/>
          <p:cNvSpPr>
            <a:spLocks noGrp="1"/>
          </p:cNvSpPr>
          <p:nvPr>
            <p:ph type="title"/>
          </p:nvPr>
        </p:nvSpPr>
        <p:spPr/>
        <p:txBody>
          <a:bodyPr/>
          <a:lstStyle/>
          <a:p>
            <a:pPr algn="l"/>
            <a:r>
              <a:rPr lang="en-US" dirty="0" smtClean="0"/>
              <a:t>“Now, what was I  in</a:t>
            </a:r>
            <a:br>
              <a:rPr lang="en-US" dirty="0" smtClean="0"/>
            </a:br>
            <a:r>
              <a:rPr lang="en-US" dirty="0" smtClean="0"/>
              <a:t>middle of doing…?”</a:t>
            </a:r>
            <a:endParaRPr lang="en-US" dirty="0"/>
          </a:p>
        </p:txBody>
      </p:sp>
      <p:sp>
        <p:nvSpPr>
          <p:cNvPr id="6" name="Rectangle 5"/>
          <p:cNvSpPr/>
          <p:nvPr/>
        </p:nvSpPr>
        <p:spPr>
          <a:xfrm>
            <a:off x="5257800" y="228600"/>
            <a:ext cx="5486400" cy="338554"/>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New  Dashboards</a:t>
            </a:r>
            <a:endParaRPr lang="en-US" sz="1600" b="1" cap="all" dirty="0">
              <a:solidFill>
                <a:srgbClr val="005DAA"/>
              </a:solidFill>
            </a:endParaRPr>
          </a:p>
        </p:txBody>
      </p:sp>
    </p:spTree>
    <p:extLst>
      <p:ext uri="{BB962C8B-B14F-4D97-AF65-F5344CB8AC3E}">
        <p14:creationId xmlns:p14="http://schemas.microsoft.com/office/powerpoint/2010/main" val="2340931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9326880" cy="1362075"/>
          </a:xfrm>
        </p:spPr>
        <p:txBody>
          <a:bodyPr/>
          <a:lstStyle/>
          <a:p>
            <a:r>
              <a:rPr lang="en-US" dirty="0" smtClean="0"/>
              <a:t>Changes</a:t>
            </a:r>
            <a:endParaRPr lang="en-US" dirty="0"/>
          </a:p>
        </p:txBody>
      </p:sp>
      <p:sp>
        <p:nvSpPr>
          <p:cNvPr id="5" name="Text Placeholder 4"/>
          <p:cNvSpPr>
            <a:spLocks noGrp="1"/>
          </p:cNvSpPr>
          <p:nvPr>
            <p:ph type="body" idx="1"/>
          </p:nvPr>
        </p:nvSpPr>
        <p:spPr>
          <a:xfrm>
            <a:off x="2895600" y="1066800"/>
            <a:ext cx="7848600" cy="3352799"/>
          </a:xfrm>
        </p:spPr>
        <p:txBody>
          <a:bodyPr anchor="t"/>
          <a:lstStyle/>
          <a:p>
            <a:pPr marL="800100" lvl="1" indent="-342900">
              <a:buFont typeface="Wingdings" panose="05000000000000000000" pitchFamily="2" charset="2"/>
              <a:buChar char="ü"/>
            </a:pPr>
            <a:r>
              <a:rPr lang="en-US" sz="2400" dirty="0"/>
              <a:t>Improved navigation, look and feel</a:t>
            </a:r>
          </a:p>
          <a:p>
            <a:pPr marL="800100" lvl="1" indent="-342900">
              <a:buFont typeface="Wingdings" panose="05000000000000000000" pitchFamily="2" charset="2"/>
              <a:buChar char="ü"/>
            </a:pPr>
            <a:r>
              <a:rPr lang="en-US" sz="2400" dirty="0"/>
              <a:t>New dashboards</a:t>
            </a:r>
          </a:p>
          <a:p>
            <a:pPr marL="800100" lvl="1" indent="-342900">
              <a:buFont typeface="Wingdings" panose="05000000000000000000" pitchFamily="2" charset="2"/>
              <a:buChar char="ü"/>
            </a:pPr>
            <a:r>
              <a:rPr lang="en-US" sz="2400" b="1" cap="all" dirty="0">
                <a:solidFill>
                  <a:srgbClr val="005DAA"/>
                </a:solidFill>
                <a:latin typeface="+mj-lt"/>
                <a:ea typeface="+mj-ea"/>
              </a:rPr>
              <a:t>Improved </a:t>
            </a:r>
            <a:r>
              <a:rPr lang="en-US" sz="2400" b="1" cap="all" dirty="0" smtClean="0">
                <a:solidFill>
                  <a:srgbClr val="005DAA"/>
                </a:solidFill>
                <a:latin typeface="+mj-lt"/>
                <a:ea typeface="+mj-ea"/>
              </a:rPr>
              <a:t>artifacts/evidence </a:t>
            </a:r>
            <a:r>
              <a:rPr lang="en-US" sz="2400" b="1" cap="all" dirty="0">
                <a:solidFill>
                  <a:srgbClr val="005DAA"/>
                </a:solidFill>
                <a:latin typeface="+mj-lt"/>
                <a:ea typeface="+mj-ea"/>
              </a:rPr>
              <a:t>management</a:t>
            </a:r>
          </a:p>
          <a:p>
            <a:pPr marL="800100" lvl="1" indent="-342900">
              <a:buFont typeface="Wingdings" panose="05000000000000000000" pitchFamily="2" charset="2"/>
              <a:buChar char="q"/>
            </a:pPr>
            <a:r>
              <a:rPr lang="en-US" sz="2400" dirty="0" smtClean="0"/>
              <a:t>Student Growth Goals Workflow</a:t>
            </a:r>
            <a:endParaRPr lang="en-US" sz="2400" dirty="0"/>
          </a:p>
          <a:p>
            <a:pPr marL="800100" lvl="1" indent="-342900">
              <a:buFont typeface="Wingdings" panose="05000000000000000000" pitchFamily="2" charset="2"/>
              <a:buChar char="q"/>
            </a:pPr>
            <a:r>
              <a:rPr lang="en-US" sz="2400" dirty="0" smtClean="0"/>
              <a:t>Closing the School Year: Purging Data</a:t>
            </a:r>
            <a:endParaRPr lang="en-US" dirty="0"/>
          </a:p>
        </p:txBody>
      </p:sp>
    </p:spTree>
    <p:extLst>
      <p:ext uri="{BB962C8B-B14F-4D97-AF65-F5344CB8AC3E}">
        <p14:creationId xmlns:p14="http://schemas.microsoft.com/office/powerpoint/2010/main" val="2937680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smtClean="0">
                <a:solidFill>
                  <a:srgbClr val="FF0000"/>
                </a:solidFill>
              </a:rPr>
              <a:t>Anne – do you want an </a:t>
            </a:r>
            <a:r>
              <a:rPr lang="en-US" dirty="0" err="1" smtClean="0">
                <a:solidFill>
                  <a:srgbClr val="FF0000"/>
                </a:solidFill>
              </a:rPr>
              <a:t>illust</a:t>
            </a:r>
            <a:r>
              <a:rPr lang="en-US" dirty="0" smtClean="0">
                <a:solidFill>
                  <a:srgbClr val="FF0000"/>
                </a:solidFill>
              </a:rPr>
              <a:t> here for the section?</a:t>
            </a:r>
            <a:endParaRPr lang="en-US" dirty="0">
              <a:solidFill>
                <a:srgbClr val="FF0000"/>
              </a:solidFill>
            </a:endParaRPr>
          </a:p>
        </p:txBody>
      </p:sp>
    </p:spTree>
    <p:extLst>
      <p:ext uri="{BB962C8B-B14F-4D97-AF65-F5344CB8AC3E}">
        <p14:creationId xmlns:p14="http://schemas.microsoft.com/office/powerpoint/2010/main" val="1623827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a:t>Simplified upload screen</a:t>
            </a:r>
          </a:p>
          <a:p>
            <a:r>
              <a:rPr lang="en-US" sz="2400" dirty="0" smtClean="0"/>
              <a:t>Central location for uploading and managing</a:t>
            </a:r>
          </a:p>
          <a:p>
            <a:r>
              <a:rPr lang="en-US" sz="2400" dirty="0" smtClean="0"/>
              <a:t>Easier to attach to specific events such as goals and observations</a:t>
            </a:r>
          </a:p>
          <a:p>
            <a:r>
              <a:rPr lang="en-US" sz="2400" dirty="0" smtClean="0"/>
              <a:t>Ability to load multiple items that are contextually related and bundle as a single artifact</a:t>
            </a:r>
          </a:p>
          <a:p>
            <a:r>
              <a:rPr lang="en-US" sz="2400" dirty="0" smtClean="0"/>
              <a:t>Ability to filter and sort uploaded items</a:t>
            </a:r>
          </a:p>
          <a:p>
            <a:r>
              <a:rPr lang="en-US" sz="2400" dirty="0" smtClean="0"/>
              <a:t>Contextual information  entered by the teacher about the artifact flows to other screens and can be coded as evidence</a:t>
            </a:r>
          </a:p>
          <a:p>
            <a:r>
              <a:rPr lang="en-US" sz="2400" dirty="0" smtClean="0"/>
              <a:t>Items can be uploaded from commonly used cloud resources</a:t>
            </a:r>
          </a:p>
          <a:p>
            <a:endParaRPr lang="en-US" sz="2400" dirty="0" smtClean="0"/>
          </a:p>
        </p:txBody>
      </p:sp>
      <p:sp>
        <p:nvSpPr>
          <p:cNvPr id="4" name="Title 3"/>
          <p:cNvSpPr>
            <a:spLocks noGrp="1"/>
          </p:cNvSpPr>
          <p:nvPr>
            <p:ph type="title"/>
          </p:nvPr>
        </p:nvSpPr>
        <p:spPr/>
        <p:txBody>
          <a:bodyPr/>
          <a:lstStyle/>
          <a:p>
            <a:pPr algn="l"/>
            <a:r>
              <a:rPr lang="en-US" dirty="0" smtClean="0"/>
              <a:t>Artifacts Simplification</a:t>
            </a:r>
            <a:endParaRPr lang="en-US" dirty="0"/>
          </a:p>
        </p:txBody>
      </p:sp>
      <p:sp>
        <p:nvSpPr>
          <p:cNvPr id="7" name="Rectangle 6"/>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Improved artifacts/evidence management</a:t>
            </a:r>
            <a:endParaRPr lang="en-US" sz="1600" b="1" cap="all" dirty="0">
              <a:solidFill>
                <a:srgbClr val="005DAA"/>
              </a:solidFill>
            </a:endParaRPr>
          </a:p>
        </p:txBody>
      </p:sp>
    </p:spTree>
    <p:extLst>
      <p:ext uri="{BB962C8B-B14F-4D97-AF65-F5344CB8AC3E}">
        <p14:creationId xmlns:p14="http://schemas.microsoft.com/office/powerpoint/2010/main" val="2926016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smtClean="0"/>
              <a:t>eVal can be used to code and manage </a:t>
            </a:r>
            <a:r>
              <a:rPr lang="en-US" sz="2400" i="1" dirty="0" smtClean="0"/>
              <a:t>all </a:t>
            </a:r>
            <a:r>
              <a:rPr lang="en-US" sz="2400" dirty="0" smtClean="0"/>
              <a:t>evidence,  not just evidence collected during an observation Feedback, including:</a:t>
            </a:r>
          </a:p>
          <a:p>
            <a:pPr lvl="1"/>
            <a:r>
              <a:rPr lang="en-US" sz="2000" dirty="0" smtClean="0"/>
              <a:t>Artifacts that are  not connected to an observation and  any contextual information entered with it</a:t>
            </a:r>
          </a:p>
          <a:p>
            <a:pPr lvl="1"/>
            <a:r>
              <a:rPr lang="en-US" sz="2000" dirty="0" smtClean="0"/>
              <a:t>Impromptu evidence entered by the evaluator at any time during the year</a:t>
            </a:r>
          </a:p>
          <a:p>
            <a:pPr lvl="2"/>
            <a:r>
              <a:rPr lang="en-US" sz="1600" dirty="0" smtClean="0"/>
              <a:t>For example, if the evaluator wishes to include a statement about the teacher’s success at a PTA  meeting or an award received…</a:t>
            </a:r>
          </a:p>
        </p:txBody>
      </p:sp>
      <p:sp>
        <p:nvSpPr>
          <p:cNvPr id="4" name="Title 3"/>
          <p:cNvSpPr>
            <a:spLocks noGrp="1"/>
          </p:cNvSpPr>
          <p:nvPr>
            <p:ph type="title"/>
          </p:nvPr>
        </p:nvSpPr>
        <p:spPr/>
        <p:txBody>
          <a:bodyPr/>
          <a:lstStyle/>
          <a:p>
            <a:pPr algn="l"/>
            <a:r>
              <a:rPr lang="en-US" dirty="0" smtClean="0"/>
              <a:t>“Other Evidence”</a:t>
            </a:r>
            <a:endParaRPr lang="en-US" dirty="0"/>
          </a:p>
        </p:txBody>
      </p:sp>
      <p:sp>
        <p:nvSpPr>
          <p:cNvPr id="7" name="Rectangle 6"/>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Improved artifacts/evidence management</a:t>
            </a:r>
            <a:endParaRPr lang="en-US" sz="1600" b="1" cap="all" dirty="0">
              <a:solidFill>
                <a:srgbClr val="005DAA"/>
              </a:solidFill>
            </a:endParaRPr>
          </a:p>
        </p:txBody>
      </p:sp>
    </p:spTree>
    <p:extLst>
      <p:ext uri="{BB962C8B-B14F-4D97-AF65-F5344CB8AC3E}">
        <p14:creationId xmlns:p14="http://schemas.microsoft.com/office/powerpoint/2010/main" val="222407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smtClean="0"/>
              <a:t>New  coding workflow encourages evaluators  to not only code observation script (and  other evidence), but to clearly show the rubric text it supports</a:t>
            </a:r>
          </a:p>
          <a:p>
            <a:pPr marL="342900" lvl="1" indent="-342900">
              <a:buFont typeface="Arial" charset="0"/>
              <a:buChar char="•"/>
            </a:pPr>
            <a:r>
              <a:rPr lang="en-US" sz="2000" dirty="0"/>
              <a:t>New dashboards will show all evidence by component, including the particular rubric quote that the evidence supports, so that teachers can see the feedback across the full year,  at any time of the year, in context to either the instructional framework or the State rubric</a:t>
            </a:r>
            <a:endParaRPr lang="en-US" sz="1600" dirty="0"/>
          </a:p>
          <a:p>
            <a:endParaRPr lang="en-US" sz="2400" dirty="0"/>
          </a:p>
          <a:p>
            <a:r>
              <a:rPr lang="en-US" sz="2400" dirty="0" smtClean="0"/>
              <a:t>Why</a:t>
            </a:r>
          </a:p>
          <a:p>
            <a:pPr lvl="1"/>
            <a:r>
              <a:rPr lang="en-US" sz="2000" dirty="0" smtClean="0"/>
              <a:t>As a rubric quote without supporting evidence is not meaningful to the teacher, neither is evidence without aligning it to a rubric quote.  Consequently, users have asked for the ability to more clearly show which coded evidence supports which rubric text</a:t>
            </a:r>
          </a:p>
        </p:txBody>
      </p:sp>
      <p:sp>
        <p:nvSpPr>
          <p:cNvPr id="4" name="Title 3"/>
          <p:cNvSpPr>
            <a:spLocks noGrp="1"/>
          </p:cNvSpPr>
          <p:nvPr>
            <p:ph type="title"/>
          </p:nvPr>
        </p:nvSpPr>
        <p:spPr/>
        <p:txBody>
          <a:bodyPr/>
          <a:lstStyle/>
          <a:p>
            <a:pPr algn="l"/>
            <a:r>
              <a:rPr lang="en-US" dirty="0" smtClean="0"/>
              <a:t>Evidence &amp; Rubric Text</a:t>
            </a:r>
            <a:endParaRPr lang="en-US" dirty="0"/>
          </a:p>
        </p:txBody>
      </p:sp>
      <p:sp>
        <p:nvSpPr>
          <p:cNvPr id="6" name="Rectangle 5"/>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Improved artifacts/evidence management</a:t>
            </a:r>
            <a:endParaRPr lang="en-US" sz="1600" b="1" cap="all" dirty="0">
              <a:solidFill>
                <a:srgbClr val="005DAA"/>
              </a:solidFill>
            </a:endParaRPr>
          </a:p>
        </p:txBody>
      </p:sp>
    </p:spTree>
    <p:extLst>
      <p:ext uri="{BB962C8B-B14F-4D97-AF65-F5344CB8AC3E}">
        <p14:creationId xmlns:p14="http://schemas.microsoft.com/office/powerpoint/2010/main" val="102401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Throughout the year, users can view, by component, all information entered-to-date which may be evidence  and can code it as evidence to support rubric text</a:t>
            </a:r>
          </a:p>
          <a:p>
            <a:pPr lvl="1"/>
            <a:r>
              <a:rPr lang="en-US" dirty="0" smtClean="0"/>
              <a:t>Goal statements</a:t>
            </a:r>
          </a:p>
          <a:p>
            <a:pPr lvl="1"/>
            <a:r>
              <a:rPr lang="en-US" dirty="0" smtClean="0"/>
              <a:t>Pre conference prompt responses and summary</a:t>
            </a:r>
          </a:p>
          <a:p>
            <a:pPr lvl="1"/>
            <a:r>
              <a:rPr lang="en-US" dirty="0" smtClean="0"/>
              <a:t>Observation notes</a:t>
            </a:r>
          </a:p>
          <a:p>
            <a:pPr lvl="1"/>
            <a:r>
              <a:rPr lang="en-US" dirty="0" smtClean="0"/>
              <a:t>Artifacts and related context </a:t>
            </a:r>
          </a:p>
          <a:p>
            <a:pPr lvl="1"/>
            <a:r>
              <a:rPr lang="en-US" dirty="0" smtClean="0"/>
              <a:t>Other evidence (see previous slide)</a:t>
            </a:r>
          </a:p>
          <a:p>
            <a:pPr lvl="1"/>
            <a:endParaRPr lang="en-US" dirty="0"/>
          </a:p>
        </p:txBody>
      </p:sp>
      <p:sp>
        <p:nvSpPr>
          <p:cNvPr id="4" name="Title 3"/>
          <p:cNvSpPr>
            <a:spLocks noGrp="1"/>
          </p:cNvSpPr>
          <p:nvPr>
            <p:ph type="title"/>
          </p:nvPr>
        </p:nvSpPr>
        <p:spPr/>
        <p:txBody>
          <a:bodyPr/>
          <a:lstStyle/>
          <a:p>
            <a:pPr algn="l"/>
            <a:r>
              <a:rPr lang="en-US" dirty="0" smtClean="0"/>
              <a:t>Evidence-at-a-view</a:t>
            </a:r>
            <a:endParaRPr lang="en-US" dirty="0"/>
          </a:p>
        </p:txBody>
      </p:sp>
      <p:sp>
        <p:nvSpPr>
          <p:cNvPr id="6" name="Rectangle 5"/>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Improved artifacts/evidence management</a:t>
            </a:r>
            <a:endParaRPr lang="en-US" sz="1600" b="1" cap="all" dirty="0">
              <a:solidFill>
                <a:srgbClr val="005DAA"/>
              </a:solidFill>
            </a:endParaRPr>
          </a:p>
        </p:txBody>
      </p:sp>
    </p:spTree>
    <p:extLst>
      <p:ext uri="{BB962C8B-B14F-4D97-AF65-F5344CB8AC3E}">
        <p14:creationId xmlns:p14="http://schemas.microsoft.com/office/powerpoint/2010/main" val="3482130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1"/>
            <a:r>
              <a:rPr lang="en-US" dirty="0" smtClean="0"/>
              <a:t>Inform you of upcoming changes</a:t>
            </a:r>
            <a:endParaRPr lang="en-US" dirty="0"/>
          </a:p>
          <a:p>
            <a:pPr lvl="1"/>
            <a:r>
              <a:rPr lang="en-US" dirty="0" smtClean="0"/>
              <a:t>Give you a heads-start to prepare; discuss change management needs</a:t>
            </a:r>
            <a:endParaRPr lang="en-US" dirty="0"/>
          </a:p>
          <a:p>
            <a:pPr lvl="1"/>
            <a:r>
              <a:rPr lang="en-US" dirty="0" smtClean="0"/>
              <a:t>Find partners to beta test new version</a:t>
            </a:r>
          </a:p>
          <a:p>
            <a:pPr lvl="1"/>
            <a:r>
              <a:rPr lang="en-US" dirty="0" smtClean="0"/>
              <a:t>Identify </a:t>
            </a:r>
            <a:r>
              <a:rPr lang="en-US" dirty="0"/>
              <a:t>any  items that would be “show stoppers” to a District (or framework) such that they couldn’t use the new version</a:t>
            </a:r>
          </a:p>
          <a:p>
            <a:endParaRPr lang="en-US" dirty="0"/>
          </a:p>
        </p:txBody>
      </p:sp>
      <p:sp>
        <p:nvSpPr>
          <p:cNvPr id="4" name="Title 3"/>
          <p:cNvSpPr>
            <a:spLocks noGrp="1"/>
          </p:cNvSpPr>
          <p:nvPr>
            <p:ph type="title"/>
          </p:nvPr>
        </p:nvSpPr>
        <p:spPr/>
        <p:txBody>
          <a:bodyPr/>
          <a:lstStyle/>
          <a:p>
            <a:pPr algn="l"/>
            <a:r>
              <a:rPr lang="en-US" dirty="0" smtClean="0"/>
              <a:t>Today’s Objective</a:t>
            </a:r>
            <a:endParaRPr lang="en-US" dirty="0"/>
          </a:p>
        </p:txBody>
      </p:sp>
    </p:spTree>
    <p:extLst>
      <p:ext uri="{BB962C8B-B14F-4D97-AF65-F5344CB8AC3E}">
        <p14:creationId xmlns:p14="http://schemas.microsoft.com/office/powerpoint/2010/main" val="2198499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9326880" cy="1362075"/>
          </a:xfrm>
        </p:spPr>
        <p:txBody>
          <a:bodyPr/>
          <a:lstStyle/>
          <a:p>
            <a:r>
              <a:rPr lang="en-US" dirty="0" smtClean="0"/>
              <a:t>Changes</a:t>
            </a:r>
            <a:endParaRPr lang="en-US" dirty="0"/>
          </a:p>
        </p:txBody>
      </p:sp>
      <p:sp>
        <p:nvSpPr>
          <p:cNvPr id="5" name="Text Placeholder 4"/>
          <p:cNvSpPr>
            <a:spLocks noGrp="1"/>
          </p:cNvSpPr>
          <p:nvPr>
            <p:ph type="body" idx="1"/>
          </p:nvPr>
        </p:nvSpPr>
        <p:spPr>
          <a:xfrm>
            <a:off x="2895600" y="1066800"/>
            <a:ext cx="7848600" cy="3352799"/>
          </a:xfrm>
        </p:spPr>
        <p:txBody>
          <a:bodyPr anchor="t"/>
          <a:lstStyle/>
          <a:p>
            <a:pPr marL="800100" lvl="1" indent="-342900">
              <a:buFont typeface="Wingdings" panose="05000000000000000000" pitchFamily="2" charset="2"/>
              <a:buChar char="ü"/>
            </a:pPr>
            <a:r>
              <a:rPr lang="en-US" sz="2400" dirty="0"/>
              <a:t>Improved navigation, look and feel</a:t>
            </a:r>
          </a:p>
          <a:p>
            <a:pPr marL="800100" lvl="1" indent="-342900">
              <a:buFont typeface="Wingdings" panose="05000000000000000000" pitchFamily="2" charset="2"/>
              <a:buChar char="ü"/>
            </a:pPr>
            <a:r>
              <a:rPr lang="en-US" sz="2400" dirty="0"/>
              <a:t>New dashboards</a:t>
            </a:r>
          </a:p>
          <a:p>
            <a:pPr marL="800100" lvl="1" indent="-342900">
              <a:buFont typeface="Wingdings" panose="05000000000000000000" pitchFamily="2" charset="2"/>
              <a:buChar char="ü"/>
            </a:pPr>
            <a:r>
              <a:rPr lang="en-US" sz="2400" dirty="0"/>
              <a:t>Improved artifacts/evidence management</a:t>
            </a:r>
          </a:p>
          <a:p>
            <a:pPr marL="800100" lvl="1" indent="-342900">
              <a:buFont typeface="Wingdings" panose="05000000000000000000" pitchFamily="2" charset="2"/>
              <a:buChar char="ü"/>
            </a:pPr>
            <a:r>
              <a:rPr lang="en-US" sz="2400" b="1" cap="all" dirty="0" smtClean="0">
                <a:solidFill>
                  <a:srgbClr val="005DAA"/>
                </a:solidFill>
                <a:latin typeface="+mj-lt"/>
                <a:ea typeface="+mj-ea"/>
              </a:rPr>
              <a:t>STUDENT GROWTH GOALS workflow</a:t>
            </a:r>
            <a:endParaRPr lang="en-US" sz="2400" b="1" cap="all" dirty="0">
              <a:solidFill>
                <a:srgbClr val="005DAA"/>
              </a:solidFill>
              <a:latin typeface="+mj-lt"/>
              <a:ea typeface="+mj-ea"/>
            </a:endParaRPr>
          </a:p>
          <a:p>
            <a:pPr marL="800100" lvl="1" indent="-342900">
              <a:buFont typeface="Wingdings" panose="05000000000000000000" pitchFamily="2" charset="2"/>
              <a:buChar char="q"/>
            </a:pPr>
            <a:r>
              <a:rPr lang="en-US" sz="2400" dirty="0" smtClean="0"/>
              <a:t>Closing the School Year: Purging Data</a:t>
            </a:r>
            <a:endParaRPr lang="en-US" dirty="0"/>
          </a:p>
        </p:txBody>
      </p:sp>
    </p:spTree>
    <p:extLst>
      <p:ext uri="{BB962C8B-B14F-4D97-AF65-F5344CB8AC3E}">
        <p14:creationId xmlns:p14="http://schemas.microsoft.com/office/powerpoint/2010/main" val="3179095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4" name="Title 3"/>
          <p:cNvSpPr>
            <a:spLocks noGrp="1"/>
          </p:cNvSpPr>
          <p:nvPr>
            <p:ph type="title"/>
          </p:nvPr>
        </p:nvSpPr>
        <p:spPr/>
        <p:txBody>
          <a:bodyPr/>
          <a:lstStyle/>
          <a:p>
            <a:r>
              <a:rPr lang="en-US" dirty="0" smtClean="0">
                <a:solidFill>
                  <a:srgbClr val="FF0000"/>
                </a:solidFill>
              </a:rPr>
              <a:t>Anne – you can finish the SG section!!</a:t>
            </a:r>
            <a:endParaRPr lang="en-US" dirty="0">
              <a:solidFill>
                <a:srgbClr val="FF0000"/>
              </a:solidFill>
            </a:endParaRPr>
          </a:p>
        </p:txBody>
      </p:sp>
    </p:spTree>
    <p:extLst>
      <p:ext uri="{BB962C8B-B14F-4D97-AF65-F5344CB8AC3E}">
        <p14:creationId xmlns:p14="http://schemas.microsoft.com/office/powerpoint/2010/main" val="991193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smtClean="0"/>
              <a:t>Feedback</a:t>
            </a:r>
          </a:p>
          <a:p>
            <a:pPr lvl="1"/>
            <a:r>
              <a:rPr lang="en-US" sz="2000" dirty="0" smtClean="0"/>
              <a:t>In the </a:t>
            </a:r>
            <a:r>
              <a:rPr lang="en-US" sz="2000" dirty="0" smtClean="0"/>
              <a:t>current </a:t>
            </a:r>
            <a:r>
              <a:rPr lang="en-US" sz="2000" dirty="0" smtClean="0"/>
              <a:t>tool, the </a:t>
            </a:r>
            <a:r>
              <a:rPr lang="en-US" sz="2000" dirty="0" smtClean="0"/>
              <a:t>information </a:t>
            </a:r>
            <a:r>
              <a:rPr lang="en-US" sz="2000" dirty="0" smtClean="0"/>
              <a:t>entered into goal setting is not connected to the rest of the tool in a cohesive manner</a:t>
            </a:r>
          </a:p>
          <a:p>
            <a:r>
              <a:rPr lang="en-US" sz="2400" dirty="0" smtClean="0"/>
              <a:t>New Version</a:t>
            </a:r>
            <a:endParaRPr lang="en-US" sz="2400" dirty="0"/>
          </a:p>
          <a:p>
            <a:pPr lvl="1"/>
            <a:r>
              <a:rPr lang="en-US" sz="2000" dirty="0" smtClean="0"/>
              <a:t>Student Growth Goal is a top-level are in navigation</a:t>
            </a:r>
          </a:p>
          <a:p>
            <a:pPr lvl="1"/>
            <a:r>
              <a:rPr lang="en-US" sz="2000" dirty="0" smtClean="0"/>
              <a:t>Improved workflow for goal-setting, goal monitoring and goal review</a:t>
            </a:r>
          </a:p>
          <a:p>
            <a:pPr lvl="1"/>
            <a:r>
              <a:rPr lang="en-US" sz="2000" dirty="0" smtClean="0"/>
              <a:t>Evidence collected through goals is integrated into overall year-long evidence view</a:t>
            </a:r>
            <a:endParaRPr lang="en-US" sz="1600" dirty="0" smtClean="0"/>
          </a:p>
          <a:p>
            <a:pPr marL="0" indent="0">
              <a:buNone/>
            </a:pPr>
            <a:endParaRPr lang="en-US" sz="1600" dirty="0" smtClean="0"/>
          </a:p>
          <a:p>
            <a:pPr lvl="1"/>
            <a:endParaRPr lang="en-US" sz="2000" dirty="0" smtClean="0"/>
          </a:p>
        </p:txBody>
      </p:sp>
      <p:sp>
        <p:nvSpPr>
          <p:cNvPr id="4" name="Title 3"/>
          <p:cNvSpPr>
            <a:spLocks noGrp="1"/>
          </p:cNvSpPr>
          <p:nvPr>
            <p:ph type="title"/>
          </p:nvPr>
        </p:nvSpPr>
        <p:spPr/>
        <p:txBody>
          <a:bodyPr/>
          <a:lstStyle/>
          <a:p>
            <a:pPr algn="l"/>
            <a:r>
              <a:rPr lang="en-US" dirty="0" smtClean="0"/>
              <a:t>Integration of SG </a:t>
            </a:r>
            <a:br>
              <a:rPr lang="en-US" dirty="0" smtClean="0"/>
            </a:br>
            <a:r>
              <a:rPr lang="en-US" dirty="0" smtClean="0"/>
              <a:t>goals throughout </a:t>
            </a:r>
            <a:r>
              <a:rPr lang="en-US" dirty="0"/>
              <a:t>eVal</a:t>
            </a:r>
          </a:p>
        </p:txBody>
      </p:sp>
      <p:sp>
        <p:nvSpPr>
          <p:cNvPr id="7" name="Rectangle 6"/>
          <p:cNvSpPr/>
          <p:nvPr/>
        </p:nvSpPr>
        <p:spPr>
          <a:xfrm>
            <a:off x="5257800" y="228600"/>
            <a:ext cx="5486400" cy="338554"/>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Student growth goals workflow</a:t>
            </a:r>
            <a:endParaRPr lang="en-US" sz="1600" b="1" cap="all" dirty="0">
              <a:solidFill>
                <a:srgbClr val="005DAA"/>
              </a:solidFill>
            </a:endParaRPr>
          </a:p>
        </p:txBody>
      </p:sp>
    </p:spTree>
    <p:extLst>
      <p:ext uri="{BB962C8B-B14F-4D97-AF65-F5344CB8AC3E}">
        <p14:creationId xmlns:p14="http://schemas.microsoft.com/office/powerpoint/2010/main" val="1730357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9326880" cy="1362075"/>
          </a:xfrm>
        </p:spPr>
        <p:txBody>
          <a:bodyPr/>
          <a:lstStyle/>
          <a:p>
            <a:r>
              <a:rPr lang="en-US" dirty="0" smtClean="0"/>
              <a:t>Changes</a:t>
            </a:r>
            <a:endParaRPr lang="en-US" dirty="0"/>
          </a:p>
        </p:txBody>
      </p:sp>
      <p:sp>
        <p:nvSpPr>
          <p:cNvPr id="5" name="Text Placeholder 4"/>
          <p:cNvSpPr>
            <a:spLocks noGrp="1"/>
          </p:cNvSpPr>
          <p:nvPr>
            <p:ph type="body" idx="1"/>
          </p:nvPr>
        </p:nvSpPr>
        <p:spPr>
          <a:xfrm>
            <a:off x="2895600" y="1066800"/>
            <a:ext cx="7848600" cy="3352799"/>
          </a:xfrm>
        </p:spPr>
        <p:txBody>
          <a:bodyPr anchor="t"/>
          <a:lstStyle/>
          <a:p>
            <a:pPr marL="800100" lvl="1" indent="-342900">
              <a:buFont typeface="Wingdings" panose="05000000000000000000" pitchFamily="2" charset="2"/>
              <a:buChar char="ü"/>
            </a:pPr>
            <a:r>
              <a:rPr lang="en-US" sz="2400" dirty="0"/>
              <a:t>Improved navigation, look and feel</a:t>
            </a:r>
          </a:p>
          <a:p>
            <a:pPr marL="800100" lvl="1" indent="-342900">
              <a:buFont typeface="Wingdings" panose="05000000000000000000" pitchFamily="2" charset="2"/>
              <a:buChar char="ü"/>
            </a:pPr>
            <a:r>
              <a:rPr lang="en-US" sz="2400" dirty="0"/>
              <a:t>New dashboards</a:t>
            </a:r>
          </a:p>
          <a:p>
            <a:pPr marL="800100" lvl="1" indent="-342900">
              <a:buFont typeface="Wingdings" panose="05000000000000000000" pitchFamily="2" charset="2"/>
              <a:buChar char="ü"/>
            </a:pPr>
            <a:r>
              <a:rPr lang="en-US" sz="2400" dirty="0"/>
              <a:t>Improved artifacts/evidence management</a:t>
            </a:r>
          </a:p>
          <a:p>
            <a:pPr marL="800100" lvl="1" indent="-342900">
              <a:buFont typeface="Wingdings" panose="05000000000000000000" pitchFamily="2" charset="2"/>
              <a:buChar char="ü"/>
            </a:pPr>
            <a:r>
              <a:rPr lang="en-US" sz="2400" dirty="0" smtClean="0"/>
              <a:t>Student growth goals workflow</a:t>
            </a:r>
            <a:endParaRPr lang="en-US" sz="2400" dirty="0"/>
          </a:p>
          <a:p>
            <a:pPr marL="800100" lvl="1" indent="-342900">
              <a:buFont typeface="Wingdings" panose="05000000000000000000" pitchFamily="2" charset="2"/>
              <a:buChar char="q"/>
            </a:pPr>
            <a:r>
              <a:rPr lang="en-US" sz="2400" b="1" cap="all" dirty="0" smtClean="0">
                <a:solidFill>
                  <a:srgbClr val="005DAA"/>
                </a:solidFill>
                <a:latin typeface="+mj-lt"/>
                <a:ea typeface="+mj-ea"/>
              </a:rPr>
              <a:t>Closing </a:t>
            </a:r>
            <a:r>
              <a:rPr lang="en-US" sz="2400" b="1" cap="all" dirty="0">
                <a:solidFill>
                  <a:srgbClr val="005DAA"/>
                </a:solidFill>
                <a:latin typeface="+mj-lt"/>
                <a:ea typeface="+mj-ea"/>
              </a:rPr>
              <a:t>the School Year: Purging Data</a:t>
            </a:r>
          </a:p>
        </p:txBody>
      </p:sp>
    </p:spTree>
    <p:extLst>
      <p:ext uri="{BB962C8B-B14F-4D97-AF65-F5344CB8AC3E}">
        <p14:creationId xmlns:p14="http://schemas.microsoft.com/office/powerpoint/2010/main" val="3908575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smtClean="0"/>
              <a:t>Starting with School Year 2015-2016, data will only be stored in eVal  for one year</a:t>
            </a:r>
          </a:p>
          <a:p>
            <a:r>
              <a:rPr lang="en-US" sz="2400" dirty="0" smtClean="0"/>
              <a:t>Each year at a to-be-specified time (most likely mid-summer), all data for all users for all schools will be purged</a:t>
            </a:r>
          </a:p>
          <a:p>
            <a:pPr lvl="1"/>
            <a:r>
              <a:rPr lang="en-US" sz="2000" dirty="0" smtClean="0"/>
              <a:t>Persistent credentialing information received from EDS will be retained: school name, staff names and school assignment</a:t>
            </a:r>
          </a:p>
          <a:p>
            <a:pPr lvl="1"/>
            <a:endParaRPr lang="en-US" sz="2000" dirty="0"/>
          </a:p>
          <a:p>
            <a:r>
              <a:rPr lang="en-US" sz="2400" dirty="0" smtClean="0"/>
              <a:t>Why </a:t>
            </a:r>
            <a:r>
              <a:rPr lang="en-US" sz="2400" dirty="0" smtClean="0">
                <a:solidFill>
                  <a:srgbClr val="FF0000"/>
                </a:solidFill>
              </a:rPr>
              <a:t>(Dana – if you could edit this however you see fit please!... Donna)</a:t>
            </a:r>
          </a:p>
          <a:p>
            <a:pPr lvl="1"/>
            <a:r>
              <a:rPr lang="en-US" sz="2000" dirty="0" smtClean="0"/>
              <a:t>eVal is a workflow tool; the data itself belongs to each District</a:t>
            </a:r>
          </a:p>
          <a:p>
            <a:pPr lvl="1"/>
            <a:r>
              <a:rPr lang="en-US" sz="2000" dirty="0" smtClean="0"/>
              <a:t>Unfortunately,  the State cannot afford to maintain this volume of data year over year</a:t>
            </a:r>
          </a:p>
          <a:p>
            <a:pPr lvl="1"/>
            <a:r>
              <a:rPr lang="en-US" sz="2000" dirty="0" smtClean="0"/>
              <a:t>Leaving the data in eVal year over year poses privacy risks that are better avoided</a:t>
            </a:r>
          </a:p>
          <a:p>
            <a:pPr lvl="2"/>
            <a:r>
              <a:rPr lang="en-US" sz="1600" dirty="0" smtClean="0"/>
              <a:t>There  is no risk of exposure in the case that the State receives a public information request</a:t>
            </a:r>
          </a:p>
        </p:txBody>
      </p:sp>
      <p:sp>
        <p:nvSpPr>
          <p:cNvPr id="4" name="Title 3"/>
          <p:cNvSpPr>
            <a:spLocks noGrp="1"/>
          </p:cNvSpPr>
          <p:nvPr>
            <p:ph type="title"/>
          </p:nvPr>
        </p:nvSpPr>
        <p:spPr/>
        <p:txBody>
          <a:bodyPr/>
          <a:lstStyle/>
          <a:p>
            <a:pPr algn="l"/>
            <a:r>
              <a:rPr lang="en-US" dirty="0" smtClean="0"/>
              <a:t>New  Policy</a:t>
            </a:r>
            <a:endParaRPr lang="en-US" dirty="0"/>
          </a:p>
        </p:txBody>
      </p:sp>
      <p:sp>
        <p:nvSpPr>
          <p:cNvPr id="7" name="Rectangle 6"/>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Closing the school year: </a:t>
            </a:r>
            <a:br>
              <a:rPr lang="en-US" sz="1600" b="1" cap="all" dirty="0" smtClean="0">
                <a:solidFill>
                  <a:srgbClr val="005DAA"/>
                </a:solidFill>
              </a:rPr>
            </a:br>
            <a:r>
              <a:rPr lang="en-US" sz="1600" b="1" cap="all" dirty="0" smtClean="0">
                <a:solidFill>
                  <a:srgbClr val="005DAA"/>
                </a:solidFill>
              </a:rPr>
              <a:t>purging data</a:t>
            </a:r>
            <a:endParaRPr lang="en-US" sz="1600" b="1" cap="all" dirty="0">
              <a:solidFill>
                <a:srgbClr val="005DAA"/>
              </a:solidFill>
            </a:endParaRPr>
          </a:p>
        </p:txBody>
      </p:sp>
    </p:spTree>
    <p:extLst>
      <p:ext uri="{BB962C8B-B14F-4D97-AF65-F5344CB8AC3E}">
        <p14:creationId xmlns:p14="http://schemas.microsoft.com/office/powerpoint/2010/main" val="356313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smtClean="0"/>
              <a:t>Teachers wishing to save their information can leverage the new Extract All feature</a:t>
            </a:r>
          </a:p>
          <a:p>
            <a:pPr lvl="1"/>
            <a:r>
              <a:rPr lang="en-US" sz="2000" dirty="0" smtClean="0"/>
              <a:t>Generates a PDF file for all eVal reports (Observation report, Goal Form report, Self Assessment report, etc.)</a:t>
            </a:r>
          </a:p>
          <a:p>
            <a:pPr lvl="1"/>
            <a:r>
              <a:rPr lang="en-US" sz="2000" dirty="0" smtClean="0"/>
              <a:t>Exports in native format any artifacts loaded by that user</a:t>
            </a:r>
          </a:p>
          <a:p>
            <a:r>
              <a:rPr lang="en-US" sz="2400" dirty="0" smtClean="0"/>
              <a:t>Teachers should be encouraged to use eVal throughout the year to manage artifacts for </a:t>
            </a:r>
            <a:r>
              <a:rPr lang="en-US" sz="2400" i="1" dirty="0" smtClean="0"/>
              <a:t>that </a:t>
            </a:r>
            <a:r>
              <a:rPr lang="en-US" sz="2400" dirty="0" smtClean="0"/>
              <a:t>school year with the understanding that these artifacts will no longer be retained year over year</a:t>
            </a:r>
            <a:endParaRPr lang="en-US" sz="2400" dirty="0"/>
          </a:p>
        </p:txBody>
      </p:sp>
      <p:sp>
        <p:nvSpPr>
          <p:cNvPr id="4" name="Title 3"/>
          <p:cNvSpPr>
            <a:spLocks noGrp="1"/>
          </p:cNvSpPr>
          <p:nvPr>
            <p:ph type="title"/>
          </p:nvPr>
        </p:nvSpPr>
        <p:spPr/>
        <p:txBody>
          <a:bodyPr/>
          <a:lstStyle/>
          <a:p>
            <a:pPr algn="l"/>
            <a:r>
              <a:rPr lang="en-US" dirty="0" smtClean="0"/>
              <a:t>Impact to Teachers</a:t>
            </a:r>
            <a:endParaRPr lang="en-US" dirty="0"/>
          </a:p>
        </p:txBody>
      </p:sp>
      <p:sp>
        <p:nvSpPr>
          <p:cNvPr id="7" name="Rectangle 6"/>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Closing the school year: </a:t>
            </a:r>
            <a:br>
              <a:rPr lang="en-US" sz="1600" b="1" cap="all" dirty="0" smtClean="0">
                <a:solidFill>
                  <a:srgbClr val="005DAA"/>
                </a:solidFill>
              </a:rPr>
            </a:br>
            <a:r>
              <a:rPr lang="en-US" sz="1600" b="1" cap="all" dirty="0" smtClean="0">
                <a:solidFill>
                  <a:srgbClr val="005DAA"/>
                </a:solidFill>
              </a:rPr>
              <a:t>purging data</a:t>
            </a:r>
            <a:endParaRPr lang="en-US" sz="1600" b="1" cap="all" dirty="0">
              <a:solidFill>
                <a:srgbClr val="005DAA"/>
              </a:solidFill>
            </a:endParaRPr>
          </a:p>
        </p:txBody>
      </p:sp>
    </p:spTree>
    <p:extLst>
      <p:ext uri="{BB962C8B-B14F-4D97-AF65-F5344CB8AC3E}">
        <p14:creationId xmlns:p14="http://schemas.microsoft.com/office/powerpoint/2010/main" val="3834611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smtClean="0"/>
              <a:t>Evaluators must make sure teachers understand that the data will be purged and know how to extract any data should they wish to keep it</a:t>
            </a:r>
          </a:p>
          <a:p>
            <a:r>
              <a:rPr lang="en-US" sz="2400" dirty="0" smtClean="0"/>
              <a:t>Evaluators may also use the Extract All feature to save information (teacher by teacher) or other relevant eVal reports</a:t>
            </a:r>
            <a:endParaRPr lang="en-US" sz="2400" dirty="0"/>
          </a:p>
        </p:txBody>
      </p:sp>
      <p:sp>
        <p:nvSpPr>
          <p:cNvPr id="4" name="Title 3"/>
          <p:cNvSpPr>
            <a:spLocks noGrp="1"/>
          </p:cNvSpPr>
          <p:nvPr>
            <p:ph type="title"/>
          </p:nvPr>
        </p:nvSpPr>
        <p:spPr/>
        <p:txBody>
          <a:bodyPr/>
          <a:lstStyle/>
          <a:p>
            <a:pPr algn="l"/>
            <a:r>
              <a:rPr lang="en-US" dirty="0" smtClean="0"/>
              <a:t>Impact to Evaluators</a:t>
            </a:r>
            <a:endParaRPr lang="en-US" dirty="0"/>
          </a:p>
        </p:txBody>
      </p:sp>
      <p:sp>
        <p:nvSpPr>
          <p:cNvPr id="7" name="Rectangle 6"/>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Closing the school year: </a:t>
            </a:r>
            <a:br>
              <a:rPr lang="en-US" sz="1600" b="1" cap="all" dirty="0" smtClean="0">
                <a:solidFill>
                  <a:srgbClr val="005DAA"/>
                </a:solidFill>
              </a:rPr>
            </a:br>
            <a:r>
              <a:rPr lang="en-US" sz="1600" b="1" cap="all" dirty="0" smtClean="0">
                <a:solidFill>
                  <a:srgbClr val="005DAA"/>
                </a:solidFill>
              </a:rPr>
              <a:t>purging data</a:t>
            </a:r>
            <a:endParaRPr lang="en-US" sz="1600" b="1" cap="all" dirty="0">
              <a:solidFill>
                <a:srgbClr val="005DAA"/>
              </a:solidFill>
            </a:endParaRPr>
          </a:p>
        </p:txBody>
      </p:sp>
    </p:spTree>
    <p:extLst>
      <p:ext uri="{BB962C8B-B14F-4D97-AF65-F5344CB8AC3E}">
        <p14:creationId xmlns:p14="http://schemas.microsoft.com/office/powerpoint/2010/main" val="3005920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640" y="1600203"/>
            <a:ext cx="9875520" cy="4876797"/>
          </a:xfrm>
        </p:spPr>
        <p:txBody>
          <a:bodyPr/>
          <a:lstStyle/>
          <a:p>
            <a:r>
              <a:rPr lang="en-US" sz="2400" dirty="0" smtClean="0"/>
              <a:t>Districts may wish to create messaging that goes out to staff each year reminding them to extract any information they wish to retain before leaving for the summer</a:t>
            </a:r>
          </a:p>
          <a:p>
            <a:r>
              <a:rPr lang="en-US" sz="2400" dirty="0" smtClean="0"/>
              <a:t>District administrative staff may wish to implement processes by which the District downloads any necessary data as part of closing out the school year</a:t>
            </a:r>
            <a:endParaRPr lang="en-US" sz="2400" dirty="0"/>
          </a:p>
        </p:txBody>
      </p:sp>
      <p:sp>
        <p:nvSpPr>
          <p:cNvPr id="4" name="Title 3"/>
          <p:cNvSpPr>
            <a:spLocks noGrp="1"/>
          </p:cNvSpPr>
          <p:nvPr>
            <p:ph type="title"/>
          </p:nvPr>
        </p:nvSpPr>
        <p:spPr/>
        <p:txBody>
          <a:bodyPr/>
          <a:lstStyle/>
          <a:p>
            <a:pPr algn="l"/>
            <a:r>
              <a:rPr lang="en-US" dirty="0" smtClean="0"/>
              <a:t>Impact to District </a:t>
            </a:r>
            <a:br>
              <a:rPr lang="en-US" dirty="0" smtClean="0"/>
            </a:br>
            <a:r>
              <a:rPr lang="en-US" dirty="0" smtClean="0"/>
              <a:t>Administration</a:t>
            </a:r>
            <a:endParaRPr lang="en-US" dirty="0"/>
          </a:p>
        </p:txBody>
      </p:sp>
      <p:sp>
        <p:nvSpPr>
          <p:cNvPr id="7" name="Rectangle 6"/>
          <p:cNvSpPr/>
          <p:nvPr/>
        </p:nvSpPr>
        <p:spPr>
          <a:xfrm>
            <a:off x="5257800" y="228600"/>
            <a:ext cx="5486400" cy="584775"/>
          </a:xfrm>
          <a:prstGeom prst="rect">
            <a:avLst/>
          </a:prstGeom>
        </p:spPr>
        <p:txBody>
          <a:bodyPr>
            <a:spAutoFit/>
          </a:bodyPr>
          <a:lstStyle/>
          <a:p>
            <a:pPr marL="800100" lvl="1" indent="-342900" algn="r">
              <a:buFont typeface="Wingdings" panose="05000000000000000000" pitchFamily="2" charset="2"/>
              <a:buChar char="ü"/>
            </a:pPr>
            <a:r>
              <a:rPr lang="en-US" sz="1600" b="1" cap="all" dirty="0" smtClean="0">
                <a:solidFill>
                  <a:srgbClr val="005DAA"/>
                </a:solidFill>
              </a:rPr>
              <a:t>Closing the school year: </a:t>
            </a:r>
            <a:br>
              <a:rPr lang="en-US" sz="1600" b="1" cap="all" dirty="0" smtClean="0">
                <a:solidFill>
                  <a:srgbClr val="005DAA"/>
                </a:solidFill>
              </a:rPr>
            </a:br>
            <a:r>
              <a:rPr lang="en-US" sz="1600" b="1" cap="all" dirty="0" smtClean="0">
                <a:solidFill>
                  <a:srgbClr val="005DAA"/>
                </a:solidFill>
              </a:rPr>
              <a:t>purging data</a:t>
            </a:r>
            <a:endParaRPr lang="en-US" sz="1600" b="1" cap="all" dirty="0">
              <a:solidFill>
                <a:srgbClr val="005DAA"/>
              </a:solidFill>
            </a:endParaRPr>
          </a:p>
        </p:txBody>
      </p:sp>
    </p:spTree>
    <p:extLst>
      <p:ext uri="{BB962C8B-B14F-4D97-AF65-F5344CB8AC3E}">
        <p14:creationId xmlns:p14="http://schemas.microsoft.com/office/powerpoint/2010/main" val="2333620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a:t>What you can  expect from ESD 113 and your local ESDs for PD and support</a:t>
            </a:r>
          </a:p>
          <a:p>
            <a:pPr lvl="1"/>
            <a:r>
              <a:rPr lang="en-US" dirty="0"/>
              <a:t>Preparing your schools for the upcoming changes in Fall 2016</a:t>
            </a:r>
          </a:p>
          <a:p>
            <a:pPr lvl="1"/>
            <a:r>
              <a:rPr lang="en-US" dirty="0"/>
              <a:t>Prepare for how to “close the school year” in summer of 2016,  i.e., making sure </a:t>
            </a:r>
            <a:r>
              <a:rPr lang="en-US" dirty="0" smtClean="0"/>
              <a:t>your district administrators have </a:t>
            </a:r>
            <a:r>
              <a:rPr lang="en-US" dirty="0"/>
              <a:t>the data  they need before they  lose it </a:t>
            </a:r>
            <a:endParaRPr lang="en-US" dirty="0" smtClean="0"/>
          </a:p>
          <a:p>
            <a:pPr lvl="1"/>
            <a:r>
              <a:rPr lang="en-US" b="1" dirty="0" smtClean="0">
                <a:solidFill>
                  <a:srgbClr val="FF0000"/>
                </a:solidFill>
              </a:rPr>
              <a:t>(Dana, btw</a:t>
            </a:r>
            <a:r>
              <a:rPr lang="en-US" b="1" dirty="0">
                <a:solidFill>
                  <a:srgbClr val="FF0000"/>
                </a:solidFill>
              </a:rPr>
              <a:t>, do you know  yet just how you’ll be timing/managing a “The year is closing so you better get your data out NOW” process for all the Districts</a:t>
            </a:r>
            <a:r>
              <a:rPr lang="en-US" b="1" dirty="0" smtClean="0">
                <a:solidFill>
                  <a:srgbClr val="FF0000"/>
                </a:solidFill>
              </a:rPr>
              <a:t>?)</a:t>
            </a:r>
            <a:endParaRPr lang="en-US" b="1" dirty="0">
              <a:solidFill>
                <a:srgbClr val="FF0000"/>
              </a:solidFill>
            </a:endParaRPr>
          </a:p>
        </p:txBody>
      </p:sp>
      <p:sp>
        <p:nvSpPr>
          <p:cNvPr id="3" name="Title 2"/>
          <p:cNvSpPr>
            <a:spLocks noGrp="1"/>
          </p:cNvSpPr>
          <p:nvPr>
            <p:ph type="title"/>
          </p:nvPr>
        </p:nvSpPr>
        <p:spPr/>
        <p:txBody>
          <a:bodyPr/>
          <a:lstStyle/>
          <a:p>
            <a:pPr algn="l"/>
            <a:r>
              <a:rPr lang="en-US" dirty="0" smtClean="0"/>
              <a:t>Managing the Change</a:t>
            </a:r>
            <a:endParaRPr lang="en-US" dirty="0"/>
          </a:p>
        </p:txBody>
      </p:sp>
    </p:spTree>
    <p:extLst>
      <p:ext uri="{BB962C8B-B14F-4D97-AF65-F5344CB8AC3E}">
        <p14:creationId xmlns:p14="http://schemas.microsoft.com/office/powerpoint/2010/main" val="3731000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will have finished version ready for hands-on testing and feedback in Spring of </a:t>
            </a:r>
            <a:r>
              <a:rPr lang="en-US" dirty="0" smtClean="0"/>
              <a:t>2016</a:t>
            </a:r>
          </a:p>
          <a:p>
            <a:pPr lvl="1"/>
            <a:r>
              <a:rPr lang="en-US" dirty="0" smtClean="0"/>
              <a:t>This will have test data in it – not production data</a:t>
            </a:r>
          </a:p>
          <a:p>
            <a:r>
              <a:rPr lang="en-US" dirty="0" smtClean="0"/>
              <a:t>Looking for volunteer Districts/schools to explore and provide feedback</a:t>
            </a:r>
            <a:endParaRPr lang="en-US" dirty="0"/>
          </a:p>
          <a:p>
            <a:endParaRPr lang="en-US" dirty="0"/>
          </a:p>
        </p:txBody>
      </p:sp>
      <p:sp>
        <p:nvSpPr>
          <p:cNvPr id="3" name="Title 2"/>
          <p:cNvSpPr>
            <a:spLocks noGrp="1"/>
          </p:cNvSpPr>
          <p:nvPr>
            <p:ph type="title"/>
          </p:nvPr>
        </p:nvSpPr>
        <p:spPr/>
        <p:txBody>
          <a:bodyPr/>
          <a:lstStyle/>
          <a:p>
            <a:pPr algn="l"/>
            <a:r>
              <a:rPr lang="en-US" dirty="0" smtClean="0"/>
              <a:t>Beta Test</a:t>
            </a:r>
            <a:endParaRPr lang="en-US" dirty="0"/>
          </a:p>
        </p:txBody>
      </p:sp>
    </p:spTree>
    <p:extLst>
      <p:ext uri="{BB962C8B-B14F-4D97-AF65-F5344CB8AC3E}">
        <p14:creationId xmlns:p14="http://schemas.microsoft.com/office/powerpoint/2010/main" val="3369844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TPEP Pilot is over: take what we’ve learned to build the next version</a:t>
            </a:r>
          </a:p>
          <a:p>
            <a:pPr lvl="1"/>
            <a:r>
              <a:rPr lang="en-US" dirty="0" smtClean="0"/>
              <a:t>Navigation and usability</a:t>
            </a:r>
          </a:p>
          <a:p>
            <a:pPr lvl="1"/>
            <a:r>
              <a:rPr lang="en-US" dirty="0" smtClean="0"/>
              <a:t>Performance</a:t>
            </a:r>
            <a:endParaRPr lang="en-US" dirty="0" smtClean="0"/>
          </a:p>
          <a:p>
            <a:pPr lvl="1"/>
            <a:r>
              <a:rPr lang="en-US" dirty="0" smtClean="0"/>
              <a:t>Move from an observation-tracking model to a platform that enhances overall evidence collection and provides logical workflow options for coding  and evaluation</a:t>
            </a:r>
          </a:p>
        </p:txBody>
      </p:sp>
      <p:sp>
        <p:nvSpPr>
          <p:cNvPr id="3" name="Title 2"/>
          <p:cNvSpPr>
            <a:spLocks noGrp="1"/>
          </p:cNvSpPr>
          <p:nvPr>
            <p:ph type="title"/>
          </p:nvPr>
        </p:nvSpPr>
        <p:spPr/>
        <p:txBody>
          <a:bodyPr/>
          <a:lstStyle/>
          <a:p>
            <a:pPr algn="l"/>
            <a:r>
              <a:rPr lang="en-US" dirty="0" smtClean="0"/>
              <a:t>Why a new version?</a:t>
            </a:r>
            <a:endParaRPr lang="en-US" dirty="0"/>
          </a:p>
        </p:txBody>
      </p:sp>
    </p:spTree>
    <p:extLst>
      <p:ext uri="{BB962C8B-B14F-4D97-AF65-F5344CB8AC3E}">
        <p14:creationId xmlns:p14="http://schemas.microsoft.com/office/powerpoint/2010/main" val="3548232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are looking for Districts to commit to participate in our eVal User Group if you –</a:t>
            </a:r>
          </a:p>
          <a:p>
            <a:pPr lvl="1"/>
            <a:r>
              <a:rPr lang="en-US" dirty="0"/>
              <a:t>Can represent your District (not just your own individual practice as a principal)</a:t>
            </a:r>
          </a:p>
          <a:p>
            <a:pPr lvl="1"/>
            <a:r>
              <a:rPr lang="en-US" dirty="0"/>
              <a:t>Can commit to four meetings a year</a:t>
            </a:r>
          </a:p>
          <a:p>
            <a:pPr lvl="1"/>
            <a:r>
              <a:rPr lang="en-US" dirty="0"/>
              <a:t>We are looking for a diversity across frameworks and District sizes</a:t>
            </a:r>
          </a:p>
          <a:p>
            <a:pPr lvl="1"/>
            <a:r>
              <a:rPr lang="en-US" dirty="0"/>
              <a:t>You may have action items such as going back to your District to float ideas, etc.</a:t>
            </a:r>
          </a:p>
          <a:p>
            <a:endParaRPr lang="en-US" dirty="0"/>
          </a:p>
        </p:txBody>
      </p:sp>
      <p:sp>
        <p:nvSpPr>
          <p:cNvPr id="3" name="Title 2"/>
          <p:cNvSpPr>
            <a:spLocks noGrp="1"/>
          </p:cNvSpPr>
          <p:nvPr>
            <p:ph type="title"/>
          </p:nvPr>
        </p:nvSpPr>
        <p:spPr/>
        <p:txBody>
          <a:bodyPr/>
          <a:lstStyle/>
          <a:p>
            <a:pPr algn="l"/>
            <a:r>
              <a:rPr lang="en-US" dirty="0" smtClean="0"/>
              <a:t>User  Group</a:t>
            </a:r>
            <a:endParaRPr lang="en-US" dirty="0"/>
          </a:p>
        </p:txBody>
      </p:sp>
    </p:spTree>
    <p:extLst>
      <p:ext uri="{BB962C8B-B14F-4D97-AF65-F5344CB8AC3E}">
        <p14:creationId xmlns:p14="http://schemas.microsoft.com/office/powerpoint/2010/main" val="2446688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lgn="l"/>
            <a:r>
              <a:rPr lang="en-US" dirty="0" smtClean="0"/>
              <a:t>Next Steps</a:t>
            </a:r>
            <a:endParaRPr lang="en-US" dirty="0"/>
          </a:p>
        </p:txBody>
      </p:sp>
    </p:spTree>
    <p:extLst>
      <p:ext uri="{BB962C8B-B14F-4D97-AF65-F5344CB8AC3E}">
        <p14:creationId xmlns:p14="http://schemas.microsoft.com/office/powerpoint/2010/main" val="3207165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lgn="l"/>
            <a:r>
              <a:rPr lang="en-US" dirty="0" smtClean="0"/>
              <a:t>Questions</a:t>
            </a:r>
            <a:endParaRPr lang="en-US" dirty="0"/>
          </a:p>
        </p:txBody>
      </p:sp>
    </p:spTree>
    <p:extLst>
      <p:ext uri="{BB962C8B-B14F-4D97-AF65-F5344CB8AC3E}">
        <p14:creationId xmlns:p14="http://schemas.microsoft.com/office/powerpoint/2010/main" val="2142816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9326880" cy="1362075"/>
          </a:xfrm>
        </p:spPr>
        <p:txBody>
          <a:bodyPr/>
          <a:lstStyle/>
          <a:p>
            <a:r>
              <a:rPr lang="en-US" dirty="0" smtClean="0"/>
              <a:t>Changes</a:t>
            </a:r>
            <a:endParaRPr lang="en-US" dirty="0"/>
          </a:p>
        </p:txBody>
      </p:sp>
      <p:sp>
        <p:nvSpPr>
          <p:cNvPr id="5" name="Text Placeholder 4"/>
          <p:cNvSpPr>
            <a:spLocks noGrp="1"/>
          </p:cNvSpPr>
          <p:nvPr>
            <p:ph type="body" idx="1"/>
          </p:nvPr>
        </p:nvSpPr>
        <p:spPr>
          <a:xfrm>
            <a:off x="3352800" y="1066800"/>
            <a:ext cx="7134224" cy="3352799"/>
          </a:xfrm>
        </p:spPr>
        <p:txBody>
          <a:bodyPr anchor="t"/>
          <a:lstStyle/>
          <a:p>
            <a:pPr marL="800100" lvl="1" indent="-342900">
              <a:buFont typeface="Wingdings" panose="05000000000000000000" pitchFamily="2" charset="2"/>
              <a:buChar char="ü"/>
            </a:pPr>
            <a:r>
              <a:rPr lang="en-US" sz="2400" b="1" cap="all" dirty="0">
                <a:solidFill>
                  <a:srgbClr val="005DAA"/>
                </a:solidFill>
                <a:latin typeface="+mj-lt"/>
                <a:ea typeface="+mj-ea"/>
              </a:rPr>
              <a:t>Improved navigation, look and feel</a:t>
            </a:r>
          </a:p>
          <a:p>
            <a:pPr marL="800100" lvl="1" indent="-342900">
              <a:buFont typeface="Wingdings" panose="05000000000000000000" pitchFamily="2" charset="2"/>
              <a:buChar char="q"/>
            </a:pPr>
            <a:r>
              <a:rPr lang="en-US" sz="2400" dirty="0" smtClean="0"/>
              <a:t>New dashboards</a:t>
            </a:r>
            <a:endParaRPr lang="en-US" sz="2400" dirty="0"/>
          </a:p>
          <a:p>
            <a:pPr marL="800100" lvl="1" indent="-342900">
              <a:buFont typeface="Wingdings" panose="05000000000000000000" pitchFamily="2" charset="2"/>
              <a:buChar char="q"/>
            </a:pPr>
            <a:r>
              <a:rPr lang="en-US" sz="2400" dirty="0"/>
              <a:t>Improved artifacts/evidence management</a:t>
            </a:r>
          </a:p>
          <a:p>
            <a:pPr marL="800100" lvl="1" indent="-342900">
              <a:buFont typeface="Wingdings" panose="05000000000000000000" pitchFamily="2" charset="2"/>
              <a:buChar char="q"/>
            </a:pPr>
            <a:r>
              <a:rPr lang="en-US" sz="2400" dirty="0"/>
              <a:t>Student Growth Goals Workflow</a:t>
            </a:r>
          </a:p>
          <a:p>
            <a:pPr marL="800100" lvl="1" indent="-342900">
              <a:buFont typeface="Wingdings" panose="05000000000000000000" pitchFamily="2" charset="2"/>
              <a:buChar char="q"/>
            </a:pPr>
            <a:r>
              <a:rPr lang="en-US" sz="2400" dirty="0" smtClean="0"/>
              <a:t>Closing the School Year: Purging Data</a:t>
            </a:r>
            <a:endParaRPr lang="en-US" dirty="0"/>
          </a:p>
        </p:txBody>
      </p:sp>
    </p:spTree>
    <p:extLst>
      <p:ext uri="{BB962C8B-B14F-4D97-AF65-F5344CB8AC3E}">
        <p14:creationId xmlns:p14="http://schemas.microsoft.com/office/powerpoint/2010/main" val="1283674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Anne to re-do slide 3 of her current eVal v.2 deck so that we can have an overview slide of the new look/feel</a:t>
            </a:r>
            <a:endParaRPr lang="en-US" dirty="0"/>
          </a:p>
        </p:txBody>
      </p:sp>
      <p:sp>
        <p:nvSpPr>
          <p:cNvPr id="4" name="Title 3"/>
          <p:cNvSpPr>
            <a:spLocks noGrp="1"/>
          </p:cNvSpPr>
          <p:nvPr>
            <p:ph type="title"/>
          </p:nvPr>
        </p:nvSpPr>
        <p:spPr/>
        <p:txBody>
          <a:bodyPr/>
          <a:lstStyle/>
          <a:p>
            <a:r>
              <a:rPr lang="en-US" dirty="0" smtClean="0"/>
              <a:t>Illustration Placeholder</a:t>
            </a:r>
            <a:endParaRPr lang="en-US" dirty="0"/>
          </a:p>
        </p:txBody>
      </p:sp>
    </p:spTree>
    <p:extLst>
      <p:ext uri="{BB962C8B-B14F-4D97-AF65-F5344CB8AC3E}">
        <p14:creationId xmlns:p14="http://schemas.microsoft.com/office/powerpoint/2010/main" val="1110067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Improved Navigation</a:t>
            </a:r>
            <a:endParaRPr lang="en-US" dirty="0"/>
          </a:p>
        </p:txBody>
      </p:sp>
      <p:sp>
        <p:nvSpPr>
          <p:cNvPr id="2" name="Content Placeholder 1"/>
          <p:cNvSpPr>
            <a:spLocks noGrp="1"/>
          </p:cNvSpPr>
          <p:nvPr>
            <p:ph sz="half" idx="1"/>
          </p:nvPr>
        </p:nvSpPr>
        <p:spPr>
          <a:solidFill>
            <a:schemeClr val="bg1"/>
          </a:solidFill>
        </p:spPr>
        <p:txBody>
          <a:bodyPr/>
          <a:lstStyle/>
          <a:p>
            <a:r>
              <a:rPr lang="en-US" sz="2400" dirty="0" smtClean="0"/>
              <a:t>The top ribbon has been replaced with a left-bar navigation</a:t>
            </a:r>
          </a:p>
          <a:p>
            <a:r>
              <a:rPr lang="en-US" sz="2400" dirty="0" smtClean="0"/>
              <a:t>The navigation is the same for teachers and evaluators</a:t>
            </a:r>
          </a:p>
          <a:p>
            <a:r>
              <a:rPr lang="en-US" sz="2400" dirty="0" smtClean="0"/>
              <a:t>Using left-hand navigation instead of horizontal ribbon makes it easier to know when you are looking at an overview across teachers, when you have drilled down into a teacher’s record, etc.</a:t>
            </a:r>
          </a:p>
          <a:p>
            <a:endParaRPr lang="en-US" sz="2400" dirty="0" smtClean="0"/>
          </a:p>
        </p:txBody>
      </p:sp>
      <p:sp>
        <p:nvSpPr>
          <p:cNvPr id="6" name="Content Placeholder 5"/>
          <p:cNvSpPr>
            <a:spLocks noGrp="1"/>
          </p:cNvSpPr>
          <p:nvPr>
            <p:ph sz="half" idx="2"/>
          </p:nvPr>
        </p:nvSpPr>
        <p:spPr/>
        <p:txBody>
          <a:bodyPr/>
          <a:lstStyle/>
          <a:p>
            <a:pPr marL="457200" lvl="1" indent="0">
              <a:buNone/>
            </a:pPr>
            <a:r>
              <a:rPr lang="en-US" sz="2800" i="1" dirty="0" smtClean="0"/>
              <a:t>	New Menu</a:t>
            </a:r>
          </a:p>
          <a:p>
            <a:pPr lvl="2"/>
            <a:r>
              <a:rPr lang="en-US" sz="2400" dirty="0" smtClean="0"/>
              <a:t>Dashboard</a:t>
            </a:r>
            <a:endParaRPr lang="en-US" sz="2400" dirty="0"/>
          </a:p>
          <a:p>
            <a:pPr lvl="2"/>
            <a:r>
              <a:rPr lang="en-US" sz="2400" dirty="0"/>
              <a:t>Artifacts</a:t>
            </a:r>
          </a:p>
          <a:p>
            <a:pPr lvl="2"/>
            <a:r>
              <a:rPr lang="en-US" sz="2400" dirty="0"/>
              <a:t>Observations</a:t>
            </a:r>
          </a:p>
          <a:p>
            <a:pPr lvl="2"/>
            <a:r>
              <a:rPr lang="en-US" sz="2400" dirty="0"/>
              <a:t>Student Growth</a:t>
            </a:r>
          </a:p>
          <a:p>
            <a:pPr lvl="2"/>
            <a:r>
              <a:rPr lang="en-US" sz="2400" dirty="0"/>
              <a:t>Summative Scoring</a:t>
            </a:r>
          </a:p>
          <a:p>
            <a:pPr lvl="2"/>
            <a:r>
              <a:rPr lang="en-US" sz="2400" dirty="0"/>
              <a:t>Reports</a:t>
            </a:r>
          </a:p>
          <a:p>
            <a:endParaRPr lang="en-US" sz="3600" dirty="0"/>
          </a:p>
        </p:txBody>
      </p:sp>
      <p:sp>
        <p:nvSpPr>
          <p:cNvPr id="4" name="Rectangle 3"/>
          <p:cNvSpPr/>
          <p:nvPr/>
        </p:nvSpPr>
        <p:spPr>
          <a:xfrm>
            <a:off x="5257800" y="228600"/>
            <a:ext cx="5486400" cy="338554"/>
          </a:xfrm>
          <a:prstGeom prst="rect">
            <a:avLst/>
          </a:prstGeom>
        </p:spPr>
        <p:txBody>
          <a:bodyPr>
            <a:spAutoFit/>
          </a:bodyPr>
          <a:lstStyle/>
          <a:p>
            <a:pPr marL="800100" lvl="1" indent="-342900" algn="r">
              <a:buFont typeface="Wingdings" panose="05000000000000000000" pitchFamily="2" charset="2"/>
              <a:buChar char="ü"/>
            </a:pPr>
            <a:r>
              <a:rPr lang="en-US" sz="1600" b="1" cap="all" dirty="0">
                <a:solidFill>
                  <a:srgbClr val="005DAA"/>
                </a:solidFill>
              </a:rPr>
              <a:t>Improved navigation, look and feel</a:t>
            </a:r>
          </a:p>
        </p:txBody>
      </p:sp>
      <p:sp>
        <p:nvSpPr>
          <p:cNvPr id="5" name="Rectangle 4"/>
          <p:cNvSpPr/>
          <p:nvPr/>
        </p:nvSpPr>
        <p:spPr>
          <a:xfrm>
            <a:off x="5943600" y="5410200"/>
            <a:ext cx="3772890" cy="584775"/>
          </a:xfrm>
          <a:prstGeom prst="rect">
            <a:avLst/>
          </a:prstGeom>
        </p:spPr>
        <p:txBody>
          <a:bodyPr wrap="square">
            <a:spAutoFit/>
          </a:bodyPr>
          <a:lstStyle/>
          <a:p>
            <a:r>
              <a:rPr lang="en-US" sz="1600" i="1" dirty="0" smtClean="0"/>
              <a:t>(Design is still under refinement; this menu may not be exact…</a:t>
            </a:r>
            <a:endParaRPr lang="en-US" sz="1600" i="1" dirty="0"/>
          </a:p>
        </p:txBody>
      </p:sp>
    </p:spTree>
    <p:extLst>
      <p:ext uri="{BB962C8B-B14F-4D97-AF65-F5344CB8AC3E}">
        <p14:creationId xmlns:p14="http://schemas.microsoft.com/office/powerpoint/2010/main" val="3442058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 y="1524000"/>
            <a:ext cx="9875520" cy="5105397"/>
          </a:xfrm>
          <a:solidFill>
            <a:schemeClr val="bg1"/>
          </a:solidFill>
        </p:spPr>
        <p:txBody>
          <a:bodyPr/>
          <a:lstStyle/>
          <a:p>
            <a:r>
              <a:rPr lang="en-US" sz="2800" dirty="0" smtClean="0"/>
              <a:t>Simplified screens</a:t>
            </a:r>
          </a:p>
          <a:p>
            <a:r>
              <a:rPr lang="en-US" sz="2800" dirty="0" smtClean="0"/>
              <a:t>Reduced data entry points and improvement of how any data entered flows throughout application</a:t>
            </a:r>
          </a:p>
          <a:p>
            <a:r>
              <a:rPr lang="en-US" sz="2800" dirty="0" smtClean="0"/>
              <a:t>Enhanced configuration options</a:t>
            </a:r>
          </a:p>
          <a:p>
            <a:pPr lvl="1"/>
            <a:r>
              <a:rPr lang="en-US" sz="2400" dirty="0" smtClean="0"/>
              <a:t>Ability for districts to select which data entry fields, modules and dashboards they wish to enable</a:t>
            </a:r>
          </a:p>
          <a:p>
            <a:endParaRPr lang="en-US" dirty="0" smtClean="0"/>
          </a:p>
          <a:p>
            <a:endParaRPr lang="en-US" sz="2800" dirty="0" smtClean="0"/>
          </a:p>
          <a:p>
            <a:endParaRPr lang="en-US" sz="2800" dirty="0" smtClean="0"/>
          </a:p>
          <a:p>
            <a:endParaRPr lang="en-US" sz="2400" dirty="0"/>
          </a:p>
        </p:txBody>
      </p:sp>
      <p:sp>
        <p:nvSpPr>
          <p:cNvPr id="3" name="Title 2"/>
          <p:cNvSpPr>
            <a:spLocks noGrp="1"/>
          </p:cNvSpPr>
          <p:nvPr>
            <p:ph type="title"/>
          </p:nvPr>
        </p:nvSpPr>
        <p:spPr/>
        <p:txBody>
          <a:bodyPr/>
          <a:lstStyle/>
          <a:p>
            <a:pPr algn="l"/>
            <a:r>
              <a:rPr lang="en-US" dirty="0" smtClean="0"/>
              <a:t>Improved Usability</a:t>
            </a:r>
            <a:endParaRPr lang="en-US" dirty="0"/>
          </a:p>
        </p:txBody>
      </p:sp>
      <p:sp>
        <p:nvSpPr>
          <p:cNvPr id="4" name="Rectangle 3"/>
          <p:cNvSpPr/>
          <p:nvPr/>
        </p:nvSpPr>
        <p:spPr>
          <a:xfrm>
            <a:off x="5257800" y="228600"/>
            <a:ext cx="5486400" cy="338554"/>
          </a:xfrm>
          <a:prstGeom prst="rect">
            <a:avLst/>
          </a:prstGeom>
        </p:spPr>
        <p:txBody>
          <a:bodyPr>
            <a:spAutoFit/>
          </a:bodyPr>
          <a:lstStyle/>
          <a:p>
            <a:pPr marL="800100" lvl="1" indent="-342900" algn="r">
              <a:buFont typeface="Wingdings" panose="05000000000000000000" pitchFamily="2" charset="2"/>
              <a:buChar char="ü"/>
            </a:pPr>
            <a:r>
              <a:rPr lang="en-US" sz="1600" b="1" cap="all" dirty="0">
                <a:solidFill>
                  <a:srgbClr val="005DAA"/>
                </a:solidFill>
              </a:rPr>
              <a:t>Improved navigation, look and feel</a:t>
            </a:r>
          </a:p>
        </p:txBody>
      </p:sp>
    </p:spTree>
    <p:extLst>
      <p:ext uri="{BB962C8B-B14F-4D97-AF65-F5344CB8AC3E}">
        <p14:creationId xmlns:p14="http://schemas.microsoft.com/office/powerpoint/2010/main" val="130909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Overall flow helps users </a:t>
            </a:r>
            <a:r>
              <a:rPr lang="en-US" dirty="0" smtClean="0"/>
              <a:t>move from </a:t>
            </a:r>
            <a:r>
              <a:rPr lang="en-US" dirty="0"/>
              <a:t>step to step</a:t>
            </a:r>
          </a:p>
          <a:p>
            <a:pPr lvl="1"/>
            <a:r>
              <a:rPr lang="en-US" dirty="0"/>
              <a:t>Users are never “forced” to follow a full process, ensuring  that Districts have a variety of ways they can use </a:t>
            </a:r>
            <a:r>
              <a:rPr lang="en-US" dirty="0" smtClean="0"/>
              <a:t>eVal</a:t>
            </a:r>
          </a:p>
          <a:p>
            <a:r>
              <a:rPr lang="en-US" dirty="0" smtClean="0"/>
              <a:t>Dashboards show users relevant information so that tasks can be completed in a timely manner</a:t>
            </a:r>
          </a:p>
          <a:p>
            <a:pPr lvl="1"/>
            <a:r>
              <a:rPr lang="en-US" dirty="0" smtClean="0"/>
              <a:t>Recent Activities</a:t>
            </a:r>
          </a:p>
          <a:p>
            <a:pPr lvl="1"/>
            <a:r>
              <a:rPr lang="en-US" dirty="0" smtClean="0"/>
              <a:t>Alert page that helps user understand nature of the change and action they should take </a:t>
            </a:r>
          </a:p>
          <a:p>
            <a:pPr lvl="1"/>
            <a:r>
              <a:rPr lang="en-US" dirty="0" smtClean="0"/>
              <a:t>Year-to-date coverage and status</a:t>
            </a:r>
            <a:endParaRPr lang="en-US" dirty="0"/>
          </a:p>
        </p:txBody>
      </p:sp>
      <p:sp>
        <p:nvSpPr>
          <p:cNvPr id="3" name="Title 2"/>
          <p:cNvSpPr>
            <a:spLocks noGrp="1"/>
          </p:cNvSpPr>
          <p:nvPr>
            <p:ph type="title"/>
          </p:nvPr>
        </p:nvSpPr>
        <p:spPr/>
        <p:txBody>
          <a:bodyPr/>
          <a:lstStyle/>
          <a:p>
            <a:pPr algn="l"/>
            <a:r>
              <a:rPr lang="en-US" dirty="0" smtClean="0"/>
              <a:t>Improved Workflow</a:t>
            </a:r>
            <a:endParaRPr lang="en-US" dirty="0"/>
          </a:p>
        </p:txBody>
      </p:sp>
      <p:sp>
        <p:nvSpPr>
          <p:cNvPr id="4" name="Rectangle 3"/>
          <p:cNvSpPr/>
          <p:nvPr/>
        </p:nvSpPr>
        <p:spPr>
          <a:xfrm>
            <a:off x="5257800" y="228600"/>
            <a:ext cx="5486400" cy="338554"/>
          </a:xfrm>
          <a:prstGeom prst="rect">
            <a:avLst/>
          </a:prstGeom>
        </p:spPr>
        <p:txBody>
          <a:bodyPr>
            <a:spAutoFit/>
          </a:bodyPr>
          <a:lstStyle/>
          <a:p>
            <a:pPr marL="800100" lvl="1" indent="-342900" algn="r">
              <a:buFont typeface="Wingdings" panose="05000000000000000000" pitchFamily="2" charset="2"/>
              <a:buChar char="ü"/>
            </a:pPr>
            <a:r>
              <a:rPr lang="en-US" sz="1600" b="1" cap="all" dirty="0">
                <a:solidFill>
                  <a:srgbClr val="005DAA"/>
                </a:solidFill>
              </a:rPr>
              <a:t>Improved navigation, look and feel</a:t>
            </a:r>
          </a:p>
        </p:txBody>
      </p:sp>
    </p:spTree>
    <p:extLst>
      <p:ext uri="{BB962C8B-B14F-4D97-AF65-F5344CB8AC3E}">
        <p14:creationId xmlns:p14="http://schemas.microsoft.com/office/powerpoint/2010/main" val="2084127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9326880" cy="1362075"/>
          </a:xfrm>
        </p:spPr>
        <p:txBody>
          <a:bodyPr/>
          <a:lstStyle/>
          <a:p>
            <a:r>
              <a:rPr lang="en-US" dirty="0" smtClean="0"/>
              <a:t>Changes</a:t>
            </a:r>
            <a:endParaRPr lang="en-US" dirty="0"/>
          </a:p>
        </p:txBody>
      </p:sp>
      <p:sp>
        <p:nvSpPr>
          <p:cNvPr id="5" name="Text Placeholder 4"/>
          <p:cNvSpPr>
            <a:spLocks noGrp="1"/>
          </p:cNvSpPr>
          <p:nvPr>
            <p:ph type="body" idx="1"/>
          </p:nvPr>
        </p:nvSpPr>
        <p:spPr>
          <a:xfrm>
            <a:off x="3352800" y="1066800"/>
            <a:ext cx="7134224" cy="3352799"/>
          </a:xfrm>
        </p:spPr>
        <p:txBody>
          <a:bodyPr anchor="t"/>
          <a:lstStyle/>
          <a:p>
            <a:pPr marL="800100" lvl="1" indent="-342900">
              <a:buFont typeface="Wingdings" panose="05000000000000000000" pitchFamily="2" charset="2"/>
              <a:buChar char="ü"/>
            </a:pPr>
            <a:r>
              <a:rPr lang="en-US" sz="2400" dirty="0"/>
              <a:t>Improved navigation, look and feel</a:t>
            </a:r>
          </a:p>
          <a:p>
            <a:pPr marL="800100" lvl="1" indent="-342900">
              <a:buFont typeface="Wingdings" panose="05000000000000000000" pitchFamily="2" charset="2"/>
              <a:buChar char="ü"/>
            </a:pPr>
            <a:r>
              <a:rPr lang="en-US" sz="2400" b="1" cap="all" dirty="0">
                <a:solidFill>
                  <a:srgbClr val="005DAA"/>
                </a:solidFill>
                <a:latin typeface="+mj-lt"/>
                <a:ea typeface="+mj-ea"/>
              </a:rPr>
              <a:t>New dashboards</a:t>
            </a:r>
          </a:p>
          <a:p>
            <a:pPr marL="800100" lvl="1" indent="-342900">
              <a:buFont typeface="Wingdings" panose="05000000000000000000" pitchFamily="2" charset="2"/>
              <a:buChar char="q"/>
            </a:pPr>
            <a:r>
              <a:rPr lang="en-US" sz="2400" dirty="0" smtClean="0"/>
              <a:t>Improved artifacts/evidence management</a:t>
            </a:r>
            <a:endParaRPr lang="en-US" sz="2400" dirty="0"/>
          </a:p>
          <a:p>
            <a:pPr marL="800100" lvl="1" indent="-342900">
              <a:buFont typeface="Wingdings" panose="05000000000000000000" pitchFamily="2" charset="2"/>
              <a:buChar char="q"/>
            </a:pPr>
            <a:r>
              <a:rPr lang="en-US" sz="2400" dirty="0"/>
              <a:t>Student Growth Goals Workflow</a:t>
            </a:r>
          </a:p>
          <a:p>
            <a:pPr marL="800100" lvl="1" indent="-342900">
              <a:buFont typeface="Wingdings" panose="05000000000000000000" pitchFamily="2" charset="2"/>
              <a:buChar char="q"/>
            </a:pPr>
            <a:r>
              <a:rPr lang="en-US" sz="2400" dirty="0" smtClean="0"/>
              <a:t>Closing the School Year: Purging Data</a:t>
            </a:r>
            <a:endParaRPr lang="en-US" dirty="0"/>
          </a:p>
        </p:txBody>
      </p:sp>
    </p:spTree>
    <p:extLst>
      <p:ext uri="{BB962C8B-B14F-4D97-AF65-F5344CB8AC3E}">
        <p14:creationId xmlns:p14="http://schemas.microsoft.com/office/powerpoint/2010/main" val="3948429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9PP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School District Template</Template>
  <TotalTime>6642</TotalTime>
  <Words>1532</Words>
  <Application>Microsoft Office PowerPoint</Application>
  <PresentationFormat>Custom</PresentationFormat>
  <Paragraphs>179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vt:lpstr>
      <vt:lpstr>Wingdings</vt:lpstr>
      <vt:lpstr>2009PPTTemplate</vt:lpstr>
      <vt:lpstr>ESD 113 COVER PAGE HERE</vt:lpstr>
      <vt:lpstr>Today’s Objective</vt:lpstr>
      <vt:lpstr>Why a new version?</vt:lpstr>
      <vt:lpstr>Changes</vt:lpstr>
      <vt:lpstr>Illustration Placeholder</vt:lpstr>
      <vt:lpstr>Improved Navigation</vt:lpstr>
      <vt:lpstr>Improved Usability</vt:lpstr>
      <vt:lpstr>Improved Workflow</vt:lpstr>
      <vt:lpstr>Changes</vt:lpstr>
      <vt:lpstr>Illustration Placeholder</vt:lpstr>
      <vt:lpstr>“How am I doing”</vt:lpstr>
      <vt:lpstr>“What is missing?”</vt:lpstr>
      <vt:lpstr>“Now, what was I  in middle of doing…?”</vt:lpstr>
      <vt:lpstr>Changes</vt:lpstr>
      <vt:lpstr>Anne – do you want an illust here for the section?</vt:lpstr>
      <vt:lpstr>Artifacts Simplification</vt:lpstr>
      <vt:lpstr>“Other Evidence”</vt:lpstr>
      <vt:lpstr>Evidence &amp; Rubric Text</vt:lpstr>
      <vt:lpstr>Evidence-at-a-view</vt:lpstr>
      <vt:lpstr>Changes</vt:lpstr>
      <vt:lpstr>Anne – you can finish the SG section!!</vt:lpstr>
      <vt:lpstr>Integration of SG  goals throughout eVal</vt:lpstr>
      <vt:lpstr>Changes</vt:lpstr>
      <vt:lpstr>New  Policy</vt:lpstr>
      <vt:lpstr>Impact to Teachers</vt:lpstr>
      <vt:lpstr>Impact to Evaluators</vt:lpstr>
      <vt:lpstr>Impact to District  Administration</vt:lpstr>
      <vt:lpstr>Managing the Change</vt:lpstr>
      <vt:lpstr>Beta Test</vt:lpstr>
      <vt:lpstr>User  Group</vt:lpstr>
      <vt:lpstr>Next Steps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Schmidt</dc:creator>
  <cp:lastModifiedBy>anne</cp:lastModifiedBy>
  <cp:revision>1376</cp:revision>
  <dcterms:created xsi:type="dcterms:W3CDTF">2013-07-01T23:49:05Z</dcterms:created>
  <dcterms:modified xsi:type="dcterms:W3CDTF">2015-11-24T19:37:53Z</dcterms:modified>
</cp:coreProperties>
</file>