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2" r:id="rId2"/>
    <p:sldId id="304" r:id="rId3"/>
    <p:sldId id="256" r:id="rId4"/>
    <p:sldId id="298" r:id="rId5"/>
    <p:sldId id="299" r:id="rId6"/>
    <p:sldId id="300" r:id="rId7"/>
    <p:sldId id="301" r:id="rId8"/>
    <p:sldId id="302" r:id="rId9"/>
    <p:sldId id="303" r:id="rId10"/>
    <p:sldId id="292" r:id="rId11"/>
    <p:sldId id="283" r:id="rId12"/>
    <p:sldId id="284" r:id="rId13"/>
    <p:sldId id="265" r:id="rId14"/>
    <p:sldId id="267" r:id="rId15"/>
    <p:sldId id="285" r:id="rId16"/>
    <p:sldId id="286" r:id="rId17"/>
    <p:sldId id="287" r:id="rId18"/>
    <p:sldId id="288" r:id="rId19"/>
    <p:sldId id="275" r:id="rId20"/>
    <p:sldId id="295" r:id="rId21"/>
    <p:sldId id="290" r:id="rId22"/>
    <p:sldId id="289" r:id="rId23"/>
    <p:sldId id="276" r:id="rId24"/>
    <p:sldId id="272" r:id="rId25"/>
    <p:sldId id="278" r:id="rId26"/>
    <p:sldId id="291" r:id="rId27"/>
    <p:sldId id="279" r:id="rId28"/>
    <p:sldId id="305" r:id="rId29"/>
    <p:sldId id="306" r:id="rId30"/>
    <p:sldId id="294" r:id="rId31"/>
    <p:sldId id="308" r:id="rId32"/>
    <p:sldId id="307" r:id="rId33"/>
    <p:sldId id="29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47" y="-8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34827B1-9D7D-46FE-BBAD-DCE4A73BC761}" type="datetimeFigureOut">
              <a:rPr lang="en-US"/>
              <a:pPr>
                <a:defRPr/>
              </a:pPr>
              <a:t>6/5/2015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B385448-CDBC-4018-B255-7A24FB5CF51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F19D13-B9B8-4069-A131-FABAE1647E22}"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D78AE4-7667-4D65-9EE4-A51EA459E38C}"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E4D0C68-49A0-4E7C-9C2A-30D6FFC94051}"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832187-CCF7-455A-8FC2-5802CB6C49A4}"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163D5E-6BED-4C0B-AD3A-0BC4B83E37F1}"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DB46A5-FCFE-42A3-87C8-E150A5C49065}" type="slidenum">
              <a:rPr lang="en-US">
                <a:cs typeface="Arial" charset="0"/>
              </a:rPr>
              <a:pPr fontAlgn="base">
                <a:spcBef>
                  <a:spcPct val="0"/>
                </a:spcBef>
                <a:spcAft>
                  <a:spcPct val="0"/>
                </a:spcAft>
              </a:pPr>
              <a:t>26</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645238-4106-4D50-AFB3-10537095C5A7}" type="slidenum">
              <a:rPr lang="en-US">
                <a:cs typeface="Arial" charset="0"/>
              </a:rPr>
              <a:pPr fontAlgn="base">
                <a:spcBef>
                  <a:spcPct val="0"/>
                </a:spcBef>
                <a:spcAft>
                  <a:spcPct val="0"/>
                </a:spcAft>
              </a:pPr>
              <a:t>27</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04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5660EF-C766-41AE-A5B3-95B41393C882}" type="slidenum">
              <a:rPr lang="en-US">
                <a:cs typeface="Arial" charset="0"/>
              </a:rPr>
              <a:pPr fontAlgn="base">
                <a:spcBef>
                  <a:spcPct val="0"/>
                </a:spcBef>
                <a:spcAft>
                  <a:spcPct val="0"/>
                </a:spcAft>
              </a:pPr>
              <a:t>29</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24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84BF7D1-64F0-4452-BFB8-3BCED1CF42EE}" type="slidenum">
              <a:rPr lang="en-US">
                <a:cs typeface="Arial" charset="0"/>
              </a:rPr>
              <a:pPr fontAlgn="base">
                <a:spcBef>
                  <a:spcPct val="0"/>
                </a:spcBef>
                <a:spcAft>
                  <a:spcPct val="0"/>
                </a:spcAft>
              </a:pPr>
              <a:t>30</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37C9E0-A469-4675-A7C6-D43B17258A97}" type="slidenum">
              <a:rPr lang="en-US">
                <a:cs typeface="Arial" charset="0"/>
              </a:rPr>
              <a:pPr fontAlgn="base">
                <a:spcBef>
                  <a:spcPct val="0"/>
                </a:spcBef>
                <a:spcAft>
                  <a:spcPct val="0"/>
                </a:spcAft>
              </a:pPr>
              <a:t>32</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35BF1AB-65A2-4381-AB7D-D75FB8D17CFF}"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A36818-15A8-40FA-8AF1-D05BC4A073B2}" type="slidenum">
              <a:rPr lang="en-US">
                <a:cs typeface="Arial" charset="0"/>
              </a:rPr>
              <a:pPr fontAlgn="base">
                <a:spcBef>
                  <a:spcPct val="0"/>
                </a:spcBef>
                <a:spcAft>
                  <a:spcPct val="0"/>
                </a:spcAft>
              </a:pPr>
              <a:t>15</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CD42D33-C653-4DD5-A051-DD6A27E5A475}"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65937A-8982-413F-9C84-E7D4E1C04090}" type="slidenum">
              <a:rPr lang="en-US">
                <a:cs typeface="Arial" charset="0"/>
              </a:rPr>
              <a:pPr fontAlgn="base">
                <a:spcBef>
                  <a:spcPct val="0"/>
                </a:spcBef>
                <a:spcAft>
                  <a:spcPct val="0"/>
                </a:spcAft>
              </a:pPr>
              <a:t>17</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A3CB4E6-A25D-41E0-82AD-095A63561D91}" type="slidenum">
              <a:rPr lang="en-US">
                <a:cs typeface="Arial" charset="0"/>
              </a:rPr>
              <a:pPr fontAlgn="base">
                <a:spcBef>
                  <a:spcPct val="0"/>
                </a:spcBef>
                <a:spcAft>
                  <a:spcPct val="0"/>
                </a:spcAft>
              </a:pPr>
              <a:t>18</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3702B5-146D-4910-A609-7DDF4B7FDF3D}" type="slidenum">
              <a:rPr lang="en-US">
                <a:cs typeface="Arial" charset="0"/>
              </a:rPr>
              <a:pPr fontAlgn="base">
                <a:spcBef>
                  <a:spcPct val="0"/>
                </a:spcBef>
                <a:spcAft>
                  <a:spcPct val="0"/>
                </a:spcAft>
              </a:pPr>
              <a:t>19</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880755-7924-4994-8977-82593356B16E}" type="slidenum">
              <a:rPr lang="en-US">
                <a:cs typeface="Arial" charset="0"/>
              </a:rPr>
              <a:pPr fontAlgn="base">
                <a:spcBef>
                  <a:spcPct val="0"/>
                </a:spcBef>
                <a:spcAft>
                  <a:spcPct val="0"/>
                </a:spcAft>
              </a:pPr>
              <a:t>20</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AF2BB0-41DC-494C-BDB4-6CA4DB91DC29}"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0237C02-8AB3-4F2E-A199-33E3B751C199}"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A60339-7504-479B-B1FC-937825FFE19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2643F25-1680-4621-BEE5-9335355DA28A}"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EBB2CC-F99D-439F-B132-C2746EA0FEE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FD8A7CE-0537-4D7B-A0B0-A1E341001888}"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DDC875D-EFF5-4807-B382-378A630D722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Rectangle 3"/>
          <p:cNvSpPr/>
          <p:nvPr/>
        </p:nvSpPr>
        <p:spPr>
          <a:xfrm>
            <a:off x="152400" y="6629400"/>
            <a:ext cx="8839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sp>
        <p:nvSpPr>
          <p:cNvPr id="5" name="TextBox 4"/>
          <p:cNvSpPr txBox="1"/>
          <p:nvPr/>
        </p:nvSpPr>
        <p:spPr>
          <a:xfrm>
            <a:off x="0" y="4876800"/>
            <a:ext cx="1355725" cy="215900"/>
          </a:xfrm>
          <a:prstGeom prst="rect">
            <a:avLst/>
          </a:prstGeom>
          <a:noFill/>
        </p:spPr>
        <p:txBody>
          <a:bodyPr>
            <a:spAutoFit/>
          </a:bodyPr>
          <a:lstStyle/>
          <a:p>
            <a:pPr fontAlgn="auto">
              <a:spcBef>
                <a:spcPts val="0"/>
              </a:spcBef>
              <a:spcAft>
                <a:spcPts val="0"/>
              </a:spcAft>
              <a:defRPr/>
            </a:pPr>
            <a:r>
              <a:rPr lang="en-US" sz="800" dirty="0">
                <a:latin typeface="+mn-lt"/>
                <a:cs typeface="+mn-cs"/>
              </a:rPr>
              <a:t>Photos by Susie Fitzhugh</a:t>
            </a:r>
          </a:p>
        </p:txBody>
      </p:sp>
      <p:pic>
        <p:nvPicPr>
          <p:cNvPr id="6" name="Picture 11" descr="general_photos_2.jpg"/>
          <p:cNvPicPr>
            <a:picLocks noChangeAspect="1"/>
          </p:cNvPicPr>
          <p:nvPr/>
        </p:nvPicPr>
        <p:blipFill>
          <a:blip r:embed="rId2"/>
          <a:srcRect/>
          <a:stretch>
            <a:fillRect/>
          </a:stretch>
        </p:blipFill>
        <p:spPr bwMode="auto">
          <a:xfrm>
            <a:off x="0" y="0"/>
            <a:ext cx="9144000" cy="4857750"/>
          </a:xfrm>
          <a:prstGeom prst="rect">
            <a:avLst/>
          </a:prstGeom>
          <a:noFill/>
          <a:ln w="9525">
            <a:noFill/>
            <a:miter lim="800000"/>
            <a:headEnd/>
            <a:tailEnd/>
          </a:ln>
        </p:spPr>
      </p:pic>
      <p:sp>
        <p:nvSpPr>
          <p:cNvPr id="3" name="Subtitle 2"/>
          <p:cNvSpPr>
            <a:spLocks noGrp="1"/>
          </p:cNvSpPr>
          <p:nvPr>
            <p:ph type="subTitle" idx="1"/>
          </p:nvPr>
        </p:nvSpPr>
        <p:spPr>
          <a:xfrm>
            <a:off x="1447800" y="5562600"/>
            <a:ext cx="6096000" cy="609600"/>
          </a:xfrm>
        </p:spPr>
        <p:txBody>
          <a:bodyPr>
            <a:normAutofit/>
          </a:bodyPr>
          <a:lstStyle>
            <a:lvl1pPr marL="0" indent="0" algn="ctr">
              <a:buNone/>
              <a:defRPr sz="20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4"/>
          <p:cNvSpPr>
            <a:spLocks noGrp="1"/>
          </p:cNvSpPr>
          <p:nvPr>
            <p:ph type="ftr" sz="quarter" idx="10"/>
          </p:nvPr>
        </p:nvSpPr>
        <p:spPr/>
        <p:txBody>
          <a:bodyPr/>
          <a:lstStyle>
            <a:lvl1pPr>
              <a:defRPr>
                <a:solidFill>
                  <a:schemeClr val="tx1"/>
                </a:solidFill>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573E119-AB60-40BB-8598-94541E093CCC}"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4FE752-2083-4242-9EBB-709A2A004E8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4BD354C-04B9-44A2-BF17-5C69B88FF4EA}" type="datetimeFigureOut">
              <a:rPr lang="en-US"/>
              <a:pPr>
                <a:defRPr/>
              </a:pPr>
              <a:t>6/5/2015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2C5851-452F-42CB-9179-ED65B58C048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45D1EC4-62B3-4E62-B2B7-4D65C8974847}" type="datetimeFigureOut">
              <a:rPr lang="en-US"/>
              <a:pPr>
                <a:defRPr/>
              </a:pPr>
              <a:t>6/5/2015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11C19A-18D0-4913-97D7-B7ACB644DB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6B80F82-A255-4819-9AD5-6953709FB895}" type="datetimeFigureOut">
              <a:rPr lang="en-US"/>
              <a:pPr>
                <a:defRPr/>
              </a:pPr>
              <a:t>6/5/2015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11813C-FE86-483F-B01D-3228D2952D9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1FDA48E-3330-47FB-890F-0B8077BEB6DC}" type="datetimeFigureOut">
              <a:rPr lang="en-US"/>
              <a:pPr>
                <a:defRPr/>
              </a:pPr>
              <a:t>6/5/2015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80242FC-B03B-4663-912B-30FB3767532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BF7262-DF09-442B-9BDB-B5223D98BE6B}" type="datetimeFigureOut">
              <a:rPr lang="en-US"/>
              <a:pPr>
                <a:defRPr/>
              </a:pPr>
              <a:t>6/5/2015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CFE807-FB0B-4823-AF62-446BA21B80B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DFAD4D1-BC54-4080-8536-82A94296AFA3}" type="datetimeFigureOut">
              <a:rPr lang="en-US"/>
              <a:pPr>
                <a:defRPr/>
              </a:pPr>
              <a:t>6/5/2015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2BA75D-5712-46C2-B760-43A4832DA24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F88202F-CA02-44DC-A051-F428A0381D4D}" type="datetimeFigureOut">
              <a:rPr lang="en-US"/>
              <a:pPr>
                <a:defRPr/>
              </a:pPr>
              <a:t>6/5/2015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C0ADCFC-6128-4BC2-82CE-4BD0D4E9DA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83FF8360-51C7-4997-8E76-20730CBBCE42}" type="datetimeFigureOut">
              <a:rPr lang="en-US"/>
              <a:pPr>
                <a:defRPr/>
              </a:pPr>
              <a:t>6/5/2015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46CE46B-843D-4D6C-84A6-0C0B027F32B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ubtitle 1"/>
          <p:cNvSpPr>
            <a:spLocks noGrp="1"/>
          </p:cNvSpPr>
          <p:nvPr>
            <p:ph type="subTitle" idx="1"/>
          </p:nvPr>
        </p:nvSpPr>
        <p:spPr>
          <a:xfrm>
            <a:off x="1447800" y="5257800"/>
            <a:ext cx="6096000" cy="762000"/>
          </a:xfrm>
        </p:spPr>
        <p:txBody>
          <a:bodyPr/>
          <a:lstStyle/>
          <a:p>
            <a:r>
              <a:rPr lang="en-US" sz="2400" smtClean="0">
                <a:latin typeface="Arial" charset="0"/>
                <a:cs typeface="Arial" charset="0"/>
              </a:rPr>
              <a:t>eVal Implementation</a:t>
            </a:r>
          </a:p>
          <a:p>
            <a:r>
              <a:rPr lang="en-US" sz="2400" smtClean="0">
                <a:latin typeface="Arial" charset="0"/>
                <a:cs typeface="Arial" charset="0"/>
              </a:rPr>
              <a:t>TEACHER EXPERIENCE</a:t>
            </a:r>
          </a:p>
          <a:p>
            <a:r>
              <a:rPr lang="en-US" sz="2400" i="1" smtClean="0">
                <a:latin typeface="Arial" charset="0"/>
                <a:cs typeface="Arial" charset="0"/>
              </a:rPr>
              <a:t>May 27, 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2874963" y="2116138"/>
            <a:ext cx="5735637" cy="490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24578" name="Rectangle 74"/>
          <p:cNvSpPr>
            <a:spLocks noChangeArrowheads="1"/>
          </p:cNvSpPr>
          <p:nvPr/>
        </p:nvSpPr>
        <p:spPr bwMode="auto">
          <a:xfrm>
            <a:off x="3336925" y="2249488"/>
            <a:ext cx="5273675" cy="646112"/>
          </a:xfrm>
          <a:prstGeom prst="rect">
            <a:avLst/>
          </a:prstGeom>
          <a:noFill/>
          <a:ln w="9525">
            <a:noFill/>
            <a:miter lim="800000"/>
            <a:headEnd/>
            <a:tailEnd/>
          </a:ln>
        </p:spPr>
        <p:txBody>
          <a:bodyPr>
            <a:spAutoFit/>
          </a:bodyPr>
          <a:lstStyle/>
          <a:p>
            <a:r>
              <a:rPr lang="en-US">
                <a:solidFill>
                  <a:schemeClr val="bg1"/>
                </a:solidFill>
                <a:latin typeface="Calibri" pitchFamily="34" charset="0"/>
              </a:rPr>
              <a:t>Centering instruction on high expectations for student achievement.</a:t>
            </a:r>
          </a:p>
        </p:txBody>
      </p:sp>
      <p:sp>
        <p:nvSpPr>
          <p:cNvPr id="76" name="Rectangle 75"/>
          <p:cNvSpPr/>
          <p:nvPr/>
        </p:nvSpPr>
        <p:spPr>
          <a:xfrm>
            <a:off x="2874963" y="3673475"/>
            <a:ext cx="1219200" cy="1003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b="1" i="1" u="sng" dirty="0">
                <a:solidFill>
                  <a:schemeClr val="accent1"/>
                </a:solidFill>
              </a:rPr>
              <a:t>3a: Communicating with Students</a:t>
            </a:r>
            <a:r>
              <a:rPr lang="en-US" sz="1600" i="1" u="sng" dirty="0">
                <a:solidFill>
                  <a:schemeClr val="accent1"/>
                </a:solidFill>
              </a:rPr>
              <a:t> </a:t>
            </a:r>
          </a:p>
        </p:txBody>
      </p:sp>
      <p:sp>
        <p:nvSpPr>
          <p:cNvPr id="24580" name="TextBox 76"/>
          <p:cNvSpPr txBox="1">
            <a:spLocks noChangeArrowheads="1"/>
          </p:cNvSpPr>
          <p:nvPr/>
        </p:nvSpPr>
        <p:spPr bwMode="auto">
          <a:xfrm flipH="1">
            <a:off x="2951163" y="2211388"/>
            <a:ext cx="609600" cy="400050"/>
          </a:xfrm>
          <a:prstGeom prst="rect">
            <a:avLst/>
          </a:prstGeom>
          <a:noFill/>
          <a:ln w="9525">
            <a:noFill/>
            <a:miter lim="800000"/>
            <a:headEnd/>
            <a:tailEnd/>
          </a:ln>
        </p:spPr>
        <p:txBody>
          <a:bodyPr>
            <a:spAutoFit/>
          </a:bodyPr>
          <a:lstStyle/>
          <a:p>
            <a:r>
              <a:rPr lang="en-US" sz="2000" b="1">
                <a:solidFill>
                  <a:schemeClr val="bg1"/>
                </a:solidFill>
                <a:latin typeface="Calibri" pitchFamily="34" charset="0"/>
              </a:rPr>
              <a:t>C1</a:t>
            </a:r>
          </a:p>
        </p:txBody>
      </p:sp>
      <p:sp>
        <p:nvSpPr>
          <p:cNvPr id="78" name="Rectangle 77"/>
          <p:cNvSpPr/>
          <p:nvPr/>
        </p:nvSpPr>
        <p:spPr>
          <a:xfrm>
            <a:off x="2874963" y="4668838"/>
            <a:ext cx="1219200" cy="9604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b="1" i="1" u="sng" dirty="0">
                <a:solidFill>
                  <a:schemeClr val="accent1"/>
                </a:solidFill>
              </a:rPr>
              <a:t>3c: Engaging students in learning</a:t>
            </a:r>
            <a:r>
              <a:rPr lang="en-US" sz="1600" i="1" u="sng" dirty="0">
                <a:solidFill>
                  <a:schemeClr val="accent1"/>
                </a:solidFill>
              </a:rPr>
              <a:t> </a:t>
            </a:r>
            <a:endParaRPr lang="en-US" sz="1600" i="1" u="sng" dirty="0">
              <a:solidFill>
                <a:schemeClr val="accent1"/>
              </a:solidFill>
            </a:endParaRPr>
          </a:p>
        </p:txBody>
      </p:sp>
      <p:sp>
        <p:nvSpPr>
          <p:cNvPr id="79" name="Rectangle 78"/>
          <p:cNvSpPr/>
          <p:nvPr/>
        </p:nvSpPr>
        <p:spPr>
          <a:xfrm>
            <a:off x="4094163" y="1539875"/>
            <a:ext cx="1392237" cy="63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rPr>
              <a:t>Claim Statements</a:t>
            </a:r>
            <a:endParaRPr lang="en-US" sz="1600" dirty="0">
              <a:solidFill>
                <a:schemeClr val="accent1"/>
              </a:solidFill>
            </a:endParaRPr>
          </a:p>
        </p:txBody>
      </p:sp>
      <p:sp>
        <p:nvSpPr>
          <p:cNvPr id="80" name="Rectangle 79"/>
          <p:cNvSpPr/>
          <p:nvPr/>
        </p:nvSpPr>
        <p:spPr>
          <a:xfrm>
            <a:off x="7312025" y="1539875"/>
            <a:ext cx="1298575" cy="63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rPr>
              <a:t>Observations</a:t>
            </a:r>
            <a:endParaRPr lang="en-US" sz="1600" dirty="0">
              <a:solidFill>
                <a:schemeClr val="accent1"/>
              </a:solidFill>
            </a:endParaRPr>
          </a:p>
        </p:txBody>
      </p:sp>
      <p:sp>
        <p:nvSpPr>
          <p:cNvPr id="81" name="Rectangle 80"/>
          <p:cNvSpPr/>
          <p:nvPr/>
        </p:nvSpPr>
        <p:spPr>
          <a:xfrm>
            <a:off x="4094163" y="2643188"/>
            <a:ext cx="1365250"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accent1"/>
                </a:solidFill>
              </a:rPr>
              <a:t>The classroom culture is a cognitively busy place where learning is valued by all, with high expectations for learning being the norm for most students.</a:t>
            </a:r>
            <a:endParaRPr lang="en-US" sz="1200" i="1" u="sng" dirty="0">
              <a:solidFill>
                <a:schemeClr val="accent1"/>
              </a:solidFill>
            </a:endParaRPr>
          </a:p>
        </p:txBody>
      </p:sp>
      <p:sp>
        <p:nvSpPr>
          <p:cNvPr id="82" name="Rectangle 81"/>
          <p:cNvSpPr/>
          <p:nvPr/>
        </p:nvSpPr>
        <p:spPr>
          <a:xfrm>
            <a:off x="7312025" y="2643188"/>
            <a:ext cx="129857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2014-2015.1 </a:t>
            </a:r>
            <a:r>
              <a:rPr lang="en-US" sz="1600" i="1" u="sng" dirty="0">
                <a:solidFill>
                  <a:schemeClr val="accent1"/>
                </a:solidFill>
              </a:rPr>
              <a:t>2014-2015.2</a:t>
            </a:r>
          </a:p>
        </p:txBody>
      </p:sp>
      <p:sp>
        <p:nvSpPr>
          <p:cNvPr id="83" name="Rectangle 82"/>
          <p:cNvSpPr/>
          <p:nvPr/>
        </p:nvSpPr>
        <p:spPr>
          <a:xfrm>
            <a:off x="4094163" y="3657600"/>
            <a:ext cx="1365250"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accent1"/>
                </a:solidFill>
              </a:rPr>
              <a:t>The teacher clearly communicates instructional purpose of the lesson, including where it is situated within broader learning, and explains procedures and directions clearly.</a:t>
            </a:r>
          </a:p>
        </p:txBody>
      </p:sp>
      <p:sp>
        <p:nvSpPr>
          <p:cNvPr id="84" name="Rectangle 83"/>
          <p:cNvSpPr/>
          <p:nvPr/>
        </p:nvSpPr>
        <p:spPr>
          <a:xfrm>
            <a:off x="7312025" y="3657600"/>
            <a:ext cx="129857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2014-2015.2 </a:t>
            </a:r>
            <a:r>
              <a:rPr lang="en-US" sz="1600" i="1" u="sng" dirty="0">
                <a:solidFill>
                  <a:srgbClr val="FF0000"/>
                </a:solidFill>
              </a:rPr>
              <a:t>2014-2015.3</a:t>
            </a:r>
            <a:endParaRPr lang="en-US" sz="1600" i="1" u="sng" dirty="0">
              <a:solidFill>
                <a:srgbClr val="FF0000"/>
              </a:solidFill>
            </a:endParaRPr>
          </a:p>
        </p:txBody>
      </p:sp>
      <p:sp>
        <p:nvSpPr>
          <p:cNvPr id="85" name="Rectangle 84"/>
          <p:cNvSpPr/>
          <p:nvPr/>
        </p:nvSpPr>
        <p:spPr>
          <a:xfrm>
            <a:off x="4094163" y="4695825"/>
            <a:ext cx="1365250"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accent1"/>
                </a:solidFill>
              </a:rPr>
              <a:t>Students may have </a:t>
            </a:r>
            <a:r>
              <a:rPr lang="en-US" sz="1200" dirty="0">
                <a:solidFill>
                  <a:srgbClr val="FF0000"/>
                </a:solidFill>
              </a:rPr>
              <a:t>some choice in how they complete tasks </a:t>
            </a:r>
            <a:r>
              <a:rPr lang="en-US" sz="1200" dirty="0">
                <a:solidFill>
                  <a:schemeClr val="accent1"/>
                </a:solidFill>
              </a:rPr>
              <a:t>and may serve as </a:t>
            </a:r>
            <a:r>
              <a:rPr lang="en-US" sz="1200" dirty="0">
                <a:solidFill>
                  <a:schemeClr val="accent1"/>
                </a:solidFill>
              </a:rPr>
              <a:t>Your Alerts </a:t>
            </a:r>
            <a:r>
              <a:rPr lang="en-US" sz="1200" dirty="0">
                <a:solidFill>
                  <a:schemeClr val="accent1"/>
                </a:solidFill>
              </a:rPr>
              <a:t>for one another.</a:t>
            </a:r>
          </a:p>
        </p:txBody>
      </p:sp>
      <p:sp>
        <p:nvSpPr>
          <p:cNvPr id="86" name="Rectangle 85"/>
          <p:cNvSpPr/>
          <p:nvPr/>
        </p:nvSpPr>
        <p:spPr>
          <a:xfrm>
            <a:off x="7312025" y="4695825"/>
            <a:ext cx="129857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2014-2015.4 2014-2015.5</a:t>
            </a:r>
            <a:endParaRPr lang="en-US" sz="1600" i="1" u="sng" dirty="0">
              <a:solidFill>
                <a:schemeClr val="accent1"/>
              </a:solidFill>
            </a:endParaRPr>
          </a:p>
        </p:txBody>
      </p:sp>
      <p:sp>
        <p:nvSpPr>
          <p:cNvPr id="87" name="Rectangle 86"/>
          <p:cNvSpPr/>
          <p:nvPr/>
        </p:nvSpPr>
        <p:spPr>
          <a:xfrm>
            <a:off x="2874963" y="2606675"/>
            <a:ext cx="1219200" cy="1055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b="1" i="1" u="sng" dirty="0">
                <a:solidFill>
                  <a:schemeClr val="accent1"/>
                </a:solidFill>
              </a:rPr>
              <a:t>2b. Establish a culture for learning</a:t>
            </a:r>
            <a:endParaRPr lang="en-US" sz="1600" i="1" u="sng" dirty="0">
              <a:solidFill>
                <a:schemeClr val="accent1"/>
              </a:solidFill>
            </a:endParaRPr>
          </a:p>
        </p:txBody>
      </p:sp>
      <p:sp>
        <p:nvSpPr>
          <p:cNvPr id="88" name="Rectangle 87"/>
          <p:cNvSpPr/>
          <p:nvPr/>
        </p:nvSpPr>
        <p:spPr>
          <a:xfrm>
            <a:off x="5486400" y="1539875"/>
            <a:ext cx="1825625" cy="6334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accent1"/>
                </a:solidFill>
              </a:rPr>
              <a:t>Uploaded Items</a:t>
            </a:r>
            <a:endParaRPr lang="en-US" sz="1600" dirty="0">
              <a:solidFill>
                <a:schemeClr val="accent1"/>
              </a:solidFill>
            </a:endParaRPr>
          </a:p>
        </p:txBody>
      </p:sp>
      <p:sp>
        <p:nvSpPr>
          <p:cNvPr id="89" name="Rectangle 88"/>
          <p:cNvSpPr/>
          <p:nvPr/>
        </p:nvSpPr>
        <p:spPr>
          <a:xfrm>
            <a:off x="5486400" y="2643188"/>
            <a:ext cx="182562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Kindergarten lesson plan</a:t>
            </a:r>
          </a:p>
          <a:p>
            <a:pPr fontAlgn="auto">
              <a:spcBef>
                <a:spcPts val="0"/>
              </a:spcBef>
              <a:spcAft>
                <a:spcPts val="0"/>
              </a:spcAft>
              <a:defRPr/>
            </a:pPr>
            <a:r>
              <a:rPr lang="en-US" sz="1600" i="1" u="sng" dirty="0">
                <a:solidFill>
                  <a:srgbClr val="FF0000"/>
                </a:solidFill>
              </a:rPr>
              <a:t>Playground photo</a:t>
            </a:r>
            <a:endParaRPr lang="en-US" sz="1600" i="1" u="sng" dirty="0">
              <a:solidFill>
                <a:srgbClr val="FF0000"/>
              </a:solidFill>
            </a:endParaRPr>
          </a:p>
        </p:txBody>
      </p:sp>
      <p:sp>
        <p:nvSpPr>
          <p:cNvPr id="90" name="Rectangle 89"/>
          <p:cNvSpPr/>
          <p:nvPr/>
        </p:nvSpPr>
        <p:spPr>
          <a:xfrm>
            <a:off x="5486400" y="3657600"/>
            <a:ext cx="182562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Spanish lesson plan</a:t>
            </a:r>
            <a:endParaRPr lang="en-US" sz="1600" i="1" u="sng" dirty="0">
              <a:solidFill>
                <a:schemeClr val="accent1"/>
              </a:solidFill>
            </a:endParaRPr>
          </a:p>
          <a:p>
            <a:pPr fontAlgn="auto">
              <a:spcBef>
                <a:spcPts val="0"/>
              </a:spcBef>
              <a:spcAft>
                <a:spcPts val="0"/>
              </a:spcAft>
              <a:defRPr/>
            </a:pPr>
            <a:r>
              <a:rPr lang="en-US" sz="1600" i="1" u="sng" dirty="0">
                <a:solidFill>
                  <a:schemeClr val="accent1"/>
                </a:solidFill>
              </a:rPr>
              <a:t>AP group activity</a:t>
            </a:r>
            <a:endParaRPr lang="en-US" sz="1600" i="1" u="sng" dirty="0">
              <a:solidFill>
                <a:schemeClr val="accent1"/>
              </a:solidFill>
            </a:endParaRPr>
          </a:p>
        </p:txBody>
      </p:sp>
      <p:sp>
        <p:nvSpPr>
          <p:cNvPr id="91" name="Rectangle 90"/>
          <p:cNvSpPr/>
          <p:nvPr/>
        </p:nvSpPr>
        <p:spPr>
          <a:xfrm>
            <a:off x="5486400" y="4695825"/>
            <a:ext cx="1825625" cy="10191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i="1" u="sng" dirty="0">
                <a:solidFill>
                  <a:schemeClr val="accent1"/>
                </a:solidFill>
              </a:rPr>
              <a:t>Student video</a:t>
            </a:r>
            <a:endParaRPr lang="en-US" sz="1600" i="1" u="sng" dirty="0">
              <a:solidFill>
                <a:schemeClr val="accent1"/>
              </a:solidFill>
            </a:endParaRPr>
          </a:p>
          <a:p>
            <a:pPr fontAlgn="auto">
              <a:spcBef>
                <a:spcPts val="0"/>
              </a:spcBef>
              <a:spcAft>
                <a:spcPts val="0"/>
              </a:spcAft>
              <a:defRPr/>
            </a:pPr>
            <a:r>
              <a:rPr lang="en-US" sz="1600" i="1" u="sng" dirty="0">
                <a:solidFill>
                  <a:schemeClr val="accent1"/>
                </a:solidFill>
              </a:rPr>
              <a:t>3</a:t>
            </a:r>
            <a:r>
              <a:rPr lang="en-US" sz="1600" i="1" u="sng" baseline="30000" dirty="0">
                <a:solidFill>
                  <a:schemeClr val="accent1"/>
                </a:solidFill>
              </a:rPr>
              <a:t>rd</a:t>
            </a:r>
            <a:r>
              <a:rPr lang="en-US" sz="1600" i="1" u="sng" dirty="0">
                <a:solidFill>
                  <a:schemeClr val="accent1"/>
                </a:solidFill>
              </a:rPr>
              <a:t> grade Wiki</a:t>
            </a:r>
            <a:endParaRPr lang="en-US" sz="1600" i="1" u="sng" dirty="0">
              <a:solidFill>
                <a:schemeClr val="accent1"/>
              </a:solidFill>
            </a:endParaRPr>
          </a:p>
          <a:p>
            <a:pPr algn="ctr" fontAlgn="auto">
              <a:spcBef>
                <a:spcPts val="0"/>
              </a:spcBef>
              <a:spcAft>
                <a:spcPts val="0"/>
              </a:spcAft>
              <a:defRPr/>
            </a:pPr>
            <a:endParaRPr lang="en-US" sz="1600" dirty="0">
              <a:solidFill>
                <a:schemeClr val="accent1"/>
              </a:solidFill>
            </a:endParaRPr>
          </a:p>
        </p:txBody>
      </p:sp>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4597"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8" name="Rounded Rectangle 47"/>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9" name="Rounded Rectangle 4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55" name="TextBox 54"/>
          <p:cNvSpPr txBox="1"/>
          <p:nvPr/>
        </p:nvSpPr>
        <p:spPr>
          <a:xfrm>
            <a:off x="152400" y="2100263"/>
            <a:ext cx="1219200" cy="338137"/>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Dashboard</a:t>
            </a:r>
            <a:endParaRPr lang="en-US" sz="1600" b="1" dirty="0">
              <a:latin typeface="+mn-lt"/>
              <a:cs typeface="+mn-cs"/>
            </a:endParaRPr>
          </a:p>
        </p:txBody>
      </p:sp>
      <p:sp>
        <p:nvSpPr>
          <p:cNvPr id="24608" name="TextBox 55"/>
          <p:cNvSpPr txBox="1">
            <a:spLocks noChangeArrowheads="1"/>
          </p:cNvSpPr>
          <p:nvPr/>
        </p:nvSpPr>
        <p:spPr bwMode="auto">
          <a:xfrm>
            <a:off x="457200" y="2682875"/>
            <a:ext cx="1219200" cy="338138"/>
          </a:xfrm>
          <a:prstGeom prst="rect">
            <a:avLst/>
          </a:prstGeom>
          <a:noFill/>
          <a:ln w="9525">
            <a:noFill/>
            <a:miter lim="800000"/>
            <a:headEnd/>
            <a:tailEnd/>
          </a:ln>
        </p:spPr>
        <p:txBody>
          <a:bodyPr>
            <a:spAutoFit/>
          </a:bodyPr>
          <a:lstStyle/>
          <a:p>
            <a:r>
              <a:rPr lang="en-US" sz="1600">
                <a:latin typeface="Calibri" pitchFamily="34" charset="0"/>
              </a:rPr>
              <a:t>View Rubric</a:t>
            </a:r>
          </a:p>
        </p:txBody>
      </p:sp>
      <p:sp>
        <p:nvSpPr>
          <p:cNvPr id="24609" name="TextBox 56"/>
          <p:cNvSpPr txBox="1">
            <a:spLocks noChangeArrowheads="1"/>
          </p:cNvSpPr>
          <p:nvPr/>
        </p:nvSpPr>
        <p:spPr bwMode="auto">
          <a:xfrm>
            <a:off x="152400" y="3157538"/>
            <a:ext cx="1600200" cy="339725"/>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24610" name="TextBox 57"/>
          <p:cNvSpPr txBox="1">
            <a:spLocks noChangeArrowheads="1"/>
          </p:cNvSpPr>
          <p:nvPr/>
        </p:nvSpPr>
        <p:spPr bwMode="auto">
          <a:xfrm>
            <a:off x="457200" y="2420938"/>
            <a:ext cx="1219200" cy="338137"/>
          </a:xfrm>
          <a:prstGeom prst="rect">
            <a:avLst/>
          </a:prstGeom>
          <a:solidFill>
            <a:schemeClr val="bg1"/>
          </a:solidFill>
          <a:ln w="9525">
            <a:noFill/>
            <a:miter lim="800000"/>
            <a:headEnd/>
            <a:tailEnd/>
          </a:ln>
        </p:spPr>
        <p:txBody>
          <a:bodyPr>
            <a:spAutoFit/>
          </a:bodyPr>
          <a:lstStyle/>
          <a:p>
            <a:r>
              <a:rPr lang="en-US" sz="1600">
                <a:latin typeface="Calibri" pitchFamily="34" charset="0"/>
              </a:rPr>
              <a:t>Details </a:t>
            </a:r>
          </a:p>
        </p:txBody>
      </p:sp>
      <p:sp>
        <p:nvSpPr>
          <p:cNvPr id="24611" name="TextBox 58"/>
          <p:cNvSpPr txBox="1">
            <a:spLocks noChangeArrowheads="1"/>
          </p:cNvSpPr>
          <p:nvPr/>
        </p:nvSpPr>
        <p:spPr bwMode="auto">
          <a:xfrm>
            <a:off x="152400" y="2895600"/>
            <a:ext cx="1905000" cy="338138"/>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24612" name="TextBox 30"/>
          <p:cNvSpPr txBox="1">
            <a:spLocks noChangeArrowheads="1"/>
          </p:cNvSpPr>
          <p:nvPr/>
        </p:nvSpPr>
        <p:spPr bwMode="auto">
          <a:xfrm>
            <a:off x="152400" y="17526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32" name="Straight Connector 31"/>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4614" name="TextBox 1"/>
          <p:cNvSpPr txBox="1">
            <a:spLocks noChangeArrowheads="1"/>
          </p:cNvSpPr>
          <p:nvPr/>
        </p:nvSpPr>
        <p:spPr bwMode="auto">
          <a:xfrm>
            <a:off x="2514600" y="6019800"/>
            <a:ext cx="6096000" cy="646113"/>
          </a:xfrm>
          <a:prstGeom prst="rect">
            <a:avLst/>
          </a:prstGeom>
          <a:noFill/>
          <a:ln w="9525">
            <a:noFill/>
            <a:miter lim="800000"/>
            <a:headEnd/>
            <a:tailEnd/>
          </a:ln>
        </p:spPr>
        <p:txBody>
          <a:bodyPr>
            <a:spAutoFit/>
          </a:bodyPr>
          <a:lstStyle/>
          <a:p>
            <a:r>
              <a:rPr lang="en-US" i="1">
                <a:latin typeface="Calibri" pitchFamily="34" charset="0"/>
              </a:rPr>
              <a:t>Items in Red signify activity from your evaluator.  Click on the item to view details.  Click on </a:t>
            </a:r>
            <a:r>
              <a:rPr lang="en-US">
                <a:latin typeface="Calibri" pitchFamily="34" charset="0"/>
              </a:rPr>
              <a:t>Help </a:t>
            </a:r>
            <a:r>
              <a:rPr lang="en-US" i="1">
                <a:latin typeface="Calibri" pitchFamily="34" charset="0"/>
              </a:rPr>
              <a:t>to clear the alert.</a:t>
            </a:r>
            <a:endParaRPr lang="en-US">
              <a:latin typeface="Calibri" pitchFamily="34" charset="0"/>
            </a:endParaRPr>
          </a:p>
        </p:txBody>
      </p:sp>
      <p:sp>
        <p:nvSpPr>
          <p:cNvPr id="3" name="Oval Callout 2"/>
          <p:cNvSpPr/>
          <p:nvPr/>
        </p:nvSpPr>
        <p:spPr>
          <a:xfrm>
            <a:off x="4776788" y="361950"/>
            <a:ext cx="4214812" cy="1009650"/>
          </a:xfrm>
          <a:prstGeom prst="wedgeEllipseCallout">
            <a:avLst>
              <a:gd name="adj1" fmla="val 8647"/>
              <a:gd name="adj2" fmla="val 787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Add  column for “Ad-hoc or </a:t>
            </a:r>
            <a:r>
              <a:rPr lang="en-US" dirty="0" err="1"/>
              <a:t>nonobserveable</a:t>
            </a:r>
            <a:r>
              <a:rPr lang="en-US" dirty="0"/>
              <a:t>” with check box like for evaluator</a:t>
            </a:r>
            <a:endParaRPr lang="en-US" dirty="0"/>
          </a:p>
        </p:txBody>
      </p:sp>
      <p:sp>
        <p:nvSpPr>
          <p:cNvPr id="35" name="Rounded Rectangle 34"/>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116138"/>
            <a:ext cx="1219200" cy="338137"/>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Dashboard</a:t>
            </a:r>
            <a:endParaRPr lang="en-US" sz="1600" b="1" dirty="0">
              <a:latin typeface="+mn-lt"/>
              <a:cs typeface="+mn-cs"/>
            </a:endParaRPr>
          </a:p>
        </p:txBody>
      </p:sp>
      <p:sp>
        <p:nvSpPr>
          <p:cNvPr id="25602" name="TextBox 7"/>
          <p:cNvSpPr txBox="1">
            <a:spLocks noChangeArrowheads="1"/>
          </p:cNvSpPr>
          <p:nvPr/>
        </p:nvSpPr>
        <p:spPr bwMode="auto">
          <a:xfrm>
            <a:off x="457200" y="2682875"/>
            <a:ext cx="1219200" cy="338138"/>
          </a:xfrm>
          <a:prstGeom prst="rect">
            <a:avLst/>
          </a:prstGeom>
          <a:noFill/>
          <a:ln w="9525">
            <a:noFill/>
            <a:miter lim="800000"/>
            <a:headEnd/>
            <a:tailEnd/>
          </a:ln>
        </p:spPr>
        <p:txBody>
          <a:bodyPr>
            <a:spAutoFit/>
          </a:bodyPr>
          <a:lstStyle/>
          <a:p>
            <a:r>
              <a:rPr lang="en-US" sz="1600">
                <a:latin typeface="Calibri" pitchFamily="34" charset="0"/>
              </a:rPr>
              <a:t>View Rubric</a:t>
            </a:r>
          </a:p>
        </p:txBody>
      </p:sp>
      <p:sp>
        <p:nvSpPr>
          <p:cNvPr id="25603" name="TextBox 37"/>
          <p:cNvSpPr txBox="1">
            <a:spLocks noChangeArrowheads="1"/>
          </p:cNvSpPr>
          <p:nvPr/>
        </p:nvSpPr>
        <p:spPr bwMode="auto">
          <a:xfrm>
            <a:off x="152400" y="3157538"/>
            <a:ext cx="1600200" cy="339725"/>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25604" name="TextBox 92"/>
          <p:cNvSpPr txBox="1">
            <a:spLocks noChangeArrowheads="1"/>
          </p:cNvSpPr>
          <p:nvPr/>
        </p:nvSpPr>
        <p:spPr bwMode="auto">
          <a:xfrm>
            <a:off x="457200" y="2420938"/>
            <a:ext cx="1219200" cy="338137"/>
          </a:xfrm>
          <a:prstGeom prst="rect">
            <a:avLst/>
          </a:prstGeom>
          <a:solidFill>
            <a:srgbClr val="FFFF00"/>
          </a:solidFill>
          <a:ln w="9525">
            <a:noFill/>
            <a:miter lim="800000"/>
            <a:headEnd/>
            <a:tailEnd/>
          </a:ln>
        </p:spPr>
        <p:txBody>
          <a:bodyPr>
            <a:spAutoFit/>
          </a:bodyPr>
          <a:lstStyle/>
          <a:p>
            <a:r>
              <a:rPr lang="en-US" sz="1600">
                <a:latin typeface="Calibri" pitchFamily="34" charset="0"/>
              </a:rPr>
              <a:t>Details </a:t>
            </a:r>
          </a:p>
        </p:txBody>
      </p:sp>
      <p:sp>
        <p:nvSpPr>
          <p:cNvPr id="25605" name="TextBox 93"/>
          <p:cNvSpPr txBox="1">
            <a:spLocks noChangeArrowheads="1"/>
          </p:cNvSpPr>
          <p:nvPr/>
        </p:nvSpPr>
        <p:spPr bwMode="auto">
          <a:xfrm>
            <a:off x="152400" y="2895600"/>
            <a:ext cx="1905000" cy="338138"/>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5608"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pic>
        <p:nvPicPr>
          <p:cNvPr id="25609" name="Picture 6"/>
          <p:cNvPicPr>
            <a:picLocks noChangeAspect="1" noChangeArrowheads="1"/>
          </p:cNvPicPr>
          <p:nvPr/>
        </p:nvPicPr>
        <p:blipFill>
          <a:blip r:embed="rId2"/>
          <a:srcRect/>
          <a:stretch>
            <a:fillRect/>
          </a:stretch>
        </p:blipFill>
        <p:spPr bwMode="auto">
          <a:xfrm>
            <a:off x="2444750" y="1511300"/>
            <a:ext cx="6226175" cy="458788"/>
          </a:xfrm>
          <a:prstGeom prst="rect">
            <a:avLst/>
          </a:prstGeom>
          <a:noFill/>
          <a:ln w="9525">
            <a:noFill/>
            <a:miter lim="800000"/>
            <a:headEnd/>
            <a:tailEnd/>
          </a:ln>
        </p:spPr>
      </p:pic>
      <p:pic>
        <p:nvPicPr>
          <p:cNvPr id="25610" name="Picture 8"/>
          <p:cNvPicPr>
            <a:picLocks noChangeAspect="1" noChangeArrowheads="1"/>
          </p:cNvPicPr>
          <p:nvPr/>
        </p:nvPicPr>
        <p:blipFill>
          <a:blip r:embed="rId3"/>
          <a:srcRect/>
          <a:stretch>
            <a:fillRect/>
          </a:stretch>
        </p:blipFill>
        <p:spPr bwMode="auto">
          <a:xfrm>
            <a:off x="2371725" y="1892300"/>
            <a:ext cx="6543675" cy="2667000"/>
          </a:xfrm>
          <a:prstGeom prst="rect">
            <a:avLst/>
          </a:prstGeom>
          <a:noFill/>
          <a:ln w="9525">
            <a:noFill/>
            <a:miter lim="800000"/>
            <a:headEnd/>
            <a:tailEnd/>
          </a:ln>
        </p:spPr>
      </p:pic>
      <p:pic>
        <p:nvPicPr>
          <p:cNvPr id="25611" name="Picture 3"/>
          <p:cNvPicPr>
            <a:picLocks noChangeAspect="1" noChangeArrowheads="1"/>
          </p:cNvPicPr>
          <p:nvPr/>
        </p:nvPicPr>
        <p:blipFill>
          <a:blip r:embed="rId4"/>
          <a:srcRect/>
          <a:stretch>
            <a:fillRect/>
          </a:stretch>
        </p:blipFill>
        <p:spPr bwMode="auto">
          <a:xfrm>
            <a:off x="2400300" y="4568825"/>
            <a:ext cx="6515100" cy="1362075"/>
          </a:xfrm>
          <a:prstGeom prst="rect">
            <a:avLst/>
          </a:prstGeom>
          <a:noFill/>
          <a:ln w="9525">
            <a:noFill/>
            <a:miter lim="800000"/>
            <a:headEnd/>
            <a:tailEnd/>
          </a:ln>
        </p:spPr>
      </p:pic>
      <p:sp>
        <p:nvSpPr>
          <p:cNvPr id="35" name="Rectangle 34"/>
          <p:cNvSpPr/>
          <p:nvPr/>
        </p:nvSpPr>
        <p:spPr>
          <a:xfrm>
            <a:off x="2316163" y="2192338"/>
            <a:ext cx="46037" cy="214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2279650" y="4757738"/>
            <a:ext cx="44450" cy="94456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3992563" y="4787900"/>
            <a:ext cx="46037" cy="9445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3992563" y="2166938"/>
            <a:ext cx="46037" cy="9445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40"/>
          <p:cNvSpPr/>
          <p:nvPr/>
        </p:nvSpPr>
        <p:spPr>
          <a:xfrm flipH="1">
            <a:off x="4008438" y="4333875"/>
            <a:ext cx="46037" cy="22542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flipH="1">
            <a:off x="3992563" y="3543300"/>
            <a:ext cx="46037" cy="4826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5618" name="Picture 2"/>
          <p:cNvPicPr>
            <a:picLocks noChangeAspect="1" noChangeArrowheads="1"/>
          </p:cNvPicPr>
          <p:nvPr/>
        </p:nvPicPr>
        <p:blipFill>
          <a:blip r:embed="rId5"/>
          <a:srcRect/>
          <a:stretch>
            <a:fillRect/>
          </a:stretch>
        </p:blipFill>
        <p:spPr bwMode="auto">
          <a:xfrm>
            <a:off x="2247900" y="1244600"/>
            <a:ext cx="6591300" cy="342900"/>
          </a:xfrm>
          <a:prstGeom prst="rect">
            <a:avLst/>
          </a:prstGeom>
          <a:noFill/>
          <a:ln w="9525">
            <a:noFill/>
            <a:miter lim="800000"/>
            <a:headEnd/>
            <a:tailEnd/>
          </a:ln>
        </p:spPr>
      </p:pic>
      <p:sp>
        <p:nvSpPr>
          <p:cNvPr id="44" name="Rectangle 43"/>
          <p:cNvSpPr/>
          <p:nvPr/>
        </p:nvSpPr>
        <p:spPr>
          <a:xfrm>
            <a:off x="3733800" y="5959475"/>
            <a:ext cx="46038" cy="288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51" name="Rectangle 50"/>
          <p:cNvSpPr/>
          <p:nvPr/>
        </p:nvSpPr>
        <p:spPr>
          <a:xfrm>
            <a:off x="5867400" y="5942013"/>
            <a:ext cx="46038" cy="331787"/>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5621" name="TextBox 51"/>
          <p:cNvSpPr txBox="1">
            <a:spLocks noChangeArrowheads="1"/>
          </p:cNvSpPr>
          <p:nvPr/>
        </p:nvSpPr>
        <p:spPr bwMode="auto">
          <a:xfrm>
            <a:off x="3741738" y="5819775"/>
            <a:ext cx="1058862" cy="461963"/>
          </a:xfrm>
          <a:prstGeom prst="rect">
            <a:avLst/>
          </a:prstGeom>
          <a:noFill/>
          <a:ln w="9525">
            <a:noFill/>
            <a:miter lim="800000"/>
            <a:headEnd/>
            <a:tailEnd/>
          </a:ln>
        </p:spPr>
        <p:txBody>
          <a:bodyPr>
            <a:spAutoFit/>
          </a:bodyPr>
          <a:lstStyle/>
          <a:p>
            <a:r>
              <a:rPr lang="en-US" sz="1200">
                <a:latin typeface="Calibri" pitchFamily="34" charset="0"/>
              </a:rPr>
              <a:t>During Observation</a:t>
            </a:r>
          </a:p>
        </p:txBody>
      </p:sp>
      <p:sp>
        <p:nvSpPr>
          <p:cNvPr id="25622" name="TextBox 52"/>
          <p:cNvSpPr txBox="1">
            <a:spLocks noChangeArrowheads="1"/>
          </p:cNvSpPr>
          <p:nvPr/>
        </p:nvSpPr>
        <p:spPr bwMode="auto">
          <a:xfrm>
            <a:off x="5873750" y="5934075"/>
            <a:ext cx="1136650" cy="277813"/>
          </a:xfrm>
          <a:prstGeom prst="rect">
            <a:avLst/>
          </a:prstGeom>
          <a:noFill/>
          <a:ln w="9525">
            <a:noFill/>
            <a:miter lim="800000"/>
            <a:headEnd/>
            <a:tailEnd/>
          </a:ln>
        </p:spPr>
        <p:txBody>
          <a:bodyPr>
            <a:spAutoFit/>
          </a:bodyPr>
          <a:lstStyle/>
          <a:p>
            <a:r>
              <a:rPr lang="en-US" sz="1200">
                <a:latin typeface="Calibri" pitchFamily="34" charset="0"/>
              </a:rPr>
              <a:t>Uploaded Item</a:t>
            </a:r>
          </a:p>
        </p:txBody>
      </p:sp>
      <p:sp>
        <p:nvSpPr>
          <p:cNvPr id="54" name="Rectangle 53"/>
          <p:cNvSpPr/>
          <p:nvPr/>
        </p:nvSpPr>
        <p:spPr>
          <a:xfrm flipH="1">
            <a:off x="7116763" y="5969000"/>
            <a:ext cx="46037" cy="2397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5624" name="TextBox 54"/>
          <p:cNvSpPr txBox="1">
            <a:spLocks noChangeArrowheads="1"/>
          </p:cNvSpPr>
          <p:nvPr/>
        </p:nvSpPr>
        <p:spPr bwMode="auto">
          <a:xfrm>
            <a:off x="7092950" y="5969000"/>
            <a:ext cx="984250" cy="276225"/>
          </a:xfrm>
          <a:prstGeom prst="rect">
            <a:avLst/>
          </a:prstGeom>
          <a:noFill/>
          <a:ln w="9525">
            <a:noFill/>
            <a:miter lim="800000"/>
            <a:headEnd/>
            <a:tailEnd/>
          </a:ln>
        </p:spPr>
        <p:txBody>
          <a:bodyPr>
            <a:spAutoFit/>
          </a:bodyPr>
          <a:lstStyle/>
          <a:p>
            <a:r>
              <a:rPr lang="en-US" sz="1200">
                <a:latin typeface="Calibri" pitchFamily="34" charset="0"/>
              </a:rPr>
              <a:t>Evaluator</a:t>
            </a:r>
          </a:p>
        </p:txBody>
      </p:sp>
      <p:sp>
        <p:nvSpPr>
          <p:cNvPr id="56" name="Rectangle 55"/>
          <p:cNvSpPr/>
          <p:nvPr/>
        </p:nvSpPr>
        <p:spPr>
          <a:xfrm flipH="1">
            <a:off x="8107363" y="5943600"/>
            <a:ext cx="46037" cy="29845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57" name="Rectangle 56"/>
          <p:cNvSpPr/>
          <p:nvPr/>
        </p:nvSpPr>
        <p:spPr>
          <a:xfrm>
            <a:off x="4800600" y="5937250"/>
            <a:ext cx="46038" cy="331788"/>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sp>
        <p:nvSpPr>
          <p:cNvPr id="25627" name="TextBox 57"/>
          <p:cNvSpPr txBox="1">
            <a:spLocks noChangeArrowheads="1"/>
          </p:cNvSpPr>
          <p:nvPr/>
        </p:nvSpPr>
        <p:spPr bwMode="auto">
          <a:xfrm>
            <a:off x="4800600" y="5862638"/>
            <a:ext cx="1139825" cy="461962"/>
          </a:xfrm>
          <a:prstGeom prst="rect">
            <a:avLst/>
          </a:prstGeom>
          <a:noFill/>
          <a:ln w="9525">
            <a:noFill/>
            <a:miter lim="800000"/>
            <a:headEnd/>
            <a:tailEnd/>
          </a:ln>
        </p:spPr>
        <p:txBody>
          <a:bodyPr>
            <a:spAutoFit/>
          </a:bodyPr>
          <a:lstStyle/>
          <a:p>
            <a:r>
              <a:rPr lang="en-US" sz="1200">
                <a:latin typeface="Calibri" pitchFamily="34" charset="0"/>
              </a:rPr>
              <a:t>Outside of observation</a:t>
            </a:r>
          </a:p>
        </p:txBody>
      </p:sp>
      <p:sp>
        <p:nvSpPr>
          <p:cNvPr id="59" name="Rectangle 58"/>
          <p:cNvSpPr/>
          <p:nvPr/>
        </p:nvSpPr>
        <p:spPr>
          <a:xfrm>
            <a:off x="2667000" y="5816600"/>
            <a:ext cx="6248400" cy="584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a:p>
        </p:txBody>
      </p:sp>
      <p:cxnSp>
        <p:nvCxnSpPr>
          <p:cNvPr id="60" name="Straight Connector 59"/>
          <p:cNvCxnSpPr/>
          <p:nvPr/>
        </p:nvCxnSpPr>
        <p:spPr>
          <a:xfrm>
            <a:off x="2279650" y="5740400"/>
            <a:ext cx="66357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630" name="TextBox 60"/>
          <p:cNvSpPr txBox="1">
            <a:spLocks noChangeArrowheads="1"/>
          </p:cNvSpPr>
          <p:nvPr/>
        </p:nvSpPr>
        <p:spPr bwMode="auto">
          <a:xfrm>
            <a:off x="2713038" y="5938838"/>
            <a:ext cx="1325562" cy="369887"/>
          </a:xfrm>
          <a:prstGeom prst="rect">
            <a:avLst/>
          </a:prstGeom>
          <a:noFill/>
          <a:ln w="9525">
            <a:noFill/>
            <a:miter lim="800000"/>
            <a:headEnd/>
            <a:tailEnd/>
          </a:ln>
        </p:spPr>
        <p:txBody>
          <a:bodyPr>
            <a:spAutoFit/>
          </a:bodyPr>
          <a:lstStyle/>
          <a:p>
            <a:r>
              <a:rPr lang="en-US" i="1">
                <a:latin typeface="Calibri" pitchFamily="34" charset="0"/>
              </a:rPr>
              <a:t>Legend:</a:t>
            </a:r>
          </a:p>
        </p:txBody>
      </p:sp>
      <p:sp>
        <p:nvSpPr>
          <p:cNvPr id="25631" name="TextBox 62"/>
          <p:cNvSpPr txBox="1">
            <a:spLocks noChangeArrowheads="1"/>
          </p:cNvSpPr>
          <p:nvPr/>
        </p:nvSpPr>
        <p:spPr bwMode="auto">
          <a:xfrm>
            <a:off x="152400" y="17526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64" name="Straight Connector 63"/>
          <p:cNvCxnSpPr/>
          <p:nvPr/>
        </p:nvCxnSpPr>
        <p:spPr>
          <a:xfrm>
            <a:off x="19812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65" name="Rounded Rectangle 64"/>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66" name="Rounded Rectangle 65"/>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47" name="Rounded Rectangle 46"/>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116138"/>
            <a:ext cx="1219200" cy="338137"/>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Dashboard</a:t>
            </a:r>
            <a:endParaRPr lang="en-US" sz="1600" b="1" dirty="0">
              <a:latin typeface="+mn-lt"/>
              <a:cs typeface="+mn-cs"/>
            </a:endParaRPr>
          </a:p>
        </p:txBody>
      </p:sp>
      <p:sp>
        <p:nvSpPr>
          <p:cNvPr id="26626" name="TextBox 7"/>
          <p:cNvSpPr txBox="1">
            <a:spLocks noChangeArrowheads="1"/>
          </p:cNvSpPr>
          <p:nvPr/>
        </p:nvSpPr>
        <p:spPr bwMode="auto">
          <a:xfrm>
            <a:off x="457200" y="2682875"/>
            <a:ext cx="12192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View Rubric</a:t>
            </a:r>
          </a:p>
        </p:txBody>
      </p:sp>
      <p:sp>
        <p:nvSpPr>
          <p:cNvPr id="26627" name="TextBox 37"/>
          <p:cNvSpPr txBox="1">
            <a:spLocks noChangeArrowheads="1"/>
          </p:cNvSpPr>
          <p:nvPr/>
        </p:nvSpPr>
        <p:spPr bwMode="auto">
          <a:xfrm>
            <a:off x="152400" y="3233738"/>
            <a:ext cx="1600200" cy="339725"/>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26628" name="TextBox 92"/>
          <p:cNvSpPr txBox="1">
            <a:spLocks noChangeArrowheads="1"/>
          </p:cNvSpPr>
          <p:nvPr/>
        </p:nvSpPr>
        <p:spPr bwMode="auto">
          <a:xfrm>
            <a:off x="457200" y="2420938"/>
            <a:ext cx="1219200" cy="338137"/>
          </a:xfrm>
          <a:prstGeom prst="rect">
            <a:avLst/>
          </a:prstGeom>
          <a:noFill/>
          <a:ln w="9525">
            <a:noFill/>
            <a:miter lim="800000"/>
            <a:headEnd/>
            <a:tailEnd/>
          </a:ln>
        </p:spPr>
        <p:txBody>
          <a:bodyPr>
            <a:spAutoFit/>
          </a:bodyPr>
          <a:lstStyle/>
          <a:p>
            <a:r>
              <a:rPr lang="en-US" sz="1600">
                <a:latin typeface="Calibri" pitchFamily="34" charset="0"/>
              </a:rPr>
              <a:t>Details </a:t>
            </a:r>
          </a:p>
        </p:txBody>
      </p:sp>
      <p:sp>
        <p:nvSpPr>
          <p:cNvPr id="26629" name="TextBox 93"/>
          <p:cNvSpPr txBox="1">
            <a:spLocks noChangeArrowheads="1"/>
          </p:cNvSpPr>
          <p:nvPr/>
        </p:nvSpPr>
        <p:spPr bwMode="auto">
          <a:xfrm>
            <a:off x="152400" y="2971800"/>
            <a:ext cx="1905000" cy="338138"/>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6632"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pic>
        <p:nvPicPr>
          <p:cNvPr id="26633" name="Picture 2"/>
          <p:cNvPicPr>
            <a:picLocks noChangeAspect="1" noChangeArrowheads="1"/>
          </p:cNvPicPr>
          <p:nvPr/>
        </p:nvPicPr>
        <p:blipFill>
          <a:blip r:embed="rId2"/>
          <a:srcRect/>
          <a:stretch>
            <a:fillRect/>
          </a:stretch>
        </p:blipFill>
        <p:spPr bwMode="auto">
          <a:xfrm>
            <a:off x="2514600" y="1081088"/>
            <a:ext cx="6172200" cy="5483225"/>
          </a:xfrm>
          <a:prstGeom prst="rect">
            <a:avLst/>
          </a:prstGeom>
          <a:noFill/>
          <a:ln w="9525">
            <a:noFill/>
            <a:miter lim="800000"/>
            <a:headEnd/>
            <a:tailEnd/>
          </a:ln>
        </p:spPr>
      </p:pic>
      <p:sp>
        <p:nvSpPr>
          <p:cNvPr id="26634" name="TextBox 63"/>
          <p:cNvSpPr txBox="1">
            <a:spLocks noChangeArrowheads="1"/>
          </p:cNvSpPr>
          <p:nvPr/>
        </p:nvSpPr>
        <p:spPr bwMode="auto">
          <a:xfrm>
            <a:off x="152400" y="17526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65" name="Straight Connector 64"/>
          <p:cNvCxnSpPr/>
          <p:nvPr/>
        </p:nvCxnSpPr>
        <p:spPr>
          <a:xfrm>
            <a:off x="22098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18" name="Rounded Rectangle 17"/>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19" name="Rounded Rectangle 1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16" name="Rounded Rectangle 15"/>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62200" y="1828800"/>
            <a:ext cx="6629400" cy="47244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7650" name="Picture 2"/>
          <p:cNvPicPr>
            <a:picLocks noChangeAspect="1" noChangeArrowheads="1"/>
          </p:cNvPicPr>
          <p:nvPr/>
        </p:nvPicPr>
        <p:blipFill>
          <a:blip r:embed="rId3"/>
          <a:srcRect/>
          <a:stretch>
            <a:fillRect/>
          </a:stretch>
        </p:blipFill>
        <p:spPr bwMode="auto">
          <a:xfrm>
            <a:off x="2590800" y="2057400"/>
            <a:ext cx="6140450" cy="3495675"/>
          </a:xfrm>
          <a:prstGeom prst="rect">
            <a:avLst/>
          </a:prstGeom>
          <a:noFill/>
          <a:ln w="9525">
            <a:noFill/>
            <a:miter lim="800000"/>
            <a:headEnd/>
            <a:tailEnd/>
          </a:ln>
        </p:spPr>
      </p:pic>
      <p:sp>
        <p:nvSpPr>
          <p:cNvPr id="2" name="Rectangle 1"/>
          <p:cNvSpPr/>
          <p:nvPr/>
        </p:nvSpPr>
        <p:spPr>
          <a:xfrm>
            <a:off x="2667000" y="6172200"/>
            <a:ext cx="594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652" name="TextBox 2"/>
          <p:cNvSpPr txBox="1">
            <a:spLocks noChangeArrowheads="1"/>
          </p:cNvSpPr>
          <p:nvPr/>
        </p:nvSpPr>
        <p:spPr bwMode="auto">
          <a:xfrm>
            <a:off x="3352800" y="6172200"/>
            <a:ext cx="4648200" cy="369888"/>
          </a:xfrm>
          <a:prstGeom prst="rect">
            <a:avLst/>
          </a:prstGeom>
          <a:noFill/>
          <a:ln w="9525">
            <a:noFill/>
            <a:miter lim="800000"/>
            <a:headEnd/>
            <a:tailEnd/>
          </a:ln>
        </p:spPr>
        <p:txBody>
          <a:bodyPr>
            <a:spAutoFit/>
          </a:bodyPr>
          <a:lstStyle/>
          <a:p>
            <a:r>
              <a:rPr lang="en-US">
                <a:solidFill>
                  <a:schemeClr val="bg1"/>
                </a:solidFill>
                <a:latin typeface="Calibri" pitchFamily="34" charset="0"/>
              </a:rPr>
              <a:t>(Search and query controls could go here)</a:t>
            </a:r>
          </a:p>
        </p:txBody>
      </p:sp>
      <p:sp>
        <p:nvSpPr>
          <p:cNvPr id="130" name="Rounded Rectangle 129"/>
          <p:cNvSpPr/>
          <p:nvPr/>
        </p:nvSpPr>
        <p:spPr>
          <a:xfrm>
            <a:off x="7086600" y="5638800"/>
            <a:ext cx="1828800" cy="365125"/>
          </a:xfrm>
          <a:prstGeom prst="roundRect">
            <a:avLst/>
          </a:prstGeom>
          <a:solidFill>
            <a:schemeClr val="accent4">
              <a:lumMod val="40000"/>
              <a:lumOff val="60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Download List</a:t>
            </a:r>
            <a:endParaRPr lang="en-US" dirty="0">
              <a:solidFill>
                <a:schemeClr val="tx1"/>
              </a:solidFill>
            </a:endParaRPr>
          </a:p>
        </p:txBody>
      </p:sp>
      <p:sp>
        <p:nvSpPr>
          <p:cNvPr id="27654" name="TextBox 37"/>
          <p:cNvSpPr txBox="1">
            <a:spLocks noChangeArrowheads="1"/>
          </p:cNvSpPr>
          <p:nvPr/>
        </p:nvSpPr>
        <p:spPr bwMode="auto">
          <a:xfrm>
            <a:off x="152400" y="2116138"/>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27655" name="TextBox 39"/>
          <p:cNvSpPr txBox="1">
            <a:spLocks noChangeArrowheads="1"/>
          </p:cNvSpPr>
          <p:nvPr/>
        </p:nvSpPr>
        <p:spPr bwMode="auto">
          <a:xfrm>
            <a:off x="152400" y="3962400"/>
            <a:ext cx="1600200" cy="338138"/>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42" name="TextBox 41"/>
          <p:cNvSpPr txBox="1"/>
          <p:nvPr/>
        </p:nvSpPr>
        <p:spPr>
          <a:xfrm>
            <a:off x="152400" y="2370138"/>
            <a:ext cx="1676400" cy="3397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Manage Artifacts</a:t>
            </a:r>
            <a:endParaRPr lang="en-US" sz="1600" b="1" dirty="0">
              <a:latin typeface="+mn-lt"/>
              <a:cs typeface="+mn-cs"/>
            </a:endParaRPr>
          </a:p>
        </p:txBody>
      </p:sp>
      <p:sp>
        <p:nvSpPr>
          <p:cNvPr id="27657" name="TextBox 42"/>
          <p:cNvSpPr txBox="1">
            <a:spLocks noChangeArrowheads="1"/>
          </p:cNvSpPr>
          <p:nvPr/>
        </p:nvSpPr>
        <p:spPr bwMode="auto">
          <a:xfrm>
            <a:off x="533400" y="2667000"/>
            <a:ext cx="1295400"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Find and Sort</a:t>
            </a:r>
          </a:p>
        </p:txBody>
      </p:sp>
      <p:sp>
        <p:nvSpPr>
          <p:cNvPr id="27658" name="TextBox 43"/>
          <p:cNvSpPr txBox="1">
            <a:spLocks noChangeArrowheads="1"/>
          </p:cNvSpPr>
          <p:nvPr/>
        </p:nvSpPr>
        <p:spPr bwMode="auto">
          <a:xfrm>
            <a:off x="533400" y="2895600"/>
            <a:ext cx="1600200" cy="338138"/>
          </a:xfrm>
          <a:prstGeom prst="rect">
            <a:avLst/>
          </a:prstGeom>
          <a:noFill/>
          <a:ln w="9525">
            <a:noFill/>
            <a:miter lim="800000"/>
            <a:headEnd/>
            <a:tailEnd/>
          </a:ln>
        </p:spPr>
        <p:txBody>
          <a:bodyPr>
            <a:spAutoFit/>
          </a:bodyPr>
          <a:lstStyle/>
          <a:p>
            <a:r>
              <a:rPr lang="en-US" sz="1600">
                <a:latin typeface="Calibri" pitchFamily="34" charset="0"/>
              </a:rPr>
              <a:t>View (Reader)</a:t>
            </a:r>
          </a:p>
        </p:txBody>
      </p:sp>
      <p:sp>
        <p:nvSpPr>
          <p:cNvPr id="27659" name="TextBox 44"/>
          <p:cNvSpPr txBox="1">
            <a:spLocks noChangeArrowheads="1"/>
          </p:cNvSpPr>
          <p:nvPr/>
        </p:nvSpPr>
        <p:spPr bwMode="auto">
          <a:xfrm>
            <a:off x="533400" y="3167063"/>
            <a:ext cx="1600200" cy="338137"/>
          </a:xfrm>
          <a:prstGeom prst="rect">
            <a:avLst/>
          </a:prstGeom>
          <a:noFill/>
          <a:ln w="9525">
            <a:noFill/>
            <a:miter lim="800000"/>
            <a:headEnd/>
            <a:tailEnd/>
          </a:ln>
        </p:spPr>
        <p:txBody>
          <a:bodyPr>
            <a:spAutoFit/>
          </a:bodyPr>
          <a:lstStyle/>
          <a:p>
            <a:r>
              <a:rPr lang="en-US" sz="1600">
                <a:latin typeface="Calibri" pitchFamily="34" charset="0"/>
              </a:rPr>
              <a:t>Edit/Code</a:t>
            </a:r>
          </a:p>
        </p:txBody>
      </p:sp>
      <p:sp>
        <p:nvSpPr>
          <p:cNvPr id="27660" name="TextBox 45"/>
          <p:cNvSpPr txBox="1">
            <a:spLocks noChangeArrowheads="1"/>
          </p:cNvSpPr>
          <p:nvPr/>
        </p:nvSpPr>
        <p:spPr bwMode="auto">
          <a:xfrm>
            <a:off x="533400" y="3429000"/>
            <a:ext cx="1600200" cy="338138"/>
          </a:xfrm>
          <a:prstGeom prst="rect">
            <a:avLst/>
          </a:prstGeom>
          <a:noFill/>
          <a:ln w="9525">
            <a:noFill/>
            <a:miter lim="800000"/>
            <a:headEnd/>
            <a:tailEnd/>
          </a:ln>
        </p:spPr>
        <p:txBody>
          <a:bodyPr>
            <a:spAutoFit/>
          </a:bodyPr>
          <a:lstStyle/>
          <a:p>
            <a:r>
              <a:rPr lang="en-US" sz="1600">
                <a:latin typeface="Calibri" pitchFamily="34" charset="0"/>
              </a:rPr>
              <a:t>Upload New</a:t>
            </a:r>
          </a:p>
        </p:txBody>
      </p:sp>
      <p:sp>
        <p:nvSpPr>
          <p:cNvPr id="27661" name="TextBox 46"/>
          <p:cNvSpPr txBox="1">
            <a:spLocks noChangeArrowheads="1"/>
          </p:cNvSpPr>
          <p:nvPr/>
        </p:nvSpPr>
        <p:spPr bwMode="auto">
          <a:xfrm>
            <a:off x="533400" y="3700463"/>
            <a:ext cx="1066800" cy="338137"/>
          </a:xfrm>
          <a:prstGeom prst="rect">
            <a:avLst/>
          </a:prstGeom>
          <a:noFill/>
          <a:ln w="9525">
            <a:noFill/>
            <a:miter lim="800000"/>
            <a:headEnd/>
            <a:tailEnd/>
          </a:ln>
        </p:spPr>
        <p:txBody>
          <a:bodyPr>
            <a:spAutoFit/>
          </a:bodyPr>
          <a:lstStyle/>
          <a:p>
            <a:r>
              <a:rPr lang="en-US" sz="1600">
                <a:latin typeface="Calibri" pitchFamily="34" charset="0"/>
              </a:rPr>
              <a:t>Delete</a:t>
            </a:r>
          </a:p>
        </p:txBody>
      </p:sp>
      <p:sp>
        <p:nvSpPr>
          <p:cNvPr id="48" name="Rectangle 47"/>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9" name="Rectangle 48"/>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7664" name="TextBox 49"/>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27665" name="TextBox 54"/>
          <p:cNvSpPr txBox="1">
            <a:spLocks noChangeArrowheads="1"/>
          </p:cNvSpPr>
          <p:nvPr/>
        </p:nvSpPr>
        <p:spPr bwMode="auto">
          <a:xfrm>
            <a:off x="152400" y="19050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56" name="Straight Connector 55"/>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Callout 56"/>
          <p:cNvSpPr/>
          <p:nvPr/>
        </p:nvSpPr>
        <p:spPr>
          <a:xfrm>
            <a:off x="1981200" y="1066800"/>
            <a:ext cx="6248400" cy="914400"/>
          </a:xfrm>
          <a:prstGeom prst="wedgeEllipseCallout">
            <a:avLst>
              <a:gd name="adj1" fmla="val 3120"/>
              <a:gd name="adj2" fmla="val -488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If only shows for one year, need easy way to switch years and copy forward.  Also, teacher should toggle back and forth to see ones they entered and ones the evaluator entered.</a:t>
            </a:r>
            <a:endParaRPr lang="en-US" sz="1400" b="1" dirty="0">
              <a:solidFill>
                <a:schemeClr val="tx1"/>
              </a:solidFill>
            </a:endParaRPr>
          </a:p>
        </p:txBody>
      </p:sp>
      <p:sp>
        <p:nvSpPr>
          <p:cNvPr id="25" name="Rounded Rectangle 24"/>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6" name="Rounded Rectangle 25"/>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27" name="Rounded Rectangle 26"/>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4" name="Rounded Rectangle 23"/>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6096000"/>
            <a:ext cx="594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698" name="TextBox 2"/>
          <p:cNvSpPr txBox="1">
            <a:spLocks noChangeArrowheads="1"/>
          </p:cNvSpPr>
          <p:nvPr/>
        </p:nvSpPr>
        <p:spPr bwMode="auto">
          <a:xfrm>
            <a:off x="3200400" y="6118225"/>
            <a:ext cx="4648200" cy="368300"/>
          </a:xfrm>
          <a:prstGeom prst="rect">
            <a:avLst/>
          </a:prstGeom>
          <a:noFill/>
          <a:ln w="9525">
            <a:noFill/>
            <a:miter lim="800000"/>
            <a:headEnd/>
            <a:tailEnd/>
          </a:ln>
        </p:spPr>
        <p:txBody>
          <a:bodyPr>
            <a:spAutoFit/>
          </a:bodyPr>
          <a:lstStyle/>
          <a:p>
            <a:r>
              <a:rPr lang="en-US">
                <a:solidFill>
                  <a:schemeClr val="bg1"/>
                </a:solidFill>
                <a:latin typeface="Calibri" pitchFamily="34" charset="0"/>
              </a:rPr>
              <a:t>(Search and query controls could go here)</a:t>
            </a:r>
          </a:p>
        </p:txBody>
      </p:sp>
      <p:sp>
        <p:nvSpPr>
          <p:cNvPr id="43" name="Right Arrow 42"/>
          <p:cNvSpPr/>
          <p:nvPr/>
        </p:nvSpPr>
        <p:spPr>
          <a:xfrm>
            <a:off x="8442325" y="1828800"/>
            <a:ext cx="473075" cy="376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Left Arrow 43"/>
          <p:cNvSpPr/>
          <p:nvPr/>
        </p:nvSpPr>
        <p:spPr>
          <a:xfrm>
            <a:off x="5851525" y="1900238"/>
            <a:ext cx="473075" cy="3667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ectangle 44"/>
          <p:cNvSpPr/>
          <p:nvPr/>
        </p:nvSpPr>
        <p:spPr>
          <a:xfrm>
            <a:off x="6781800" y="5667375"/>
            <a:ext cx="1371600" cy="276225"/>
          </a:xfrm>
          <a:prstGeom prst="rect">
            <a:avLst/>
          </a:prstGeom>
          <a:solidFill>
            <a:schemeClr val="accent4">
              <a:lumMod val="40000"/>
              <a:lumOff val="6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Open File</a:t>
            </a:r>
            <a:endParaRPr lang="en-US" dirty="0">
              <a:solidFill>
                <a:schemeClr val="tx1"/>
              </a:solidFill>
            </a:endParaRPr>
          </a:p>
        </p:txBody>
      </p:sp>
      <p:sp>
        <p:nvSpPr>
          <p:cNvPr id="46" name="Rectangle 45"/>
          <p:cNvSpPr/>
          <p:nvPr/>
        </p:nvSpPr>
        <p:spPr>
          <a:xfrm>
            <a:off x="6172200" y="2320925"/>
            <a:ext cx="2438400" cy="3159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2"/>
                </a:solidFill>
              </a:rPr>
              <a:t>(Viewer – displays content of uploaded item)</a:t>
            </a:r>
            <a:endParaRPr lang="en-US" dirty="0">
              <a:solidFill>
                <a:schemeClr val="tx2"/>
              </a:solidFill>
            </a:endParaRPr>
          </a:p>
        </p:txBody>
      </p:sp>
      <p:sp>
        <p:nvSpPr>
          <p:cNvPr id="47" name="Rectangle 46"/>
          <p:cNvSpPr/>
          <p:nvPr/>
        </p:nvSpPr>
        <p:spPr>
          <a:xfrm>
            <a:off x="2590800" y="1905000"/>
            <a:ext cx="3048000" cy="39449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2"/>
              </a:solidFill>
            </a:endParaRPr>
          </a:p>
        </p:txBody>
      </p:sp>
      <p:sp>
        <p:nvSpPr>
          <p:cNvPr id="29704" name="TextBox 8"/>
          <p:cNvSpPr txBox="1">
            <a:spLocks noChangeArrowheads="1"/>
          </p:cNvSpPr>
          <p:nvPr/>
        </p:nvSpPr>
        <p:spPr bwMode="auto">
          <a:xfrm>
            <a:off x="2667000" y="1981200"/>
            <a:ext cx="2971800" cy="3970338"/>
          </a:xfrm>
          <a:prstGeom prst="rect">
            <a:avLst/>
          </a:prstGeom>
          <a:noFill/>
          <a:ln w="9525">
            <a:noFill/>
            <a:miter lim="800000"/>
            <a:headEnd/>
            <a:tailEnd/>
          </a:ln>
        </p:spPr>
        <p:txBody>
          <a:bodyPr>
            <a:spAutoFit/>
          </a:bodyPr>
          <a:lstStyle/>
          <a:p>
            <a:r>
              <a:rPr lang="en-US">
                <a:latin typeface="Calibri" pitchFamily="34" charset="0"/>
              </a:rPr>
              <a:t>Doc Title:</a:t>
            </a:r>
          </a:p>
          <a:p>
            <a:r>
              <a:rPr lang="en-US">
                <a:latin typeface="Calibri" pitchFamily="34" charset="0"/>
              </a:rPr>
              <a:t>Date uploaded:</a:t>
            </a:r>
          </a:p>
          <a:p>
            <a:r>
              <a:rPr lang="en-US">
                <a:latin typeface="Calibri" pitchFamily="34" charset="0"/>
              </a:rPr>
              <a:t>Uploaded by:</a:t>
            </a:r>
          </a:p>
          <a:p>
            <a:r>
              <a:rPr lang="en-US">
                <a:latin typeface="Calibri" pitchFamily="34" charset="0"/>
              </a:rPr>
              <a:t>File Name:</a:t>
            </a:r>
          </a:p>
          <a:p>
            <a:r>
              <a:rPr lang="en-US">
                <a:latin typeface="Calibri" pitchFamily="34" charset="0"/>
              </a:rPr>
              <a:t>Doc Desc:</a:t>
            </a:r>
          </a:p>
          <a:p>
            <a:r>
              <a:rPr lang="en-US">
                <a:latin typeface="Calibri" pitchFamily="34" charset="0"/>
              </a:rPr>
              <a:t>Doc Context:</a:t>
            </a:r>
          </a:p>
          <a:p>
            <a:r>
              <a:rPr lang="en-US">
                <a:latin typeface="Calibri" pitchFamily="34" charset="0"/>
              </a:rPr>
              <a:t>Alignment:</a:t>
            </a:r>
          </a:p>
          <a:p>
            <a:r>
              <a:rPr lang="en-US">
                <a:latin typeface="Calibri" pitchFamily="34" charset="0"/>
              </a:rPr>
              <a:t>Attached to observations (this school year): ______________</a:t>
            </a:r>
          </a:p>
          <a:p>
            <a:r>
              <a:rPr lang="en-US">
                <a:latin typeface="Calibri" pitchFamily="34" charset="0"/>
              </a:rPr>
              <a:t>Has evaluator scored, added evidence to or attached to rubric this school year? (Y/N) [If yes, Date]</a:t>
            </a:r>
          </a:p>
        </p:txBody>
      </p:sp>
      <p:sp>
        <p:nvSpPr>
          <p:cNvPr id="29705" name="TextBox 30"/>
          <p:cNvSpPr txBox="1">
            <a:spLocks noChangeArrowheads="1"/>
          </p:cNvSpPr>
          <p:nvPr/>
        </p:nvSpPr>
        <p:spPr bwMode="auto">
          <a:xfrm>
            <a:off x="152400" y="2116138"/>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29706" name="TextBox 31"/>
          <p:cNvSpPr txBox="1">
            <a:spLocks noChangeArrowheads="1"/>
          </p:cNvSpPr>
          <p:nvPr/>
        </p:nvSpPr>
        <p:spPr bwMode="auto">
          <a:xfrm>
            <a:off x="152400" y="3962400"/>
            <a:ext cx="1600200" cy="338138"/>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33" name="TextBox 32"/>
          <p:cNvSpPr txBox="1"/>
          <p:nvPr/>
        </p:nvSpPr>
        <p:spPr>
          <a:xfrm>
            <a:off x="152400" y="2370138"/>
            <a:ext cx="1905000" cy="3397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Manage Artifacts</a:t>
            </a:r>
            <a:endParaRPr lang="en-US" sz="1600" b="1" dirty="0">
              <a:latin typeface="+mn-lt"/>
              <a:cs typeface="+mn-cs"/>
            </a:endParaRPr>
          </a:p>
        </p:txBody>
      </p:sp>
      <p:sp>
        <p:nvSpPr>
          <p:cNvPr id="29708" name="TextBox 33"/>
          <p:cNvSpPr txBox="1">
            <a:spLocks noChangeArrowheads="1"/>
          </p:cNvSpPr>
          <p:nvPr/>
        </p:nvSpPr>
        <p:spPr bwMode="auto">
          <a:xfrm>
            <a:off x="533400" y="2667000"/>
            <a:ext cx="1600200" cy="338138"/>
          </a:xfrm>
          <a:prstGeom prst="rect">
            <a:avLst/>
          </a:prstGeom>
          <a:noFill/>
          <a:ln w="9525">
            <a:noFill/>
            <a:miter lim="800000"/>
            <a:headEnd/>
            <a:tailEnd/>
          </a:ln>
        </p:spPr>
        <p:txBody>
          <a:bodyPr>
            <a:spAutoFit/>
          </a:bodyPr>
          <a:lstStyle/>
          <a:p>
            <a:r>
              <a:rPr lang="en-US" sz="1600">
                <a:latin typeface="Calibri" pitchFamily="34" charset="0"/>
              </a:rPr>
              <a:t>Find and Sort</a:t>
            </a:r>
          </a:p>
        </p:txBody>
      </p:sp>
      <p:sp>
        <p:nvSpPr>
          <p:cNvPr id="29709" name="TextBox 34"/>
          <p:cNvSpPr txBox="1">
            <a:spLocks noChangeArrowheads="1"/>
          </p:cNvSpPr>
          <p:nvPr/>
        </p:nvSpPr>
        <p:spPr bwMode="auto">
          <a:xfrm>
            <a:off x="533400" y="2968625"/>
            <a:ext cx="1600200" cy="231775"/>
          </a:xfrm>
          <a:prstGeom prst="rect">
            <a:avLst/>
          </a:prstGeom>
          <a:solidFill>
            <a:srgbClr val="FFFF00"/>
          </a:solidFill>
          <a:ln w="9525">
            <a:noFill/>
            <a:miter lim="800000"/>
            <a:headEnd/>
            <a:tailEnd/>
          </a:ln>
        </p:spPr>
        <p:txBody>
          <a:bodyPr>
            <a:spAutoFit/>
          </a:bodyPr>
          <a:lstStyle/>
          <a:p>
            <a:r>
              <a:rPr lang="en-US" sz="1600">
                <a:latin typeface="Calibri" pitchFamily="34" charset="0"/>
              </a:rPr>
              <a:t>View (Reader)</a:t>
            </a:r>
          </a:p>
        </p:txBody>
      </p:sp>
      <p:sp>
        <p:nvSpPr>
          <p:cNvPr id="29710" name="TextBox 35"/>
          <p:cNvSpPr txBox="1">
            <a:spLocks noChangeArrowheads="1"/>
          </p:cNvSpPr>
          <p:nvPr/>
        </p:nvSpPr>
        <p:spPr bwMode="auto">
          <a:xfrm>
            <a:off x="533400" y="3167063"/>
            <a:ext cx="1600200" cy="338137"/>
          </a:xfrm>
          <a:prstGeom prst="rect">
            <a:avLst/>
          </a:prstGeom>
          <a:noFill/>
          <a:ln w="9525">
            <a:noFill/>
            <a:miter lim="800000"/>
            <a:headEnd/>
            <a:tailEnd/>
          </a:ln>
        </p:spPr>
        <p:txBody>
          <a:bodyPr>
            <a:spAutoFit/>
          </a:bodyPr>
          <a:lstStyle/>
          <a:p>
            <a:r>
              <a:rPr lang="en-US" sz="1600">
                <a:latin typeface="Calibri" pitchFamily="34" charset="0"/>
              </a:rPr>
              <a:t>Edit/Code</a:t>
            </a:r>
          </a:p>
        </p:txBody>
      </p:sp>
      <p:sp>
        <p:nvSpPr>
          <p:cNvPr id="29711" name="TextBox 37"/>
          <p:cNvSpPr txBox="1">
            <a:spLocks noChangeArrowheads="1"/>
          </p:cNvSpPr>
          <p:nvPr/>
        </p:nvSpPr>
        <p:spPr bwMode="auto">
          <a:xfrm>
            <a:off x="533400" y="3429000"/>
            <a:ext cx="1600200" cy="338138"/>
          </a:xfrm>
          <a:prstGeom prst="rect">
            <a:avLst/>
          </a:prstGeom>
          <a:noFill/>
          <a:ln w="9525">
            <a:noFill/>
            <a:miter lim="800000"/>
            <a:headEnd/>
            <a:tailEnd/>
          </a:ln>
        </p:spPr>
        <p:txBody>
          <a:bodyPr>
            <a:spAutoFit/>
          </a:bodyPr>
          <a:lstStyle/>
          <a:p>
            <a:r>
              <a:rPr lang="en-US" sz="1600">
                <a:latin typeface="Calibri" pitchFamily="34" charset="0"/>
              </a:rPr>
              <a:t>Upload New</a:t>
            </a:r>
          </a:p>
        </p:txBody>
      </p:sp>
      <p:sp>
        <p:nvSpPr>
          <p:cNvPr id="29712" name="TextBox 38"/>
          <p:cNvSpPr txBox="1">
            <a:spLocks noChangeArrowheads="1"/>
          </p:cNvSpPr>
          <p:nvPr/>
        </p:nvSpPr>
        <p:spPr bwMode="auto">
          <a:xfrm>
            <a:off x="533400" y="3700463"/>
            <a:ext cx="1600200" cy="338137"/>
          </a:xfrm>
          <a:prstGeom prst="rect">
            <a:avLst/>
          </a:prstGeom>
          <a:noFill/>
          <a:ln w="9525">
            <a:noFill/>
            <a:miter lim="800000"/>
            <a:headEnd/>
            <a:tailEnd/>
          </a:ln>
        </p:spPr>
        <p:txBody>
          <a:bodyPr>
            <a:spAutoFit/>
          </a:bodyPr>
          <a:lstStyle/>
          <a:p>
            <a:r>
              <a:rPr lang="en-US" sz="1600">
                <a:latin typeface="Calibri" pitchFamily="34" charset="0"/>
              </a:rPr>
              <a:t>Delete</a:t>
            </a:r>
          </a:p>
        </p:txBody>
      </p:sp>
      <p:sp>
        <p:nvSpPr>
          <p:cNvPr id="40" name="Rectangle 39"/>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1" name="Rectangle 40"/>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9715" name="TextBox 41"/>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29716" name="TextBox 66"/>
          <p:cNvSpPr txBox="1">
            <a:spLocks noChangeArrowheads="1"/>
          </p:cNvSpPr>
          <p:nvPr/>
        </p:nvSpPr>
        <p:spPr bwMode="auto">
          <a:xfrm>
            <a:off x="152400" y="1871663"/>
            <a:ext cx="1828800" cy="338137"/>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68" name="Straight Connector 67"/>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8" name="Rounded Rectangle 27"/>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29" name="Rounded Rectangle 2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6" name="Rounded Rectangle 25"/>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30"/>
          <p:cNvSpPr txBox="1">
            <a:spLocks noChangeArrowheads="1"/>
          </p:cNvSpPr>
          <p:nvPr/>
        </p:nvSpPr>
        <p:spPr bwMode="auto">
          <a:xfrm>
            <a:off x="152400" y="2116138"/>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31746" name="TextBox 31"/>
          <p:cNvSpPr txBox="1">
            <a:spLocks noChangeArrowheads="1"/>
          </p:cNvSpPr>
          <p:nvPr/>
        </p:nvSpPr>
        <p:spPr bwMode="auto">
          <a:xfrm>
            <a:off x="152400" y="3962400"/>
            <a:ext cx="1600200" cy="338138"/>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33" name="TextBox 32"/>
          <p:cNvSpPr txBox="1"/>
          <p:nvPr/>
        </p:nvSpPr>
        <p:spPr>
          <a:xfrm>
            <a:off x="152400" y="2370138"/>
            <a:ext cx="1905000" cy="3397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Manage Artifacts</a:t>
            </a:r>
            <a:endParaRPr lang="en-US" sz="1600" b="1" dirty="0">
              <a:latin typeface="+mn-lt"/>
              <a:cs typeface="+mn-cs"/>
            </a:endParaRPr>
          </a:p>
        </p:txBody>
      </p:sp>
      <p:sp>
        <p:nvSpPr>
          <p:cNvPr id="31748" name="TextBox 33"/>
          <p:cNvSpPr txBox="1">
            <a:spLocks noChangeArrowheads="1"/>
          </p:cNvSpPr>
          <p:nvPr/>
        </p:nvSpPr>
        <p:spPr bwMode="auto">
          <a:xfrm>
            <a:off x="533400" y="2667000"/>
            <a:ext cx="1600200" cy="338138"/>
          </a:xfrm>
          <a:prstGeom prst="rect">
            <a:avLst/>
          </a:prstGeom>
          <a:noFill/>
          <a:ln w="9525">
            <a:noFill/>
            <a:miter lim="800000"/>
            <a:headEnd/>
            <a:tailEnd/>
          </a:ln>
        </p:spPr>
        <p:txBody>
          <a:bodyPr>
            <a:spAutoFit/>
          </a:bodyPr>
          <a:lstStyle/>
          <a:p>
            <a:r>
              <a:rPr lang="en-US" sz="1600">
                <a:latin typeface="Calibri" pitchFamily="34" charset="0"/>
              </a:rPr>
              <a:t>Find and Sort</a:t>
            </a:r>
          </a:p>
        </p:txBody>
      </p:sp>
      <p:sp>
        <p:nvSpPr>
          <p:cNvPr id="31749" name="TextBox 34"/>
          <p:cNvSpPr txBox="1">
            <a:spLocks noChangeArrowheads="1"/>
          </p:cNvSpPr>
          <p:nvPr/>
        </p:nvSpPr>
        <p:spPr bwMode="auto">
          <a:xfrm>
            <a:off x="533400" y="2895600"/>
            <a:ext cx="1600200" cy="231775"/>
          </a:xfrm>
          <a:prstGeom prst="rect">
            <a:avLst/>
          </a:prstGeom>
          <a:noFill/>
          <a:ln w="9525">
            <a:noFill/>
            <a:miter lim="800000"/>
            <a:headEnd/>
            <a:tailEnd/>
          </a:ln>
        </p:spPr>
        <p:txBody>
          <a:bodyPr>
            <a:spAutoFit/>
          </a:bodyPr>
          <a:lstStyle/>
          <a:p>
            <a:r>
              <a:rPr lang="en-US" sz="1600">
                <a:latin typeface="Calibri" pitchFamily="34" charset="0"/>
              </a:rPr>
              <a:t>View (Reader)</a:t>
            </a:r>
          </a:p>
        </p:txBody>
      </p:sp>
      <p:sp>
        <p:nvSpPr>
          <p:cNvPr id="31750" name="TextBox 35"/>
          <p:cNvSpPr txBox="1">
            <a:spLocks noChangeArrowheads="1"/>
          </p:cNvSpPr>
          <p:nvPr/>
        </p:nvSpPr>
        <p:spPr bwMode="auto">
          <a:xfrm>
            <a:off x="533400" y="3167063"/>
            <a:ext cx="1219200" cy="338137"/>
          </a:xfrm>
          <a:prstGeom prst="rect">
            <a:avLst/>
          </a:prstGeom>
          <a:solidFill>
            <a:srgbClr val="FFFF00"/>
          </a:solidFill>
          <a:ln w="9525">
            <a:noFill/>
            <a:miter lim="800000"/>
            <a:headEnd/>
            <a:tailEnd/>
          </a:ln>
        </p:spPr>
        <p:txBody>
          <a:bodyPr>
            <a:spAutoFit/>
          </a:bodyPr>
          <a:lstStyle/>
          <a:p>
            <a:r>
              <a:rPr lang="en-US" sz="1600">
                <a:latin typeface="Calibri" pitchFamily="34" charset="0"/>
              </a:rPr>
              <a:t>Edit/Code</a:t>
            </a:r>
          </a:p>
        </p:txBody>
      </p:sp>
      <p:sp>
        <p:nvSpPr>
          <p:cNvPr id="31751" name="TextBox 37"/>
          <p:cNvSpPr txBox="1">
            <a:spLocks noChangeArrowheads="1"/>
          </p:cNvSpPr>
          <p:nvPr/>
        </p:nvSpPr>
        <p:spPr bwMode="auto">
          <a:xfrm>
            <a:off x="533400" y="3429000"/>
            <a:ext cx="1600200" cy="338138"/>
          </a:xfrm>
          <a:prstGeom prst="rect">
            <a:avLst/>
          </a:prstGeom>
          <a:noFill/>
          <a:ln w="9525">
            <a:noFill/>
            <a:miter lim="800000"/>
            <a:headEnd/>
            <a:tailEnd/>
          </a:ln>
        </p:spPr>
        <p:txBody>
          <a:bodyPr>
            <a:spAutoFit/>
          </a:bodyPr>
          <a:lstStyle/>
          <a:p>
            <a:r>
              <a:rPr lang="en-US" sz="1600">
                <a:latin typeface="Calibri" pitchFamily="34" charset="0"/>
              </a:rPr>
              <a:t>Upload New</a:t>
            </a:r>
          </a:p>
        </p:txBody>
      </p:sp>
      <p:sp>
        <p:nvSpPr>
          <p:cNvPr id="31752" name="TextBox 38"/>
          <p:cNvSpPr txBox="1">
            <a:spLocks noChangeArrowheads="1"/>
          </p:cNvSpPr>
          <p:nvPr/>
        </p:nvSpPr>
        <p:spPr bwMode="auto">
          <a:xfrm>
            <a:off x="533400" y="3700463"/>
            <a:ext cx="1600200" cy="338137"/>
          </a:xfrm>
          <a:prstGeom prst="rect">
            <a:avLst/>
          </a:prstGeom>
          <a:noFill/>
          <a:ln w="9525">
            <a:noFill/>
            <a:miter lim="800000"/>
            <a:headEnd/>
            <a:tailEnd/>
          </a:ln>
        </p:spPr>
        <p:txBody>
          <a:bodyPr>
            <a:spAutoFit/>
          </a:bodyPr>
          <a:lstStyle/>
          <a:p>
            <a:r>
              <a:rPr lang="en-US" sz="1600">
                <a:latin typeface="Calibri" pitchFamily="34" charset="0"/>
              </a:rPr>
              <a:t>Delete</a:t>
            </a:r>
          </a:p>
        </p:txBody>
      </p:sp>
      <p:sp>
        <p:nvSpPr>
          <p:cNvPr id="40" name="Rectangle 39"/>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1" name="Rectangle 40"/>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1755" name="TextBox 41"/>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25" name="Rounded Rectangle 24"/>
          <p:cNvSpPr/>
          <p:nvPr/>
        </p:nvSpPr>
        <p:spPr>
          <a:xfrm>
            <a:off x="3203575" y="1947863"/>
            <a:ext cx="4968875" cy="3690937"/>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ounded Rectangle 25"/>
          <p:cNvSpPr/>
          <p:nvPr/>
        </p:nvSpPr>
        <p:spPr>
          <a:xfrm>
            <a:off x="2819400" y="2252663"/>
            <a:ext cx="4800600" cy="369093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i="1" dirty="0">
                <a:solidFill>
                  <a:schemeClr val="tx1"/>
                </a:solidFill>
              </a:rPr>
              <a:t>If user owns this item, then they can :</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Change Item Name</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Change Item Description</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Add/change/remove from  the observation it is attached to</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Re-align Item to different (or additional) rubric component(s)</a:t>
            </a:r>
          </a:p>
        </p:txBody>
      </p:sp>
      <p:sp>
        <p:nvSpPr>
          <p:cNvPr id="27" name="Rounded Rectangle 26"/>
          <p:cNvSpPr/>
          <p:nvPr/>
        </p:nvSpPr>
        <p:spPr>
          <a:xfrm>
            <a:off x="5638800" y="1404938"/>
            <a:ext cx="1981200" cy="728662"/>
          </a:xfrm>
          <a:prstGeom prst="roundRect">
            <a:avLst/>
          </a:prstGeom>
          <a:solidFill>
            <a:schemeClr val="bg2">
              <a:lumMod val="50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t>Code</a:t>
            </a:r>
          </a:p>
        </p:txBody>
      </p:sp>
      <p:sp>
        <p:nvSpPr>
          <p:cNvPr id="28" name="Rounded Rectangle 27"/>
          <p:cNvSpPr/>
          <p:nvPr/>
        </p:nvSpPr>
        <p:spPr>
          <a:xfrm>
            <a:off x="3287713" y="1617663"/>
            <a:ext cx="1676400" cy="744537"/>
          </a:xfrm>
          <a:prstGeom prst="roundRect">
            <a:avLst/>
          </a:prstGeom>
          <a:solidFill>
            <a:schemeClr val="accent6">
              <a:lumMod val="75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t>Edit</a:t>
            </a:r>
            <a:endParaRPr lang="en-US" sz="2800" b="1" dirty="0"/>
          </a:p>
        </p:txBody>
      </p:sp>
      <p:sp>
        <p:nvSpPr>
          <p:cNvPr id="31760" name="TextBox 29"/>
          <p:cNvSpPr txBox="1">
            <a:spLocks noChangeArrowheads="1"/>
          </p:cNvSpPr>
          <p:nvPr/>
        </p:nvSpPr>
        <p:spPr bwMode="auto">
          <a:xfrm>
            <a:off x="152400" y="1871663"/>
            <a:ext cx="1828800" cy="338137"/>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37" name="Straight Connector 36"/>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4" name="Rounded Rectangle 23"/>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3" name="Rounded Rectangle 42"/>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2" name="Rounded Rectangle 21"/>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828800" y="1625600"/>
            <a:ext cx="6934200" cy="4775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i="1" dirty="0">
                <a:solidFill>
                  <a:schemeClr val="tx1"/>
                </a:solidFill>
              </a:rPr>
              <a:t>If user owns this item, then they can :</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Change Item Name</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Change Item Description</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Add/change/remove from  the observation it is attached to</a:t>
            </a:r>
          </a:p>
          <a:p>
            <a:pPr marL="285750" indent="-285750" fontAlgn="auto">
              <a:spcBef>
                <a:spcPts val="0"/>
              </a:spcBef>
              <a:spcAft>
                <a:spcPts val="0"/>
              </a:spcAft>
              <a:buFont typeface="Arial" panose="020B0604020202020204" pitchFamily="34" charset="0"/>
              <a:buChar char="•"/>
              <a:defRPr/>
            </a:pPr>
            <a:r>
              <a:rPr lang="en-US" sz="2400" dirty="0">
                <a:solidFill>
                  <a:schemeClr val="tx1"/>
                </a:solidFill>
              </a:rPr>
              <a:t>Re-align Item to different (or additional) rubric component(s)</a:t>
            </a:r>
          </a:p>
        </p:txBody>
      </p:sp>
      <p:sp>
        <p:nvSpPr>
          <p:cNvPr id="20" name="Rounded Rectangle 19"/>
          <p:cNvSpPr/>
          <p:nvPr/>
        </p:nvSpPr>
        <p:spPr>
          <a:xfrm>
            <a:off x="2590800" y="990600"/>
            <a:ext cx="1676400" cy="744538"/>
          </a:xfrm>
          <a:prstGeom prst="roundRect">
            <a:avLst/>
          </a:prstGeom>
          <a:solidFill>
            <a:schemeClr val="accent6">
              <a:lumMod val="75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t>Edit</a:t>
            </a:r>
            <a:endParaRPr lang="en-US" sz="2800" b="1" dirty="0"/>
          </a:p>
        </p:txBody>
      </p:sp>
      <p:sp>
        <p:nvSpPr>
          <p:cNvPr id="17" name="Rounded Rectangle 16"/>
          <p:cNvSpPr/>
          <p:nvPr/>
        </p:nvSpPr>
        <p:spPr>
          <a:xfrm>
            <a:off x="2133600" y="1862138"/>
            <a:ext cx="6858000" cy="4767262"/>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796" name="TextBox 30"/>
          <p:cNvSpPr txBox="1">
            <a:spLocks noChangeArrowheads="1"/>
          </p:cNvSpPr>
          <p:nvPr/>
        </p:nvSpPr>
        <p:spPr bwMode="auto">
          <a:xfrm>
            <a:off x="152400" y="2116138"/>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33797" name="TextBox 31"/>
          <p:cNvSpPr txBox="1">
            <a:spLocks noChangeArrowheads="1"/>
          </p:cNvSpPr>
          <p:nvPr/>
        </p:nvSpPr>
        <p:spPr bwMode="auto">
          <a:xfrm>
            <a:off x="152400" y="3962400"/>
            <a:ext cx="1600200" cy="338138"/>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33" name="TextBox 32"/>
          <p:cNvSpPr txBox="1"/>
          <p:nvPr/>
        </p:nvSpPr>
        <p:spPr>
          <a:xfrm>
            <a:off x="152400" y="2370138"/>
            <a:ext cx="1905000" cy="3397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Manage Artifacts</a:t>
            </a:r>
            <a:endParaRPr lang="en-US" sz="1600" b="1" dirty="0">
              <a:latin typeface="+mn-lt"/>
              <a:cs typeface="+mn-cs"/>
            </a:endParaRPr>
          </a:p>
        </p:txBody>
      </p:sp>
      <p:sp>
        <p:nvSpPr>
          <p:cNvPr id="33799" name="TextBox 33"/>
          <p:cNvSpPr txBox="1">
            <a:spLocks noChangeArrowheads="1"/>
          </p:cNvSpPr>
          <p:nvPr/>
        </p:nvSpPr>
        <p:spPr bwMode="auto">
          <a:xfrm>
            <a:off x="533400" y="2667000"/>
            <a:ext cx="1600200" cy="338138"/>
          </a:xfrm>
          <a:prstGeom prst="rect">
            <a:avLst/>
          </a:prstGeom>
          <a:noFill/>
          <a:ln w="9525">
            <a:noFill/>
            <a:miter lim="800000"/>
            <a:headEnd/>
            <a:tailEnd/>
          </a:ln>
        </p:spPr>
        <p:txBody>
          <a:bodyPr>
            <a:spAutoFit/>
          </a:bodyPr>
          <a:lstStyle/>
          <a:p>
            <a:r>
              <a:rPr lang="en-US" sz="1600">
                <a:latin typeface="Calibri" pitchFamily="34" charset="0"/>
              </a:rPr>
              <a:t>Find and Sort</a:t>
            </a:r>
          </a:p>
        </p:txBody>
      </p:sp>
      <p:sp>
        <p:nvSpPr>
          <p:cNvPr id="33800" name="TextBox 34"/>
          <p:cNvSpPr txBox="1">
            <a:spLocks noChangeArrowheads="1"/>
          </p:cNvSpPr>
          <p:nvPr/>
        </p:nvSpPr>
        <p:spPr bwMode="auto">
          <a:xfrm>
            <a:off x="533400" y="2895600"/>
            <a:ext cx="1600200" cy="231775"/>
          </a:xfrm>
          <a:prstGeom prst="rect">
            <a:avLst/>
          </a:prstGeom>
          <a:noFill/>
          <a:ln w="9525">
            <a:noFill/>
            <a:miter lim="800000"/>
            <a:headEnd/>
            <a:tailEnd/>
          </a:ln>
        </p:spPr>
        <p:txBody>
          <a:bodyPr>
            <a:spAutoFit/>
          </a:bodyPr>
          <a:lstStyle/>
          <a:p>
            <a:r>
              <a:rPr lang="en-US" sz="1600">
                <a:latin typeface="Calibri" pitchFamily="34" charset="0"/>
              </a:rPr>
              <a:t>View (Reader)</a:t>
            </a:r>
          </a:p>
        </p:txBody>
      </p:sp>
      <p:sp>
        <p:nvSpPr>
          <p:cNvPr id="33801" name="TextBox 35"/>
          <p:cNvSpPr txBox="1">
            <a:spLocks noChangeArrowheads="1"/>
          </p:cNvSpPr>
          <p:nvPr/>
        </p:nvSpPr>
        <p:spPr bwMode="auto">
          <a:xfrm>
            <a:off x="533400" y="3167063"/>
            <a:ext cx="1219200" cy="338137"/>
          </a:xfrm>
          <a:prstGeom prst="rect">
            <a:avLst/>
          </a:prstGeom>
          <a:solidFill>
            <a:srgbClr val="FFFF00"/>
          </a:solidFill>
          <a:ln w="9525">
            <a:noFill/>
            <a:miter lim="800000"/>
            <a:headEnd/>
            <a:tailEnd/>
          </a:ln>
        </p:spPr>
        <p:txBody>
          <a:bodyPr>
            <a:spAutoFit/>
          </a:bodyPr>
          <a:lstStyle/>
          <a:p>
            <a:r>
              <a:rPr lang="en-US" sz="1600">
                <a:latin typeface="Calibri" pitchFamily="34" charset="0"/>
              </a:rPr>
              <a:t>Edit/Code</a:t>
            </a:r>
          </a:p>
        </p:txBody>
      </p:sp>
      <p:sp>
        <p:nvSpPr>
          <p:cNvPr id="33802" name="TextBox 37"/>
          <p:cNvSpPr txBox="1">
            <a:spLocks noChangeArrowheads="1"/>
          </p:cNvSpPr>
          <p:nvPr/>
        </p:nvSpPr>
        <p:spPr bwMode="auto">
          <a:xfrm>
            <a:off x="533400" y="3429000"/>
            <a:ext cx="1600200" cy="338138"/>
          </a:xfrm>
          <a:prstGeom prst="rect">
            <a:avLst/>
          </a:prstGeom>
          <a:noFill/>
          <a:ln w="9525">
            <a:noFill/>
            <a:miter lim="800000"/>
            <a:headEnd/>
            <a:tailEnd/>
          </a:ln>
        </p:spPr>
        <p:txBody>
          <a:bodyPr>
            <a:spAutoFit/>
          </a:bodyPr>
          <a:lstStyle/>
          <a:p>
            <a:r>
              <a:rPr lang="en-US" sz="1600">
                <a:latin typeface="Calibri" pitchFamily="34" charset="0"/>
              </a:rPr>
              <a:t>Upload New</a:t>
            </a:r>
          </a:p>
        </p:txBody>
      </p:sp>
      <p:sp>
        <p:nvSpPr>
          <p:cNvPr id="33803" name="TextBox 38"/>
          <p:cNvSpPr txBox="1">
            <a:spLocks noChangeArrowheads="1"/>
          </p:cNvSpPr>
          <p:nvPr/>
        </p:nvSpPr>
        <p:spPr bwMode="auto">
          <a:xfrm>
            <a:off x="533400" y="3700463"/>
            <a:ext cx="1600200" cy="338137"/>
          </a:xfrm>
          <a:prstGeom prst="rect">
            <a:avLst/>
          </a:prstGeom>
          <a:noFill/>
          <a:ln w="9525">
            <a:noFill/>
            <a:miter lim="800000"/>
            <a:headEnd/>
            <a:tailEnd/>
          </a:ln>
        </p:spPr>
        <p:txBody>
          <a:bodyPr>
            <a:spAutoFit/>
          </a:bodyPr>
          <a:lstStyle/>
          <a:p>
            <a:r>
              <a:rPr lang="en-US" sz="1600">
                <a:latin typeface="Calibri" pitchFamily="34" charset="0"/>
              </a:rPr>
              <a:t>Delete</a:t>
            </a:r>
          </a:p>
        </p:txBody>
      </p:sp>
      <p:sp>
        <p:nvSpPr>
          <p:cNvPr id="40" name="Rectangle 39"/>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1" name="Rectangle 40"/>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3806" name="TextBox 41"/>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pic>
        <p:nvPicPr>
          <p:cNvPr id="33807" name="Picture 2"/>
          <p:cNvPicPr>
            <a:picLocks noChangeAspect="1" noChangeArrowheads="1"/>
          </p:cNvPicPr>
          <p:nvPr/>
        </p:nvPicPr>
        <p:blipFill>
          <a:blip r:embed="rId3"/>
          <a:srcRect/>
          <a:stretch>
            <a:fillRect/>
          </a:stretch>
        </p:blipFill>
        <p:spPr bwMode="auto">
          <a:xfrm>
            <a:off x="2257425" y="2057400"/>
            <a:ext cx="6657975" cy="4224338"/>
          </a:xfrm>
          <a:prstGeom prst="rect">
            <a:avLst/>
          </a:prstGeom>
          <a:noFill/>
          <a:ln w="9525">
            <a:noFill/>
            <a:miter lim="800000"/>
            <a:headEnd/>
            <a:tailEnd/>
          </a:ln>
        </p:spPr>
      </p:pic>
      <p:sp>
        <p:nvSpPr>
          <p:cNvPr id="18" name="Rounded Rectangle 17"/>
          <p:cNvSpPr/>
          <p:nvPr/>
        </p:nvSpPr>
        <p:spPr>
          <a:xfrm>
            <a:off x="6324600" y="1447800"/>
            <a:ext cx="1981200" cy="728663"/>
          </a:xfrm>
          <a:prstGeom prst="roundRect">
            <a:avLst/>
          </a:prstGeom>
          <a:solidFill>
            <a:schemeClr val="bg2">
              <a:lumMod val="50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t>Code</a:t>
            </a:r>
          </a:p>
        </p:txBody>
      </p:sp>
      <p:sp>
        <p:nvSpPr>
          <p:cNvPr id="33809" name="TextBox 22"/>
          <p:cNvSpPr txBox="1">
            <a:spLocks noChangeArrowheads="1"/>
          </p:cNvSpPr>
          <p:nvPr/>
        </p:nvSpPr>
        <p:spPr bwMode="auto">
          <a:xfrm>
            <a:off x="152400" y="1871663"/>
            <a:ext cx="1828800" cy="338137"/>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sp>
        <p:nvSpPr>
          <p:cNvPr id="22" name="Rounded Rectangle 21"/>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4" name="Rounded Rectangle 23"/>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25" name="Rounded Rectangle 24"/>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6" name="Rounded Rectangle 25"/>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30"/>
          <p:cNvSpPr txBox="1">
            <a:spLocks noChangeArrowheads="1"/>
          </p:cNvSpPr>
          <p:nvPr/>
        </p:nvSpPr>
        <p:spPr bwMode="auto">
          <a:xfrm>
            <a:off x="152400" y="2116138"/>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35842" name="TextBox 31"/>
          <p:cNvSpPr txBox="1">
            <a:spLocks noChangeArrowheads="1"/>
          </p:cNvSpPr>
          <p:nvPr/>
        </p:nvSpPr>
        <p:spPr bwMode="auto">
          <a:xfrm>
            <a:off x="152400" y="3962400"/>
            <a:ext cx="1600200" cy="338138"/>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33" name="TextBox 32"/>
          <p:cNvSpPr txBox="1"/>
          <p:nvPr/>
        </p:nvSpPr>
        <p:spPr>
          <a:xfrm>
            <a:off x="152400" y="2370138"/>
            <a:ext cx="1905000" cy="3397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Manage Artifacts</a:t>
            </a:r>
            <a:endParaRPr lang="en-US" sz="1600" b="1" dirty="0">
              <a:latin typeface="+mn-lt"/>
              <a:cs typeface="+mn-cs"/>
            </a:endParaRPr>
          </a:p>
        </p:txBody>
      </p:sp>
      <p:sp>
        <p:nvSpPr>
          <p:cNvPr id="35844" name="TextBox 33"/>
          <p:cNvSpPr txBox="1">
            <a:spLocks noChangeArrowheads="1"/>
          </p:cNvSpPr>
          <p:nvPr/>
        </p:nvSpPr>
        <p:spPr bwMode="auto">
          <a:xfrm>
            <a:off x="533400" y="2667000"/>
            <a:ext cx="1600200" cy="338138"/>
          </a:xfrm>
          <a:prstGeom prst="rect">
            <a:avLst/>
          </a:prstGeom>
          <a:noFill/>
          <a:ln w="9525">
            <a:noFill/>
            <a:miter lim="800000"/>
            <a:headEnd/>
            <a:tailEnd/>
          </a:ln>
        </p:spPr>
        <p:txBody>
          <a:bodyPr>
            <a:spAutoFit/>
          </a:bodyPr>
          <a:lstStyle/>
          <a:p>
            <a:r>
              <a:rPr lang="en-US" sz="1600">
                <a:latin typeface="Calibri" pitchFamily="34" charset="0"/>
              </a:rPr>
              <a:t>Find and Sort</a:t>
            </a:r>
          </a:p>
        </p:txBody>
      </p:sp>
      <p:sp>
        <p:nvSpPr>
          <p:cNvPr id="35845" name="TextBox 34"/>
          <p:cNvSpPr txBox="1">
            <a:spLocks noChangeArrowheads="1"/>
          </p:cNvSpPr>
          <p:nvPr/>
        </p:nvSpPr>
        <p:spPr bwMode="auto">
          <a:xfrm>
            <a:off x="533400" y="2895600"/>
            <a:ext cx="1600200" cy="231775"/>
          </a:xfrm>
          <a:prstGeom prst="rect">
            <a:avLst/>
          </a:prstGeom>
          <a:noFill/>
          <a:ln w="9525">
            <a:noFill/>
            <a:miter lim="800000"/>
            <a:headEnd/>
            <a:tailEnd/>
          </a:ln>
        </p:spPr>
        <p:txBody>
          <a:bodyPr>
            <a:spAutoFit/>
          </a:bodyPr>
          <a:lstStyle/>
          <a:p>
            <a:r>
              <a:rPr lang="en-US" sz="1600">
                <a:latin typeface="Calibri" pitchFamily="34" charset="0"/>
              </a:rPr>
              <a:t>View (Reader)</a:t>
            </a:r>
          </a:p>
        </p:txBody>
      </p:sp>
      <p:sp>
        <p:nvSpPr>
          <p:cNvPr id="35846" name="TextBox 35"/>
          <p:cNvSpPr txBox="1">
            <a:spLocks noChangeArrowheads="1"/>
          </p:cNvSpPr>
          <p:nvPr/>
        </p:nvSpPr>
        <p:spPr bwMode="auto">
          <a:xfrm>
            <a:off x="533400" y="3167063"/>
            <a:ext cx="1219200" cy="338137"/>
          </a:xfrm>
          <a:prstGeom prst="rect">
            <a:avLst/>
          </a:prstGeom>
          <a:noFill/>
          <a:ln w="9525">
            <a:noFill/>
            <a:miter lim="800000"/>
            <a:headEnd/>
            <a:tailEnd/>
          </a:ln>
        </p:spPr>
        <p:txBody>
          <a:bodyPr>
            <a:spAutoFit/>
          </a:bodyPr>
          <a:lstStyle/>
          <a:p>
            <a:r>
              <a:rPr lang="en-US" sz="1600">
                <a:latin typeface="Calibri" pitchFamily="34" charset="0"/>
              </a:rPr>
              <a:t>Edit/Code</a:t>
            </a:r>
          </a:p>
        </p:txBody>
      </p:sp>
      <p:sp>
        <p:nvSpPr>
          <p:cNvPr id="35847" name="TextBox 37"/>
          <p:cNvSpPr txBox="1">
            <a:spLocks noChangeArrowheads="1"/>
          </p:cNvSpPr>
          <p:nvPr/>
        </p:nvSpPr>
        <p:spPr bwMode="auto">
          <a:xfrm>
            <a:off x="533400" y="3429000"/>
            <a:ext cx="1201738" cy="338138"/>
          </a:xfrm>
          <a:prstGeom prst="rect">
            <a:avLst/>
          </a:prstGeom>
          <a:solidFill>
            <a:srgbClr val="FFFF00"/>
          </a:solidFill>
          <a:ln w="9525">
            <a:noFill/>
            <a:miter lim="800000"/>
            <a:headEnd/>
            <a:tailEnd/>
          </a:ln>
        </p:spPr>
        <p:txBody>
          <a:bodyPr>
            <a:spAutoFit/>
          </a:bodyPr>
          <a:lstStyle/>
          <a:p>
            <a:r>
              <a:rPr lang="en-US" sz="1600">
                <a:latin typeface="Calibri" pitchFamily="34" charset="0"/>
              </a:rPr>
              <a:t>Upload New</a:t>
            </a:r>
          </a:p>
        </p:txBody>
      </p:sp>
      <p:sp>
        <p:nvSpPr>
          <p:cNvPr id="35848" name="TextBox 38"/>
          <p:cNvSpPr txBox="1">
            <a:spLocks noChangeArrowheads="1"/>
          </p:cNvSpPr>
          <p:nvPr/>
        </p:nvSpPr>
        <p:spPr bwMode="auto">
          <a:xfrm>
            <a:off x="533400" y="3700463"/>
            <a:ext cx="1600200" cy="338137"/>
          </a:xfrm>
          <a:prstGeom prst="rect">
            <a:avLst/>
          </a:prstGeom>
          <a:noFill/>
          <a:ln w="9525">
            <a:noFill/>
            <a:miter lim="800000"/>
            <a:headEnd/>
            <a:tailEnd/>
          </a:ln>
        </p:spPr>
        <p:txBody>
          <a:bodyPr>
            <a:spAutoFit/>
          </a:bodyPr>
          <a:lstStyle/>
          <a:p>
            <a:r>
              <a:rPr lang="en-US" sz="1600">
                <a:latin typeface="Calibri" pitchFamily="34" charset="0"/>
              </a:rPr>
              <a:t>Delete</a:t>
            </a:r>
          </a:p>
        </p:txBody>
      </p:sp>
      <p:sp>
        <p:nvSpPr>
          <p:cNvPr id="40" name="Rectangle 39"/>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1" name="Rectangle 40"/>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5851" name="TextBox 41"/>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23" name="Rounded Rectangle 22"/>
          <p:cNvSpPr/>
          <p:nvPr/>
        </p:nvSpPr>
        <p:spPr>
          <a:xfrm>
            <a:off x="2819400" y="1143000"/>
            <a:ext cx="5029200" cy="4318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tx1"/>
                </a:solidFill>
              </a:rPr>
              <a:t>This form allows user to:</a:t>
            </a:r>
          </a:p>
          <a:p>
            <a:pPr marL="285750" indent="-285750" fontAlgn="auto">
              <a:spcBef>
                <a:spcPts val="0"/>
              </a:spcBef>
              <a:spcAft>
                <a:spcPts val="0"/>
              </a:spcAft>
              <a:buFont typeface="Arial" panose="020B0604020202020204" pitchFamily="34" charset="0"/>
              <a:buChar char="•"/>
              <a:defRPr/>
            </a:pPr>
            <a:r>
              <a:rPr lang="en-US" sz="2800" dirty="0">
                <a:solidFill>
                  <a:schemeClr val="tx1"/>
                </a:solidFill>
              </a:rPr>
              <a:t>Load an item</a:t>
            </a:r>
          </a:p>
          <a:p>
            <a:pPr marL="285750" indent="-285750" fontAlgn="auto">
              <a:spcBef>
                <a:spcPts val="0"/>
              </a:spcBef>
              <a:spcAft>
                <a:spcPts val="0"/>
              </a:spcAft>
              <a:buFont typeface="Arial" panose="020B0604020202020204" pitchFamily="34" charset="0"/>
              <a:buChar char="•"/>
              <a:defRPr/>
            </a:pPr>
            <a:r>
              <a:rPr lang="en-US" sz="2800" dirty="0">
                <a:solidFill>
                  <a:schemeClr val="tx1"/>
                </a:solidFill>
              </a:rPr>
              <a:t>Name the item</a:t>
            </a:r>
          </a:p>
          <a:p>
            <a:pPr marL="285750" indent="-285750" fontAlgn="auto">
              <a:spcBef>
                <a:spcPts val="0"/>
              </a:spcBef>
              <a:spcAft>
                <a:spcPts val="0"/>
              </a:spcAft>
              <a:buFont typeface="Arial" panose="020B0604020202020204" pitchFamily="34" charset="0"/>
              <a:buChar char="•"/>
              <a:defRPr/>
            </a:pPr>
            <a:r>
              <a:rPr lang="en-US" sz="2800" dirty="0">
                <a:solidFill>
                  <a:schemeClr val="tx1"/>
                </a:solidFill>
              </a:rPr>
              <a:t>Add a description</a:t>
            </a:r>
          </a:p>
          <a:p>
            <a:pPr marL="285750" indent="-285750" fontAlgn="auto">
              <a:spcBef>
                <a:spcPts val="0"/>
              </a:spcBef>
              <a:spcAft>
                <a:spcPts val="0"/>
              </a:spcAft>
              <a:buFont typeface="Arial" panose="020B0604020202020204" pitchFamily="34" charset="0"/>
              <a:buChar char="•"/>
              <a:defRPr/>
            </a:pPr>
            <a:r>
              <a:rPr lang="en-US" sz="2800" dirty="0">
                <a:solidFill>
                  <a:schemeClr val="tx1"/>
                </a:solidFill>
              </a:rPr>
              <a:t>Add a context</a:t>
            </a:r>
          </a:p>
          <a:p>
            <a:pPr marL="285750" indent="-285750" fontAlgn="auto">
              <a:spcBef>
                <a:spcPts val="0"/>
              </a:spcBef>
              <a:spcAft>
                <a:spcPts val="0"/>
              </a:spcAft>
              <a:buFont typeface="Arial" panose="020B0604020202020204" pitchFamily="34" charset="0"/>
              <a:buChar char="•"/>
              <a:defRPr/>
            </a:pPr>
            <a:r>
              <a:rPr lang="en-US" sz="2800" dirty="0">
                <a:solidFill>
                  <a:schemeClr val="tx1"/>
                </a:solidFill>
              </a:rPr>
              <a:t>Align the item  to a rubric component</a:t>
            </a:r>
          </a:p>
          <a:p>
            <a:pPr marL="285750" indent="-285750" fontAlgn="auto">
              <a:spcBef>
                <a:spcPts val="0"/>
              </a:spcBef>
              <a:spcAft>
                <a:spcPts val="0"/>
              </a:spcAft>
              <a:buFont typeface="Arial" panose="020B0604020202020204" pitchFamily="34" charset="0"/>
              <a:buChar char="•"/>
              <a:defRPr/>
            </a:pPr>
            <a:r>
              <a:rPr lang="en-US" sz="2800" dirty="0">
                <a:solidFill>
                  <a:schemeClr val="tx1"/>
                </a:solidFill>
              </a:rPr>
              <a:t>Assign the item to an existing observation (if applicable)</a:t>
            </a:r>
          </a:p>
        </p:txBody>
      </p:sp>
      <p:sp>
        <p:nvSpPr>
          <p:cNvPr id="24" name="Oval Callout 23"/>
          <p:cNvSpPr/>
          <p:nvPr/>
        </p:nvSpPr>
        <p:spPr>
          <a:xfrm>
            <a:off x="533400" y="5638800"/>
            <a:ext cx="8305800" cy="1143000"/>
          </a:xfrm>
          <a:prstGeom prst="wedgeEllipseCallout">
            <a:avLst>
              <a:gd name="adj1" fmla="val 3120"/>
              <a:gd name="adj2" fmla="val -488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tx1"/>
                </a:solidFill>
              </a:rPr>
              <a:t>We are assuming that when the teacher wishes to add evidence, they are either adding (1) </a:t>
            </a:r>
            <a:r>
              <a:rPr lang="en-US" sz="1400" i="1" dirty="0">
                <a:solidFill>
                  <a:schemeClr val="tx1"/>
                </a:solidFill>
              </a:rPr>
              <a:t>an uploaded item</a:t>
            </a:r>
            <a:r>
              <a:rPr lang="en-US" sz="1400" dirty="0">
                <a:solidFill>
                  <a:schemeClr val="tx1"/>
                </a:solidFill>
              </a:rPr>
              <a:t>, </a:t>
            </a:r>
            <a:r>
              <a:rPr lang="en-US" sz="1400" i="1" dirty="0">
                <a:solidFill>
                  <a:schemeClr val="tx1"/>
                </a:solidFill>
              </a:rPr>
              <a:t>or (2) entering text directly related to uploaded item and/or observation.  </a:t>
            </a:r>
            <a:r>
              <a:rPr lang="en-US" sz="1400" b="1" dirty="0">
                <a:solidFill>
                  <a:schemeClr val="tx1"/>
                </a:solidFill>
              </a:rPr>
              <a:t>[Does the teacher ever need to add written  evidence that is NEITHER attached to an observation nor to an artifact????]</a:t>
            </a:r>
            <a:endParaRPr lang="en-US" sz="1400" b="1" dirty="0">
              <a:solidFill>
                <a:schemeClr val="tx1"/>
              </a:solidFill>
            </a:endParaRPr>
          </a:p>
        </p:txBody>
      </p:sp>
      <p:sp>
        <p:nvSpPr>
          <p:cNvPr id="35854" name="TextBox 25"/>
          <p:cNvSpPr txBox="1">
            <a:spLocks noChangeArrowheads="1"/>
          </p:cNvSpPr>
          <p:nvPr/>
        </p:nvSpPr>
        <p:spPr bwMode="auto">
          <a:xfrm>
            <a:off x="152400" y="1871663"/>
            <a:ext cx="1828800" cy="338137"/>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27" name="Straight Connector 26"/>
          <p:cNvCxnSpPr/>
          <p:nvPr/>
        </p:nvCxnSpPr>
        <p:spPr>
          <a:xfrm>
            <a:off x="2133600" y="1371600"/>
            <a:ext cx="0" cy="40894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1" name="Rounded Rectangle 20"/>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22" name="Rounded Rectangle 21"/>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5" name="Rounded Rectangle 24"/>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30"/>
          <p:cNvSpPr txBox="1">
            <a:spLocks noChangeArrowheads="1"/>
          </p:cNvSpPr>
          <p:nvPr/>
        </p:nvSpPr>
        <p:spPr bwMode="auto">
          <a:xfrm>
            <a:off x="152400" y="2116138"/>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37890" name="TextBox 31"/>
          <p:cNvSpPr txBox="1">
            <a:spLocks noChangeArrowheads="1"/>
          </p:cNvSpPr>
          <p:nvPr/>
        </p:nvSpPr>
        <p:spPr bwMode="auto">
          <a:xfrm>
            <a:off x="152400" y="3962400"/>
            <a:ext cx="1600200" cy="338138"/>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33" name="TextBox 32"/>
          <p:cNvSpPr txBox="1"/>
          <p:nvPr/>
        </p:nvSpPr>
        <p:spPr>
          <a:xfrm>
            <a:off x="152400" y="2370138"/>
            <a:ext cx="1905000" cy="3397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Manage Artifacts</a:t>
            </a:r>
            <a:endParaRPr lang="en-US" sz="1600" b="1" dirty="0">
              <a:latin typeface="+mn-lt"/>
              <a:cs typeface="+mn-cs"/>
            </a:endParaRPr>
          </a:p>
        </p:txBody>
      </p:sp>
      <p:sp>
        <p:nvSpPr>
          <p:cNvPr id="37892" name="TextBox 33"/>
          <p:cNvSpPr txBox="1">
            <a:spLocks noChangeArrowheads="1"/>
          </p:cNvSpPr>
          <p:nvPr/>
        </p:nvSpPr>
        <p:spPr bwMode="auto">
          <a:xfrm>
            <a:off x="533400" y="2667000"/>
            <a:ext cx="1600200" cy="338138"/>
          </a:xfrm>
          <a:prstGeom prst="rect">
            <a:avLst/>
          </a:prstGeom>
          <a:noFill/>
          <a:ln w="9525">
            <a:noFill/>
            <a:miter lim="800000"/>
            <a:headEnd/>
            <a:tailEnd/>
          </a:ln>
        </p:spPr>
        <p:txBody>
          <a:bodyPr>
            <a:spAutoFit/>
          </a:bodyPr>
          <a:lstStyle/>
          <a:p>
            <a:r>
              <a:rPr lang="en-US" sz="1600">
                <a:latin typeface="Calibri" pitchFamily="34" charset="0"/>
              </a:rPr>
              <a:t>Find and Sort</a:t>
            </a:r>
          </a:p>
        </p:txBody>
      </p:sp>
      <p:sp>
        <p:nvSpPr>
          <p:cNvPr id="37893" name="TextBox 34"/>
          <p:cNvSpPr txBox="1">
            <a:spLocks noChangeArrowheads="1"/>
          </p:cNvSpPr>
          <p:nvPr/>
        </p:nvSpPr>
        <p:spPr bwMode="auto">
          <a:xfrm>
            <a:off x="533400" y="2895600"/>
            <a:ext cx="1600200" cy="231775"/>
          </a:xfrm>
          <a:prstGeom prst="rect">
            <a:avLst/>
          </a:prstGeom>
          <a:noFill/>
          <a:ln w="9525">
            <a:noFill/>
            <a:miter lim="800000"/>
            <a:headEnd/>
            <a:tailEnd/>
          </a:ln>
        </p:spPr>
        <p:txBody>
          <a:bodyPr>
            <a:spAutoFit/>
          </a:bodyPr>
          <a:lstStyle/>
          <a:p>
            <a:r>
              <a:rPr lang="en-US" sz="1600">
                <a:latin typeface="Calibri" pitchFamily="34" charset="0"/>
              </a:rPr>
              <a:t>View (Reader)</a:t>
            </a:r>
          </a:p>
        </p:txBody>
      </p:sp>
      <p:sp>
        <p:nvSpPr>
          <p:cNvPr id="37894" name="TextBox 35"/>
          <p:cNvSpPr txBox="1">
            <a:spLocks noChangeArrowheads="1"/>
          </p:cNvSpPr>
          <p:nvPr/>
        </p:nvSpPr>
        <p:spPr bwMode="auto">
          <a:xfrm>
            <a:off x="533400" y="3167063"/>
            <a:ext cx="1219200" cy="338137"/>
          </a:xfrm>
          <a:prstGeom prst="rect">
            <a:avLst/>
          </a:prstGeom>
          <a:noFill/>
          <a:ln w="9525">
            <a:noFill/>
            <a:miter lim="800000"/>
            <a:headEnd/>
            <a:tailEnd/>
          </a:ln>
        </p:spPr>
        <p:txBody>
          <a:bodyPr>
            <a:spAutoFit/>
          </a:bodyPr>
          <a:lstStyle/>
          <a:p>
            <a:r>
              <a:rPr lang="en-US" sz="1600">
                <a:latin typeface="Calibri" pitchFamily="34" charset="0"/>
              </a:rPr>
              <a:t>Edit/Code</a:t>
            </a:r>
          </a:p>
        </p:txBody>
      </p:sp>
      <p:sp>
        <p:nvSpPr>
          <p:cNvPr id="37895" name="TextBox 37"/>
          <p:cNvSpPr txBox="1">
            <a:spLocks noChangeArrowheads="1"/>
          </p:cNvSpPr>
          <p:nvPr/>
        </p:nvSpPr>
        <p:spPr bwMode="auto">
          <a:xfrm>
            <a:off x="474663" y="3395663"/>
            <a:ext cx="1201737" cy="338137"/>
          </a:xfrm>
          <a:prstGeom prst="rect">
            <a:avLst/>
          </a:prstGeom>
          <a:noFill/>
          <a:ln w="9525">
            <a:noFill/>
            <a:miter lim="800000"/>
            <a:headEnd/>
            <a:tailEnd/>
          </a:ln>
        </p:spPr>
        <p:txBody>
          <a:bodyPr>
            <a:spAutoFit/>
          </a:bodyPr>
          <a:lstStyle/>
          <a:p>
            <a:r>
              <a:rPr lang="en-US" sz="1600">
                <a:latin typeface="Calibri" pitchFamily="34" charset="0"/>
              </a:rPr>
              <a:t>Upload New</a:t>
            </a:r>
          </a:p>
        </p:txBody>
      </p:sp>
      <p:sp>
        <p:nvSpPr>
          <p:cNvPr id="37896" name="TextBox 38"/>
          <p:cNvSpPr txBox="1">
            <a:spLocks noChangeArrowheads="1"/>
          </p:cNvSpPr>
          <p:nvPr/>
        </p:nvSpPr>
        <p:spPr bwMode="auto">
          <a:xfrm>
            <a:off x="533400" y="3700463"/>
            <a:ext cx="1600200" cy="338137"/>
          </a:xfrm>
          <a:prstGeom prst="rect">
            <a:avLst/>
          </a:prstGeom>
          <a:solidFill>
            <a:srgbClr val="FFFF00"/>
          </a:solidFill>
          <a:ln w="9525">
            <a:noFill/>
            <a:miter lim="800000"/>
            <a:headEnd/>
            <a:tailEnd/>
          </a:ln>
        </p:spPr>
        <p:txBody>
          <a:bodyPr>
            <a:spAutoFit/>
          </a:bodyPr>
          <a:lstStyle/>
          <a:p>
            <a:r>
              <a:rPr lang="en-US" sz="1600">
                <a:latin typeface="Calibri" pitchFamily="34" charset="0"/>
              </a:rPr>
              <a:t>Delete</a:t>
            </a:r>
          </a:p>
        </p:txBody>
      </p:sp>
      <p:sp>
        <p:nvSpPr>
          <p:cNvPr id="40" name="Rectangle 39"/>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1" name="Rectangle 40"/>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7899" name="TextBox 41"/>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17" name="Rounded Rectangle 16"/>
          <p:cNvSpPr/>
          <p:nvPr/>
        </p:nvSpPr>
        <p:spPr>
          <a:xfrm>
            <a:off x="3254375" y="1828800"/>
            <a:ext cx="4518025" cy="3690938"/>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tx1"/>
                </a:solidFill>
              </a:rPr>
              <a:t>This form allows user to delete an item if it has not yet been reviewed/coded by evaluator.  (Do we need a workflow by which it is deleted with agreement from parties even if it has already been coded?)</a:t>
            </a:r>
            <a:endParaRPr lang="en-US" sz="2800" dirty="0">
              <a:solidFill>
                <a:schemeClr val="tx1"/>
              </a:solidFill>
            </a:endParaRPr>
          </a:p>
        </p:txBody>
      </p:sp>
      <p:sp>
        <p:nvSpPr>
          <p:cNvPr id="37901" name="TextBox 18"/>
          <p:cNvSpPr txBox="1">
            <a:spLocks noChangeArrowheads="1"/>
          </p:cNvSpPr>
          <p:nvPr/>
        </p:nvSpPr>
        <p:spPr bwMode="auto">
          <a:xfrm>
            <a:off x="152400" y="1871663"/>
            <a:ext cx="1828800" cy="338137"/>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20" name="Straight Connector 19"/>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2" name="Rounded Rectangle 21"/>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23" name="Rounded Rectangle 22"/>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4" name="Rounded Rectangle 23"/>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9938" name="TextBox 31"/>
          <p:cNvSpPr txBox="1">
            <a:spLocks noChangeArrowheads="1"/>
          </p:cNvSpPr>
          <p:nvPr/>
        </p:nvSpPr>
        <p:spPr bwMode="auto">
          <a:xfrm>
            <a:off x="304800" y="25574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39939" name="TextBox 32"/>
          <p:cNvSpPr txBox="1">
            <a:spLocks noChangeArrowheads="1"/>
          </p:cNvSpPr>
          <p:nvPr/>
        </p:nvSpPr>
        <p:spPr bwMode="auto">
          <a:xfrm>
            <a:off x="609600" y="3090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39940" name="TextBox 33"/>
          <p:cNvSpPr txBox="1">
            <a:spLocks noChangeArrowheads="1"/>
          </p:cNvSpPr>
          <p:nvPr/>
        </p:nvSpPr>
        <p:spPr bwMode="auto">
          <a:xfrm>
            <a:off x="609600" y="2827338"/>
            <a:ext cx="1219200" cy="339725"/>
          </a:xfrm>
          <a:prstGeom prst="rect">
            <a:avLst/>
          </a:prstGeom>
          <a:noFill/>
          <a:ln w="9525">
            <a:noFill/>
            <a:miter lim="800000"/>
            <a:headEnd/>
            <a:tailEnd/>
          </a:ln>
        </p:spPr>
        <p:txBody>
          <a:bodyPr>
            <a:spAutoFit/>
          </a:bodyPr>
          <a:lstStyle/>
          <a:p>
            <a:r>
              <a:rPr lang="en-US" sz="1600" i="1">
                <a:latin typeface="Calibri" pitchFamily="34" charset="0"/>
              </a:rPr>
              <a:t>10/1/14</a:t>
            </a:r>
          </a:p>
        </p:txBody>
      </p:sp>
      <p:sp>
        <p:nvSpPr>
          <p:cNvPr id="39941" name="TextBox 34"/>
          <p:cNvSpPr txBox="1">
            <a:spLocks noChangeArrowheads="1"/>
          </p:cNvSpPr>
          <p:nvPr/>
        </p:nvSpPr>
        <p:spPr bwMode="auto">
          <a:xfrm>
            <a:off x="685800" y="33607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39942" name="TextBox 35"/>
          <p:cNvSpPr txBox="1">
            <a:spLocks noChangeArrowheads="1"/>
          </p:cNvSpPr>
          <p:nvPr/>
        </p:nvSpPr>
        <p:spPr bwMode="auto">
          <a:xfrm>
            <a:off x="304800" y="36242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39943" name="TextBox 37"/>
          <p:cNvSpPr txBox="1">
            <a:spLocks noChangeArrowheads="1"/>
          </p:cNvSpPr>
          <p:nvPr/>
        </p:nvSpPr>
        <p:spPr bwMode="auto">
          <a:xfrm>
            <a:off x="609600" y="41148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39944" name="TextBox 61"/>
          <p:cNvSpPr txBox="1">
            <a:spLocks noChangeArrowheads="1"/>
          </p:cNvSpPr>
          <p:nvPr/>
        </p:nvSpPr>
        <p:spPr bwMode="auto">
          <a:xfrm>
            <a:off x="609600" y="38528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39945" name="TextBox 62"/>
          <p:cNvSpPr txBox="1">
            <a:spLocks noChangeArrowheads="1"/>
          </p:cNvSpPr>
          <p:nvPr/>
        </p:nvSpPr>
        <p:spPr bwMode="auto">
          <a:xfrm>
            <a:off x="685800" y="43862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39946" name="TextBox 63"/>
          <p:cNvSpPr txBox="1">
            <a:spLocks noChangeArrowheads="1"/>
          </p:cNvSpPr>
          <p:nvPr/>
        </p:nvSpPr>
        <p:spPr bwMode="auto">
          <a:xfrm>
            <a:off x="685800" y="4614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26" name="Rectangle 2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7" name="Rectangle 2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39949" name="TextBox 2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39950" name="TextBox 38"/>
          <p:cNvSpPr txBox="1">
            <a:spLocks noChangeArrowheads="1"/>
          </p:cNvSpPr>
          <p:nvPr/>
        </p:nvSpPr>
        <p:spPr bwMode="auto">
          <a:xfrm>
            <a:off x="152400" y="1311275"/>
            <a:ext cx="1219200" cy="338138"/>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39951" name="TextBox 41"/>
          <p:cNvSpPr txBox="1">
            <a:spLocks noChangeArrowheads="1"/>
          </p:cNvSpPr>
          <p:nvPr/>
        </p:nvSpPr>
        <p:spPr bwMode="auto">
          <a:xfrm>
            <a:off x="152400" y="1566863"/>
            <a:ext cx="1905000" cy="338137"/>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39952" name="TextBox 43"/>
          <p:cNvSpPr txBox="1">
            <a:spLocks noChangeArrowheads="1"/>
          </p:cNvSpPr>
          <p:nvPr/>
        </p:nvSpPr>
        <p:spPr bwMode="auto">
          <a:xfrm>
            <a:off x="304800" y="22526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Overview</a:t>
            </a:r>
          </a:p>
        </p:txBody>
      </p:sp>
      <p:sp>
        <p:nvSpPr>
          <p:cNvPr id="39953" name="TextBox 7"/>
          <p:cNvSpPr txBox="1">
            <a:spLocks noChangeArrowheads="1"/>
          </p:cNvSpPr>
          <p:nvPr/>
        </p:nvSpPr>
        <p:spPr bwMode="auto">
          <a:xfrm>
            <a:off x="2590800" y="1295400"/>
            <a:ext cx="5943600" cy="5262563"/>
          </a:xfrm>
          <a:prstGeom prst="rect">
            <a:avLst/>
          </a:prstGeom>
          <a:noFill/>
          <a:ln w="9525">
            <a:noFill/>
            <a:miter lim="800000"/>
            <a:headEnd/>
            <a:tailEnd/>
          </a:ln>
        </p:spPr>
        <p:txBody>
          <a:bodyPr>
            <a:spAutoFit/>
          </a:bodyPr>
          <a:lstStyle/>
          <a:p>
            <a:pPr algn="ctr"/>
            <a:r>
              <a:rPr lang="en-US" sz="1400" b="1">
                <a:latin typeface="Calibri" pitchFamily="34" charset="0"/>
              </a:rPr>
              <a:t>OVERVIEW OF “OBSERVATIONS “ IN EVAL</a:t>
            </a:r>
          </a:p>
          <a:p>
            <a:pPr algn="ctr"/>
            <a:endParaRPr lang="en-US" sz="1400" b="1">
              <a:latin typeface="Calibri" pitchFamily="34" charset="0"/>
            </a:endParaRPr>
          </a:p>
          <a:p>
            <a:r>
              <a:rPr lang="en-US" sz="1400">
                <a:latin typeface="Calibri" pitchFamily="34" charset="0"/>
              </a:rPr>
              <a:t>eVal allows you to prepare for and respond to each phase of the observation process (depending on your District, you may or may not use all of the functionality).</a:t>
            </a:r>
          </a:p>
          <a:p>
            <a:endParaRPr lang="en-US" sz="1400">
              <a:latin typeface="Calibri" pitchFamily="34" charset="0"/>
            </a:endParaRPr>
          </a:p>
          <a:p>
            <a:r>
              <a:rPr lang="en-US" sz="1400">
                <a:latin typeface="Calibri" pitchFamily="34" charset="0"/>
              </a:rPr>
              <a:t>As you and your evaluator add information into an observation, it immediately becomes available for viewing  on the Observation tab and on the Observation Report.</a:t>
            </a:r>
          </a:p>
          <a:p>
            <a:endParaRPr lang="en-US" sz="1400">
              <a:latin typeface="Calibri" pitchFamily="34" charset="0"/>
            </a:endParaRPr>
          </a:p>
          <a:p>
            <a:r>
              <a:rPr lang="en-US" sz="1400">
                <a:latin typeface="Calibri" pitchFamily="34" charset="0"/>
              </a:rPr>
              <a:t>When the observation activities are complete, your evaluator may lock the observation.  This indicates that you have both entered any evidence and comments you wish to add and that you are now considering the Report as “final.”   You may request to your evaluator that an observation be “unlocked” at any time (as may your evaluator  request to you).  Locking the observation ensures that the information you have received on the Observation Report cannot be changed without both you and your evaluator agreeing to it.</a:t>
            </a:r>
          </a:p>
          <a:p>
            <a:endParaRPr lang="en-US" sz="1400">
              <a:latin typeface="Calibri" pitchFamily="34" charset="0"/>
            </a:endParaRPr>
          </a:p>
          <a:p>
            <a:r>
              <a:rPr lang="en-US" sz="1400">
                <a:latin typeface="Calibri" pitchFamily="34" charset="0"/>
              </a:rPr>
              <a:t>Information from a locked observation will now be available as selectable content on your Summative Evaluation.</a:t>
            </a:r>
          </a:p>
          <a:p>
            <a:endParaRPr lang="en-US" sz="1400">
              <a:latin typeface="Calibri" pitchFamily="34" charset="0"/>
            </a:endParaRPr>
          </a:p>
          <a:p>
            <a:r>
              <a:rPr lang="en-US" sz="1400" b="1">
                <a:latin typeface="Calibri" pitchFamily="34" charset="0"/>
              </a:rPr>
              <a:t>To get started, click on a particular observation and then choose from the drop down box “Observation Workflow.” </a:t>
            </a:r>
            <a:r>
              <a:rPr lang="en-US" sz="1400">
                <a:latin typeface="Calibri" pitchFamily="34" charset="0"/>
              </a:rPr>
              <a:t>(If you do not see an observation listed, your evaluator may not yet have made it visible to you.)</a:t>
            </a:r>
            <a:endParaRPr lang="en-US" sz="1400" b="1">
              <a:latin typeface="Calibri" pitchFamily="34" charset="0"/>
            </a:endParaRPr>
          </a:p>
        </p:txBody>
      </p:sp>
      <p:sp>
        <p:nvSpPr>
          <p:cNvPr id="39954" name="TextBox 45"/>
          <p:cNvSpPr txBox="1">
            <a:spLocks noChangeArrowheads="1"/>
          </p:cNvSpPr>
          <p:nvPr/>
        </p:nvSpPr>
        <p:spPr bwMode="auto">
          <a:xfrm>
            <a:off x="152400" y="10668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47" name="Straight Connector 46"/>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5" name="Rounded Rectangle 24"/>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37" name="Rounded Rectangle 36"/>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9" name="Rounded Rectangle 28"/>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6200" y="2971800"/>
            <a:ext cx="5638800" cy="3416300"/>
          </a:xfrm>
          <a:prstGeom prst="rect">
            <a:avLst/>
          </a:prstGeom>
          <a:solidFill>
            <a:schemeClr val="tx2">
              <a:lumMod val="20000"/>
              <a:lumOff val="80000"/>
            </a:schemeClr>
          </a:solidFill>
          <a:ln>
            <a:solidFill>
              <a:schemeClr val="tx2"/>
            </a:solidFill>
          </a:ln>
        </p:spPr>
        <p:txBody>
          <a:bodyPr>
            <a:spAutoFit/>
          </a:bodyPr>
          <a:lstStyle/>
          <a:p>
            <a:pPr fontAlgn="auto">
              <a:spcBef>
                <a:spcPts val="0"/>
              </a:spcBef>
              <a:spcAft>
                <a:spcPts val="0"/>
              </a:spcAft>
              <a:defRPr/>
            </a:pPr>
            <a:endParaRPr lang="en-US" sz="2800" b="1" dirty="0">
              <a:latin typeface="+mn-lt"/>
              <a:cs typeface="+mn-cs"/>
            </a:endParaRPr>
          </a:p>
          <a:p>
            <a:pPr fontAlgn="auto">
              <a:spcBef>
                <a:spcPts val="0"/>
              </a:spcBef>
              <a:spcAft>
                <a:spcPts val="0"/>
              </a:spcAft>
              <a:defRPr/>
            </a:pPr>
            <a:r>
              <a:rPr lang="en-US" sz="2800" b="1" dirty="0">
                <a:latin typeface="+mn-lt"/>
                <a:cs typeface="+mn-cs"/>
              </a:rPr>
              <a:t>Welcome Donna Schmidt</a:t>
            </a:r>
          </a:p>
          <a:p>
            <a:pPr fontAlgn="auto">
              <a:spcBef>
                <a:spcPts val="0"/>
              </a:spcBef>
              <a:spcAft>
                <a:spcPts val="0"/>
              </a:spcAft>
              <a:defRPr/>
            </a:pPr>
            <a:endParaRPr lang="en-US" sz="2000" dirty="0">
              <a:latin typeface="+mn-lt"/>
              <a:cs typeface="+mn-cs"/>
            </a:endParaRPr>
          </a:p>
          <a:p>
            <a:pPr fontAlgn="auto">
              <a:spcBef>
                <a:spcPts val="0"/>
              </a:spcBef>
              <a:spcAft>
                <a:spcPts val="0"/>
              </a:spcAft>
              <a:defRPr/>
            </a:pPr>
            <a:r>
              <a:rPr lang="en-US" sz="2000" dirty="0">
                <a:latin typeface="+mn-lt"/>
                <a:cs typeface="+mn-cs"/>
              </a:rPr>
              <a:t>District: Seattle Public Schools</a:t>
            </a:r>
          </a:p>
          <a:p>
            <a:pPr fontAlgn="auto">
              <a:spcBef>
                <a:spcPts val="0"/>
              </a:spcBef>
              <a:spcAft>
                <a:spcPts val="0"/>
              </a:spcAft>
              <a:defRPr/>
            </a:pPr>
            <a:r>
              <a:rPr lang="en-US" sz="2000" dirty="0">
                <a:latin typeface="+mn-lt"/>
                <a:cs typeface="+mn-cs"/>
              </a:rPr>
              <a:t>School: Daniel Boone Elementary</a:t>
            </a:r>
          </a:p>
          <a:p>
            <a:pPr fontAlgn="auto">
              <a:spcBef>
                <a:spcPts val="0"/>
              </a:spcBef>
              <a:spcAft>
                <a:spcPts val="0"/>
              </a:spcAft>
              <a:defRPr/>
            </a:pPr>
            <a:r>
              <a:rPr lang="en-US" sz="2000" dirty="0">
                <a:latin typeface="+mn-lt"/>
                <a:cs typeface="+mn-cs"/>
              </a:rPr>
              <a:t>Evaluator: John Doe</a:t>
            </a:r>
          </a:p>
          <a:p>
            <a:pPr fontAlgn="auto">
              <a:spcBef>
                <a:spcPts val="0"/>
              </a:spcBef>
              <a:spcAft>
                <a:spcPts val="0"/>
              </a:spcAft>
              <a:defRPr/>
            </a:pPr>
            <a:r>
              <a:rPr lang="en-US" sz="2000" dirty="0">
                <a:latin typeface="+mn-lt"/>
                <a:cs typeface="+mn-cs"/>
              </a:rPr>
              <a:t>Evaluation Cycle: Focused</a:t>
            </a:r>
          </a:p>
          <a:p>
            <a:pPr fontAlgn="auto">
              <a:spcBef>
                <a:spcPts val="0"/>
              </a:spcBef>
              <a:spcAft>
                <a:spcPts val="0"/>
              </a:spcAft>
              <a:defRPr/>
            </a:pPr>
            <a:r>
              <a:rPr lang="en-US" sz="2000" dirty="0">
                <a:latin typeface="+mn-lt"/>
                <a:cs typeface="+mn-cs"/>
              </a:rPr>
              <a:t>Area of focus: C1; SG-C3</a:t>
            </a:r>
          </a:p>
          <a:p>
            <a:pPr fontAlgn="auto">
              <a:spcBef>
                <a:spcPts val="0"/>
              </a:spcBef>
              <a:spcAft>
                <a:spcPts val="0"/>
              </a:spcAft>
              <a:defRPr/>
            </a:pPr>
            <a:r>
              <a:rPr lang="en-US" sz="2000" dirty="0" err="1">
                <a:latin typeface="+mn-lt"/>
                <a:cs typeface="+mn-cs"/>
              </a:rPr>
              <a:t>eVal</a:t>
            </a:r>
            <a:r>
              <a:rPr lang="en-US" sz="2000" dirty="0">
                <a:latin typeface="+mn-lt"/>
                <a:cs typeface="+mn-cs"/>
              </a:rPr>
              <a:t> Role: Teacher</a:t>
            </a:r>
          </a:p>
          <a:p>
            <a:pPr fontAlgn="auto">
              <a:spcBef>
                <a:spcPts val="0"/>
              </a:spcBef>
              <a:spcAft>
                <a:spcPts val="0"/>
              </a:spcAft>
              <a:defRPr/>
            </a:pPr>
            <a:endParaRPr lang="en-US" sz="2000" dirty="0">
              <a:latin typeface="+mn-lt"/>
              <a:cs typeface="+mn-cs"/>
            </a:endParaRPr>
          </a:p>
        </p:txBody>
      </p:sp>
      <p:sp>
        <p:nvSpPr>
          <p:cNvPr id="2" name="Rectangle 1"/>
          <p:cNvSpPr/>
          <p:nvPr/>
        </p:nvSpPr>
        <p:spPr>
          <a:xfrm>
            <a:off x="152400" y="577850"/>
            <a:ext cx="5334000" cy="132715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err="1">
                <a:solidFill>
                  <a:schemeClr val="tx1"/>
                </a:solidFill>
              </a:rPr>
              <a:t>eVal</a:t>
            </a:r>
            <a:endParaRPr lang="en-US" sz="2400" dirty="0">
              <a:solidFill>
                <a:schemeClr val="tx1"/>
              </a:solidFill>
            </a:endParaRPr>
          </a:p>
          <a:p>
            <a:pPr algn="ctr" fontAlgn="auto">
              <a:spcBef>
                <a:spcPts val="0"/>
              </a:spcBef>
              <a:spcAft>
                <a:spcPts val="0"/>
              </a:spcAft>
              <a:defRPr/>
            </a:pPr>
            <a:r>
              <a:rPr lang="en-US" sz="2400" dirty="0">
                <a:solidFill>
                  <a:schemeClr val="tx1"/>
                </a:solidFill>
              </a:rPr>
              <a:t> for</a:t>
            </a:r>
          </a:p>
          <a:p>
            <a:pPr algn="ctr" fontAlgn="auto">
              <a:spcBef>
                <a:spcPts val="0"/>
              </a:spcBef>
              <a:spcAft>
                <a:spcPts val="0"/>
              </a:spcAft>
              <a:defRPr/>
            </a:pPr>
            <a:r>
              <a:rPr lang="en-US" sz="2400" b="1" dirty="0">
                <a:solidFill>
                  <a:schemeClr val="tx1"/>
                </a:solidFill>
              </a:rPr>
              <a:t> Professional Growth &amp; Evaluation</a:t>
            </a:r>
            <a:endParaRPr lang="en-US" sz="2400" b="1" dirty="0">
              <a:solidFill>
                <a:schemeClr val="tx1"/>
              </a:solidFill>
            </a:endParaRPr>
          </a:p>
        </p:txBody>
      </p:sp>
      <p:sp>
        <p:nvSpPr>
          <p:cNvPr id="16387" name="TextBox 4"/>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11" name="Rectangle 10"/>
          <p:cNvSpPr/>
          <p:nvPr/>
        </p:nvSpPr>
        <p:spPr>
          <a:xfrm>
            <a:off x="242888" y="1752600"/>
            <a:ext cx="1181100" cy="136842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Tasks</a:t>
            </a:r>
            <a:endParaRPr lang="en-US" dirty="0">
              <a:solidFill>
                <a:schemeClr val="tx1"/>
              </a:solidFill>
            </a:endParaRPr>
          </a:p>
        </p:txBody>
      </p:sp>
      <p:sp>
        <p:nvSpPr>
          <p:cNvPr id="13" name="Rectangle 12"/>
          <p:cNvSpPr/>
          <p:nvPr/>
        </p:nvSpPr>
        <p:spPr>
          <a:xfrm>
            <a:off x="1538288" y="1752600"/>
            <a:ext cx="1524000" cy="136842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Learning</a:t>
            </a:r>
            <a:endParaRPr lang="en-US" i="1" dirty="0">
              <a:solidFill>
                <a:schemeClr val="tx1"/>
              </a:solidFill>
            </a:endParaRPr>
          </a:p>
        </p:txBody>
      </p:sp>
      <p:sp>
        <p:nvSpPr>
          <p:cNvPr id="16390" name="TextBox 13"/>
          <p:cNvSpPr txBox="1">
            <a:spLocks noChangeArrowheads="1"/>
          </p:cNvSpPr>
          <p:nvPr/>
        </p:nvSpPr>
        <p:spPr bwMode="auto">
          <a:xfrm>
            <a:off x="76200" y="76200"/>
            <a:ext cx="1219200" cy="369888"/>
          </a:xfrm>
          <a:prstGeom prst="rect">
            <a:avLst/>
          </a:prstGeom>
          <a:solidFill>
            <a:srgbClr val="FFFF00"/>
          </a:solidFill>
          <a:ln w="9525">
            <a:noFill/>
            <a:miter lim="800000"/>
            <a:headEnd/>
            <a:tailEnd/>
          </a:ln>
        </p:spPr>
        <p:txBody>
          <a:bodyPr>
            <a:spAutoFit/>
          </a:bodyPr>
          <a:lstStyle/>
          <a:p>
            <a:pPr algn="ctr"/>
            <a:r>
              <a:rPr lang="en-US" i="1">
                <a:latin typeface="Calibri" pitchFamily="34" charset="0"/>
              </a:rPr>
              <a:t>Home</a:t>
            </a:r>
          </a:p>
        </p:txBody>
      </p:sp>
      <p:sp>
        <p:nvSpPr>
          <p:cNvPr id="15" name="Rectangle 14"/>
          <p:cNvSpPr/>
          <p:nvPr/>
        </p:nvSpPr>
        <p:spPr>
          <a:xfrm>
            <a:off x="3214688" y="1790700"/>
            <a:ext cx="1181100" cy="13335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My </a:t>
            </a:r>
            <a:r>
              <a:rPr lang="en-US" dirty="0" err="1">
                <a:solidFill>
                  <a:schemeClr val="tx1"/>
                </a:solidFill>
              </a:rPr>
              <a:t>eVal</a:t>
            </a:r>
            <a:r>
              <a:rPr lang="en-US" dirty="0">
                <a:solidFill>
                  <a:schemeClr val="tx1"/>
                </a:solidFill>
              </a:rPr>
              <a:t> Account</a:t>
            </a:r>
            <a:endParaRPr lang="en-US" dirty="0">
              <a:solidFill>
                <a:schemeClr val="tx1"/>
              </a:solidFill>
            </a:endParaRPr>
          </a:p>
        </p:txBody>
      </p:sp>
      <p:sp>
        <p:nvSpPr>
          <p:cNvPr id="16" name="Oval Callout 15"/>
          <p:cNvSpPr/>
          <p:nvPr/>
        </p:nvSpPr>
        <p:spPr>
          <a:xfrm>
            <a:off x="4953000" y="1828800"/>
            <a:ext cx="2679700" cy="1905000"/>
          </a:xfrm>
          <a:prstGeom prst="wedgeEllipseCallout">
            <a:avLst>
              <a:gd name="adj1" fmla="val -68519"/>
              <a:gd name="adj2" fmla="val -12478"/>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i="1" dirty="0">
                <a:solidFill>
                  <a:schemeClr val="tx1"/>
                </a:solidFill>
              </a:rPr>
              <a:t>For setting up  for mobile app; could also have Help info for OSPI portal and, if you are principal, reminder of </a:t>
            </a:r>
            <a:r>
              <a:rPr lang="en-US" sz="1400" i="1" dirty="0" err="1">
                <a:solidFill>
                  <a:schemeClr val="tx1"/>
                </a:solidFill>
              </a:rPr>
              <a:t>eVal</a:t>
            </a:r>
            <a:r>
              <a:rPr lang="en-US" sz="1400" i="1" dirty="0">
                <a:solidFill>
                  <a:schemeClr val="tx1"/>
                </a:solidFill>
              </a:rPr>
              <a:t> roles of HP, Building Admin </a:t>
            </a:r>
            <a:endParaRPr lang="en-US" sz="1400" i="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41986" name="TextBox 31"/>
          <p:cNvSpPr txBox="1">
            <a:spLocks noChangeArrowheads="1"/>
          </p:cNvSpPr>
          <p:nvPr/>
        </p:nvSpPr>
        <p:spPr bwMode="auto">
          <a:xfrm>
            <a:off x="304800" y="2557463"/>
            <a:ext cx="1219200" cy="338137"/>
          </a:xfrm>
          <a:prstGeom prst="rect">
            <a:avLst/>
          </a:prstGeom>
          <a:noFill/>
          <a:ln w="9525">
            <a:noFill/>
            <a:miter lim="800000"/>
            <a:headEnd/>
            <a:tailEnd/>
          </a:ln>
        </p:spPr>
        <p:txBody>
          <a:bodyPr>
            <a:spAutoFit/>
          </a:bodyPr>
          <a:lstStyle/>
          <a:p>
            <a:r>
              <a:rPr lang="en-US" sz="1600" i="1">
                <a:latin typeface="Calibri" pitchFamily="34" charset="0"/>
              </a:rPr>
              <a:t>Formal</a:t>
            </a:r>
          </a:p>
        </p:txBody>
      </p:sp>
      <p:sp>
        <p:nvSpPr>
          <p:cNvPr id="41987" name="TextBox 32"/>
          <p:cNvSpPr txBox="1">
            <a:spLocks noChangeArrowheads="1"/>
          </p:cNvSpPr>
          <p:nvPr/>
        </p:nvSpPr>
        <p:spPr bwMode="auto">
          <a:xfrm>
            <a:off x="609600" y="3090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41988" name="TextBox 33"/>
          <p:cNvSpPr txBox="1">
            <a:spLocks noChangeArrowheads="1"/>
          </p:cNvSpPr>
          <p:nvPr/>
        </p:nvSpPr>
        <p:spPr bwMode="auto">
          <a:xfrm>
            <a:off x="609600" y="2827338"/>
            <a:ext cx="1219200" cy="339725"/>
          </a:xfrm>
          <a:prstGeom prst="rect">
            <a:avLst/>
          </a:prstGeom>
          <a:noFill/>
          <a:ln w="9525">
            <a:noFill/>
            <a:miter lim="800000"/>
            <a:headEnd/>
            <a:tailEnd/>
          </a:ln>
        </p:spPr>
        <p:txBody>
          <a:bodyPr>
            <a:spAutoFit/>
          </a:bodyPr>
          <a:lstStyle/>
          <a:p>
            <a:r>
              <a:rPr lang="en-US" sz="1600" i="1">
                <a:latin typeface="Calibri" pitchFamily="34" charset="0"/>
              </a:rPr>
              <a:t>10/1/14</a:t>
            </a:r>
          </a:p>
        </p:txBody>
      </p:sp>
      <p:sp>
        <p:nvSpPr>
          <p:cNvPr id="41989" name="TextBox 34"/>
          <p:cNvSpPr txBox="1">
            <a:spLocks noChangeArrowheads="1"/>
          </p:cNvSpPr>
          <p:nvPr/>
        </p:nvSpPr>
        <p:spPr bwMode="auto">
          <a:xfrm>
            <a:off x="685800" y="33607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41990" name="TextBox 35"/>
          <p:cNvSpPr txBox="1">
            <a:spLocks noChangeArrowheads="1"/>
          </p:cNvSpPr>
          <p:nvPr/>
        </p:nvSpPr>
        <p:spPr bwMode="auto">
          <a:xfrm>
            <a:off x="304800" y="36242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41991" name="TextBox 37"/>
          <p:cNvSpPr txBox="1">
            <a:spLocks noChangeArrowheads="1"/>
          </p:cNvSpPr>
          <p:nvPr/>
        </p:nvSpPr>
        <p:spPr bwMode="auto">
          <a:xfrm>
            <a:off x="609600" y="41148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41992" name="TextBox 61"/>
          <p:cNvSpPr txBox="1">
            <a:spLocks noChangeArrowheads="1"/>
          </p:cNvSpPr>
          <p:nvPr/>
        </p:nvSpPr>
        <p:spPr bwMode="auto">
          <a:xfrm>
            <a:off x="609600" y="38528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41993" name="TextBox 62"/>
          <p:cNvSpPr txBox="1">
            <a:spLocks noChangeArrowheads="1"/>
          </p:cNvSpPr>
          <p:nvPr/>
        </p:nvSpPr>
        <p:spPr bwMode="auto">
          <a:xfrm>
            <a:off x="685800" y="43862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41994" name="TextBox 63"/>
          <p:cNvSpPr txBox="1">
            <a:spLocks noChangeArrowheads="1"/>
          </p:cNvSpPr>
          <p:nvPr/>
        </p:nvSpPr>
        <p:spPr bwMode="auto">
          <a:xfrm>
            <a:off x="685800" y="4614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26" name="Rectangle 2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7" name="Rectangle 2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1997" name="TextBox 2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1998" name="TextBox 38"/>
          <p:cNvSpPr txBox="1">
            <a:spLocks noChangeArrowheads="1"/>
          </p:cNvSpPr>
          <p:nvPr/>
        </p:nvSpPr>
        <p:spPr bwMode="auto">
          <a:xfrm>
            <a:off x="152400" y="1311275"/>
            <a:ext cx="1219200" cy="338138"/>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41999" name="TextBox 41"/>
          <p:cNvSpPr txBox="1">
            <a:spLocks noChangeArrowheads="1"/>
          </p:cNvSpPr>
          <p:nvPr/>
        </p:nvSpPr>
        <p:spPr bwMode="auto">
          <a:xfrm>
            <a:off x="152400" y="1566863"/>
            <a:ext cx="1905000" cy="338137"/>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42000" name="TextBox 43"/>
          <p:cNvSpPr txBox="1">
            <a:spLocks noChangeArrowheads="1"/>
          </p:cNvSpPr>
          <p:nvPr/>
        </p:nvSpPr>
        <p:spPr bwMode="auto">
          <a:xfrm>
            <a:off x="304800" y="22526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Overview</a:t>
            </a:r>
          </a:p>
        </p:txBody>
      </p:sp>
      <p:sp>
        <p:nvSpPr>
          <p:cNvPr id="42001" name="TextBox 45"/>
          <p:cNvSpPr txBox="1">
            <a:spLocks noChangeArrowheads="1"/>
          </p:cNvSpPr>
          <p:nvPr/>
        </p:nvSpPr>
        <p:spPr bwMode="auto">
          <a:xfrm>
            <a:off x="152400" y="10668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47" name="Straight Connector 46"/>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42003" name="TextBox 1"/>
          <p:cNvSpPr txBox="1">
            <a:spLocks noChangeArrowheads="1"/>
          </p:cNvSpPr>
          <p:nvPr/>
        </p:nvSpPr>
        <p:spPr bwMode="auto">
          <a:xfrm>
            <a:off x="2819400" y="1905000"/>
            <a:ext cx="3276600" cy="2032000"/>
          </a:xfrm>
          <a:prstGeom prst="rect">
            <a:avLst/>
          </a:prstGeom>
          <a:noFill/>
          <a:ln w="9525">
            <a:noFill/>
            <a:miter lim="800000"/>
            <a:headEnd/>
            <a:tailEnd/>
          </a:ln>
        </p:spPr>
        <p:txBody>
          <a:bodyPr>
            <a:spAutoFit/>
          </a:bodyPr>
          <a:lstStyle/>
          <a:p>
            <a:r>
              <a:rPr lang="en-US">
                <a:latin typeface="Calibri" pitchFamily="34" charset="0"/>
              </a:rPr>
              <a:t>Pre Conf</a:t>
            </a:r>
          </a:p>
          <a:p>
            <a:r>
              <a:rPr lang="en-US">
                <a:latin typeface="Calibri" pitchFamily="34" charset="0"/>
              </a:rPr>
              <a:t>Observation Session</a:t>
            </a:r>
          </a:p>
          <a:p>
            <a:r>
              <a:rPr lang="en-US">
                <a:latin typeface="Calibri" pitchFamily="34" charset="0"/>
              </a:rPr>
              <a:t>Post Conf</a:t>
            </a:r>
          </a:p>
          <a:p>
            <a:r>
              <a:rPr lang="en-US">
                <a:latin typeface="Calibri" pitchFamily="34" charset="0"/>
              </a:rPr>
              <a:t>Lock/Unlock</a:t>
            </a:r>
          </a:p>
          <a:p>
            <a:r>
              <a:rPr lang="en-US">
                <a:latin typeface="Calibri" pitchFamily="34" charset="0"/>
              </a:rPr>
              <a:t>Report</a:t>
            </a:r>
          </a:p>
          <a:p>
            <a:r>
              <a:rPr lang="en-US">
                <a:latin typeface="Calibri" pitchFamily="34" charset="0"/>
              </a:rPr>
              <a:t>Teacher Response</a:t>
            </a:r>
          </a:p>
          <a:p>
            <a:r>
              <a:rPr lang="en-US">
                <a:latin typeface="Calibri" pitchFamily="34" charset="0"/>
              </a:rPr>
              <a:t>General Info</a:t>
            </a:r>
          </a:p>
        </p:txBody>
      </p:sp>
      <p:sp>
        <p:nvSpPr>
          <p:cNvPr id="24" name="Rounded Rectangle 23"/>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5" name="Rounded Rectangle 24"/>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37" name="Rounded Rectangle 36"/>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9" name="Rounded Rectangle 28"/>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438400" y="1938338"/>
            <a:ext cx="6324600" cy="392906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2" name="TextBox 31"/>
          <p:cNvSpPr txBox="1"/>
          <p:nvPr/>
        </p:nvSpPr>
        <p:spPr>
          <a:xfrm>
            <a:off x="304800" y="2557463"/>
            <a:ext cx="1219200" cy="338137"/>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i="1" dirty="0">
                <a:latin typeface="+mn-lt"/>
                <a:cs typeface="+mn-cs"/>
              </a:rPr>
              <a:t>Formal</a:t>
            </a:r>
            <a:endParaRPr lang="en-US" sz="1600" i="1" dirty="0">
              <a:latin typeface="+mn-lt"/>
              <a:cs typeface="+mn-cs"/>
            </a:endParaRPr>
          </a:p>
        </p:txBody>
      </p:sp>
      <p:sp>
        <p:nvSpPr>
          <p:cNvPr id="44036" name="TextBox 32"/>
          <p:cNvSpPr txBox="1">
            <a:spLocks noChangeArrowheads="1"/>
          </p:cNvSpPr>
          <p:nvPr/>
        </p:nvSpPr>
        <p:spPr bwMode="auto">
          <a:xfrm>
            <a:off x="609600" y="3090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44037" name="TextBox 33"/>
          <p:cNvSpPr txBox="1">
            <a:spLocks noChangeArrowheads="1"/>
          </p:cNvSpPr>
          <p:nvPr/>
        </p:nvSpPr>
        <p:spPr bwMode="auto">
          <a:xfrm>
            <a:off x="609600" y="2827338"/>
            <a:ext cx="1219200" cy="339725"/>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44038" name="TextBox 34"/>
          <p:cNvSpPr txBox="1">
            <a:spLocks noChangeArrowheads="1"/>
          </p:cNvSpPr>
          <p:nvPr/>
        </p:nvSpPr>
        <p:spPr bwMode="auto">
          <a:xfrm>
            <a:off x="685800" y="33607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44039" name="TextBox 35"/>
          <p:cNvSpPr txBox="1">
            <a:spLocks noChangeArrowheads="1"/>
          </p:cNvSpPr>
          <p:nvPr/>
        </p:nvSpPr>
        <p:spPr bwMode="auto">
          <a:xfrm>
            <a:off x="304800" y="36242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44040" name="TextBox 37"/>
          <p:cNvSpPr txBox="1">
            <a:spLocks noChangeArrowheads="1"/>
          </p:cNvSpPr>
          <p:nvPr/>
        </p:nvSpPr>
        <p:spPr bwMode="auto">
          <a:xfrm>
            <a:off x="609600" y="41148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44041" name="TextBox 61"/>
          <p:cNvSpPr txBox="1">
            <a:spLocks noChangeArrowheads="1"/>
          </p:cNvSpPr>
          <p:nvPr/>
        </p:nvSpPr>
        <p:spPr bwMode="auto">
          <a:xfrm>
            <a:off x="609600" y="38528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44042" name="TextBox 62"/>
          <p:cNvSpPr txBox="1">
            <a:spLocks noChangeArrowheads="1"/>
          </p:cNvSpPr>
          <p:nvPr/>
        </p:nvSpPr>
        <p:spPr bwMode="auto">
          <a:xfrm>
            <a:off x="685800" y="43862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44043" name="TextBox 63"/>
          <p:cNvSpPr txBox="1">
            <a:spLocks noChangeArrowheads="1"/>
          </p:cNvSpPr>
          <p:nvPr/>
        </p:nvSpPr>
        <p:spPr bwMode="auto">
          <a:xfrm>
            <a:off x="685800" y="46148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26" name="Rectangle 2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7" name="Rectangle 2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4046" name="TextBox 2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4047" name="TextBox 38"/>
          <p:cNvSpPr txBox="1">
            <a:spLocks noChangeArrowheads="1"/>
          </p:cNvSpPr>
          <p:nvPr/>
        </p:nvSpPr>
        <p:spPr bwMode="auto">
          <a:xfrm>
            <a:off x="152400" y="1311275"/>
            <a:ext cx="1219200" cy="338138"/>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44048" name="TextBox 41"/>
          <p:cNvSpPr txBox="1">
            <a:spLocks noChangeArrowheads="1"/>
          </p:cNvSpPr>
          <p:nvPr/>
        </p:nvSpPr>
        <p:spPr bwMode="auto">
          <a:xfrm>
            <a:off x="152400" y="1566863"/>
            <a:ext cx="1905000" cy="338137"/>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grpSp>
        <p:nvGrpSpPr>
          <p:cNvPr id="44049" name="Group 6"/>
          <p:cNvGrpSpPr>
            <a:grpSpLocks/>
          </p:cNvGrpSpPr>
          <p:nvPr/>
        </p:nvGrpSpPr>
        <p:grpSpPr bwMode="auto">
          <a:xfrm>
            <a:off x="2819400" y="1414463"/>
            <a:ext cx="2514600" cy="1066800"/>
            <a:chOff x="2819400" y="1414046"/>
            <a:chExt cx="2514600" cy="1066800"/>
          </a:xfrm>
        </p:grpSpPr>
        <p:sp>
          <p:nvSpPr>
            <p:cNvPr id="5" name="Rounded Rectangle 4"/>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a:xfrm>
              <a:off x="3200400" y="1752183"/>
              <a:ext cx="1905000" cy="3921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General Info</a:t>
              </a:r>
              <a:endParaRPr lang="en-US" dirty="0">
                <a:solidFill>
                  <a:schemeClr val="tx1"/>
                </a:solidFill>
              </a:endParaRPr>
            </a:p>
          </p:txBody>
        </p:sp>
        <p:sp>
          <p:nvSpPr>
            <p:cNvPr id="4" name="Rectangle 3"/>
            <p:cNvSpPr/>
            <p:nvPr/>
          </p:nvSpPr>
          <p:spPr>
            <a:xfrm>
              <a:off x="2971800" y="1769646"/>
              <a:ext cx="228600" cy="51593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073" name="TextBox 42"/>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44050" name="TextBox 43"/>
          <p:cNvSpPr txBox="1">
            <a:spLocks noChangeArrowheads="1"/>
          </p:cNvSpPr>
          <p:nvPr/>
        </p:nvSpPr>
        <p:spPr bwMode="auto">
          <a:xfrm>
            <a:off x="381000" y="2252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Overview</a:t>
            </a:r>
          </a:p>
        </p:txBody>
      </p:sp>
      <p:sp>
        <p:nvSpPr>
          <p:cNvPr id="44051" name="TextBox 40"/>
          <p:cNvSpPr txBox="1">
            <a:spLocks noChangeArrowheads="1"/>
          </p:cNvSpPr>
          <p:nvPr/>
        </p:nvSpPr>
        <p:spPr bwMode="auto">
          <a:xfrm>
            <a:off x="152400" y="10668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45" name="Straight Connector 44"/>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Callout 45"/>
          <p:cNvSpPr/>
          <p:nvPr/>
        </p:nvSpPr>
        <p:spPr>
          <a:xfrm>
            <a:off x="5486400" y="1033463"/>
            <a:ext cx="2590800" cy="338137"/>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sp>
        <p:nvSpPr>
          <p:cNvPr id="37" name="Rounded Rectangle 36"/>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7" name="Rounded Rectangle 46"/>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31" name="Rounded Rectangle 30"/>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
        <p:nvSpPr>
          <p:cNvPr id="49" name="Oval Callout 48"/>
          <p:cNvSpPr/>
          <p:nvPr/>
        </p:nvSpPr>
        <p:spPr>
          <a:xfrm>
            <a:off x="2743200" y="5486400"/>
            <a:ext cx="2743200" cy="274638"/>
          </a:xfrm>
          <a:prstGeom prst="wedgeEllipseCallout">
            <a:avLst>
              <a:gd name="adj1" fmla="val -10170"/>
              <a:gd name="adj2" fmla="val -1206030"/>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FF0000"/>
              </a:solidFill>
            </a:endParaRPr>
          </a:p>
          <a:p>
            <a:pPr algn="ctr" fontAlgn="auto">
              <a:spcBef>
                <a:spcPts val="0"/>
              </a:spcBef>
              <a:spcAft>
                <a:spcPts val="0"/>
              </a:spcAft>
              <a:defRPr/>
            </a:pPr>
            <a:endParaRPr lang="en-US" sz="1400" dirty="0">
              <a:solidFill>
                <a:srgbClr val="FF0000"/>
              </a:solidFill>
            </a:endParaRPr>
          </a:p>
        </p:txBody>
      </p:sp>
      <p:sp>
        <p:nvSpPr>
          <p:cNvPr id="2" name="TextBox 1"/>
          <p:cNvSpPr txBox="1"/>
          <p:nvPr/>
        </p:nvSpPr>
        <p:spPr>
          <a:xfrm>
            <a:off x="2743200" y="2892425"/>
            <a:ext cx="5791200" cy="2308225"/>
          </a:xfrm>
          <a:prstGeom prst="rect">
            <a:avLst/>
          </a:prstGeom>
          <a:solidFill>
            <a:schemeClr val="accent4">
              <a:lumMod val="40000"/>
              <a:lumOff val="60000"/>
            </a:schemeClr>
          </a:solidFill>
        </p:spPr>
        <p:txBody>
          <a:bodyPr>
            <a:spAutoFit/>
          </a:bodyPr>
          <a:lstStyle/>
          <a:p>
            <a:pPr fontAlgn="auto">
              <a:spcBef>
                <a:spcPts val="0"/>
              </a:spcBef>
              <a:spcAft>
                <a:spcPts val="0"/>
              </a:spcAft>
              <a:defRPr/>
            </a:pPr>
            <a:r>
              <a:rPr lang="en-US" sz="2400" dirty="0">
                <a:latin typeface="+mn-lt"/>
                <a:cs typeface="+mn-cs"/>
              </a:rPr>
              <a:t>Observation Focus:</a:t>
            </a:r>
          </a:p>
          <a:p>
            <a:pPr fontAlgn="auto">
              <a:spcBef>
                <a:spcPts val="0"/>
              </a:spcBef>
              <a:spcAft>
                <a:spcPts val="0"/>
              </a:spcAft>
              <a:defRPr/>
            </a:pPr>
            <a:r>
              <a:rPr lang="en-US" sz="2400" dirty="0">
                <a:latin typeface="+mn-lt"/>
                <a:cs typeface="+mn-cs"/>
              </a:rPr>
              <a:t>Pre-Conf Date:</a:t>
            </a:r>
          </a:p>
          <a:p>
            <a:pPr fontAlgn="auto">
              <a:spcBef>
                <a:spcPts val="0"/>
              </a:spcBef>
              <a:spcAft>
                <a:spcPts val="0"/>
              </a:spcAft>
              <a:defRPr/>
            </a:pPr>
            <a:r>
              <a:rPr lang="en-US" sz="2400" dirty="0">
                <a:latin typeface="+mn-lt"/>
                <a:cs typeface="+mn-cs"/>
              </a:rPr>
              <a:t>Observation Date:</a:t>
            </a:r>
          </a:p>
          <a:p>
            <a:pPr fontAlgn="auto">
              <a:spcBef>
                <a:spcPts val="0"/>
              </a:spcBef>
              <a:spcAft>
                <a:spcPts val="0"/>
              </a:spcAft>
              <a:defRPr/>
            </a:pPr>
            <a:r>
              <a:rPr lang="en-US" sz="2400" dirty="0">
                <a:latin typeface="+mn-lt"/>
                <a:cs typeface="+mn-cs"/>
              </a:rPr>
              <a:t>Post Conf Date:</a:t>
            </a:r>
          </a:p>
          <a:p>
            <a:pPr fontAlgn="auto">
              <a:spcBef>
                <a:spcPts val="0"/>
              </a:spcBef>
              <a:spcAft>
                <a:spcPts val="0"/>
              </a:spcAft>
              <a:defRPr/>
            </a:pPr>
            <a:r>
              <a:rPr lang="en-US" sz="2400" dirty="0">
                <a:latin typeface="+mn-lt"/>
                <a:cs typeface="+mn-cs"/>
              </a:rPr>
              <a:t>Has Observation been locked?</a:t>
            </a:r>
          </a:p>
          <a:p>
            <a:pPr fontAlgn="auto">
              <a:spcBef>
                <a:spcPts val="0"/>
              </a:spcBef>
              <a:spcAft>
                <a:spcPts val="0"/>
              </a:spcAft>
              <a:defRPr/>
            </a:pPr>
            <a:r>
              <a:rPr lang="en-US" sz="2400" dirty="0">
                <a:latin typeface="+mn-lt"/>
                <a:cs typeface="+mn-cs"/>
              </a:rPr>
              <a:t>Request Unlock (or grant unlock request)</a:t>
            </a:r>
          </a:p>
        </p:txBody>
      </p:sp>
      <p:sp>
        <p:nvSpPr>
          <p:cNvPr id="44068" name="Rectangle 5"/>
          <p:cNvSpPr>
            <a:spLocks noChangeArrowheads="1"/>
          </p:cNvSpPr>
          <p:nvPr/>
        </p:nvSpPr>
        <p:spPr bwMode="auto">
          <a:xfrm>
            <a:off x="3103563" y="5967413"/>
            <a:ext cx="4572000" cy="738187"/>
          </a:xfrm>
          <a:prstGeom prst="rect">
            <a:avLst/>
          </a:prstGeom>
          <a:noFill/>
          <a:ln w="9525">
            <a:noFill/>
            <a:miter lim="800000"/>
            <a:headEnd/>
            <a:tailEnd/>
          </a:ln>
        </p:spPr>
        <p:txBody>
          <a:bodyPr>
            <a:spAutoFit/>
          </a:bodyPr>
          <a:lstStyle/>
          <a:p>
            <a:r>
              <a:rPr lang="en-US" sz="1400">
                <a:solidFill>
                  <a:srgbClr val="FF0000"/>
                </a:solidFill>
                <a:latin typeface="Calibri" pitchFamily="34" charset="0"/>
              </a:rPr>
              <a:t>Can we have a </a:t>
            </a:r>
            <a:r>
              <a:rPr lang="en-US" sz="1400">
                <a:solidFill>
                  <a:srgbClr val="FF0000"/>
                </a:solidFill>
                <a:latin typeface="Calibri" pitchFamily="34" charset="0"/>
                <a:sym typeface="Wingdings" pitchFamily="2" charset="2"/>
              </a:rPr>
              <a:t> or  or some indicator for each drop-down category where the evaluator has updated info and the teacher should make sure to see? </a:t>
            </a:r>
            <a:endParaRPr lang="en-US" sz="1400">
              <a:latin typeface="Calibri" pitchFamily="34" charset="0"/>
            </a:endParaRPr>
          </a:p>
        </p:txBody>
      </p:sp>
      <p:cxnSp>
        <p:nvCxnSpPr>
          <p:cNvPr id="9" name="Straight Connector 8"/>
          <p:cNvCxnSpPr>
            <a:endCxn id="49" idx="0"/>
          </p:cNvCxnSpPr>
          <p:nvPr/>
        </p:nvCxnSpPr>
        <p:spPr>
          <a:xfrm flipH="1" flipV="1">
            <a:off x="4114800" y="5486400"/>
            <a:ext cx="228600" cy="48101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2" name="TextBox 31"/>
          <p:cNvSpPr txBox="1"/>
          <p:nvPr/>
        </p:nvSpPr>
        <p:spPr>
          <a:xfrm>
            <a:off x="304800" y="2209800"/>
            <a:ext cx="1219200" cy="338138"/>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i="1" dirty="0">
                <a:latin typeface="+mn-lt"/>
                <a:cs typeface="+mn-cs"/>
              </a:rPr>
              <a:t>Formal</a:t>
            </a:r>
            <a:endParaRPr lang="en-US" sz="1600" i="1" dirty="0">
              <a:latin typeface="+mn-lt"/>
              <a:cs typeface="+mn-cs"/>
            </a:endParaRPr>
          </a:p>
        </p:txBody>
      </p:sp>
      <p:sp>
        <p:nvSpPr>
          <p:cNvPr id="46083" name="TextBox 32"/>
          <p:cNvSpPr txBox="1">
            <a:spLocks noChangeArrowheads="1"/>
          </p:cNvSpPr>
          <p:nvPr/>
        </p:nvSpPr>
        <p:spPr bwMode="auto">
          <a:xfrm>
            <a:off x="609600" y="2743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46084" name="TextBox 33"/>
          <p:cNvSpPr txBox="1">
            <a:spLocks noChangeArrowheads="1"/>
          </p:cNvSpPr>
          <p:nvPr/>
        </p:nvSpPr>
        <p:spPr bwMode="auto">
          <a:xfrm>
            <a:off x="609600" y="24812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46085" name="TextBox 34"/>
          <p:cNvSpPr txBox="1">
            <a:spLocks noChangeArrowheads="1"/>
          </p:cNvSpPr>
          <p:nvPr/>
        </p:nvSpPr>
        <p:spPr bwMode="auto">
          <a:xfrm>
            <a:off x="685800" y="3014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46086" name="TextBox 35"/>
          <p:cNvSpPr txBox="1">
            <a:spLocks noChangeArrowheads="1"/>
          </p:cNvSpPr>
          <p:nvPr/>
        </p:nvSpPr>
        <p:spPr bwMode="auto">
          <a:xfrm>
            <a:off x="304800" y="32766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46087" name="TextBox 37"/>
          <p:cNvSpPr txBox="1">
            <a:spLocks noChangeArrowheads="1"/>
          </p:cNvSpPr>
          <p:nvPr/>
        </p:nvSpPr>
        <p:spPr bwMode="auto">
          <a:xfrm>
            <a:off x="609600" y="3767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46088" name="TextBox 61"/>
          <p:cNvSpPr txBox="1">
            <a:spLocks noChangeArrowheads="1"/>
          </p:cNvSpPr>
          <p:nvPr/>
        </p:nvSpPr>
        <p:spPr bwMode="auto">
          <a:xfrm>
            <a:off x="609600" y="3505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46089" name="TextBox 62"/>
          <p:cNvSpPr txBox="1">
            <a:spLocks noChangeArrowheads="1"/>
          </p:cNvSpPr>
          <p:nvPr/>
        </p:nvSpPr>
        <p:spPr bwMode="auto">
          <a:xfrm>
            <a:off x="685800" y="4038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46090" name="TextBox 63"/>
          <p:cNvSpPr txBox="1">
            <a:spLocks noChangeArrowheads="1"/>
          </p:cNvSpPr>
          <p:nvPr/>
        </p:nvSpPr>
        <p:spPr bwMode="auto">
          <a:xfrm>
            <a:off x="685800" y="4267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26" name="Rectangle 2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7" name="Rectangle 2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6093" name="TextBox 2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6094" name="TextBox 38"/>
          <p:cNvSpPr txBox="1">
            <a:spLocks noChangeArrowheads="1"/>
          </p:cNvSpPr>
          <p:nvPr/>
        </p:nvSpPr>
        <p:spPr bwMode="auto">
          <a:xfrm>
            <a:off x="152400" y="1311275"/>
            <a:ext cx="1219200" cy="338138"/>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46095" name="TextBox 41"/>
          <p:cNvSpPr txBox="1">
            <a:spLocks noChangeArrowheads="1"/>
          </p:cNvSpPr>
          <p:nvPr/>
        </p:nvSpPr>
        <p:spPr bwMode="auto">
          <a:xfrm>
            <a:off x="152400" y="1566863"/>
            <a:ext cx="1905000" cy="338137"/>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24" name="Rounded Rectangle 23"/>
          <p:cNvSpPr/>
          <p:nvPr/>
        </p:nvSpPr>
        <p:spPr>
          <a:xfrm>
            <a:off x="2362200" y="1676400"/>
            <a:ext cx="6324600" cy="51054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ectangle 40"/>
          <p:cNvSpPr/>
          <p:nvPr/>
        </p:nvSpPr>
        <p:spPr>
          <a:xfrm>
            <a:off x="2590800" y="2046288"/>
            <a:ext cx="1905000" cy="474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Evaluator Prompt:</a:t>
            </a:r>
            <a:endParaRPr lang="en-US" dirty="0"/>
          </a:p>
        </p:txBody>
      </p:sp>
      <p:sp>
        <p:nvSpPr>
          <p:cNvPr id="43" name="Rectangle 42"/>
          <p:cNvSpPr/>
          <p:nvPr/>
        </p:nvSpPr>
        <p:spPr>
          <a:xfrm>
            <a:off x="2590800" y="2487613"/>
            <a:ext cx="5867400" cy="4302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4" name="Rectangle 43"/>
          <p:cNvSpPr/>
          <p:nvPr/>
        </p:nvSpPr>
        <p:spPr>
          <a:xfrm>
            <a:off x="2590800" y="3021013"/>
            <a:ext cx="22479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Teacher Response:</a:t>
            </a:r>
            <a:endParaRPr lang="en-US" dirty="0"/>
          </a:p>
        </p:txBody>
      </p:sp>
      <p:sp>
        <p:nvSpPr>
          <p:cNvPr id="45" name="Rectangle 44"/>
          <p:cNvSpPr/>
          <p:nvPr/>
        </p:nvSpPr>
        <p:spPr>
          <a:xfrm>
            <a:off x="2590800" y="3478213"/>
            <a:ext cx="5867400" cy="447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590800" y="4646613"/>
            <a:ext cx="3352800" cy="439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Evaluator Comments:</a:t>
            </a:r>
            <a:endParaRPr lang="en-US" dirty="0"/>
          </a:p>
        </p:txBody>
      </p:sp>
      <p:sp>
        <p:nvSpPr>
          <p:cNvPr id="47" name="Rectangle 46"/>
          <p:cNvSpPr/>
          <p:nvPr/>
        </p:nvSpPr>
        <p:spPr>
          <a:xfrm>
            <a:off x="2590800" y="5119688"/>
            <a:ext cx="5867400" cy="43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Rectangle 47"/>
          <p:cNvSpPr/>
          <p:nvPr/>
        </p:nvSpPr>
        <p:spPr>
          <a:xfrm>
            <a:off x="2590800" y="5703888"/>
            <a:ext cx="3352800"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Teacher Comments:</a:t>
            </a:r>
            <a:endParaRPr lang="en-US" dirty="0"/>
          </a:p>
        </p:txBody>
      </p:sp>
      <p:sp>
        <p:nvSpPr>
          <p:cNvPr id="49" name="Rectangle 48"/>
          <p:cNvSpPr/>
          <p:nvPr/>
        </p:nvSpPr>
        <p:spPr>
          <a:xfrm>
            <a:off x="2590800" y="6153150"/>
            <a:ext cx="5867400" cy="43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105" name="TextBox 49"/>
          <p:cNvSpPr txBox="1">
            <a:spLocks noChangeArrowheads="1"/>
          </p:cNvSpPr>
          <p:nvPr/>
        </p:nvSpPr>
        <p:spPr bwMode="auto">
          <a:xfrm>
            <a:off x="2590800" y="4060825"/>
            <a:ext cx="4724400" cy="369888"/>
          </a:xfrm>
          <a:prstGeom prst="rect">
            <a:avLst/>
          </a:prstGeom>
          <a:noFill/>
          <a:ln w="9525">
            <a:noFill/>
            <a:miter lim="800000"/>
            <a:headEnd/>
            <a:tailEnd/>
          </a:ln>
        </p:spPr>
        <p:txBody>
          <a:bodyPr>
            <a:spAutoFit/>
          </a:bodyPr>
          <a:lstStyle/>
          <a:p>
            <a:r>
              <a:rPr lang="en-US">
                <a:latin typeface="Calibri" pitchFamily="34" charset="0"/>
              </a:rPr>
              <a:t>(Several prompts may list here. )</a:t>
            </a:r>
          </a:p>
        </p:txBody>
      </p:sp>
      <p:sp>
        <p:nvSpPr>
          <p:cNvPr id="6" name="Oval Callout 5"/>
          <p:cNvSpPr/>
          <p:nvPr/>
        </p:nvSpPr>
        <p:spPr>
          <a:xfrm>
            <a:off x="5486400" y="1033463"/>
            <a:ext cx="2590800" cy="338137"/>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46107" name="Group 55"/>
          <p:cNvGrpSpPr>
            <a:grpSpLocks/>
          </p:cNvGrpSpPr>
          <p:nvPr/>
        </p:nvGrpSpPr>
        <p:grpSpPr bwMode="auto">
          <a:xfrm>
            <a:off x="2819400" y="931863"/>
            <a:ext cx="2514600" cy="973137"/>
            <a:chOff x="2819400" y="1414046"/>
            <a:chExt cx="2514600" cy="1066800"/>
          </a:xfrm>
        </p:grpSpPr>
        <p:sp>
          <p:nvSpPr>
            <p:cNvPr id="57" name="Rounded Rectangle 56"/>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Rectangle 57"/>
            <p:cNvSpPr/>
            <p:nvPr/>
          </p:nvSpPr>
          <p:spPr>
            <a:xfrm>
              <a:off x="3200400" y="1753403"/>
              <a:ext cx="1905000" cy="3915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Pre Conference</a:t>
              </a:r>
              <a:endParaRPr lang="en-US" dirty="0">
                <a:solidFill>
                  <a:schemeClr val="tx1"/>
                </a:solidFill>
              </a:endParaRPr>
            </a:p>
          </p:txBody>
        </p:sp>
        <p:sp>
          <p:nvSpPr>
            <p:cNvPr id="59" name="Rectangle 58"/>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125" name="TextBox 59"/>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46108" name="TextBox 64"/>
          <p:cNvSpPr txBox="1">
            <a:spLocks noChangeArrowheads="1"/>
          </p:cNvSpPr>
          <p:nvPr/>
        </p:nvSpPr>
        <p:spPr bwMode="auto">
          <a:xfrm>
            <a:off x="152400" y="10668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66" name="Straight Connector 65"/>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51" name="Rounded Rectangle 50"/>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53" name="Rounded Rectangle 52"/>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54" name="Rounded Rectangle 53"/>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52400" y="2024063"/>
            <a:ext cx="1600200" cy="338137"/>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27" name="TextBox 26"/>
          <p:cNvSpPr txBox="1"/>
          <p:nvPr/>
        </p:nvSpPr>
        <p:spPr>
          <a:xfrm>
            <a:off x="304800" y="2328863"/>
            <a:ext cx="1219200" cy="338137"/>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i="1" dirty="0">
                <a:latin typeface="+mn-lt"/>
                <a:cs typeface="+mn-cs"/>
              </a:rPr>
              <a:t>Formal</a:t>
            </a:r>
            <a:endParaRPr lang="en-US" sz="1600" i="1" dirty="0">
              <a:latin typeface="+mn-lt"/>
              <a:cs typeface="+mn-cs"/>
            </a:endParaRPr>
          </a:p>
        </p:txBody>
      </p:sp>
      <p:sp>
        <p:nvSpPr>
          <p:cNvPr id="48131" name="TextBox 27"/>
          <p:cNvSpPr txBox="1">
            <a:spLocks noChangeArrowheads="1"/>
          </p:cNvSpPr>
          <p:nvPr/>
        </p:nvSpPr>
        <p:spPr bwMode="auto">
          <a:xfrm>
            <a:off x="609600" y="28622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48132" name="TextBox 28"/>
          <p:cNvSpPr txBox="1">
            <a:spLocks noChangeArrowheads="1"/>
          </p:cNvSpPr>
          <p:nvPr/>
        </p:nvSpPr>
        <p:spPr bwMode="auto">
          <a:xfrm>
            <a:off x="609600" y="2598738"/>
            <a:ext cx="1219200" cy="339725"/>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48133" name="TextBox 29"/>
          <p:cNvSpPr txBox="1">
            <a:spLocks noChangeArrowheads="1"/>
          </p:cNvSpPr>
          <p:nvPr/>
        </p:nvSpPr>
        <p:spPr bwMode="auto">
          <a:xfrm>
            <a:off x="685800" y="3132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48134" name="TextBox 30"/>
          <p:cNvSpPr txBox="1">
            <a:spLocks noChangeArrowheads="1"/>
          </p:cNvSpPr>
          <p:nvPr/>
        </p:nvSpPr>
        <p:spPr bwMode="auto">
          <a:xfrm>
            <a:off x="609600" y="3886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48135" name="TextBox 38"/>
          <p:cNvSpPr txBox="1">
            <a:spLocks noChangeArrowheads="1"/>
          </p:cNvSpPr>
          <p:nvPr/>
        </p:nvSpPr>
        <p:spPr bwMode="auto">
          <a:xfrm>
            <a:off x="609600" y="3624263"/>
            <a:ext cx="1219200" cy="338137"/>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48136" name="TextBox 41"/>
          <p:cNvSpPr txBox="1">
            <a:spLocks noChangeArrowheads="1"/>
          </p:cNvSpPr>
          <p:nvPr/>
        </p:nvSpPr>
        <p:spPr bwMode="auto">
          <a:xfrm>
            <a:off x="685800" y="4157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48137" name="TextBox 42"/>
          <p:cNvSpPr txBox="1">
            <a:spLocks noChangeArrowheads="1"/>
          </p:cNvSpPr>
          <p:nvPr/>
        </p:nvSpPr>
        <p:spPr bwMode="auto">
          <a:xfrm>
            <a:off x="685800" y="43862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48138" name="TextBox 43"/>
          <p:cNvSpPr txBox="1">
            <a:spLocks noChangeArrowheads="1"/>
          </p:cNvSpPr>
          <p:nvPr/>
        </p:nvSpPr>
        <p:spPr bwMode="auto">
          <a:xfrm>
            <a:off x="152400" y="1430338"/>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48139" name="TextBox 44"/>
          <p:cNvSpPr txBox="1">
            <a:spLocks noChangeArrowheads="1"/>
          </p:cNvSpPr>
          <p:nvPr/>
        </p:nvSpPr>
        <p:spPr bwMode="auto">
          <a:xfrm>
            <a:off x="152400" y="1684338"/>
            <a:ext cx="1905000" cy="339725"/>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46" name="Rectangle 4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7" name="Rectangle 46"/>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48142" name="TextBox 47"/>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61" name="Rounded Rectangle 60"/>
          <p:cNvSpPr/>
          <p:nvPr/>
        </p:nvSpPr>
        <p:spPr>
          <a:xfrm>
            <a:off x="2895600" y="1600200"/>
            <a:ext cx="6248400" cy="47752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400" dirty="0">
              <a:solidFill>
                <a:schemeClr val="tx1"/>
              </a:solidFill>
            </a:endParaRPr>
          </a:p>
        </p:txBody>
      </p:sp>
      <p:sp>
        <p:nvSpPr>
          <p:cNvPr id="65" name="Rounded Rectangle 64"/>
          <p:cNvSpPr/>
          <p:nvPr/>
        </p:nvSpPr>
        <p:spPr>
          <a:xfrm>
            <a:off x="7620000" y="1174750"/>
            <a:ext cx="1143000" cy="573088"/>
          </a:xfrm>
          <a:prstGeom prst="roundRect">
            <a:avLst/>
          </a:prstGeom>
          <a:solidFill>
            <a:schemeClr val="accent6">
              <a:lumMod val="75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b="1" dirty="0"/>
              <a:t>Notes</a:t>
            </a:r>
            <a:endParaRPr lang="en-US" sz="2400" b="1" dirty="0"/>
          </a:p>
        </p:txBody>
      </p:sp>
      <p:sp>
        <p:nvSpPr>
          <p:cNvPr id="66" name="Rounded Rectangle 65"/>
          <p:cNvSpPr/>
          <p:nvPr/>
        </p:nvSpPr>
        <p:spPr>
          <a:xfrm>
            <a:off x="2133600" y="1862138"/>
            <a:ext cx="6858000" cy="4767262"/>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8146" name="Picture 2"/>
          <p:cNvPicPr>
            <a:picLocks noChangeAspect="1" noChangeArrowheads="1"/>
          </p:cNvPicPr>
          <p:nvPr/>
        </p:nvPicPr>
        <p:blipFill>
          <a:blip r:embed="rId3"/>
          <a:srcRect/>
          <a:stretch>
            <a:fillRect/>
          </a:stretch>
        </p:blipFill>
        <p:spPr bwMode="auto">
          <a:xfrm>
            <a:off x="2257425" y="2057400"/>
            <a:ext cx="6657975" cy="4224338"/>
          </a:xfrm>
          <a:prstGeom prst="rect">
            <a:avLst/>
          </a:prstGeom>
          <a:noFill/>
          <a:ln w="9525">
            <a:noFill/>
            <a:miter lim="800000"/>
            <a:headEnd/>
            <a:tailEnd/>
          </a:ln>
        </p:spPr>
      </p:pic>
      <p:sp>
        <p:nvSpPr>
          <p:cNvPr id="68" name="Rounded Rectangle 67"/>
          <p:cNvSpPr/>
          <p:nvPr/>
        </p:nvSpPr>
        <p:spPr>
          <a:xfrm>
            <a:off x="4953000" y="1404938"/>
            <a:ext cx="1676400" cy="728662"/>
          </a:xfrm>
          <a:prstGeom prst="roundRect">
            <a:avLst/>
          </a:prstGeom>
          <a:solidFill>
            <a:schemeClr val="bg2">
              <a:lumMod val="50000"/>
            </a:schemeClr>
          </a:solid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t>Rubric &amp; Evidence</a:t>
            </a:r>
            <a:endParaRPr lang="en-US" sz="2000" b="1" dirty="0"/>
          </a:p>
        </p:txBody>
      </p:sp>
      <p:sp>
        <p:nvSpPr>
          <p:cNvPr id="6" name="Oval Callout 5"/>
          <p:cNvSpPr/>
          <p:nvPr/>
        </p:nvSpPr>
        <p:spPr>
          <a:xfrm>
            <a:off x="3048000" y="3886200"/>
            <a:ext cx="5257800" cy="1447800"/>
          </a:xfrm>
          <a:prstGeom prst="wedgeEllipseCallout">
            <a:avLst>
              <a:gd name="adj1" fmla="val 8762"/>
              <a:gd name="adj2" fmla="val -7486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t>Assumes teacher does not need to use Notes Editor  (though they may wish to click on Notes just to see what the evaluator has scripted) – their main interest is in the evidence gathered and how it has been aligned to the rubric</a:t>
            </a:r>
            <a:endParaRPr lang="en-US" sz="1400" dirty="0"/>
          </a:p>
        </p:txBody>
      </p:sp>
      <p:sp>
        <p:nvSpPr>
          <p:cNvPr id="70" name="Oval Callout 69"/>
          <p:cNvSpPr/>
          <p:nvPr/>
        </p:nvSpPr>
        <p:spPr>
          <a:xfrm>
            <a:off x="4876800" y="881063"/>
            <a:ext cx="2590800" cy="338137"/>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48150" name="Group 74"/>
          <p:cNvGrpSpPr>
            <a:grpSpLocks/>
          </p:cNvGrpSpPr>
          <p:nvPr/>
        </p:nvGrpSpPr>
        <p:grpSpPr bwMode="auto">
          <a:xfrm>
            <a:off x="2133600" y="931863"/>
            <a:ext cx="2514600" cy="973137"/>
            <a:chOff x="2819400" y="1414046"/>
            <a:chExt cx="2514600" cy="1066800"/>
          </a:xfrm>
        </p:grpSpPr>
        <p:sp>
          <p:nvSpPr>
            <p:cNvPr id="76" name="Rounded Rectangle 75"/>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7" name="Rectangle 76"/>
            <p:cNvSpPr/>
            <p:nvPr/>
          </p:nvSpPr>
          <p:spPr>
            <a:xfrm>
              <a:off x="3200400" y="1753403"/>
              <a:ext cx="1905000" cy="3915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Observation</a:t>
              </a:r>
              <a:endParaRPr lang="en-US" dirty="0">
                <a:solidFill>
                  <a:schemeClr val="tx1"/>
                </a:solidFill>
              </a:endParaRPr>
            </a:p>
          </p:txBody>
        </p:sp>
        <p:sp>
          <p:nvSpPr>
            <p:cNvPr id="78" name="Rectangle 77"/>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168" name="TextBox 78"/>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48151" name="TextBox 79"/>
          <p:cNvSpPr txBox="1">
            <a:spLocks noChangeArrowheads="1"/>
          </p:cNvSpPr>
          <p:nvPr/>
        </p:nvSpPr>
        <p:spPr bwMode="auto">
          <a:xfrm>
            <a:off x="304800" y="3395663"/>
            <a:ext cx="1981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48152" name="TextBox 81"/>
          <p:cNvSpPr txBox="1">
            <a:spLocks noChangeArrowheads="1"/>
          </p:cNvSpPr>
          <p:nvPr/>
        </p:nvSpPr>
        <p:spPr bwMode="auto">
          <a:xfrm>
            <a:off x="152400" y="1185863"/>
            <a:ext cx="1828800" cy="338137"/>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sp>
        <p:nvSpPr>
          <p:cNvPr id="33" name="Rounded Rectangle 32"/>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34" name="Rounded Rectangle 33"/>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35" name="Rounded Rectangle 34"/>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36" name="Rounded Rectangle 35"/>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2438400" y="1693863"/>
            <a:ext cx="6324600" cy="500062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ectangle 49"/>
          <p:cNvSpPr/>
          <p:nvPr/>
        </p:nvSpPr>
        <p:spPr>
          <a:xfrm>
            <a:off x="2667000" y="1939925"/>
            <a:ext cx="1905000" cy="473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Evaluator Prompt:</a:t>
            </a:r>
            <a:endParaRPr lang="en-US" dirty="0"/>
          </a:p>
        </p:txBody>
      </p:sp>
      <p:sp>
        <p:nvSpPr>
          <p:cNvPr id="51" name="Rectangle 50"/>
          <p:cNvSpPr/>
          <p:nvPr/>
        </p:nvSpPr>
        <p:spPr>
          <a:xfrm>
            <a:off x="2667000" y="2379663"/>
            <a:ext cx="5867400" cy="43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Rectangle 58"/>
          <p:cNvSpPr/>
          <p:nvPr/>
        </p:nvSpPr>
        <p:spPr>
          <a:xfrm>
            <a:off x="2667000" y="3065463"/>
            <a:ext cx="22479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Teacher Response:</a:t>
            </a:r>
            <a:endParaRPr lang="en-US" dirty="0"/>
          </a:p>
        </p:txBody>
      </p:sp>
      <p:sp>
        <p:nvSpPr>
          <p:cNvPr id="61" name="Rectangle 60"/>
          <p:cNvSpPr/>
          <p:nvPr/>
        </p:nvSpPr>
        <p:spPr>
          <a:xfrm>
            <a:off x="2667000" y="3522663"/>
            <a:ext cx="5867400" cy="447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Rectangle 70"/>
          <p:cNvSpPr/>
          <p:nvPr/>
        </p:nvSpPr>
        <p:spPr>
          <a:xfrm>
            <a:off x="2667000" y="4691063"/>
            <a:ext cx="3352800" cy="439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Evaluator Comments:</a:t>
            </a:r>
            <a:endParaRPr lang="en-US" dirty="0"/>
          </a:p>
        </p:txBody>
      </p:sp>
      <p:sp>
        <p:nvSpPr>
          <p:cNvPr id="72" name="Rectangle 71"/>
          <p:cNvSpPr/>
          <p:nvPr/>
        </p:nvSpPr>
        <p:spPr>
          <a:xfrm>
            <a:off x="2667000" y="5165725"/>
            <a:ext cx="5867400" cy="43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Rectangle 72"/>
          <p:cNvSpPr/>
          <p:nvPr/>
        </p:nvSpPr>
        <p:spPr>
          <a:xfrm>
            <a:off x="2667000" y="5749925"/>
            <a:ext cx="3352800" cy="439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t>Teacher Comments:</a:t>
            </a:r>
            <a:endParaRPr lang="en-US" dirty="0"/>
          </a:p>
        </p:txBody>
      </p:sp>
      <p:sp>
        <p:nvSpPr>
          <p:cNvPr id="74" name="Rectangle 73"/>
          <p:cNvSpPr/>
          <p:nvPr/>
        </p:nvSpPr>
        <p:spPr>
          <a:xfrm>
            <a:off x="2667000" y="6197600"/>
            <a:ext cx="5867400" cy="431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186" name="TextBox 74"/>
          <p:cNvSpPr txBox="1">
            <a:spLocks noChangeArrowheads="1"/>
          </p:cNvSpPr>
          <p:nvPr/>
        </p:nvSpPr>
        <p:spPr bwMode="auto">
          <a:xfrm>
            <a:off x="2667000" y="4106863"/>
            <a:ext cx="4724400" cy="368300"/>
          </a:xfrm>
          <a:prstGeom prst="rect">
            <a:avLst/>
          </a:prstGeom>
          <a:noFill/>
          <a:ln w="9525">
            <a:noFill/>
            <a:miter lim="800000"/>
            <a:headEnd/>
            <a:tailEnd/>
          </a:ln>
        </p:spPr>
        <p:txBody>
          <a:bodyPr>
            <a:spAutoFit/>
          </a:bodyPr>
          <a:lstStyle/>
          <a:p>
            <a:r>
              <a:rPr lang="en-US">
                <a:latin typeface="Calibri" pitchFamily="34" charset="0"/>
              </a:rPr>
              <a:t>(Several prompts may list here. )</a:t>
            </a:r>
          </a:p>
        </p:txBody>
      </p:sp>
      <p:sp>
        <p:nvSpPr>
          <p:cNvPr id="50187" name="TextBox 40"/>
          <p:cNvSpPr txBox="1">
            <a:spLocks noChangeArrowheads="1"/>
          </p:cNvSpPr>
          <p:nvPr/>
        </p:nvSpPr>
        <p:spPr bwMode="auto">
          <a:xfrm>
            <a:off x="152400" y="1524000"/>
            <a:ext cx="1219200" cy="338138"/>
          </a:xfrm>
          <a:prstGeom prst="rect">
            <a:avLst/>
          </a:prstGeom>
          <a:noFill/>
          <a:ln w="9525">
            <a:noFill/>
            <a:miter lim="800000"/>
            <a:headEnd/>
            <a:tailEnd/>
          </a:ln>
        </p:spPr>
        <p:txBody>
          <a:bodyPr>
            <a:spAutoFit/>
          </a:bodyPr>
          <a:lstStyle/>
          <a:p>
            <a:r>
              <a:rPr lang="en-US" sz="1600" b="1">
                <a:latin typeface="Calibri" pitchFamily="34" charset="0"/>
              </a:rPr>
              <a:t>Evidence</a:t>
            </a:r>
          </a:p>
        </p:txBody>
      </p:sp>
      <p:sp>
        <p:nvSpPr>
          <p:cNvPr id="50188" name="TextBox 48"/>
          <p:cNvSpPr txBox="1">
            <a:spLocks noChangeArrowheads="1"/>
          </p:cNvSpPr>
          <p:nvPr/>
        </p:nvSpPr>
        <p:spPr bwMode="auto">
          <a:xfrm>
            <a:off x="152400" y="1219200"/>
            <a:ext cx="1219200" cy="338138"/>
          </a:xfrm>
          <a:prstGeom prst="rect">
            <a:avLst/>
          </a:prstGeom>
          <a:noFill/>
          <a:ln w="9525">
            <a:noFill/>
            <a:miter lim="800000"/>
            <a:headEnd/>
            <a:tailEnd/>
          </a:ln>
        </p:spPr>
        <p:txBody>
          <a:bodyPr>
            <a:spAutoFit/>
          </a:bodyPr>
          <a:lstStyle/>
          <a:p>
            <a:r>
              <a:rPr lang="en-US" sz="1600" b="1">
                <a:latin typeface="Calibri" pitchFamily="34" charset="0"/>
              </a:rPr>
              <a:t>Home</a:t>
            </a:r>
          </a:p>
        </p:txBody>
      </p:sp>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2" name="TextBox 31"/>
          <p:cNvSpPr txBox="1"/>
          <p:nvPr/>
        </p:nvSpPr>
        <p:spPr>
          <a:xfrm>
            <a:off x="304800" y="2209800"/>
            <a:ext cx="1219200" cy="338138"/>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i="1" dirty="0">
                <a:latin typeface="+mn-lt"/>
                <a:cs typeface="+mn-cs"/>
              </a:rPr>
              <a:t>Formal</a:t>
            </a:r>
            <a:endParaRPr lang="en-US" sz="1600" i="1" dirty="0">
              <a:latin typeface="+mn-lt"/>
              <a:cs typeface="+mn-cs"/>
            </a:endParaRPr>
          </a:p>
        </p:txBody>
      </p:sp>
      <p:sp>
        <p:nvSpPr>
          <p:cNvPr id="50191" name="TextBox 32"/>
          <p:cNvSpPr txBox="1">
            <a:spLocks noChangeArrowheads="1"/>
          </p:cNvSpPr>
          <p:nvPr/>
        </p:nvSpPr>
        <p:spPr bwMode="auto">
          <a:xfrm>
            <a:off x="609600" y="2743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50192" name="TextBox 33"/>
          <p:cNvSpPr txBox="1">
            <a:spLocks noChangeArrowheads="1"/>
          </p:cNvSpPr>
          <p:nvPr/>
        </p:nvSpPr>
        <p:spPr bwMode="auto">
          <a:xfrm>
            <a:off x="609600" y="24812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50193" name="TextBox 34"/>
          <p:cNvSpPr txBox="1">
            <a:spLocks noChangeArrowheads="1"/>
          </p:cNvSpPr>
          <p:nvPr/>
        </p:nvSpPr>
        <p:spPr bwMode="auto">
          <a:xfrm>
            <a:off x="685800" y="3014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50194" name="TextBox 35"/>
          <p:cNvSpPr txBox="1">
            <a:spLocks noChangeArrowheads="1"/>
          </p:cNvSpPr>
          <p:nvPr/>
        </p:nvSpPr>
        <p:spPr bwMode="auto">
          <a:xfrm>
            <a:off x="304800" y="32766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50195" name="TextBox 37"/>
          <p:cNvSpPr txBox="1">
            <a:spLocks noChangeArrowheads="1"/>
          </p:cNvSpPr>
          <p:nvPr/>
        </p:nvSpPr>
        <p:spPr bwMode="auto">
          <a:xfrm>
            <a:off x="609600" y="3767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50196" name="TextBox 61"/>
          <p:cNvSpPr txBox="1">
            <a:spLocks noChangeArrowheads="1"/>
          </p:cNvSpPr>
          <p:nvPr/>
        </p:nvSpPr>
        <p:spPr bwMode="auto">
          <a:xfrm>
            <a:off x="609600" y="3505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50197" name="TextBox 62"/>
          <p:cNvSpPr txBox="1">
            <a:spLocks noChangeArrowheads="1"/>
          </p:cNvSpPr>
          <p:nvPr/>
        </p:nvSpPr>
        <p:spPr bwMode="auto">
          <a:xfrm>
            <a:off x="685800" y="4038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50198" name="TextBox 63"/>
          <p:cNvSpPr txBox="1">
            <a:spLocks noChangeArrowheads="1"/>
          </p:cNvSpPr>
          <p:nvPr/>
        </p:nvSpPr>
        <p:spPr bwMode="auto">
          <a:xfrm>
            <a:off x="685800" y="4267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39" name="Rectangle 38"/>
          <p:cNvSpPr/>
          <p:nvPr/>
        </p:nvSpPr>
        <p:spPr>
          <a:xfrm>
            <a:off x="6705600" y="762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2" name="Rectangle 41"/>
          <p:cNvSpPr/>
          <p:nvPr/>
        </p:nvSpPr>
        <p:spPr>
          <a:xfrm>
            <a:off x="6553200" y="936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0201" name="TextBox 42"/>
          <p:cNvSpPr txBox="1">
            <a:spLocks noChangeArrowheads="1"/>
          </p:cNvSpPr>
          <p:nvPr/>
        </p:nvSpPr>
        <p:spPr bwMode="auto">
          <a:xfrm>
            <a:off x="6553200" y="3810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Oval Callout 46"/>
          <p:cNvSpPr/>
          <p:nvPr/>
        </p:nvSpPr>
        <p:spPr>
          <a:xfrm>
            <a:off x="5638800" y="957263"/>
            <a:ext cx="2590800" cy="338137"/>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50203" name="Group 75"/>
          <p:cNvGrpSpPr>
            <a:grpSpLocks/>
          </p:cNvGrpSpPr>
          <p:nvPr/>
        </p:nvGrpSpPr>
        <p:grpSpPr bwMode="auto">
          <a:xfrm>
            <a:off x="2819400" y="914400"/>
            <a:ext cx="2514600" cy="973138"/>
            <a:chOff x="2819400" y="1414046"/>
            <a:chExt cx="2514600" cy="1066800"/>
          </a:xfrm>
        </p:grpSpPr>
        <p:sp>
          <p:nvSpPr>
            <p:cNvPr id="77" name="Rounded Rectangle 76"/>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8" name="Rectangle 77"/>
            <p:cNvSpPr/>
            <p:nvPr/>
          </p:nvSpPr>
          <p:spPr>
            <a:xfrm>
              <a:off x="3200400" y="1753404"/>
              <a:ext cx="1905000" cy="3915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Post Conference</a:t>
              </a:r>
              <a:endParaRPr lang="en-US" dirty="0">
                <a:solidFill>
                  <a:schemeClr val="tx1"/>
                </a:solidFill>
              </a:endParaRPr>
            </a:p>
          </p:txBody>
        </p:sp>
        <p:sp>
          <p:nvSpPr>
            <p:cNvPr id="79" name="Rectangle 78"/>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221" name="TextBox 79"/>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50204" name="TextBox 81"/>
          <p:cNvSpPr txBox="1">
            <a:spLocks noChangeArrowheads="1"/>
          </p:cNvSpPr>
          <p:nvPr/>
        </p:nvSpPr>
        <p:spPr bwMode="auto">
          <a:xfrm>
            <a:off x="152400" y="1066800"/>
            <a:ext cx="1828800" cy="338138"/>
          </a:xfrm>
          <a:prstGeom prst="rect">
            <a:avLst/>
          </a:prstGeom>
          <a:noFill/>
          <a:ln w="9525">
            <a:noFill/>
            <a:miter lim="800000"/>
            <a:headEnd/>
            <a:tailEnd/>
          </a:ln>
        </p:spPr>
        <p:txBody>
          <a:bodyPr>
            <a:spAutoFit/>
          </a:bodyPr>
          <a:lstStyle/>
          <a:p>
            <a:r>
              <a:rPr lang="en-US" sz="1600" b="1">
                <a:latin typeface="Calibri" pitchFamily="34" charset="0"/>
              </a:rPr>
              <a:t>Evidence Overview</a:t>
            </a:r>
          </a:p>
        </p:txBody>
      </p:sp>
      <p:cxnSp>
        <p:nvCxnSpPr>
          <p:cNvPr id="83" name="Straight Connector 82"/>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53" name="Rounded Rectangle 52"/>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54" name="Rounded Rectangle 53"/>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44" name="Rounded Rectangle 43"/>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438400" y="1803400"/>
            <a:ext cx="6324600" cy="3759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226" name="TextBox 40"/>
          <p:cNvSpPr txBox="1">
            <a:spLocks noChangeArrowheads="1"/>
          </p:cNvSpPr>
          <p:nvPr/>
        </p:nvSpPr>
        <p:spPr bwMode="auto">
          <a:xfrm>
            <a:off x="152400" y="1524000"/>
            <a:ext cx="1219200" cy="338138"/>
          </a:xfrm>
          <a:prstGeom prst="rect">
            <a:avLst/>
          </a:prstGeom>
          <a:noFill/>
          <a:ln w="9525">
            <a:noFill/>
            <a:miter lim="800000"/>
            <a:headEnd/>
            <a:tailEnd/>
          </a:ln>
        </p:spPr>
        <p:txBody>
          <a:bodyPr>
            <a:spAutoFit/>
          </a:bodyPr>
          <a:lstStyle/>
          <a:p>
            <a:r>
              <a:rPr lang="en-US" sz="1600" b="1">
                <a:latin typeface="Calibri" pitchFamily="34" charset="0"/>
              </a:rPr>
              <a:t>Evidence</a:t>
            </a:r>
          </a:p>
        </p:txBody>
      </p:sp>
      <p:sp>
        <p:nvSpPr>
          <p:cNvPr id="52227" name="TextBox 48"/>
          <p:cNvSpPr txBox="1">
            <a:spLocks noChangeArrowheads="1"/>
          </p:cNvSpPr>
          <p:nvPr/>
        </p:nvSpPr>
        <p:spPr bwMode="auto">
          <a:xfrm>
            <a:off x="152400" y="1219200"/>
            <a:ext cx="1219200" cy="338138"/>
          </a:xfrm>
          <a:prstGeom prst="rect">
            <a:avLst/>
          </a:prstGeom>
          <a:noFill/>
          <a:ln w="9525">
            <a:noFill/>
            <a:miter lim="800000"/>
            <a:headEnd/>
            <a:tailEnd/>
          </a:ln>
        </p:spPr>
        <p:txBody>
          <a:bodyPr>
            <a:spAutoFit/>
          </a:bodyPr>
          <a:lstStyle/>
          <a:p>
            <a:r>
              <a:rPr lang="en-US" sz="1600" b="1">
                <a:latin typeface="Calibri" pitchFamily="34" charset="0"/>
              </a:rPr>
              <a:t>Home</a:t>
            </a:r>
          </a:p>
        </p:txBody>
      </p:sp>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2" name="TextBox 31"/>
          <p:cNvSpPr txBox="1"/>
          <p:nvPr/>
        </p:nvSpPr>
        <p:spPr>
          <a:xfrm>
            <a:off x="304800" y="2209800"/>
            <a:ext cx="1219200" cy="338138"/>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i="1" dirty="0">
                <a:latin typeface="+mn-lt"/>
                <a:cs typeface="+mn-cs"/>
              </a:rPr>
              <a:t>Formal</a:t>
            </a:r>
            <a:endParaRPr lang="en-US" sz="1600" i="1" dirty="0">
              <a:latin typeface="+mn-lt"/>
              <a:cs typeface="+mn-cs"/>
            </a:endParaRPr>
          </a:p>
        </p:txBody>
      </p:sp>
      <p:sp>
        <p:nvSpPr>
          <p:cNvPr id="52230" name="TextBox 32"/>
          <p:cNvSpPr txBox="1">
            <a:spLocks noChangeArrowheads="1"/>
          </p:cNvSpPr>
          <p:nvPr/>
        </p:nvSpPr>
        <p:spPr bwMode="auto">
          <a:xfrm>
            <a:off x="609600" y="2743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52231" name="TextBox 33"/>
          <p:cNvSpPr txBox="1">
            <a:spLocks noChangeArrowheads="1"/>
          </p:cNvSpPr>
          <p:nvPr/>
        </p:nvSpPr>
        <p:spPr bwMode="auto">
          <a:xfrm>
            <a:off x="609600" y="24812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52232" name="TextBox 34"/>
          <p:cNvSpPr txBox="1">
            <a:spLocks noChangeArrowheads="1"/>
          </p:cNvSpPr>
          <p:nvPr/>
        </p:nvSpPr>
        <p:spPr bwMode="auto">
          <a:xfrm>
            <a:off x="685800" y="3014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52233" name="TextBox 35"/>
          <p:cNvSpPr txBox="1">
            <a:spLocks noChangeArrowheads="1"/>
          </p:cNvSpPr>
          <p:nvPr/>
        </p:nvSpPr>
        <p:spPr bwMode="auto">
          <a:xfrm>
            <a:off x="304800" y="32766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52234" name="TextBox 37"/>
          <p:cNvSpPr txBox="1">
            <a:spLocks noChangeArrowheads="1"/>
          </p:cNvSpPr>
          <p:nvPr/>
        </p:nvSpPr>
        <p:spPr bwMode="auto">
          <a:xfrm>
            <a:off x="609600" y="3767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52235" name="TextBox 61"/>
          <p:cNvSpPr txBox="1">
            <a:spLocks noChangeArrowheads="1"/>
          </p:cNvSpPr>
          <p:nvPr/>
        </p:nvSpPr>
        <p:spPr bwMode="auto">
          <a:xfrm>
            <a:off x="609600" y="3505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52236" name="TextBox 62"/>
          <p:cNvSpPr txBox="1">
            <a:spLocks noChangeArrowheads="1"/>
          </p:cNvSpPr>
          <p:nvPr/>
        </p:nvSpPr>
        <p:spPr bwMode="auto">
          <a:xfrm>
            <a:off x="685800" y="4038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52237" name="TextBox 63"/>
          <p:cNvSpPr txBox="1">
            <a:spLocks noChangeArrowheads="1"/>
          </p:cNvSpPr>
          <p:nvPr/>
        </p:nvSpPr>
        <p:spPr bwMode="auto">
          <a:xfrm>
            <a:off x="685800" y="4267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52238" name="TextBox 1"/>
          <p:cNvSpPr txBox="1">
            <a:spLocks noChangeArrowheads="1"/>
          </p:cNvSpPr>
          <p:nvPr/>
        </p:nvSpPr>
        <p:spPr bwMode="auto">
          <a:xfrm>
            <a:off x="2667000" y="2514600"/>
            <a:ext cx="5638800" cy="2862263"/>
          </a:xfrm>
          <a:prstGeom prst="rect">
            <a:avLst/>
          </a:prstGeom>
          <a:noFill/>
          <a:ln w="9525">
            <a:noFill/>
            <a:miter lim="800000"/>
            <a:headEnd/>
            <a:tailEnd/>
          </a:ln>
        </p:spPr>
        <p:txBody>
          <a:bodyPr>
            <a:spAutoFit/>
          </a:bodyPr>
          <a:lstStyle/>
          <a:p>
            <a:r>
              <a:rPr lang="en-US" sz="3600">
                <a:latin typeface="Calibri" pitchFamily="34" charset="0"/>
              </a:rPr>
              <a:t>For the teacher, this will display whether the observation has been locked, date locked, and choice to request  unlock.</a:t>
            </a:r>
          </a:p>
        </p:txBody>
      </p:sp>
      <p:sp>
        <p:nvSpPr>
          <p:cNvPr id="26" name="Oval Callout 25"/>
          <p:cNvSpPr/>
          <p:nvPr/>
        </p:nvSpPr>
        <p:spPr>
          <a:xfrm>
            <a:off x="5410200" y="1371600"/>
            <a:ext cx="2590800" cy="338138"/>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52240" name="Group 26"/>
          <p:cNvGrpSpPr>
            <a:grpSpLocks/>
          </p:cNvGrpSpPr>
          <p:nvPr/>
        </p:nvGrpSpPr>
        <p:grpSpPr bwMode="auto">
          <a:xfrm>
            <a:off x="2819400" y="1236663"/>
            <a:ext cx="2514600" cy="973137"/>
            <a:chOff x="2819400" y="1414046"/>
            <a:chExt cx="2514600" cy="1066800"/>
          </a:xfrm>
        </p:grpSpPr>
        <p:sp>
          <p:nvSpPr>
            <p:cNvPr id="28" name="Rounded Rectangle 27"/>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3200400" y="1753403"/>
              <a:ext cx="1905000" cy="3915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Lock/ Unlock</a:t>
              </a:r>
              <a:endParaRPr lang="en-US" dirty="0">
                <a:solidFill>
                  <a:schemeClr val="tx1"/>
                </a:solidFill>
              </a:endParaRPr>
            </a:p>
          </p:txBody>
        </p:sp>
        <p:sp>
          <p:nvSpPr>
            <p:cNvPr id="30" name="Rectangle 29"/>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2260" name="TextBox 30"/>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39" name="Rectangle 38"/>
          <p:cNvSpPr/>
          <p:nvPr/>
        </p:nvSpPr>
        <p:spPr>
          <a:xfrm>
            <a:off x="6705600" y="762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2" name="Rectangle 41"/>
          <p:cNvSpPr/>
          <p:nvPr/>
        </p:nvSpPr>
        <p:spPr>
          <a:xfrm>
            <a:off x="6553200" y="936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2243" name="TextBox 42"/>
          <p:cNvSpPr txBox="1">
            <a:spLocks noChangeArrowheads="1"/>
          </p:cNvSpPr>
          <p:nvPr/>
        </p:nvSpPr>
        <p:spPr bwMode="auto">
          <a:xfrm>
            <a:off x="6553200" y="3810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cxnSp>
        <p:nvCxnSpPr>
          <p:cNvPr id="48" name="Straight Connector 47"/>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7" name="Rounded Rectangle 46"/>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50" name="Rounded Rectangle 49"/>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44" name="Rounded Rectangle 43"/>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2438400" y="1803400"/>
            <a:ext cx="6324600" cy="37592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274" name="TextBox 40"/>
          <p:cNvSpPr txBox="1">
            <a:spLocks noChangeArrowheads="1"/>
          </p:cNvSpPr>
          <p:nvPr/>
        </p:nvSpPr>
        <p:spPr bwMode="auto">
          <a:xfrm>
            <a:off x="152400" y="1524000"/>
            <a:ext cx="1219200" cy="338138"/>
          </a:xfrm>
          <a:prstGeom prst="rect">
            <a:avLst/>
          </a:prstGeom>
          <a:noFill/>
          <a:ln w="9525">
            <a:noFill/>
            <a:miter lim="800000"/>
            <a:headEnd/>
            <a:tailEnd/>
          </a:ln>
        </p:spPr>
        <p:txBody>
          <a:bodyPr>
            <a:spAutoFit/>
          </a:bodyPr>
          <a:lstStyle/>
          <a:p>
            <a:r>
              <a:rPr lang="en-US" sz="1600" b="1">
                <a:latin typeface="Calibri" pitchFamily="34" charset="0"/>
              </a:rPr>
              <a:t>Evidence</a:t>
            </a:r>
          </a:p>
        </p:txBody>
      </p:sp>
      <p:sp>
        <p:nvSpPr>
          <p:cNvPr id="54275" name="TextBox 48"/>
          <p:cNvSpPr txBox="1">
            <a:spLocks noChangeArrowheads="1"/>
          </p:cNvSpPr>
          <p:nvPr/>
        </p:nvSpPr>
        <p:spPr bwMode="auto">
          <a:xfrm>
            <a:off x="152400" y="1219200"/>
            <a:ext cx="1219200" cy="338138"/>
          </a:xfrm>
          <a:prstGeom prst="rect">
            <a:avLst/>
          </a:prstGeom>
          <a:noFill/>
          <a:ln w="9525">
            <a:noFill/>
            <a:miter lim="800000"/>
            <a:headEnd/>
            <a:tailEnd/>
          </a:ln>
        </p:spPr>
        <p:txBody>
          <a:bodyPr>
            <a:spAutoFit/>
          </a:bodyPr>
          <a:lstStyle/>
          <a:p>
            <a:r>
              <a:rPr lang="en-US" sz="1600" b="1">
                <a:latin typeface="Calibri" pitchFamily="34" charset="0"/>
              </a:rPr>
              <a:t>Home</a:t>
            </a:r>
          </a:p>
        </p:txBody>
      </p:sp>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2" name="TextBox 31"/>
          <p:cNvSpPr txBox="1"/>
          <p:nvPr/>
        </p:nvSpPr>
        <p:spPr>
          <a:xfrm>
            <a:off x="304800" y="2209800"/>
            <a:ext cx="1219200" cy="338138"/>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i="1" dirty="0">
                <a:latin typeface="+mn-lt"/>
                <a:cs typeface="+mn-cs"/>
              </a:rPr>
              <a:t>Formal</a:t>
            </a:r>
            <a:endParaRPr lang="en-US" sz="1600" i="1" dirty="0">
              <a:latin typeface="+mn-lt"/>
              <a:cs typeface="+mn-cs"/>
            </a:endParaRPr>
          </a:p>
        </p:txBody>
      </p:sp>
      <p:sp>
        <p:nvSpPr>
          <p:cNvPr id="54278" name="TextBox 32"/>
          <p:cNvSpPr txBox="1">
            <a:spLocks noChangeArrowheads="1"/>
          </p:cNvSpPr>
          <p:nvPr/>
        </p:nvSpPr>
        <p:spPr bwMode="auto">
          <a:xfrm>
            <a:off x="609600" y="2743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54279" name="TextBox 33"/>
          <p:cNvSpPr txBox="1">
            <a:spLocks noChangeArrowheads="1"/>
          </p:cNvSpPr>
          <p:nvPr/>
        </p:nvSpPr>
        <p:spPr bwMode="auto">
          <a:xfrm>
            <a:off x="609600" y="24812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54280" name="TextBox 34"/>
          <p:cNvSpPr txBox="1">
            <a:spLocks noChangeArrowheads="1"/>
          </p:cNvSpPr>
          <p:nvPr/>
        </p:nvSpPr>
        <p:spPr bwMode="auto">
          <a:xfrm>
            <a:off x="685800" y="3014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54281" name="TextBox 35"/>
          <p:cNvSpPr txBox="1">
            <a:spLocks noChangeArrowheads="1"/>
          </p:cNvSpPr>
          <p:nvPr/>
        </p:nvSpPr>
        <p:spPr bwMode="auto">
          <a:xfrm>
            <a:off x="304800" y="3276600"/>
            <a:ext cx="1981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54282" name="TextBox 37"/>
          <p:cNvSpPr txBox="1">
            <a:spLocks noChangeArrowheads="1"/>
          </p:cNvSpPr>
          <p:nvPr/>
        </p:nvSpPr>
        <p:spPr bwMode="auto">
          <a:xfrm>
            <a:off x="609600" y="3767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54283" name="TextBox 61"/>
          <p:cNvSpPr txBox="1">
            <a:spLocks noChangeArrowheads="1"/>
          </p:cNvSpPr>
          <p:nvPr/>
        </p:nvSpPr>
        <p:spPr bwMode="auto">
          <a:xfrm>
            <a:off x="609600" y="3505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54284" name="TextBox 62"/>
          <p:cNvSpPr txBox="1">
            <a:spLocks noChangeArrowheads="1"/>
          </p:cNvSpPr>
          <p:nvPr/>
        </p:nvSpPr>
        <p:spPr bwMode="auto">
          <a:xfrm>
            <a:off x="685800" y="4038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54285" name="TextBox 63"/>
          <p:cNvSpPr txBox="1">
            <a:spLocks noChangeArrowheads="1"/>
          </p:cNvSpPr>
          <p:nvPr/>
        </p:nvSpPr>
        <p:spPr bwMode="auto">
          <a:xfrm>
            <a:off x="685800" y="4267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54286" name="TextBox 1"/>
          <p:cNvSpPr txBox="1">
            <a:spLocks noChangeArrowheads="1"/>
          </p:cNvSpPr>
          <p:nvPr/>
        </p:nvSpPr>
        <p:spPr bwMode="auto">
          <a:xfrm>
            <a:off x="2667000" y="2895600"/>
            <a:ext cx="5638800" cy="1754188"/>
          </a:xfrm>
          <a:prstGeom prst="rect">
            <a:avLst/>
          </a:prstGeom>
          <a:noFill/>
          <a:ln w="9525">
            <a:noFill/>
            <a:miter lim="800000"/>
            <a:headEnd/>
            <a:tailEnd/>
          </a:ln>
        </p:spPr>
        <p:txBody>
          <a:bodyPr>
            <a:spAutoFit/>
          </a:bodyPr>
          <a:lstStyle/>
          <a:p>
            <a:r>
              <a:rPr lang="en-US" sz="3600">
                <a:latin typeface="Calibri" pitchFamily="34" charset="0"/>
              </a:rPr>
              <a:t>Observation report prints to this screen; user has option to download as PDF</a:t>
            </a:r>
          </a:p>
        </p:txBody>
      </p:sp>
      <p:sp>
        <p:nvSpPr>
          <p:cNvPr id="26" name="Oval Callout 25"/>
          <p:cNvSpPr/>
          <p:nvPr/>
        </p:nvSpPr>
        <p:spPr>
          <a:xfrm>
            <a:off x="5410200" y="1371600"/>
            <a:ext cx="2590800" cy="338138"/>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54288" name="Group 26"/>
          <p:cNvGrpSpPr>
            <a:grpSpLocks/>
          </p:cNvGrpSpPr>
          <p:nvPr/>
        </p:nvGrpSpPr>
        <p:grpSpPr bwMode="auto">
          <a:xfrm>
            <a:off x="2819400" y="1236663"/>
            <a:ext cx="2514600" cy="973137"/>
            <a:chOff x="2819400" y="1414046"/>
            <a:chExt cx="2514600" cy="1066800"/>
          </a:xfrm>
        </p:grpSpPr>
        <p:sp>
          <p:nvSpPr>
            <p:cNvPr id="28" name="Rounded Rectangle 27"/>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3200400" y="1753403"/>
              <a:ext cx="1905000" cy="3915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Report</a:t>
              </a:r>
              <a:endParaRPr lang="en-US" dirty="0">
                <a:solidFill>
                  <a:schemeClr val="tx1"/>
                </a:solidFill>
              </a:endParaRPr>
            </a:p>
          </p:txBody>
        </p:sp>
        <p:sp>
          <p:nvSpPr>
            <p:cNvPr id="30" name="Rectangle 29"/>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308" name="TextBox 30"/>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24" name="Rectangle 23"/>
          <p:cNvSpPr/>
          <p:nvPr/>
        </p:nvSpPr>
        <p:spPr>
          <a:xfrm>
            <a:off x="6705600" y="762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25" name="Rectangle 24"/>
          <p:cNvSpPr/>
          <p:nvPr/>
        </p:nvSpPr>
        <p:spPr>
          <a:xfrm>
            <a:off x="6553200" y="936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4291" name="TextBox 38"/>
          <p:cNvSpPr txBox="1">
            <a:spLocks noChangeArrowheads="1"/>
          </p:cNvSpPr>
          <p:nvPr/>
        </p:nvSpPr>
        <p:spPr bwMode="auto">
          <a:xfrm>
            <a:off x="6553200" y="3810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cxnSp>
        <p:nvCxnSpPr>
          <p:cNvPr id="46" name="Straight Connector 45"/>
          <p:cNvCxnSpPr/>
          <p:nvPr/>
        </p:nvCxnSpPr>
        <p:spPr>
          <a:xfrm>
            <a:off x="21336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50" name="Rounded Rectangle 49"/>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51" name="Rounded Rectangle 50"/>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37" name="Rounded Rectangle 36"/>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1905000" y="1389063"/>
            <a:ext cx="6858000" cy="5316537"/>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6322" name="TextBox 40"/>
          <p:cNvSpPr txBox="1">
            <a:spLocks noChangeArrowheads="1"/>
          </p:cNvSpPr>
          <p:nvPr/>
        </p:nvSpPr>
        <p:spPr bwMode="auto">
          <a:xfrm>
            <a:off x="152400" y="1524000"/>
            <a:ext cx="1219200" cy="338138"/>
          </a:xfrm>
          <a:prstGeom prst="rect">
            <a:avLst/>
          </a:prstGeom>
          <a:noFill/>
          <a:ln w="9525">
            <a:noFill/>
            <a:miter lim="800000"/>
            <a:headEnd/>
            <a:tailEnd/>
          </a:ln>
        </p:spPr>
        <p:txBody>
          <a:bodyPr>
            <a:spAutoFit/>
          </a:bodyPr>
          <a:lstStyle/>
          <a:p>
            <a:r>
              <a:rPr lang="en-US" sz="1600" b="1">
                <a:latin typeface="Calibri" pitchFamily="34" charset="0"/>
              </a:rPr>
              <a:t>Evidence</a:t>
            </a:r>
          </a:p>
        </p:txBody>
      </p:sp>
      <p:sp>
        <p:nvSpPr>
          <p:cNvPr id="56323" name="TextBox 48"/>
          <p:cNvSpPr txBox="1">
            <a:spLocks noChangeArrowheads="1"/>
          </p:cNvSpPr>
          <p:nvPr/>
        </p:nvSpPr>
        <p:spPr bwMode="auto">
          <a:xfrm>
            <a:off x="152400" y="1219200"/>
            <a:ext cx="1219200" cy="338138"/>
          </a:xfrm>
          <a:prstGeom prst="rect">
            <a:avLst/>
          </a:prstGeom>
          <a:noFill/>
          <a:ln w="9525">
            <a:noFill/>
            <a:miter lim="800000"/>
            <a:headEnd/>
            <a:tailEnd/>
          </a:ln>
        </p:spPr>
        <p:txBody>
          <a:bodyPr>
            <a:spAutoFit/>
          </a:bodyPr>
          <a:lstStyle/>
          <a:p>
            <a:r>
              <a:rPr lang="en-US" sz="1600" b="1">
                <a:latin typeface="Calibri" pitchFamily="34" charset="0"/>
              </a:rPr>
              <a:t>Home</a:t>
            </a:r>
          </a:p>
        </p:txBody>
      </p:sp>
      <p:sp>
        <p:nvSpPr>
          <p:cNvPr id="52" name="TextBox 51"/>
          <p:cNvSpPr txBox="1"/>
          <p:nvPr/>
        </p:nvSpPr>
        <p:spPr>
          <a:xfrm>
            <a:off x="152400" y="1905000"/>
            <a:ext cx="1600200" cy="33813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600" b="1" dirty="0">
                <a:latin typeface="+mn-lt"/>
                <a:cs typeface="+mn-cs"/>
              </a:rPr>
              <a:t>Observations</a:t>
            </a:r>
            <a:endParaRPr lang="en-US" sz="1600" b="1" dirty="0">
              <a:latin typeface="+mn-lt"/>
              <a:cs typeface="+mn-cs"/>
            </a:endParaRPr>
          </a:p>
        </p:txBody>
      </p:sp>
      <p:sp>
        <p:nvSpPr>
          <p:cNvPr id="32" name="TextBox 31"/>
          <p:cNvSpPr txBox="1"/>
          <p:nvPr/>
        </p:nvSpPr>
        <p:spPr>
          <a:xfrm>
            <a:off x="304800" y="2209800"/>
            <a:ext cx="1219200" cy="338138"/>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i="1" dirty="0">
                <a:latin typeface="+mn-lt"/>
                <a:cs typeface="+mn-cs"/>
              </a:rPr>
              <a:t>Formal</a:t>
            </a:r>
            <a:endParaRPr lang="en-US" sz="1600" i="1" dirty="0">
              <a:latin typeface="+mn-lt"/>
              <a:cs typeface="+mn-cs"/>
            </a:endParaRPr>
          </a:p>
        </p:txBody>
      </p:sp>
      <p:sp>
        <p:nvSpPr>
          <p:cNvPr id="56326" name="TextBox 32"/>
          <p:cNvSpPr txBox="1">
            <a:spLocks noChangeArrowheads="1"/>
          </p:cNvSpPr>
          <p:nvPr/>
        </p:nvSpPr>
        <p:spPr bwMode="auto">
          <a:xfrm>
            <a:off x="609600" y="2743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12/15/14</a:t>
            </a:r>
          </a:p>
        </p:txBody>
      </p:sp>
      <p:sp>
        <p:nvSpPr>
          <p:cNvPr id="56327" name="TextBox 33"/>
          <p:cNvSpPr txBox="1">
            <a:spLocks noChangeArrowheads="1"/>
          </p:cNvSpPr>
          <p:nvPr/>
        </p:nvSpPr>
        <p:spPr bwMode="auto">
          <a:xfrm>
            <a:off x="609600" y="2481263"/>
            <a:ext cx="1219200" cy="338137"/>
          </a:xfrm>
          <a:prstGeom prst="rect">
            <a:avLst/>
          </a:prstGeom>
          <a:solidFill>
            <a:srgbClr val="FFFF00"/>
          </a:solidFill>
          <a:ln w="9525">
            <a:noFill/>
            <a:miter lim="800000"/>
            <a:headEnd/>
            <a:tailEnd/>
          </a:ln>
        </p:spPr>
        <p:txBody>
          <a:bodyPr>
            <a:spAutoFit/>
          </a:bodyPr>
          <a:lstStyle/>
          <a:p>
            <a:r>
              <a:rPr lang="en-US" sz="1600" i="1">
                <a:latin typeface="Calibri" pitchFamily="34" charset="0"/>
              </a:rPr>
              <a:t>10/1/14</a:t>
            </a:r>
          </a:p>
        </p:txBody>
      </p:sp>
      <p:sp>
        <p:nvSpPr>
          <p:cNvPr id="56328" name="TextBox 34"/>
          <p:cNvSpPr txBox="1">
            <a:spLocks noChangeArrowheads="1"/>
          </p:cNvSpPr>
          <p:nvPr/>
        </p:nvSpPr>
        <p:spPr bwMode="auto">
          <a:xfrm>
            <a:off x="685800" y="3014663"/>
            <a:ext cx="1219200" cy="338137"/>
          </a:xfrm>
          <a:prstGeom prst="rect">
            <a:avLst/>
          </a:prstGeom>
          <a:solidFill>
            <a:schemeClr val="bg1"/>
          </a:solidFill>
          <a:ln w="9525">
            <a:noFill/>
            <a:miter lim="800000"/>
            <a:headEnd/>
            <a:tailEnd/>
          </a:ln>
        </p:spPr>
        <p:txBody>
          <a:bodyPr>
            <a:spAutoFit/>
          </a:bodyPr>
          <a:lstStyle/>
          <a:p>
            <a:r>
              <a:rPr lang="en-US" sz="1600" i="1">
                <a:latin typeface="Calibri" pitchFamily="34" charset="0"/>
              </a:rPr>
              <a:t>2/20/15</a:t>
            </a:r>
          </a:p>
        </p:txBody>
      </p:sp>
      <p:sp>
        <p:nvSpPr>
          <p:cNvPr id="56329" name="TextBox 35"/>
          <p:cNvSpPr txBox="1">
            <a:spLocks noChangeArrowheads="1"/>
          </p:cNvSpPr>
          <p:nvPr/>
        </p:nvSpPr>
        <p:spPr bwMode="auto">
          <a:xfrm>
            <a:off x="304800" y="3276600"/>
            <a:ext cx="14478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Walk-through</a:t>
            </a:r>
          </a:p>
        </p:txBody>
      </p:sp>
      <p:sp>
        <p:nvSpPr>
          <p:cNvPr id="56330" name="TextBox 37"/>
          <p:cNvSpPr txBox="1">
            <a:spLocks noChangeArrowheads="1"/>
          </p:cNvSpPr>
          <p:nvPr/>
        </p:nvSpPr>
        <p:spPr bwMode="auto">
          <a:xfrm>
            <a:off x="609600" y="3767138"/>
            <a:ext cx="1219200" cy="339725"/>
          </a:xfrm>
          <a:prstGeom prst="rect">
            <a:avLst/>
          </a:prstGeom>
          <a:solidFill>
            <a:schemeClr val="bg1"/>
          </a:solidFill>
          <a:ln w="9525">
            <a:noFill/>
            <a:miter lim="800000"/>
            <a:headEnd/>
            <a:tailEnd/>
          </a:ln>
        </p:spPr>
        <p:txBody>
          <a:bodyPr>
            <a:spAutoFit/>
          </a:bodyPr>
          <a:lstStyle/>
          <a:p>
            <a:r>
              <a:rPr lang="en-US" sz="1600" i="1">
                <a:latin typeface="Calibri" pitchFamily="34" charset="0"/>
              </a:rPr>
              <a:t>12/31/14</a:t>
            </a:r>
          </a:p>
        </p:txBody>
      </p:sp>
      <p:sp>
        <p:nvSpPr>
          <p:cNvPr id="56331" name="TextBox 61"/>
          <p:cNvSpPr txBox="1">
            <a:spLocks noChangeArrowheads="1"/>
          </p:cNvSpPr>
          <p:nvPr/>
        </p:nvSpPr>
        <p:spPr bwMode="auto">
          <a:xfrm>
            <a:off x="609600" y="3505200"/>
            <a:ext cx="1219200" cy="338138"/>
          </a:xfrm>
          <a:prstGeom prst="rect">
            <a:avLst/>
          </a:prstGeom>
          <a:noFill/>
          <a:ln w="9525">
            <a:noFill/>
            <a:miter lim="800000"/>
            <a:headEnd/>
            <a:tailEnd/>
          </a:ln>
        </p:spPr>
        <p:txBody>
          <a:bodyPr>
            <a:spAutoFit/>
          </a:bodyPr>
          <a:lstStyle/>
          <a:p>
            <a:r>
              <a:rPr lang="en-US" sz="1600" i="1">
                <a:latin typeface="Calibri" pitchFamily="34" charset="0"/>
              </a:rPr>
              <a:t>10/15/14</a:t>
            </a:r>
          </a:p>
        </p:txBody>
      </p:sp>
      <p:sp>
        <p:nvSpPr>
          <p:cNvPr id="56332" name="TextBox 62"/>
          <p:cNvSpPr txBox="1">
            <a:spLocks noChangeArrowheads="1"/>
          </p:cNvSpPr>
          <p:nvPr/>
        </p:nvSpPr>
        <p:spPr bwMode="auto">
          <a:xfrm>
            <a:off x="685800" y="40386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1/20/15</a:t>
            </a:r>
          </a:p>
        </p:txBody>
      </p:sp>
      <p:sp>
        <p:nvSpPr>
          <p:cNvPr id="56333" name="TextBox 63"/>
          <p:cNvSpPr txBox="1">
            <a:spLocks noChangeArrowheads="1"/>
          </p:cNvSpPr>
          <p:nvPr/>
        </p:nvSpPr>
        <p:spPr bwMode="auto">
          <a:xfrm>
            <a:off x="685800" y="4267200"/>
            <a:ext cx="1219200" cy="338138"/>
          </a:xfrm>
          <a:prstGeom prst="rect">
            <a:avLst/>
          </a:prstGeom>
          <a:solidFill>
            <a:schemeClr val="bg1"/>
          </a:solidFill>
          <a:ln w="9525">
            <a:noFill/>
            <a:miter lim="800000"/>
            <a:headEnd/>
            <a:tailEnd/>
          </a:ln>
        </p:spPr>
        <p:txBody>
          <a:bodyPr>
            <a:spAutoFit/>
          </a:bodyPr>
          <a:lstStyle/>
          <a:p>
            <a:r>
              <a:rPr lang="en-US" sz="1600" i="1">
                <a:latin typeface="Calibri" pitchFamily="34" charset="0"/>
              </a:rPr>
              <a:t>3/14/15</a:t>
            </a:r>
          </a:p>
        </p:txBody>
      </p:sp>
      <p:sp>
        <p:nvSpPr>
          <p:cNvPr id="56334" name="TextBox 1"/>
          <p:cNvSpPr txBox="1">
            <a:spLocks noChangeArrowheads="1"/>
          </p:cNvSpPr>
          <p:nvPr/>
        </p:nvSpPr>
        <p:spPr bwMode="auto">
          <a:xfrm>
            <a:off x="2057400" y="1976438"/>
            <a:ext cx="6477000" cy="2062162"/>
          </a:xfrm>
          <a:prstGeom prst="rect">
            <a:avLst/>
          </a:prstGeom>
          <a:noFill/>
          <a:ln w="9525">
            <a:noFill/>
            <a:miter lim="800000"/>
            <a:headEnd/>
            <a:tailEnd/>
          </a:ln>
        </p:spPr>
        <p:txBody>
          <a:bodyPr>
            <a:spAutoFit/>
          </a:bodyPr>
          <a:lstStyle/>
          <a:p>
            <a:r>
              <a:rPr lang="en-US" sz="1600">
                <a:latin typeface="Calibri" pitchFamily="34" charset="0"/>
              </a:rPr>
              <a:t>Now that the observation is concluded and you have reviewed the Report, would you like to add final comments that will become part of the Observation Report?  </a:t>
            </a:r>
          </a:p>
          <a:p>
            <a:r>
              <a:rPr lang="en-US" sz="1600">
                <a:latin typeface="Calibri" pitchFamily="34" charset="0"/>
              </a:rPr>
              <a:t>(In order for the evaluator to know that this observation is completed, including a final report with any response you wish to add, this option is available for ___ days.  If you enter comments below and wish to edit them later, or if you wish to enter your comments after that time period, then you will need to request that the observation be unlocked.)</a:t>
            </a:r>
          </a:p>
        </p:txBody>
      </p:sp>
      <p:sp>
        <p:nvSpPr>
          <p:cNvPr id="6" name="Rectangle 5"/>
          <p:cNvSpPr/>
          <p:nvPr/>
        </p:nvSpPr>
        <p:spPr>
          <a:xfrm>
            <a:off x="2667000" y="4267200"/>
            <a:ext cx="5638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36" name="TextBox 6"/>
          <p:cNvSpPr txBox="1">
            <a:spLocks noChangeArrowheads="1"/>
          </p:cNvSpPr>
          <p:nvPr/>
        </p:nvSpPr>
        <p:spPr bwMode="auto">
          <a:xfrm>
            <a:off x="2667000" y="3973513"/>
            <a:ext cx="2438400" cy="369887"/>
          </a:xfrm>
          <a:prstGeom prst="rect">
            <a:avLst/>
          </a:prstGeom>
          <a:noFill/>
          <a:ln w="9525">
            <a:noFill/>
            <a:miter lim="800000"/>
            <a:headEnd/>
            <a:tailEnd/>
          </a:ln>
        </p:spPr>
        <p:txBody>
          <a:bodyPr>
            <a:spAutoFit/>
          </a:bodyPr>
          <a:lstStyle/>
          <a:p>
            <a:r>
              <a:rPr lang="en-US" b="1">
                <a:latin typeface="Calibri" pitchFamily="34" charset="0"/>
              </a:rPr>
              <a:t>Teacher’s Response</a:t>
            </a:r>
          </a:p>
        </p:txBody>
      </p:sp>
      <p:sp>
        <p:nvSpPr>
          <p:cNvPr id="8" name="Rectangle 7"/>
          <p:cNvSpPr/>
          <p:nvPr/>
        </p:nvSpPr>
        <p:spPr>
          <a:xfrm>
            <a:off x="7448550" y="5224463"/>
            <a:ext cx="800100" cy="33813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Save</a:t>
            </a:r>
            <a:endParaRPr lang="en-US" dirty="0"/>
          </a:p>
        </p:txBody>
      </p:sp>
      <p:sp>
        <p:nvSpPr>
          <p:cNvPr id="56338" name="TextBox 8"/>
          <p:cNvSpPr txBox="1">
            <a:spLocks noChangeArrowheads="1"/>
          </p:cNvSpPr>
          <p:nvPr/>
        </p:nvSpPr>
        <p:spPr bwMode="auto">
          <a:xfrm>
            <a:off x="2667000" y="5535613"/>
            <a:ext cx="6324600" cy="1169987"/>
          </a:xfrm>
          <a:prstGeom prst="rect">
            <a:avLst/>
          </a:prstGeom>
          <a:noFill/>
          <a:ln w="9525">
            <a:noFill/>
            <a:miter lim="800000"/>
            <a:headEnd/>
            <a:tailEnd/>
          </a:ln>
        </p:spPr>
        <p:txBody>
          <a:bodyPr>
            <a:spAutoFit/>
          </a:bodyPr>
          <a:lstStyle/>
          <a:p>
            <a:pPr marL="285750" indent="-285750">
              <a:buFont typeface="Arial" charset="0"/>
              <a:buChar char="•"/>
            </a:pPr>
            <a:r>
              <a:rPr lang="en-US" sz="1400" i="1">
                <a:latin typeface="Calibri" pitchFamily="34" charset="0"/>
              </a:rPr>
              <a:t>Save button  needs a “Are you sure?  If you wish to edit later, you will need to request that the Observation be unlocked.</a:t>
            </a:r>
          </a:p>
          <a:p>
            <a:pPr marL="285750" indent="-285750">
              <a:buFont typeface="Arial" charset="0"/>
              <a:buChar char="•"/>
            </a:pPr>
            <a:r>
              <a:rPr lang="en-US" sz="1400" i="1">
                <a:latin typeface="Calibri" pitchFamily="34" charset="0"/>
              </a:rPr>
              <a:t>If teacher has already entered their Response, then text above will be slightly different, saying the text has already been entered.</a:t>
            </a:r>
          </a:p>
          <a:p>
            <a:pPr marL="285750" indent="-285750">
              <a:buFont typeface="Arial" charset="0"/>
              <a:buChar char="•"/>
            </a:pPr>
            <a:r>
              <a:rPr lang="en-US" sz="1400" i="1">
                <a:latin typeface="Calibri" pitchFamily="34" charset="0"/>
              </a:rPr>
              <a:t>Once saved, this content is reflected on the Report</a:t>
            </a:r>
          </a:p>
        </p:txBody>
      </p:sp>
      <p:sp>
        <p:nvSpPr>
          <p:cNvPr id="30" name="Oval Callout 29"/>
          <p:cNvSpPr/>
          <p:nvPr/>
        </p:nvSpPr>
        <p:spPr>
          <a:xfrm>
            <a:off x="5791200" y="1084263"/>
            <a:ext cx="2590800" cy="336550"/>
          </a:xfrm>
          <a:prstGeom prst="wedgeEllipseCallout">
            <a:avLst>
              <a:gd name="adj1" fmla="val -59039"/>
              <a:gd name="adj2" fmla="val 51375"/>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(Drop down box)</a:t>
            </a:r>
            <a:endParaRPr lang="en-US" dirty="0"/>
          </a:p>
        </p:txBody>
      </p:sp>
      <p:grpSp>
        <p:nvGrpSpPr>
          <p:cNvPr id="56340" name="Group 30"/>
          <p:cNvGrpSpPr>
            <a:grpSpLocks/>
          </p:cNvGrpSpPr>
          <p:nvPr/>
        </p:nvGrpSpPr>
        <p:grpSpPr bwMode="auto">
          <a:xfrm>
            <a:off x="2971800" y="931863"/>
            <a:ext cx="2514600" cy="973137"/>
            <a:chOff x="2819400" y="1414046"/>
            <a:chExt cx="2514600" cy="1066800"/>
          </a:xfrm>
        </p:grpSpPr>
        <p:sp>
          <p:nvSpPr>
            <p:cNvPr id="39" name="Rounded Rectangle 38"/>
            <p:cNvSpPr/>
            <p:nvPr/>
          </p:nvSpPr>
          <p:spPr>
            <a:xfrm>
              <a:off x="2819400" y="1414046"/>
              <a:ext cx="2514600" cy="106680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ectangle 41"/>
            <p:cNvSpPr/>
            <p:nvPr/>
          </p:nvSpPr>
          <p:spPr>
            <a:xfrm>
              <a:off x="3200400" y="1753403"/>
              <a:ext cx="1905000" cy="39156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Teacher Response</a:t>
              </a:r>
              <a:endParaRPr lang="en-US" dirty="0">
                <a:solidFill>
                  <a:schemeClr val="tx1"/>
                </a:solidFill>
              </a:endParaRPr>
            </a:p>
          </p:txBody>
        </p:sp>
        <p:sp>
          <p:nvSpPr>
            <p:cNvPr id="43" name="Rectangle 42"/>
            <p:cNvSpPr/>
            <p:nvPr/>
          </p:nvSpPr>
          <p:spPr>
            <a:xfrm>
              <a:off x="2971800" y="1769066"/>
              <a:ext cx="228600" cy="5168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6359" name="TextBox 43"/>
            <p:cNvSpPr txBox="1">
              <a:spLocks noChangeArrowheads="1"/>
            </p:cNvSpPr>
            <p:nvPr/>
          </p:nvSpPr>
          <p:spPr bwMode="auto">
            <a:xfrm>
              <a:off x="3124200" y="1414046"/>
              <a:ext cx="2209800" cy="338554"/>
            </a:xfrm>
            <a:prstGeom prst="rect">
              <a:avLst/>
            </a:prstGeom>
            <a:noFill/>
            <a:ln w="9525">
              <a:noFill/>
              <a:miter lim="800000"/>
              <a:headEnd/>
              <a:tailEnd/>
            </a:ln>
          </p:spPr>
          <p:txBody>
            <a:bodyPr>
              <a:spAutoFit/>
            </a:bodyPr>
            <a:lstStyle/>
            <a:p>
              <a:r>
                <a:rPr lang="en-US" sz="1600" i="1">
                  <a:latin typeface="Calibri" pitchFamily="34" charset="0"/>
                </a:rPr>
                <a:t>Observation Workflow</a:t>
              </a:r>
            </a:p>
          </p:txBody>
        </p:sp>
      </p:grpSp>
      <p:sp>
        <p:nvSpPr>
          <p:cNvPr id="45" name="Rectangle 44"/>
          <p:cNvSpPr/>
          <p:nvPr/>
        </p:nvSpPr>
        <p:spPr>
          <a:xfrm>
            <a:off x="6705600" y="762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6" name="Rectangle 45"/>
          <p:cNvSpPr/>
          <p:nvPr/>
        </p:nvSpPr>
        <p:spPr>
          <a:xfrm>
            <a:off x="6553200" y="936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6343" name="TextBox 46"/>
          <p:cNvSpPr txBox="1">
            <a:spLocks noChangeArrowheads="1"/>
          </p:cNvSpPr>
          <p:nvPr/>
        </p:nvSpPr>
        <p:spPr bwMode="auto">
          <a:xfrm>
            <a:off x="6553200" y="3810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37" name="Rounded Rectangle 36"/>
          <p:cNvSpPr/>
          <p:nvPr/>
        </p:nvSpPr>
        <p:spPr>
          <a:xfrm>
            <a:off x="2286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53" name="Rounded Rectangle 52"/>
          <p:cNvSpPr/>
          <p:nvPr/>
        </p:nvSpPr>
        <p:spPr>
          <a:xfrm>
            <a:off x="16002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54" name="Rounded Rectangle 53"/>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48" name="Rounded Rectangle 47"/>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8371"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1600200" y="152400"/>
            <a:ext cx="12954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286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9" name="Rounded Rectangle 4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58381" name="TextBox 54"/>
          <p:cNvSpPr txBox="1">
            <a:spLocks noChangeArrowheads="1"/>
          </p:cNvSpPr>
          <p:nvPr/>
        </p:nvSpPr>
        <p:spPr bwMode="auto">
          <a:xfrm>
            <a:off x="152400" y="2100263"/>
            <a:ext cx="1219200" cy="338137"/>
          </a:xfrm>
          <a:prstGeom prst="rect">
            <a:avLst/>
          </a:prstGeom>
          <a:noFill/>
          <a:ln w="9525">
            <a:noFill/>
            <a:miter lim="800000"/>
            <a:headEnd/>
            <a:tailEnd/>
          </a:ln>
        </p:spPr>
        <p:txBody>
          <a:bodyPr>
            <a:spAutoFit/>
          </a:bodyPr>
          <a:lstStyle/>
          <a:p>
            <a:r>
              <a:rPr lang="en-US" sz="1600" b="1">
                <a:latin typeface="Calibri" pitchFamily="34" charset="0"/>
              </a:rPr>
              <a:t>Dashboard</a:t>
            </a:r>
          </a:p>
        </p:txBody>
      </p:sp>
      <p:sp>
        <p:nvSpPr>
          <p:cNvPr id="58382" name="TextBox 56"/>
          <p:cNvSpPr txBox="1">
            <a:spLocks noChangeArrowheads="1"/>
          </p:cNvSpPr>
          <p:nvPr/>
        </p:nvSpPr>
        <p:spPr bwMode="auto">
          <a:xfrm>
            <a:off x="130175" y="2633663"/>
            <a:ext cx="1600200" cy="338137"/>
          </a:xfrm>
          <a:prstGeom prst="rect">
            <a:avLst/>
          </a:prstGeom>
          <a:noFill/>
          <a:ln w="9525">
            <a:noFill/>
            <a:miter lim="800000"/>
            <a:headEnd/>
            <a:tailEnd/>
          </a:ln>
        </p:spPr>
        <p:txBody>
          <a:bodyPr>
            <a:spAutoFit/>
          </a:bodyPr>
          <a:lstStyle/>
          <a:p>
            <a:r>
              <a:rPr lang="en-US" sz="1600" b="1">
                <a:latin typeface="Calibri" pitchFamily="34" charset="0"/>
              </a:rPr>
              <a:t>Observations</a:t>
            </a:r>
          </a:p>
        </p:txBody>
      </p:sp>
      <p:sp>
        <p:nvSpPr>
          <p:cNvPr id="58383" name="TextBox 58"/>
          <p:cNvSpPr txBox="1">
            <a:spLocks noChangeArrowheads="1"/>
          </p:cNvSpPr>
          <p:nvPr/>
        </p:nvSpPr>
        <p:spPr bwMode="auto">
          <a:xfrm>
            <a:off x="130175" y="2370138"/>
            <a:ext cx="1905000" cy="339725"/>
          </a:xfrm>
          <a:prstGeom prst="rect">
            <a:avLst/>
          </a:prstGeom>
          <a:noFill/>
          <a:ln w="9525">
            <a:noFill/>
            <a:miter lim="800000"/>
            <a:headEnd/>
            <a:tailEnd/>
          </a:ln>
        </p:spPr>
        <p:txBody>
          <a:bodyPr>
            <a:spAutoFit/>
          </a:bodyPr>
          <a:lstStyle/>
          <a:p>
            <a:r>
              <a:rPr lang="en-US" sz="1600" b="1">
                <a:latin typeface="Calibri" pitchFamily="34" charset="0"/>
              </a:rPr>
              <a:t>Manage Artifacts</a:t>
            </a:r>
          </a:p>
        </p:txBody>
      </p:sp>
      <p:sp>
        <p:nvSpPr>
          <p:cNvPr id="58384" name="TextBox 60"/>
          <p:cNvSpPr txBox="1">
            <a:spLocks noChangeArrowheads="1"/>
          </p:cNvSpPr>
          <p:nvPr/>
        </p:nvSpPr>
        <p:spPr bwMode="auto">
          <a:xfrm>
            <a:off x="152400" y="1795463"/>
            <a:ext cx="1828800" cy="338137"/>
          </a:xfrm>
          <a:prstGeom prst="rect">
            <a:avLst/>
          </a:prstGeom>
          <a:solidFill>
            <a:srgbClr val="FFFF00"/>
          </a:solidFill>
          <a:ln w="9525">
            <a:noFill/>
            <a:miter lim="800000"/>
            <a:headEnd/>
            <a:tailEnd/>
          </a:ln>
        </p:spPr>
        <p:txBody>
          <a:bodyPr>
            <a:spAutoFit/>
          </a:bodyPr>
          <a:lstStyle/>
          <a:p>
            <a:r>
              <a:rPr lang="en-US" sz="1600" b="1">
                <a:latin typeface="Calibri" pitchFamily="34" charset="0"/>
              </a:rPr>
              <a:t>Evidence Overview</a:t>
            </a:r>
          </a:p>
        </p:txBody>
      </p:sp>
      <p:sp>
        <p:nvSpPr>
          <p:cNvPr id="58385" name="TextBox 2"/>
          <p:cNvSpPr txBox="1">
            <a:spLocks noChangeArrowheads="1"/>
          </p:cNvSpPr>
          <p:nvPr/>
        </p:nvSpPr>
        <p:spPr bwMode="auto">
          <a:xfrm>
            <a:off x="2971800" y="1524000"/>
            <a:ext cx="1600200" cy="646113"/>
          </a:xfrm>
          <a:prstGeom prst="rect">
            <a:avLst/>
          </a:prstGeom>
          <a:noFill/>
          <a:ln w="9525">
            <a:noFill/>
            <a:miter lim="800000"/>
            <a:headEnd/>
            <a:tailEnd/>
          </a:ln>
        </p:spPr>
        <p:txBody>
          <a:bodyPr>
            <a:spAutoFit/>
          </a:bodyPr>
          <a:lstStyle/>
          <a:p>
            <a:r>
              <a:rPr lang="en-US" sz="1200">
                <a:latin typeface="Calibri" pitchFamily="34" charset="0"/>
              </a:rPr>
              <a:t>Evidence is entered  by you and by your evaluator</a:t>
            </a:r>
          </a:p>
        </p:txBody>
      </p:sp>
      <p:cxnSp>
        <p:nvCxnSpPr>
          <p:cNvPr id="5" name="Straight Connector 4"/>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58387" name="TextBox 61"/>
          <p:cNvSpPr txBox="1">
            <a:spLocks noChangeArrowheads="1"/>
          </p:cNvSpPr>
          <p:nvPr/>
        </p:nvSpPr>
        <p:spPr bwMode="auto">
          <a:xfrm>
            <a:off x="2590800" y="2540000"/>
            <a:ext cx="1981200" cy="1200150"/>
          </a:xfrm>
          <a:prstGeom prst="rect">
            <a:avLst/>
          </a:prstGeom>
          <a:noFill/>
          <a:ln w="9525">
            <a:noFill/>
            <a:miter lim="800000"/>
            <a:headEnd/>
            <a:tailEnd/>
          </a:ln>
        </p:spPr>
        <p:txBody>
          <a:bodyPr>
            <a:spAutoFit/>
          </a:bodyPr>
          <a:lstStyle/>
          <a:p>
            <a:r>
              <a:rPr lang="en-US" sz="1200">
                <a:latin typeface="Calibri" pitchFamily="34" charset="0"/>
              </a:rPr>
              <a:t>You may upload artifacts related to a particular observation or as non-observable evidence (and your evaluator may do so as well)</a:t>
            </a:r>
          </a:p>
        </p:txBody>
      </p:sp>
      <p:sp>
        <p:nvSpPr>
          <p:cNvPr id="58388" name="TextBox 63"/>
          <p:cNvSpPr txBox="1">
            <a:spLocks noChangeArrowheads="1"/>
          </p:cNvSpPr>
          <p:nvPr/>
        </p:nvSpPr>
        <p:spPr bwMode="auto">
          <a:xfrm>
            <a:off x="2590800" y="3810000"/>
            <a:ext cx="1981200" cy="830263"/>
          </a:xfrm>
          <a:prstGeom prst="rect">
            <a:avLst/>
          </a:prstGeom>
          <a:noFill/>
          <a:ln w="9525">
            <a:noFill/>
            <a:miter lim="800000"/>
            <a:headEnd/>
            <a:tailEnd/>
          </a:ln>
        </p:spPr>
        <p:txBody>
          <a:bodyPr>
            <a:spAutoFit/>
          </a:bodyPr>
          <a:lstStyle/>
          <a:p>
            <a:r>
              <a:rPr lang="en-US" sz="1200">
                <a:latin typeface="Calibri" pitchFamily="34" charset="0"/>
              </a:rPr>
              <a:t>Your evaluator enters notes and evidence during an observation (and you may do so as well)</a:t>
            </a:r>
          </a:p>
        </p:txBody>
      </p:sp>
      <p:sp>
        <p:nvSpPr>
          <p:cNvPr id="58389" name="TextBox 65"/>
          <p:cNvSpPr txBox="1">
            <a:spLocks noChangeArrowheads="1"/>
          </p:cNvSpPr>
          <p:nvPr/>
        </p:nvSpPr>
        <p:spPr bwMode="auto">
          <a:xfrm>
            <a:off x="2590800" y="4876800"/>
            <a:ext cx="1981200" cy="1016000"/>
          </a:xfrm>
          <a:prstGeom prst="rect">
            <a:avLst/>
          </a:prstGeom>
          <a:noFill/>
          <a:ln w="9525">
            <a:noFill/>
            <a:miter lim="800000"/>
            <a:headEnd/>
            <a:tailEnd/>
          </a:ln>
        </p:spPr>
        <p:txBody>
          <a:bodyPr>
            <a:spAutoFit/>
          </a:bodyPr>
          <a:lstStyle/>
          <a:p>
            <a:r>
              <a:rPr lang="en-US" sz="1200">
                <a:latin typeface="Calibri" pitchFamily="34" charset="0"/>
              </a:rPr>
              <a:t>Your evaluator may enter ad-hoc notes and evidence throughout the year that is not particularly tied to an  observation</a:t>
            </a:r>
          </a:p>
        </p:txBody>
      </p:sp>
      <p:sp>
        <p:nvSpPr>
          <p:cNvPr id="9" name="Oval 8"/>
          <p:cNvSpPr/>
          <p:nvPr/>
        </p:nvSpPr>
        <p:spPr>
          <a:xfrm>
            <a:off x="2438400" y="1371600"/>
            <a:ext cx="533400" cy="347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1</a:t>
            </a:r>
            <a:endParaRPr lang="en-US" sz="1600" dirty="0"/>
          </a:p>
        </p:txBody>
      </p:sp>
      <p:cxnSp>
        <p:nvCxnSpPr>
          <p:cNvPr id="11" name="Straight Connector 10"/>
          <p:cNvCxnSpPr/>
          <p:nvPr/>
        </p:nvCxnSpPr>
        <p:spPr>
          <a:xfrm>
            <a:off x="2705100" y="2370138"/>
            <a:ext cx="1485900" cy="0"/>
          </a:xfrm>
          <a:prstGeom prst="line">
            <a:avLst/>
          </a:prstGeom>
        </p:spPr>
        <p:style>
          <a:lnRef idx="1">
            <a:schemeClr val="accent1"/>
          </a:lnRef>
          <a:fillRef idx="0">
            <a:schemeClr val="accent1"/>
          </a:fillRef>
          <a:effectRef idx="0">
            <a:schemeClr val="accent1"/>
          </a:effectRef>
          <a:fontRef idx="minor">
            <a:schemeClr val="tx1"/>
          </a:fontRef>
        </p:style>
      </p:cxnSp>
      <p:sp>
        <p:nvSpPr>
          <p:cNvPr id="58392" name="TextBox 66"/>
          <p:cNvSpPr txBox="1">
            <a:spLocks noChangeArrowheads="1"/>
          </p:cNvSpPr>
          <p:nvPr/>
        </p:nvSpPr>
        <p:spPr bwMode="auto">
          <a:xfrm>
            <a:off x="5105400" y="1524000"/>
            <a:ext cx="1600200" cy="646113"/>
          </a:xfrm>
          <a:prstGeom prst="rect">
            <a:avLst/>
          </a:prstGeom>
          <a:noFill/>
          <a:ln w="9525">
            <a:noFill/>
            <a:miter lim="800000"/>
            <a:headEnd/>
            <a:tailEnd/>
          </a:ln>
        </p:spPr>
        <p:txBody>
          <a:bodyPr>
            <a:spAutoFit/>
          </a:bodyPr>
          <a:lstStyle/>
          <a:p>
            <a:r>
              <a:rPr lang="en-US" sz="1200">
                <a:latin typeface="Calibri" pitchFamily="34" charset="0"/>
              </a:rPr>
              <a:t>Evidence is coded and available for you to view</a:t>
            </a:r>
          </a:p>
        </p:txBody>
      </p:sp>
      <p:sp>
        <p:nvSpPr>
          <p:cNvPr id="58393" name="TextBox 68"/>
          <p:cNvSpPr txBox="1">
            <a:spLocks noChangeArrowheads="1"/>
          </p:cNvSpPr>
          <p:nvPr/>
        </p:nvSpPr>
        <p:spPr bwMode="auto">
          <a:xfrm>
            <a:off x="4724400" y="2540000"/>
            <a:ext cx="1981200" cy="1016000"/>
          </a:xfrm>
          <a:prstGeom prst="rect">
            <a:avLst/>
          </a:prstGeom>
          <a:noFill/>
          <a:ln w="9525">
            <a:noFill/>
            <a:miter lim="800000"/>
            <a:headEnd/>
            <a:tailEnd/>
          </a:ln>
        </p:spPr>
        <p:txBody>
          <a:bodyPr>
            <a:spAutoFit/>
          </a:bodyPr>
          <a:lstStyle/>
          <a:p>
            <a:r>
              <a:rPr lang="en-US" sz="1200">
                <a:latin typeface="Calibri" pitchFamily="34" charset="0"/>
              </a:rPr>
              <a:t>Once you upload an artifact, your evaluator can “code”  it, i.e., add evidence notes and rubric text (you may do that too)</a:t>
            </a:r>
          </a:p>
        </p:txBody>
      </p:sp>
      <p:sp>
        <p:nvSpPr>
          <p:cNvPr id="58394" name="TextBox 69"/>
          <p:cNvSpPr txBox="1">
            <a:spLocks noChangeArrowheads="1"/>
          </p:cNvSpPr>
          <p:nvPr/>
        </p:nvSpPr>
        <p:spPr bwMode="auto">
          <a:xfrm>
            <a:off x="4724400" y="3733800"/>
            <a:ext cx="1981200" cy="1016000"/>
          </a:xfrm>
          <a:prstGeom prst="rect">
            <a:avLst/>
          </a:prstGeom>
          <a:noFill/>
          <a:ln w="9525">
            <a:noFill/>
            <a:miter lim="800000"/>
            <a:headEnd/>
            <a:tailEnd/>
          </a:ln>
        </p:spPr>
        <p:txBody>
          <a:bodyPr>
            <a:spAutoFit/>
          </a:bodyPr>
          <a:lstStyle/>
          <a:p>
            <a:r>
              <a:rPr lang="en-US" sz="1200">
                <a:latin typeface="Calibri" pitchFamily="34" charset="0"/>
              </a:rPr>
              <a:t>All of the notes that the evaluator has coded to the rubric, and any quotes from the rubric, will show up on your Dashboard</a:t>
            </a:r>
          </a:p>
        </p:txBody>
      </p:sp>
      <p:sp>
        <p:nvSpPr>
          <p:cNvPr id="58395" name="TextBox 70"/>
          <p:cNvSpPr txBox="1">
            <a:spLocks noChangeArrowheads="1"/>
          </p:cNvSpPr>
          <p:nvPr/>
        </p:nvSpPr>
        <p:spPr bwMode="auto">
          <a:xfrm>
            <a:off x="4724400" y="4876800"/>
            <a:ext cx="1981200" cy="1384300"/>
          </a:xfrm>
          <a:prstGeom prst="rect">
            <a:avLst/>
          </a:prstGeom>
          <a:noFill/>
          <a:ln w="9525">
            <a:noFill/>
            <a:miter lim="800000"/>
            <a:headEnd/>
            <a:tailEnd/>
          </a:ln>
        </p:spPr>
        <p:txBody>
          <a:bodyPr>
            <a:spAutoFit/>
          </a:bodyPr>
          <a:lstStyle/>
          <a:p>
            <a:r>
              <a:rPr lang="en-US" sz="1200">
                <a:latin typeface="Calibri" pitchFamily="34" charset="0"/>
              </a:rPr>
              <a:t>Any evidence entered will show up on your dashboard,  regardless of the source (i.e., whether you entered it,  or your evaluator, whether it was from an observation or related to an artifact, etc.</a:t>
            </a:r>
          </a:p>
        </p:txBody>
      </p:sp>
      <p:sp>
        <p:nvSpPr>
          <p:cNvPr id="72" name="Oval 71"/>
          <p:cNvSpPr/>
          <p:nvPr/>
        </p:nvSpPr>
        <p:spPr>
          <a:xfrm>
            <a:off x="4572000" y="1371600"/>
            <a:ext cx="533400" cy="347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2</a:t>
            </a:r>
            <a:endParaRPr lang="en-US" sz="1600" dirty="0"/>
          </a:p>
        </p:txBody>
      </p:sp>
      <p:cxnSp>
        <p:nvCxnSpPr>
          <p:cNvPr id="73" name="Straight Connector 72"/>
          <p:cNvCxnSpPr/>
          <p:nvPr/>
        </p:nvCxnSpPr>
        <p:spPr>
          <a:xfrm>
            <a:off x="4838700" y="2370138"/>
            <a:ext cx="1485900" cy="0"/>
          </a:xfrm>
          <a:prstGeom prst="line">
            <a:avLst/>
          </a:prstGeom>
        </p:spPr>
        <p:style>
          <a:lnRef idx="1">
            <a:schemeClr val="accent1"/>
          </a:lnRef>
          <a:fillRef idx="0">
            <a:schemeClr val="accent1"/>
          </a:fillRef>
          <a:effectRef idx="0">
            <a:schemeClr val="accent1"/>
          </a:effectRef>
          <a:fontRef idx="minor">
            <a:schemeClr val="tx1"/>
          </a:fontRef>
        </p:style>
      </p:cxnSp>
      <p:sp>
        <p:nvSpPr>
          <p:cNvPr id="58398" name="TextBox 95"/>
          <p:cNvSpPr txBox="1">
            <a:spLocks noChangeArrowheads="1"/>
          </p:cNvSpPr>
          <p:nvPr/>
        </p:nvSpPr>
        <p:spPr bwMode="auto">
          <a:xfrm>
            <a:off x="7315200" y="1270000"/>
            <a:ext cx="1600200" cy="1016000"/>
          </a:xfrm>
          <a:prstGeom prst="rect">
            <a:avLst/>
          </a:prstGeom>
          <a:noFill/>
          <a:ln w="9525">
            <a:noFill/>
            <a:miter lim="800000"/>
            <a:headEnd/>
            <a:tailEnd/>
          </a:ln>
        </p:spPr>
        <p:txBody>
          <a:bodyPr>
            <a:spAutoFit/>
          </a:bodyPr>
          <a:lstStyle/>
          <a:p>
            <a:r>
              <a:rPr lang="en-US" sz="1200">
                <a:latin typeface="Calibri" pitchFamily="34" charset="0"/>
              </a:rPr>
              <a:t>Evidence flows to the Observation Report and, if selected, to the Summative Evaluation Report</a:t>
            </a:r>
          </a:p>
        </p:txBody>
      </p:sp>
      <p:sp>
        <p:nvSpPr>
          <p:cNvPr id="58399" name="TextBox 96"/>
          <p:cNvSpPr txBox="1">
            <a:spLocks noChangeArrowheads="1"/>
          </p:cNvSpPr>
          <p:nvPr/>
        </p:nvSpPr>
        <p:spPr bwMode="auto">
          <a:xfrm>
            <a:off x="6934200" y="2527300"/>
            <a:ext cx="2057400" cy="3784600"/>
          </a:xfrm>
          <a:prstGeom prst="rect">
            <a:avLst/>
          </a:prstGeom>
          <a:noFill/>
          <a:ln w="9525">
            <a:noFill/>
            <a:miter lim="800000"/>
            <a:headEnd/>
            <a:tailEnd/>
          </a:ln>
        </p:spPr>
        <p:txBody>
          <a:bodyPr>
            <a:spAutoFit/>
          </a:bodyPr>
          <a:lstStyle/>
          <a:p>
            <a:r>
              <a:rPr lang="en-US" sz="1200" b="1">
                <a:latin typeface="Calibri" pitchFamily="34" charset="0"/>
              </a:rPr>
              <a:t>OBSERVATION REPORTS</a:t>
            </a:r>
          </a:p>
          <a:p>
            <a:r>
              <a:rPr lang="en-US" sz="1200">
                <a:latin typeface="Calibri" pitchFamily="34" charset="0"/>
              </a:rPr>
              <a:t>All information entered for a particular observation will show up on that report, including all evidence attached to that observation.</a:t>
            </a:r>
          </a:p>
          <a:p>
            <a:endParaRPr lang="en-US" sz="1200">
              <a:latin typeface="Calibri" pitchFamily="34" charset="0"/>
            </a:endParaRPr>
          </a:p>
          <a:p>
            <a:r>
              <a:rPr lang="en-US" sz="1200" b="1">
                <a:latin typeface="Calibri" pitchFamily="34" charset="0"/>
              </a:rPr>
              <a:t>SUMMATIVE EVALUATION REPORT</a:t>
            </a:r>
          </a:p>
          <a:p>
            <a:r>
              <a:rPr lang="en-US" sz="1200">
                <a:latin typeface="Calibri" pitchFamily="34" charset="0"/>
              </a:rPr>
              <a:t>The Summative Evaluation Report is a </a:t>
            </a:r>
            <a:r>
              <a:rPr lang="en-US" sz="1200" i="1">
                <a:latin typeface="Calibri" pitchFamily="34" charset="0"/>
              </a:rPr>
              <a:t>summation of your observations and other evidence entered throughout the year.</a:t>
            </a:r>
            <a:r>
              <a:rPr lang="en-US" sz="1200">
                <a:latin typeface="Calibri" pitchFamily="34" charset="0"/>
              </a:rPr>
              <a:t>  </a:t>
            </a:r>
            <a:r>
              <a:rPr lang="en-US" sz="1200" b="1">
                <a:latin typeface="Calibri" pitchFamily="34" charset="0"/>
              </a:rPr>
              <a:t>If you have information you wish considered as part of a particular observation or artifact, make sure to add it as evidence to that observation or artifact!</a:t>
            </a:r>
          </a:p>
        </p:txBody>
      </p:sp>
      <p:sp>
        <p:nvSpPr>
          <p:cNvPr id="100" name="Oval 99"/>
          <p:cNvSpPr/>
          <p:nvPr/>
        </p:nvSpPr>
        <p:spPr>
          <a:xfrm>
            <a:off x="6781800" y="1358900"/>
            <a:ext cx="533400" cy="346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t>3</a:t>
            </a:r>
            <a:endParaRPr lang="en-US" sz="1600" dirty="0"/>
          </a:p>
        </p:txBody>
      </p:sp>
      <p:cxnSp>
        <p:nvCxnSpPr>
          <p:cNvPr id="101" name="Straight Connector 100"/>
          <p:cNvCxnSpPr/>
          <p:nvPr/>
        </p:nvCxnSpPr>
        <p:spPr>
          <a:xfrm>
            <a:off x="7048500" y="2357438"/>
            <a:ext cx="1485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572000" y="2489200"/>
            <a:ext cx="0" cy="360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781800" y="2514600"/>
            <a:ext cx="0" cy="3606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705600" y="762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6" name="Rectangle 45"/>
          <p:cNvSpPr/>
          <p:nvPr/>
        </p:nvSpPr>
        <p:spPr>
          <a:xfrm>
            <a:off x="6553200" y="936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59395" name="TextBox 46"/>
          <p:cNvSpPr txBox="1">
            <a:spLocks noChangeArrowheads="1"/>
          </p:cNvSpPr>
          <p:nvPr/>
        </p:nvSpPr>
        <p:spPr bwMode="auto">
          <a:xfrm>
            <a:off x="6553200" y="3810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8" name="Rounded Rectangle 47"/>
          <p:cNvSpPr/>
          <p:nvPr/>
        </p:nvSpPr>
        <p:spPr>
          <a:xfrm>
            <a:off x="228600" y="140732"/>
            <a:ext cx="12954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50" name="Rounded Rectangle 49"/>
          <p:cNvSpPr/>
          <p:nvPr/>
        </p:nvSpPr>
        <p:spPr>
          <a:xfrm>
            <a:off x="1600200" y="140732"/>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51" name="Rounded Rectangle 50"/>
          <p:cNvSpPr/>
          <p:nvPr/>
        </p:nvSpPr>
        <p:spPr>
          <a:xfrm>
            <a:off x="2971800" y="140732"/>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12" name="Rounded Rectangle 11"/>
          <p:cNvSpPr/>
          <p:nvPr/>
        </p:nvSpPr>
        <p:spPr>
          <a:xfrm>
            <a:off x="4343400" y="152400"/>
            <a:ext cx="16002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graphicFrame>
        <p:nvGraphicFramePr>
          <p:cNvPr id="2" name="Table 1"/>
          <p:cNvGraphicFramePr>
            <a:graphicFrameLocks noGrp="1"/>
          </p:cNvGraphicFramePr>
          <p:nvPr/>
        </p:nvGraphicFramePr>
        <p:xfrm>
          <a:off x="609600" y="1165225"/>
          <a:ext cx="8305800" cy="5235575"/>
        </p:xfrm>
        <a:graphic>
          <a:graphicData uri="http://schemas.openxmlformats.org/drawingml/2006/table">
            <a:tbl>
              <a:tblPr firstRow="1" bandRow="1">
                <a:tableStyleId>{5C22544A-7EE6-4342-B048-85BDC9FD1C3A}</a:tableStyleId>
              </a:tblPr>
              <a:tblGrid>
                <a:gridCol w="762000"/>
                <a:gridCol w="1143000"/>
                <a:gridCol w="1600200"/>
                <a:gridCol w="2656021"/>
                <a:gridCol w="2144579"/>
              </a:tblGrid>
              <a:tr h="657956">
                <a:tc>
                  <a:txBody>
                    <a:bodyPr/>
                    <a:lstStyle/>
                    <a:p>
                      <a:r>
                        <a:rPr lang="en-US" sz="1400" dirty="0" smtClean="0"/>
                        <a:t>Select</a:t>
                      </a:r>
                      <a:endParaRPr lang="en-US" sz="1400" dirty="0"/>
                    </a:p>
                  </a:txBody>
                  <a:tcPr/>
                </a:tc>
                <a:tc>
                  <a:txBody>
                    <a:bodyPr/>
                    <a:lstStyle/>
                    <a:p>
                      <a:r>
                        <a:rPr lang="en-US" sz="1400" dirty="0" smtClean="0"/>
                        <a:t>Date </a:t>
                      </a:r>
                      <a:endParaRPr lang="en-US" sz="1400" dirty="0"/>
                    </a:p>
                  </a:txBody>
                  <a:tcPr/>
                </a:tc>
                <a:tc>
                  <a:txBody>
                    <a:bodyPr/>
                    <a:lstStyle/>
                    <a:p>
                      <a:r>
                        <a:rPr lang="en-US" sz="1400" dirty="0" smtClean="0"/>
                        <a:t>Source</a:t>
                      </a:r>
                      <a:endParaRPr lang="en-US" sz="1400" dirty="0"/>
                    </a:p>
                  </a:txBody>
                  <a:tcPr/>
                </a:tc>
                <a:tc>
                  <a:txBody>
                    <a:bodyPr/>
                    <a:lstStyle/>
                    <a:p>
                      <a:r>
                        <a:rPr lang="en-US" sz="1400" dirty="0" smtClean="0"/>
                        <a:t>Activity</a:t>
                      </a:r>
                      <a:endParaRPr lang="en-US" sz="1400" dirty="0"/>
                    </a:p>
                  </a:txBody>
                  <a:tcPr/>
                </a:tc>
                <a:tc>
                  <a:txBody>
                    <a:bodyPr/>
                    <a:lstStyle/>
                    <a:p>
                      <a:r>
                        <a:rPr lang="en-US" sz="1400" dirty="0" smtClean="0"/>
                        <a:t>See Change</a:t>
                      </a:r>
                      <a:endParaRPr lang="en-US" sz="1400" dirty="0"/>
                    </a:p>
                  </a:txBody>
                  <a:tcPr/>
                </a:tc>
              </a:tr>
              <a:tr h="572895">
                <a:tc>
                  <a:txBody>
                    <a:bodyPr/>
                    <a:lstStyle/>
                    <a:p>
                      <a:pPr algn="ctr"/>
                      <a:r>
                        <a:rPr lang="en-US" sz="1400" dirty="0" smtClean="0">
                          <a:sym typeface="Wingdings"/>
                        </a:rPr>
                        <a:t></a:t>
                      </a:r>
                      <a:endParaRPr lang="en-US" sz="1400" dirty="0"/>
                    </a:p>
                  </a:txBody>
                  <a:tcPr/>
                </a:tc>
                <a:tc>
                  <a:txBody>
                    <a:bodyPr/>
                    <a:lstStyle/>
                    <a:p>
                      <a:r>
                        <a:rPr lang="en-US" sz="1400" dirty="0" smtClean="0"/>
                        <a:t>11/1/15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Observation has been made visible to you</a:t>
                      </a:r>
                      <a:endParaRPr lang="en-US" sz="1400" dirty="0"/>
                    </a:p>
                  </a:txBody>
                  <a:tcPr/>
                </a:tc>
                <a:tc>
                  <a:txBody>
                    <a:bodyPr/>
                    <a:lstStyle/>
                    <a:p>
                      <a:r>
                        <a:rPr lang="en-US" sz="1400" u="sng" dirty="0" smtClean="0"/>
                        <a:t>2013-2014.1</a:t>
                      </a:r>
                      <a:endParaRPr lang="en-US" sz="1400" u="sng" dirty="0"/>
                    </a:p>
                  </a:txBody>
                  <a:tcPr/>
                </a:tc>
              </a:tr>
              <a:tr h="477107">
                <a:tc>
                  <a:txBody>
                    <a:bodyPr/>
                    <a:lstStyle/>
                    <a:p>
                      <a:pPr algn="ctr"/>
                      <a:r>
                        <a:rPr lang="en-US" sz="1400" dirty="0" smtClean="0">
                          <a:sym typeface="Wingdings"/>
                        </a:rPr>
                        <a:t></a:t>
                      </a:r>
                      <a:endParaRPr lang="en-US" sz="1400" dirty="0"/>
                    </a:p>
                  </a:txBody>
                  <a:tcPr/>
                </a:tc>
                <a:tc>
                  <a:txBody>
                    <a:bodyPr/>
                    <a:lstStyle/>
                    <a:p>
                      <a:r>
                        <a:rPr lang="en-US" sz="1400" dirty="0" smtClean="0"/>
                        <a:t>11/1/15</a:t>
                      </a:r>
                      <a:endParaRPr lang="en-US" sz="1400" dirty="0"/>
                    </a:p>
                  </a:txBody>
                  <a:tcPr/>
                </a:tc>
                <a:tc>
                  <a:txBody>
                    <a:bodyPr/>
                    <a:lstStyle/>
                    <a:p>
                      <a:r>
                        <a:rPr lang="en-US" sz="1400" dirty="0" smtClean="0"/>
                        <a:t>Mary</a:t>
                      </a:r>
                      <a:r>
                        <a:rPr lang="en-US" sz="1400" baseline="0" dirty="0" smtClean="0"/>
                        <a:t> Poppins</a:t>
                      </a:r>
                      <a:endParaRPr lang="en-US" sz="1400" dirty="0"/>
                    </a:p>
                  </a:txBody>
                  <a:tcPr/>
                </a:tc>
                <a:tc>
                  <a:txBody>
                    <a:bodyPr/>
                    <a:lstStyle/>
                    <a:p>
                      <a:r>
                        <a:rPr lang="en-US" sz="1400" dirty="0" smtClean="0"/>
                        <a:t>Pre-</a:t>
                      </a:r>
                      <a:r>
                        <a:rPr lang="en-US" sz="1400" dirty="0" err="1" smtClean="0"/>
                        <a:t>conf</a:t>
                      </a:r>
                      <a:r>
                        <a:rPr lang="en-US" sz="1400" dirty="0" smtClean="0"/>
                        <a:t> prompt</a:t>
                      </a:r>
                      <a:r>
                        <a:rPr lang="en-US" sz="1400" baseline="0" dirty="0" smtClean="0"/>
                        <a:t> assigned to you</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2013-2014.1/ pre </a:t>
                      </a:r>
                      <a:r>
                        <a:rPr lang="en-US" sz="1400" u="sng" dirty="0" err="1" smtClean="0"/>
                        <a:t>conf</a:t>
                      </a:r>
                      <a:endParaRPr lang="en-US" sz="1400" u="sng" dirty="0" smtClean="0"/>
                    </a:p>
                    <a:p>
                      <a:endParaRPr lang="en-US" sz="1400" u="sng" dirty="0"/>
                    </a:p>
                  </a:txBody>
                  <a:tcPr/>
                </a:tc>
              </a:tr>
              <a:tr h="336864">
                <a:tc>
                  <a:txBody>
                    <a:bodyPr/>
                    <a:lstStyle/>
                    <a:p>
                      <a:pPr algn="ctr"/>
                      <a:r>
                        <a:rPr lang="en-US" sz="1400" dirty="0" smtClean="0">
                          <a:sym typeface="Wingdings"/>
                        </a:rPr>
                        <a:t></a:t>
                      </a:r>
                      <a:endParaRPr lang="en-US" sz="1400" dirty="0"/>
                    </a:p>
                  </a:txBody>
                  <a:tcPr/>
                </a:tc>
                <a:tc>
                  <a:txBody>
                    <a:bodyPr/>
                    <a:lstStyle/>
                    <a:p>
                      <a:r>
                        <a:rPr lang="en-US" sz="1400" dirty="0" smtClean="0"/>
                        <a:t>11/15/15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Artifact C234  has been reviewed</a:t>
                      </a:r>
                      <a:endParaRPr lang="en-US" sz="1400" dirty="0"/>
                    </a:p>
                  </a:txBody>
                  <a:tcPr/>
                </a:tc>
                <a:tc>
                  <a:txBody>
                    <a:bodyPr/>
                    <a:lstStyle/>
                    <a:p>
                      <a:r>
                        <a:rPr lang="en-US" sz="1400" u="sng" dirty="0" smtClean="0"/>
                        <a:t>Artifact C234</a:t>
                      </a:r>
                      <a:endParaRPr lang="en-US" sz="1400" u="sng" dirty="0"/>
                    </a:p>
                  </a:txBody>
                  <a:tcPr/>
                </a:tc>
              </a:tr>
              <a:tr h="657956">
                <a:tc>
                  <a:txBody>
                    <a:bodyPr/>
                    <a:lstStyle/>
                    <a:p>
                      <a:pPr algn="ctr"/>
                      <a:r>
                        <a:rPr lang="en-US" sz="1400" dirty="0" smtClean="0">
                          <a:sym typeface="Wingdings"/>
                        </a:rPr>
                        <a:t></a:t>
                      </a:r>
                      <a:endParaRPr lang="en-US" sz="1400" dirty="0"/>
                    </a:p>
                  </a:txBody>
                  <a:tcPr/>
                </a:tc>
                <a:tc>
                  <a:txBody>
                    <a:bodyPr/>
                    <a:lstStyle/>
                    <a:p>
                      <a:r>
                        <a:rPr lang="en-US" sz="1400" dirty="0" smtClean="0"/>
                        <a:t>11/30/15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Evidence</a:t>
                      </a:r>
                      <a:r>
                        <a:rPr lang="en-US" sz="1400" baseline="0" dirty="0" smtClean="0"/>
                        <a:t> has been added to observation</a:t>
                      </a:r>
                      <a:endParaRPr lang="en-US" sz="1400" dirty="0"/>
                    </a:p>
                  </a:txBody>
                  <a:tcPr/>
                </a:tc>
                <a:tc>
                  <a:txBody>
                    <a:bodyPr/>
                    <a:lstStyle/>
                    <a:p>
                      <a:r>
                        <a:rPr lang="en-US" sz="1400" u="sng" dirty="0" smtClean="0"/>
                        <a:t>2013-2014.1</a:t>
                      </a:r>
                      <a:endParaRPr lang="en-US" sz="1400" u="sng" dirty="0"/>
                    </a:p>
                  </a:txBody>
                  <a:tcPr/>
                </a:tc>
              </a:tr>
              <a:tr h="477107">
                <a:tc>
                  <a:txBody>
                    <a:bodyPr/>
                    <a:lstStyle/>
                    <a:p>
                      <a:pPr algn="ctr"/>
                      <a:r>
                        <a:rPr lang="en-US" sz="1400" dirty="0" smtClean="0">
                          <a:sym typeface="Wingdings"/>
                        </a:rPr>
                        <a:t></a:t>
                      </a:r>
                      <a:endParaRPr lang="en-US" sz="1400" dirty="0"/>
                    </a:p>
                  </a:txBody>
                  <a:tcPr/>
                </a:tc>
                <a:tc>
                  <a:txBody>
                    <a:bodyPr/>
                    <a:lstStyle/>
                    <a:p>
                      <a:r>
                        <a:rPr lang="en-US" sz="1400" dirty="0" smtClean="0"/>
                        <a:t>12/15/15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Observation has been locked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2013-2014.1</a:t>
                      </a:r>
                    </a:p>
                    <a:p>
                      <a:endParaRPr lang="en-US" sz="1400" u="sng" dirty="0"/>
                    </a:p>
                  </a:txBody>
                  <a:tcPr/>
                </a:tc>
              </a:tr>
              <a:tr h="657956">
                <a:tc>
                  <a:txBody>
                    <a:bodyPr/>
                    <a:lstStyle/>
                    <a:p>
                      <a:pPr algn="ctr"/>
                      <a:r>
                        <a:rPr lang="en-US" sz="1400" dirty="0" smtClean="0">
                          <a:sym typeface="Wingdings"/>
                        </a:rPr>
                        <a:t></a:t>
                      </a:r>
                      <a:endParaRPr lang="en-US" sz="1400" dirty="0"/>
                    </a:p>
                  </a:txBody>
                  <a:tcPr/>
                </a:tc>
                <a:tc>
                  <a:txBody>
                    <a:bodyPr/>
                    <a:lstStyle/>
                    <a:p>
                      <a:r>
                        <a:rPr lang="en-US" sz="1400" dirty="0" smtClean="0"/>
                        <a:t>12/15/15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Evaluator requests  unlock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2013-2014.1</a:t>
                      </a:r>
                    </a:p>
                  </a:txBody>
                  <a:tcPr/>
                </a:tc>
              </a:tr>
              <a:tr h="657956">
                <a:tc>
                  <a:txBody>
                    <a:bodyPr/>
                    <a:lstStyle/>
                    <a:p>
                      <a:pPr algn="ctr"/>
                      <a:r>
                        <a:rPr lang="en-US" sz="1400" dirty="0" smtClean="0">
                          <a:sym typeface="Wingdings"/>
                        </a:rPr>
                        <a:t></a:t>
                      </a:r>
                      <a:endParaRPr lang="en-US" sz="1400" dirty="0"/>
                    </a:p>
                  </a:txBody>
                  <a:tcPr/>
                </a:tc>
                <a:tc>
                  <a:txBody>
                    <a:bodyPr/>
                    <a:lstStyle/>
                    <a:p>
                      <a:r>
                        <a:rPr lang="en-US" sz="1400" dirty="0" smtClean="0"/>
                        <a:t>5/15/15</a:t>
                      </a:r>
                      <a:endParaRPr lang="en-US" sz="1400" dirty="0"/>
                    </a:p>
                  </a:txBody>
                  <a:tcPr/>
                </a:tc>
                <a:tc>
                  <a:txBody>
                    <a:bodyPr/>
                    <a:lstStyle/>
                    <a:p>
                      <a:r>
                        <a:rPr lang="en-US" sz="1400" dirty="0" smtClean="0"/>
                        <a:t>Mary Poppins</a:t>
                      </a:r>
                      <a:endParaRPr lang="en-US" sz="1400" dirty="0"/>
                    </a:p>
                  </a:txBody>
                  <a:tcPr/>
                </a:tc>
                <a:tc>
                  <a:txBody>
                    <a:bodyPr/>
                    <a:lstStyle/>
                    <a:p>
                      <a:r>
                        <a:rPr lang="en-US" sz="1400" dirty="0" smtClean="0"/>
                        <a:t>Summative evaluation is ready for your receipt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Summative </a:t>
                      </a:r>
                      <a:r>
                        <a:rPr lang="en-US" sz="1400" u="sng" dirty="0" err="1" smtClean="0"/>
                        <a:t>Eval</a:t>
                      </a:r>
                      <a:endParaRPr lang="en-US" sz="1400" u="sng" dirty="0" smtClean="0"/>
                    </a:p>
                  </a:txBody>
                  <a:tcPr/>
                </a:tc>
              </a:tr>
              <a:tr h="6579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ym typeface="Wingdings"/>
                        </a:rPr>
                        <a:t></a:t>
                      </a:r>
                      <a:endParaRPr lang="en-US" sz="1400" dirty="0" smtClean="0"/>
                    </a:p>
                    <a:p>
                      <a:pPr algn="ctr"/>
                      <a:endParaRPr lang="en-US" sz="1400" dirty="0"/>
                    </a:p>
                  </a:txBody>
                  <a:tcPr/>
                </a:tc>
                <a:tc>
                  <a:txBody>
                    <a:bodyPr/>
                    <a:lstStyle/>
                    <a:p>
                      <a:r>
                        <a:rPr lang="en-US" sz="1400" dirty="0" smtClean="0"/>
                        <a:t>1/5/15</a:t>
                      </a:r>
                      <a:endParaRPr lang="en-US" sz="1400" dirty="0"/>
                    </a:p>
                  </a:txBody>
                  <a:tcPr/>
                </a:tc>
                <a:tc>
                  <a:txBody>
                    <a:bodyPr/>
                    <a:lstStyle/>
                    <a:p>
                      <a:r>
                        <a:rPr lang="en-US" sz="1400" dirty="0" err="1" smtClean="0"/>
                        <a:t>eVal</a:t>
                      </a:r>
                      <a:r>
                        <a:rPr lang="en-US" sz="1400" baseline="0" dirty="0" smtClean="0"/>
                        <a:t> Team</a:t>
                      </a:r>
                      <a:endParaRPr lang="en-US" sz="1400" dirty="0"/>
                    </a:p>
                  </a:txBody>
                  <a:tcPr/>
                </a:tc>
                <a:tc>
                  <a:txBody>
                    <a:bodyPr/>
                    <a:lstStyle/>
                    <a:p>
                      <a:r>
                        <a:rPr lang="en-US" sz="1400" dirty="0" smtClean="0"/>
                        <a:t>Updates added to </a:t>
                      </a:r>
                      <a:r>
                        <a:rPr lang="en-US" sz="1400" dirty="0" err="1" smtClean="0"/>
                        <a:t>eVal</a:t>
                      </a:r>
                      <a:r>
                        <a:rPr lang="en-US" sz="1400" dirty="0" smtClean="0"/>
                        <a: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Release Notes</a:t>
                      </a:r>
                    </a:p>
                  </a:txBody>
                  <a:tcPr/>
                </a:tc>
              </a:tr>
            </a:tbl>
          </a:graphicData>
        </a:graphic>
      </p:graphicFrame>
      <p:sp>
        <p:nvSpPr>
          <p:cNvPr id="59470" name="TextBox 3"/>
          <p:cNvSpPr txBox="1">
            <a:spLocks noChangeArrowheads="1"/>
          </p:cNvSpPr>
          <p:nvPr/>
        </p:nvSpPr>
        <p:spPr bwMode="auto">
          <a:xfrm>
            <a:off x="533400" y="685800"/>
            <a:ext cx="1295400" cy="369888"/>
          </a:xfrm>
          <a:prstGeom prst="rect">
            <a:avLst/>
          </a:prstGeom>
          <a:noFill/>
          <a:ln w="9525">
            <a:noFill/>
            <a:miter lim="800000"/>
            <a:headEnd/>
            <a:tailEnd/>
          </a:ln>
        </p:spPr>
        <p:txBody>
          <a:bodyPr>
            <a:spAutoFit/>
          </a:bodyPr>
          <a:lstStyle/>
          <a:p>
            <a:r>
              <a:rPr lang="en-US" i="1">
                <a:latin typeface="Calibri" pitchFamily="34" charset="0"/>
              </a:rPr>
              <a:t>Clear Alerts</a:t>
            </a:r>
          </a:p>
        </p:txBody>
      </p:sp>
      <p:sp>
        <p:nvSpPr>
          <p:cNvPr id="59471" name="TextBox 2"/>
          <p:cNvSpPr txBox="1">
            <a:spLocks noChangeArrowheads="1"/>
          </p:cNvSpPr>
          <p:nvPr/>
        </p:nvSpPr>
        <p:spPr bwMode="auto">
          <a:xfrm>
            <a:off x="228600" y="6172200"/>
            <a:ext cx="8915400" cy="646113"/>
          </a:xfrm>
          <a:prstGeom prst="rect">
            <a:avLst/>
          </a:prstGeom>
          <a:noFill/>
          <a:ln w="9525">
            <a:noFill/>
            <a:miter lim="800000"/>
            <a:headEnd/>
            <a:tailEnd/>
          </a:ln>
        </p:spPr>
        <p:txBody>
          <a:bodyPr>
            <a:spAutoFit/>
          </a:bodyPr>
          <a:lstStyle/>
          <a:p>
            <a:r>
              <a:rPr lang="en-US">
                <a:latin typeface="Calibri" pitchFamily="34" charset="0"/>
              </a:rPr>
              <a:t>These alerts are for your convenience.  They should not replace active discussion between you and your evaluator so that you are both aware of actions that need to be taken.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6207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6381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7411" name="TextBox 45"/>
          <p:cNvSpPr txBox="1">
            <a:spLocks noChangeArrowheads="1"/>
          </p:cNvSpPr>
          <p:nvPr/>
        </p:nvSpPr>
        <p:spPr bwMode="auto">
          <a:xfrm>
            <a:off x="6553200" y="9255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17412" name="TextBox 54"/>
          <p:cNvSpPr txBox="1">
            <a:spLocks noChangeArrowheads="1"/>
          </p:cNvSpPr>
          <p:nvPr/>
        </p:nvSpPr>
        <p:spPr bwMode="auto">
          <a:xfrm>
            <a:off x="152400" y="2100263"/>
            <a:ext cx="1882775" cy="338137"/>
          </a:xfrm>
          <a:prstGeom prst="rect">
            <a:avLst/>
          </a:prstGeom>
          <a:noFill/>
          <a:ln w="9525">
            <a:noFill/>
            <a:miter lim="800000"/>
            <a:headEnd/>
            <a:tailEnd/>
          </a:ln>
        </p:spPr>
        <p:txBody>
          <a:bodyPr>
            <a:spAutoFit/>
          </a:bodyPr>
          <a:lstStyle/>
          <a:p>
            <a:r>
              <a:rPr lang="en-US" sz="1600" b="1">
                <a:latin typeface="Calibri" pitchFamily="34" charset="0"/>
              </a:rPr>
              <a:t>Self Assessment</a:t>
            </a:r>
          </a:p>
        </p:txBody>
      </p:sp>
      <p:sp>
        <p:nvSpPr>
          <p:cNvPr id="17413" name="TextBox 56"/>
          <p:cNvSpPr txBox="1">
            <a:spLocks noChangeArrowheads="1"/>
          </p:cNvSpPr>
          <p:nvPr/>
        </p:nvSpPr>
        <p:spPr bwMode="auto">
          <a:xfrm>
            <a:off x="130175" y="2633663"/>
            <a:ext cx="2117725" cy="338137"/>
          </a:xfrm>
          <a:prstGeom prst="rect">
            <a:avLst/>
          </a:prstGeom>
          <a:noFill/>
          <a:ln w="9525">
            <a:noFill/>
            <a:miter lim="800000"/>
            <a:headEnd/>
            <a:tailEnd/>
          </a:ln>
        </p:spPr>
        <p:txBody>
          <a:bodyPr>
            <a:spAutoFit/>
          </a:bodyPr>
          <a:lstStyle/>
          <a:p>
            <a:r>
              <a:rPr lang="en-US" sz="1600" b="1">
                <a:latin typeface="Calibri" pitchFamily="34" charset="0"/>
              </a:rPr>
              <a:t>Summative Evaluation</a:t>
            </a:r>
          </a:p>
        </p:txBody>
      </p:sp>
      <p:sp>
        <p:nvSpPr>
          <p:cNvPr id="17414" name="TextBox 58"/>
          <p:cNvSpPr txBox="1">
            <a:spLocks noChangeArrowheads="1"/>
          </p:cNvSpPr>
          <p:nvPr/>
        </p:nvSpPr>
        <p:spPr bwMode="auto">
          <a:xfrm>
            <a:off x="130175" y="2370138"/>
            <a:ext cx="1905000" cy="339725"/>
          </a:xfrm>
          <a:prstGeom prst="rect">
            <a:avLst/>
          </a:prstGeom>
          <a:noFill/>
          <a:ln w="9525">
            <a:noFill/>
            <a:miter lim="800000"/>
            <a:headEnd/>
            <a:tailEnd/>
          </a:ln>
        </p:spPr>
        <p:txBody>
          <a:bodyPr>
            <a:spAutoFit/>
          </a:bodyPr>
          <a:lstStyle/>
          <a:p>
            <a:r>
              <a:rPr lang="en-US" sz="1600" b="1">
                <a:latin typeface="Calibri" pitchFamily="34" charset="0"/>
              </a:rPr>
              <a:t>Goal Setting</a:t>
            </a:r>
          </a:p>
        </p:txBody>
      </p:sp>
      <p:sp>
        <p:nvSpPr>
          <p:cNvPr id="61" name="TextBox 60"/>
          <p:cNvSpPr txBox="1"/>
          <p:nvPr/>
        </p:nvSpPr>
        <p:spPr>
          <a:xfrm>
            <a:off x="152400" y="1795463"/>
            <a:ext cx="2095500" cy="338137"/>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en-US" sz="1600" b="1" dirty="0">
                <a:latin typeface="+mn-lt"/>
                <a:cs typeface="+mn-cs"/>
              </a:rPr>
              <a:t>Workflow Overview</a:t>
            </a:r>
            <a:endParaRPr lang="en-US" sz="1600" b="1" dirty="0">
              <a:latin typeface="+mn-lt"/>
              <a:cs typeface="+mn-cs"/>
            </a:endParaRPr>
          </a:p>
        </p:txBody>
      </p:sp>
      <p:cxnSp>
        <p:nvCxnSpPr>
          <p:cNvPr id="5" name="Straight Connector 4"/>
          <p:cNvCxnSpPr/>
          <p:nvPr/>
        </p:nvCxnSpPr>
        <p:spPr>
          <a:xfrm>
            <a:off x="2286000" y="13716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17417" name="TextBox 31"/>
          <p:cNvSpPr txBox="1">
            <a:spLocks noChangeArrowheads="1"/>
          </p:cNvSpPr>
          <p:nvPr/>
        </p:nvSpPr>
        <p:spPr bwMode="auto">
          <a:xfrm>
            <a:off x="123825" y="2938463"/>
            <a:ext cx="2117725" cy="338137"/>
          </a:xfrm>
          <a:prstGeom prst="rect">
            <a:avLst/>
          </a:prstGeom>
          <a:noFill/>
          <a:ln w="9525">
            <a:noFill/>
            <a:miter lim="800000"/>
            <a:headEnd/>
            <a:tailEnd/>
          </a:ln>
        </p:spPr>
        <p:txBody>
          <a:bodyPr>
            <a:spAutoFit/>
          </a:bodyPr>
          <a:lstStyle/>
          <a:p>
            <a:r>
              <a:rPr lang="en-US" sz="1600" b="1">
                <a:latin typeface="Calibri" pitchFamily="34" charset="0"/>
              </a:rPr>
              <a:t>Extract All</a:t>
            </a:r>
          </a:p>
        </p:txBody>
      </p:sp>
      <p:sp>
        <p:nvSpPr>
          <p:cNvPr id="17418" name="TextBox 1"/>
          <p:cNvSpPr txBox="1">
            <a:spLocks noChangeArrowheads="1"/>
          </p:cNvSpPr>
          <p:nvPr/>
        </p:nvSpPr>
        <p:spPr bwMode="auto">
          <a:xfrm>
            <a:off x="2514600" y="1795463"/>
            <a:ext cx="6172200" cy="2584450"/>
          </a:xfrm>
          <a:prstGeom prst="rect">
            <a:avLst/>
          </a:prstGeom>
          <a:noFill/>
          <a:ln w="9525">
            <a:noFill/>
            <a:miter lim="800000"/>
            <a:headEnd/>
            <a:tailEnd/>
          </a:ln>
        </p:spPr>
        <p:txBody>
          <a:bodyPr>
            <a:spAutoFit/>
          </a:bodyPr>
          <a:lstStyle/>
          <a:p>
            <a:r>
              <a:rPr lang="en-US">
                <a:latin typeface="Calibri" pitchFamily="34" charset="0"/>
              </a:rPr>
              <a:t>Use this section to complete your self assessment, set goals and, at the end of the year, review your Summative Evaluation report.</a:t>
            </a:r>
          </a:p>
          <a:p>
            <a:endParaRPr lang="en-US">
              <a:latin typeface="Calibri" pitchFamily="34" charset="0"/>
            </a:endParaRPr>
          </a:p>
          <a:p>
            <a:r>
              <a:rPr lang="en-US">
                <a:latin typeface="Calibri" pitchFamily="34" charset="0"/>
              </a:rPr>
              <a:t>See your District’s procedures for which of these are required for you.</a:t>
            </a:r>
          </a:p>
          <a:p>
            <a:endParaRPr lang="en-US">
              <a:latin typeface="Calibri" pitchFamily="34" charset="0"/>
            </a:endParaRPr>
          </a:p>
          <a:p>
            <a:r>
              <a:rPr lang="en-US">
                <a:latin typeface="Calibri" pitchFamily="34" charset="0"/>
              </a:rPr>
              <a:t>At the end of the year,  or if you are leaving the District, you can use the Extract All feature to download all of your information.</a:t>
            </a:r>
          </a:p>
        </p:txBody>
      </p:sp>
      <p:sp>
        <p:nvSpPr>
          <p:cNvPr id="17419" name="TextBox 16"/>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Professional Growth &amp; Evaluation Tasks</a:t>
            </a:r>
          </a:p>
        </p:txBody>
      </p:sp>
      <p:sp>
        <p:nvSpPr>
          <p:cNvPr id="18" name="Rounded Rectangle 17"/>
          <p:cNvSpPr/>
          <p:nvPr/>
        </p:nvSpPr>
        <p:spPr>
          <a:xfrm>
            <a:off x="1600200" y="6858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19" name="Rounded Rectangle 18"/>
          <p:cNvSpPr/>
          <p:nvPr/>
        </p:nvSpPr>
        <p:spPr>
          <a:xfrm>
            <a:off x="228600" y="6858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20" name="Rounded Rectangle 19"/>
          <p:cNvSpPr/>
          <p:nvPr/>
        </p:nvSpPr>
        <p:spPr>
          <a:xfrm>
            <a:off x="2971800" y="6858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1" name="Rounded Rectangle 20"/>
          <p:cNvSpPr/>
          <p:nvPr/>
        </p:nvSpPr>
        <p:spPr>
          <a:xfrm>
            <a:off x="4343400" y="6858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6705600" y="76200"/>
            <a:ext cx="1371600" cy="274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6" name="Rectangle 45"/>
          <p:cNvSpPr/>
          <p:nvPr/>
        </p:nvSpPr>
        <p:spPr>
          <a:xfrm>
            <a:off x="6553200" y="93663"/>
            <a:ext cx="171450" cy="2936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61443" name="TextBox 46"/>
          <p:cNvSpPr txBox="1">
            <a:spLocks noChangeArrowheads="1"/>
          </p:cNvSpPr>
          <p:nvPr/>
        </p:nvSpPr>
        <p:spPr bwMode="auto">
          <a:xfrm>
            <a:off x="6553200" y="381000"/>
            <a:ext cx="2438400" cy="369888"/>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8" name="Rounded Rectangle 47"/>
          <p:cNvSpPr/>
          <p:nvPr/>
        </p:nvSpPr>
        <p:spPr>
          <a:xfrm>
            <a:off x="228600" y="140732"/>
            <a:ext cx="12954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50" name="Rounded Rectangle 49"/>
          <p:cNvSpPr/>
          <p:nvPr/>
        </p:nvSpPr>
        <p:spPr>
          <a:xfrm>
            <a:off x="1600200" y="140732"/>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51" name="Rounded Rectangle 50"/>
          <p:cNvSpPr/>
          <p:nvPr/>
        </p:nvSpPr>
        <p:spPr>
          <a:xfrm>
            <a:off x="2971800" y="140732"/>
            <a:ext cx="13716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61453" name="TextBox 53"/>
          <p:cNvSpPr txBox="1">
            <a:spLocks noChangeArrowheads="1"/>
          </p:cNvSpPr>
          <p:nvPr/>
        </p:nvSpPr>
        <p:spPr bwMode="auto">
          <a:xfrm>
            <a:off x="130175" y="2133600"/>
            <a:ext cx="1905000" cy="338138"/>
          </a:xfrm>
          <a:prstGeom prst="rect">
            <a:avLst/>
          </a:prstGeom>
          <a:noFill/>
          <a:ln w="9525">
            <a:noFill/>
            <a:miter lim="800000"/>
            <a:headEnd/>
            <a:tailEnd/>
          </a:ln>
        </p:spPr>
        <p:txBody>
          <a:bodyPr>
            <a:spAutoFit/>
          </a:bodyPr>
          <a:lstStyle/>
          <a:p>
            <a:r>
              <a:rPr lang="en-US" sz="1600" b="1">
                <a:latin typeface="Calibri" pitchFamily="34" charset="0"/>
              </a:rPr>
              <a:t>Support</a:t>
            </a:r>
          </a:p>
        </p:txBody>
      </p:sp>
      <p:sp>
        <p:nvSpPr>
          <p:cNvPr id="61454" name="TextBox 54"/>
          <p:cNvSpPr txBox="1">
            <a:spLocks noChangeArrowheads="1"/>
          </p:cNvSpPr>
          <p:nvPr/>
        </p:nvSpPr>
        <p:spPr bwMode="auto">
          <a:xfrm>
            <a:off x="152400" y="1795463"/>
            <a:ext cx="1828800" cy="338137"/>
          </a:xfrm>
          <a:prstGeom prst="rect">
            <a:avLst/>
          </a:prstGeom>
          <a:noFill/>
          <a:ln w="9525">
            <a:noFill/>
            <a:miter lim="800000"/>
            <a:headEnd/>
            <a:tailEnd/>
          </a:ln>
        </p:spPr>
        <p:txBody>
          <a:bodyPr>
            <a:spAutoFit/>
          </a:bodyPr>
          <a:lstStyle/>
          <a:p>
            <a:r>
              <a:rPr lang="en-US" sz="1600" b="1">
                <a:latin typeface="Calibri" pitchFamily="34" charset="0"/>
              </a:rPr>
              <a:t>eVal User Guides</a:t>
            </a:r>
          </a:p>
        </p:txBody>
      </p:sp>
      <p:sp>
        <p:nvSpPr>
          <p:cNvPr id="61455" name="TextBox 2"/>
          <p:cNvSpPr txBox="1">
            <a:spLocks noChangeArrowheads="1"/>
          </p:cNvSpPr>
          <p:nvPr/>
        </p:nvSpPr>
        <p:spPr bwMode="auto">
          <a:xfrm>
            <a:off x="3429000" y="2362200"/>
            <a:ext cx="5486400" cy="3540125"/>
          </a:xfrm>
          <a:prstGeom prst="rect">
            <a:avLst/>
          </a:prstGeom>
          <a:noFill/>
          <a:ln w="9525">
            <a:noFill/>
            <a:miter lim="800000"/>
            <a:headEnd/>
            <a:tailEnd/>
          </a:ln>
        </p:spPr>
        <p:txBody>
          <a:bodyPr>
            <a:spAutoFit/>
          </a:bodyPr>
          <a:lstStyle/>
          <a:p>
            <a:r>
              <a:rPr lang="en-US" sz="3200">
                <a:latin typeface="Calibri" pitchFamily="34" charset="0"/>
              </a:rPr>
              <a:t>This part still  needs to be designed.  User guide and Help can be District-specific (and Districts could elect to turn off the State-supplied ones).  Help would include District’s support email. </a:t>
            </a:r>
          </a:p>
        </p:txBody>
      </p:sp>
      <p:sp>
        <p:nvSpPr>
          <p:cNvPr id="12" name="Rounded Rectangle 11"/>
          <p:cNvSpPr/>
          <p:nvPr/>
        </p:nvSpPr>
        <p:spPr>
          <a:xfrm>
            <a:off x="4343400" y="152400"/>
            <a:ext cx="16002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
        <p:nvSpPr>
          <p:cNvPr id="61459" name="TextBox 12"/>
          <p:cNvSpPr txBox="1">
            <a:spLocks noChangeArrowheads="1"/>
          </p:cNvSpPr>
          <p:nvPr/>
        </p:nvSpPr>
        <p:spPr bwMode="auto">
          <a:xfrm>
            <a:off x="152400" y="2463800"/>
            <a:ext cx="3048000" cy="584200"/>
          </a:xfrm>
          <a:prstGeom prst="rect">
            <a:avLst/>
          </a:prstGeom>
          <a:noFill/>
          <a:ln w="9525">
            <a:noFill/>
            <a:miter lim="800000"/>
            <a:headEnd/>
            <a:tailEnd/>
          </a:ln>
        </p:spPr>
        <p:txBody>
          <a:bodyPr>
            <a:spAutoFit/>
          </a:bodyPr>
          <a:lstStyle/>
          <a:p>
            <a:r>
              <a:rPr lang="en-US" sz="1600" b="1">
                <a:latin typeface="Calibri" pitchFamily="34" charset="0"/>
              </a:rPr>
              <a:t>Release Notes (what’s new in eVal)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fontAlgn="auto">
              <a:spcAft>
                <a:spcPts val="0"/>
              </a:spcAft>
              <a:defRPr/>
            </a:pPr>
            <a:r>
              <a:rPr lang="en-US" dirty="0" smtClean="0"/>
              <a:t>APPENDIX</a:t>
            </a:r>
            <a:endParaRPr lang="en-US" dirty="0"/>
          </a:p>
        </p:txBody>
      </p:sp>
      <p:sp>
        <p:nvSpPr>
          <p:cNvPr id="3" name="Text Placeholder 2"/>
          <p:cNvSpPr>
            <a:spLocks noGrp="1"/>
          </p:cNvSpPr>
          <p:nvPr>
            <p:ph type="body" idx="1"/>
          </p:nvPr>
        </p:nvSpPr>
        <p:spPr/>
        <p:txBody>
          <a:bodyPr rtlCol="0">
            <a:normAutofit/>
          </a:bodyPr>
          <a:lstStyle/>
          <a:p>
            <a:pPr fontAlgn="auto">
              <a:spcAft>
                <a:spcPts val="0"/>
              </a:spcAft>
              <a:buFont typeface="Arial" panose="020B0604020202020204" pitchFamily="34" charset="0"/>
              <a:buNone/>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2413" y="914400"/>
          <a:ext cx="8382000" cy="4887913"/>
        </p:xfrm>
        <a:graphic>
          <a:graphicData uri="http://schemas.openxmlformats.org/drawingml/2006/table">
            <a:tbl>
              <a:tblPr firstRow="1" bandRow="1">
                <a:tableStyleId>{5C22544A-7EE6-4342-B048-85BDC9FD1C3A}</a:tableStyleId>
              </a:tblPr>
              <a:tblGrid>
                <a:gridCol w="2095500"/>
                <a:gridCol w="3478123"/>
                <a:gridCol w="2808377"/>
              </a:tblGrid>
              <a:tr h="625498">
                <a:tc>
                  <a:txBody>
                    <a:bodyPr/>
                    <a:lstStyle/>
                    <a:p>
                      <a:r>
                        <a:rPr lang="en-US" sz="1400" dirty="0" smtClean="0"/>
                        <a:t>Update</a:t>
                      </a:r>
                      <a:endParaRPr lang="en-US" sz="1400" dirty="0"/>
                    </a:p>
                  </a:txBody>
                  <a:tcPr/>
                </a:tc>
                <a:tc>
                  <a:txBody>
                    <a:bodyPr/>
                    <a:lstStyle/>
                    <a:p>
                      <a:r>
                        <a:rPr lang="en-US" sz="1400" dirty="0" smtClean="0"/>
                        <a:t>Text</a:t>
                      </a:r>
                      <a:r>
                        <a:rPr lang="en-US" sz="1400" baseline="0" dirty="0" smtClean="0"/>
                        <a:t> to appear on Alerts page</a:t>
                      </a:r>
                      <a:endParaRPr lang="en-US" sz="1400" dirty="0"/>
                    </a:p>
                  </a:txBody>
                  <a:tcPr/>
                </a:tc>
                <a:tc>
                  <a:txBody>
                    <a:bodyPr/>
                    <a:lstStyle/>
                    <a:p>
                      <a:r>
                        <a:rPr lang="en-US" sz="1400" dirty="0" smtClean="0"/>
                        <a:t>Links to</a:t>
                      </a:r>
                      <a:endParaRPr lang="en-US" sz="1400" dirty="0"/>
                    </a:p>
                  </a:txBody>
                  <a:tcPr/>
                </a:tc>
              </a:tr>
              <a:tr h="544633">
                <a:tc>
                  <a:txBody>
                    <a:bodyPr/>
                    <a:lstStyle/>
                    <a:p>
                      <a:r>
                        <a:rPr lang="en-US" sz="1400" dirty="0" smtClean="0"/>
                        <a:t>New observation</a:t>
                      </a:r>
                      <a:endParaRPr lang="en-US" sz="1400" dirty="0"/>
                    </a:p>
                  </a:txBody>
                  <a:tcPr/>
                </a:tc>
                <a:tc>
                  <a:txBody>
                    <a:bodyPr/>
                    <a:lstStyle/>
                    <a:p>
                      <a:r>
                        <a:rPr lang="en-US" sz="1400" dirty="0" smtClean="0"/>
                        <a:t>Observation has been made visible to you</a:t>
                      </a:r>
                      <a:endParaRPr lang="en-US" sz="1400" dirty="0"/>
                    </a:p>
                  </a:txBody>
                  <a:tcPr/>
                </a:tc>
                <a:tc>
                  <a:txBody>
                    <a:bodyPr/>
                    <a:lstStyle/>
                    <a:p>
                      <a:r>
                        <a:rPr lang="en-US" sz="1400" u="sng" dirty="0" smtClean="0"/>
                        <a:t>Observation/ General Info</a:t>
                      </a:r>
                      <a:r>
                        <a:rPr lang="en-US" sz="1400" u="sng" baseline="0" dirty="0" smtClean="0"/>
                        <a:t> tab</a:t>
                      </a:r>
                      <a:endParaRPr lang="en-US" sz="1400" u="sng" dirty="0"/>
                    </a:p>
                  </a:txBody>
                  <a:tcPr/>
                </a:tc>
              </a:tr>
              <a:tr h="492598">
                <a:tc>
                  <a:txBody>
                    <a:bodyPr/>
                    <a:lstStyle/>
                    <a:p>
                      <a:r>
                        <a:rPr lang="en-US" sz="1400" dirty="0" smtClean="0"/>
                        <a:t>Pre or Post </a:t>
                      </a:r>
                      <a:r>
                        <a:rPr lang="en-US" sz="1400" dirty="0" err="1" smtClean="0"/>
                        <a:t>conf</a:t>
                      </a:r>
                      <a:r>
                        <a:rPr lang="en-US" sz="1400" dirty="0" smtClean="0"/>
                        <a:t> prompts assigned</a:t>
                      </a:r>
                      <a:endParaRPr lang="en-US" sz="1400" dirty="0"/>
                    </a:p>
                  </a:txBody>
                  <a:tcPr/>
                </a:tc>
                <a:tc>
                  <a:txBody>
                    <a:bodyPr/>
                    <a:lstStyle/>
                    <a:p>
                      <a:r>
                        <a:rPr lang="en-US" sz="1400" dirty="0" smtClean="0"/>
                        <a:t>Pre-</a:t>
                      </a:r>
                      <a:r>
                        <a:rPr lang="en-US" sz="1400" dirty="0" err="1" smtClean="0"/>
                        <a:t>conf</a:t>
                      </a:r>
                      <a:r>
                        <a:rPr lang="en-US" sz="1400" dirty="0" smtClean="0"/>
                        <a:t> (or post </a:t>
                      </a:r>
                      <a:r>
                        <a:rPr lang="en-US" sz="1400" dirty="0" err="1" smtClean="0"/>
                        <a:t>conf</a:t>
                      </a:r>
                      <a:r>
                        <a:rPr lang="en-US" sz="1400" dirty="0" smtClean="0"/>
                        <a:t>)  prompt</a:t>
                      </a:r>
                      <a:r>
                        <a:rPr lang="en-US" sz="1400" baseline="0" dirty="0" smtClean="0"/>
                        <a:t> assigned to you</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Observation/ Pre or Post Conf</a:t>
                      </a:r>
                      <a:r>
                        <a:rPr lang="en-US" sz="1400" u="sng" baseline="0" dirty="0" smtClean="0"/>
                        <a:t> tab</a:t>
                      </a:r>
                      <a:endParaRPr lang="en-US" sz="1400" u="sng" dirty="0" smtClean="0"/>
                    </a:p>
                    <a:p>
                      <a:endParaRPr lang="en-US" sz="1400" u="sng" dirty="0"/>
                    </a:p>
                  </a:txBody>
                  <a:tcPr/>
                </a:tc>
              </a:tr>
              <a:tr h="695433">
                <a:tc>
                  <a:txBody>
                    <a:bodyPr/>
                    <a:lstStyle/>
                    <a:p>
                      <a:r>
                        <a:rPr lang="en-US" sz="1400" dirty="0" smtClean="0"/>
                        <a:t>Info added to observation session (notes, or </a:t>
                      </a:r>
                      <a:r>
                        <a:rPr lang="en-US" sz="1400" dirty="0" err="1" smtClean="0"/>
                        <a:t>evid</a:t>
                      </a:r>
                      <a:r>
                        <a:rPr lang="en-US" sz="1400" dirty="0" smtClean="0"/>
                        <a:t> or claim statement)</a:t>
                      </a:r>
                      <a:endParaRPr lang="en-US" sz="1400" dirty="0"/>
                    </a:p>
                  </a:txBody>
                  <a:tcPr/>
                </a:tc>
                <a:tc>
                  <a:txBody>
                    <a:bodyPr/>
                    <a:lstStyle/>
                    <a:p>
                      <a:r>
                        <a:rPr lang="en-US" sz="1400" dirty="0" smtClean="0"/>
                        <a:t>Evidence</a:t>
                      </a:r>
                      <a:r>
                        <a:rPr lang="en-US" sz="1400" baseline="0" dirty="0" smtClean="0"/>
                        <a:t> has been added to observation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Observation/ Session tab</a:t>
                      </a:r>
                    </a:p>
                  </a:txBody>
                  <a:tcPr/>
                </a:tc>
              </a:tr>
              <a:tr h="492598">
                <a:tc>
                  <a:txBody>
                    <a:bodyPr/>
                    <a:lstStyle/>
                    <a:p>
                      <a:r>
                        <a:rPr lang="en-US" sz="1400" dirty="0" err="1" smtClean="0"/>
                        <a:t>Obs</a:t>
                      </a:r>
                      <a:r>
                        <a:rPr lang="en-US" sz="1400" dirty="0" smtClean="0"/>
                        <a:t> locked</a:t>
                      </a:r>
                      <a:endParaRPr lang="en-US" sz="1400" dirty="0"/>
                    </a:p>
                  </a:txBody>
                  <a:tcPr/>
                </a:tc>
                <a:tc>
                  <a:txBody>
                    <a:bodyPr/>
                    <a:lstStyle/>
                    <a:p>
                      <a:r>
                        <a:rPr lang="en-US" sz="1400" dirty="0" smtClean="0"/>
                        <a:t>Observation has been locked</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Observation/ General Info</a:t>
                      </a:r>
                    </a:p>
                    <a:p>
                      <a:endParaRPr lang="en-US" sz="1400" u="sng" dirty="0"/>
                    </a:p>
                  </a:txBody>
                  <a:tcPr/>
                </a:tc>
              </a:tr>
              <a:tr h="336640">
                <a:tc>
                  <a:txBody>
                    <a:bodyPr/>
                    <a:lstStyle/>
                    <a:p>
                      <a:r>
                        <a:rPr lang="en-US" sz="1400" dirty="0" smtClean="0"/>
                        <a:t>Unlock request</a:t>
                      </a:r>
                      <a:endParaRPr lang="en-US" sz="1400" dirty="0"/>
                    </a:p>
                  </a:txBody>
                  <a:tcPr/>
                </a:tc>
                <a:tc>
                  <a:txBody>
                    <a:bodyPr/>
                    <a:lstStyle/>
                    <a:p>
                      <a:r>
                        <a:rPr lang="en-US" sz="1400" dirty="0" smtClean="0"/>
                        <a:t>Evaluator requests  unlock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Observation/ Lock</a:t>
                      </a:r>
                    </a:p>
                  </a:txBody>
                  <a:tcPr/>
                </a:tc>
              </a:tr>
              <a:tr h="362205">
                <a:tc>
                  <a:txBody>
                    <a:bodyPr/>
                    <a:lstStyle/>
                    <a:p>
                      <a:r>
                        <a:rPr lang="en-US" sz="1400" dirty="0" smtClean="0"/>
                        <a:t>Artifact reviewed</a:t>
                      </a:r>
                      <a:endParaRPr lang="en-US" sz="1400" dirty="0"/>
                    </a:p>
                  </a:txBody>
                  <a:tcPr/>
                </a:tc>
                <a:tc>
                  <a:txBody>
                    <a:bodyPr/>
                    <a:lstStyle/>
                    <a:p>
                      <a:r>
                        <a:rPr lang="en-US" sz="1400" dirty="0" smtClean="0"/>
                        <a:t>Artifact C234  has been reviewed</a:t>
                      </a:r>
                      <a:endParaRPr lang="en-US" sz="1400" dirty="0"/>
                    </a:p>
                  </a:txBody>
                  <a:tcPr/>
                </a:tc>
                <a:tc>
                  <a:txBody>
                    <a:bodyPr/>
                    <a:lstStyle/>
                    <a:p>
                      <a:r>
                        <a:rPr lang="en-US" sz="1400" u="sng" dirty="0" smtClean="0"/>
                        <a:t>Artifact C234</a:t>
                      </a:r>
                      <a:endParaRPr lang="en-US" sz="1400" u="sng" dirty="0"/>
                    </a:p>
                  </a:txBody>
                  <a:tcPr/>
                </a:tc>
              </a:tr>
              <a:tr h="625498">
                <a:tc>
                  <a:txBody>
                    <a:bodyPr/>
                    <a:lstStyle/>
                    <a:p>
                      <a:r>
                        <a:rPr lang="en-US" sz="1400" dirty="0" smtClean="0"/>
                        <a:t>Summary</a:t>
                      </a:r>
                      <a:r>
                        <a:rPr lang="en-US" sz="1400" baseline="0" dirty="0" smtClean="0"/>
                        <a:t> report ready</a:t>
                      </a:r>
                      <a:endParaRPr lang="en-US" sz="1400" dirty="0"/>
                    </a:p>
                  </a:txBody>
                  <a:tcPr/>
                </a:tc>
                <a:tc>
                  <a:txBody>
                    <a:bodyPr/>
                    <a:lstStyle/>
                    <a:p>
                      <a:r>
                        <a:rPr lang="en-US" sz="1400" dirty="0" smtClean="0"/>
                        <a:t>Summative evaluation is ready for your receipt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Summative </a:t>
                      </a:r>
                      <a:r>
                        <a:rPr lang="en-US" sz="1400" u="sng" dirty="0" err="1" smtClean="0"/>
                        <a:t>Eval</a:t>
                      </a:r>
                      <a:endParaRPr lang="en-US" sz="1400" u="sng" dirty="0" smtClean="0"/>
                    </a:p>
                  </a:txBody>
                  <a:tcPr/>
                </a:tc>
              </a:tr>
              <a:tr h="625498">
                <a:tc>
                  <a:txBody>
                    <a:bodyPr/>
                    <a:lstStyle/>
                    <a:p>
                      <a:r>
                        <a:rPr lang="en-US" sz="1400" dirty="0" smtClean="0"/>
                        <a:t>New features in </a:t>
                      </a:r>
                      <a:r>
                        <a:rPr lang="en-US" sz="1400" dirty="0" err="1" smtClean="0"/>
                        <a:t>eVal</a:t>
                      </a:r>
                      <a:endParaRPr lang="en-US" sz="1400" dirty="0"/>
                    </a:p>
                  </a:txBody>
                  <a:tcPr/>
                </a:tc>
                <a:tc>
                  <a:txBody>
                    <a:bodyPr/>
                    <a:lstStyle/>
                    <a:p>
                      <a:r>
                        <a:rPr lang="en-US" sz="1400" dirty="0" smtClean="0"/>
                        <a:t>Updates added to </a:t>
                      </a:r>
                      <a:r>
                        <a:rPr lang="en-US" sz="1400" dirty="0" err="1" smtClean="0"/>
                        <a:t>eVal</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Release Notes</a:t>
                      </a:r>
                    </a:p>
                  </a:txBody>
                  <a:tcPr/>
                </a:tc>
              </a:tr>
            </a:tbl>
          </a:graphicData>
        </a:graphic>
      </p:graphicFrame>
      <p:sp>
        <p:nvSpPr>
          <p:cNvPr id="64555" name="TextBox 2"/>
          <p:cNvSpPr txBox="1">
            <a:spLocks noChangeArrowheads="1"/>
          </p:cNvSpPr>
          <p:nvPr/>
        </p:nvSpPr>
        <p:spPr bwMode="auto">
          <a:xfrm>
            <a:off x="152400" y="76200"/>
            <a:ext cx="8686800" cy="830263"/>
          </a:xfrm>
          <a:prstGeom prst="rect">
            <a:avLst/>
          </a:prstGeom>
          <a:noFill/>
          <a:ln w="9525">
            <a:noFill/>
            <a:miter lim="800000"/>
            <a:headEnd/>
            <a:tailEnd/>
          </a:ln>
        </p:spPr>
        <p:txBody>
          <a:bodyPr>
            <a:spAutoFit/>
          </a:bodyPr>
          <a:lstStyle/>
          <a:p>
            <a:r>
              <a:rPr lang="en-US" sz="1600">
                <a:latin typeface="Calibri" pitchFamily="34" charset="0"/>
              </a:rPr>
              <a:t>(Here is a starting list of the suggested alerts we’ll track and the verbiage to use.  But we must keep this at only those items the teacher truly needs to know about -- otherwise, this becomes less useful  overall.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Box 1"/>
          <p:cNvSpPr txBox="1">
            <a:spLocks noChangeArrowheads="1"/>
          </p:cNvSpPr>
          <p:nvPr/>
        </p:nvSpPr>
        <p:spPr bwMode="auto">
          <a:xfrm>
            <a:off x="609600" y="685800"/>
            <a:ext cx="8763000" cy="5622925"/>
          </a:xfrm>
          <a:prstGeom prst="rect">
            <a:avLst/>
          </a:prstGeom>
          <a:noFill/>
          <a:ln w="9525">
            <a:noFill/>
            <a:miter lim="800000"/>
            <a:headEnd/>
            <a:tailEnd/>
          </a:ln>
        </p:spPr>
        <p:txBody>
          <a:bodyPr>
            <a:spAutoFit/>
          </a:bodyPr>
          <a:lstStyle/>
          <a:p>
            <a:r>
              <a:rPr lang="en-US" sz="1400">
                <a:latin typeface="Calibri" pitchFamily="34" charset="0"/>
              </a:rPr>
              <a:t>Use case questions –</a:t>
            </a:r>
          </a:p>
          <a:p>
            <a:endParaRPr lang="en-US" sz="1400">
              <a:latin typeface="Calibri" pitchFamily="34" charset="0"/>
            </a:endParaRPr>
          </a:p>
          <a:p>
            <a:r>
              <a:rPr lang="en-US" sz="1400">
                <a:latin typeface="Calibri" pitchFamily="34" charset="0"/>
              </a:rPr>
              <a:t>Does teacher ever add evidence that is not related to either an artifact or an observation?</a:t>
            </a:r>
          </a:p>
          <a:p>
            <a:endParaRPr lang="en-US" sz="1400">
              <a:latin typeface="Calibri" pitchFamily="34" charset="0"/>
            </a:endParaRPr>
          </a:p>
          <a:p>
            <a:r>
              <a:rPr lang="en-US" sz="1400">
                <a:latin typeface="Calibri" pitchFamily="34" charset="0"/>
              </a:rPr>
              <a:t>We know an artifact can get aligned to multile components of rubirc and can have multiple claim statements attached – but then does it get used in multiple ways, i.e., attached to many observations and also to self assessment and also to goal?</a:t>
            </a:r>
          </a:p>
          <a:p>
            <a:endParaRPr lang="en-US" sz="1400">
              <a:latin typeface="Calibri" pitchFamily="34" charset="0"/>
            </a:endParaRPr>
          </a:p>
          <a:p>
            <a:r>
              <a:rPr lang="en-US" sz="1400">
                <a:latin typeface="Calibri" pitchFamily="34" charset="0"/>
              </a:rPr>
              <a:t>Just what are the artifacts teachers  load, does it really just come down to lesson plans for some of the teachers?</a:t>
            </a:r>
          </a:p>
          <a:p>
            <a:endParaRPr lang="en-US" sz="1400">
              <a:latin typeface="Calibri" pitchFamily="34" charset="0"/>
            </a:endParaRPr>
          </a:p>
          <a:p>
            <a:r>
              <a:rPr lang="en-US" sz="1400">
                <a:latin typeface="Calibri" pitchFamily="34" charset="0"/>
              </a:rPr>
              <a:t>Why would a teacher use the same artifact in two years?</a:t>
            </a:r>
          </a:p>
          <a:p>
            <a:endParaRPr lang="en-US" sz="1400">
              <a:latin typeface="Calibri" pitchFamily="34" charset="0"/>
            </a:endParaRPr>
          </a:p>
          <a:p>
            <a:r>
              <a:rPr lang="en-US" sz="1400">
                <a:latin typeface="Calibri" pitchFamily="34" charset="0"/>
              </a:rPr>
              <a:t>When a teacher loads an artifact, they align it, then the evaluator adds evidence and rubric text.  Question:  can the evaluator change the alignment or add additional alignment?  And also, what if the teacher aligns it 1A but the rubric text that the evaluator selects for that artifact is from a </a:t>
            </a:r>
            <a:r>
              <a:rPr lang="en-US" sz="1400" i="1">
                <a:latin typeface="Calibri" pitchFamily="34" charset="0"/>
              </a:rPr>
              <a:t>different </a:t>
            </a:r>
            <a:r>
              <a:rPr lang="en-US" sz="1400">
                <a:latin typeface="Calibri" pitchFamily="34" charset="0"/>
              </a:rPr>
              <a:t>part of the rubric?</a:t>
            </a:r>
          </a:p>
          <a:p>
            <a:endParaRPr lang="en-US" sz="1400">
              <a:latin typeface="Calibri" pitchFamily="34" charset="0"/>
            </a:endParaRPr>
          </a:p>
          <a:p>
            <a:r>
              <a:rPr lang="en-US" sz="1400">
                <a:latin typeface="Calibri" pitchFamily="34" charset="0"/>
              </a:rPr>
              <a:t>When loading an artifact, the act of choosing an additional identifier is  inadvertently augmenting the existing TPEP process – the process doesn’t need that identifier as that should be implied by the Rubric.  By adding this choice, teachers are confused what to select and it doesn’t add to the process (because everything should tie to the rubric.</a:t>
            </a:r>
          </a:p>
          <a:p>
            <a:endParaRPr lang="en-US" sz="1400">
              <a:latin typeface="Calibri" pitchFamily="34" charset="0"/>
            </a:endParaRPr>
          </a:p>
          <a:p>
            <a:r>
              <a:rPr lang="en-US" sz="1400">
                <a:latin typeface="Calibri" pitchFamily="34" charset="0"/>
              </a:rPr>
              <a:t>What if eVal doesn’t use the word “Claim Statement”?</a:t>
            </a:r>
          </a:p>
          <a:p>
            <a:endParaRPr lang="en-US" sz="1400">
              <a:latin typeface="Calibri" pitchFamily="34" charset="0"/>
            </a:endParaRPr>
          </a:p>
          <a:p>
            <a:r>
              <a:rPr lang="en-US" sz="1400">
                <a:latin typeface="Calibri" pitchFamily="34" charset="0"/>
              </a:rPr>
              <a:t>Can we set up for the evaluator a way to see dummy teacher screen?</a:t>
            </a:r>
          </a:p>
          <a:p>
            <a:endParaRPr lang="en-US" sz="1400">
              <a:latin typeface="Calibri" pitchFamily="34" charset="0"/>
            </a:endParaRPr>
          </a:p>
          <a:p>
            <a:r>
              <a:rPr lang="en-US" sz="1400">
                <a:latin typeface="Calibri" pitchFamily="34" charset="0"/>
              </a:rPr>
              <a:t>Nomenclature – Claim statement, “Walk through” or “informal obervation”</a:t>
            </a:r>
          </a:p>
          <a:p>
            <a:endParaRPr lang="en-US" sz="140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6207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6381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8435" name="TextBox 45"/>
          <p:cNvSpPr txBox="1">
            <a:spLocks noChangeArrowheads="1"/>
          </p:cNvSpPr>
          <p:nvPr/>
        </p:nvSpPr>
        <p:spPr bwMode="auto">
          <a:xfrm>
            <a:off x="6553200" y="9255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1600200" y="6858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28600" y="6858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9" name="Rounded Rectangle 48"/>
          <p:cNvSpPr/>
          <p:nvPr/>
        </p:nvSpPr>
        <p:spPr>
          <a:xfrm>
            <a:off x="2971800" y="6858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18445" name="TextBox 54"/>
          <p:cNvSpPr txBox="1">
            <a:spLocks noChangeArrowheads="1"/>
          </p:cNvSpPr>
          <p:nvPr/>
        </p:nvSpPr>
        <p:spPr bwMode="auto">
          <a:xfrm>
            <a:off x="152400" y="2633663"/>
            <a:ext cx="1882775" cy="338137"/>
          </a:xfrm>
          <a:prstGeom prst="rect">
            <a:avLst/>
          </a:prstGeom>
          <a:solidFill>
            <a:srgbClr val="FFFF00"/>
          </a:solidFill>
          <a:ln w="9525">
            <a:noFill/>
            <a:miter lim="800000"/>
            <a:headEnd/>
            <a:tailEnd/>
          </a:ln>
        </p:spPr>
        <p:txBody>
          <a:bodyPr>
            <a:spAutoFit/>
          </a:bodyPr>
          <a:lstStyle/>
          <a:p>
            <a:r>
              <a:rPr lang="en-US" sz="1600" b="1">
                <a:latin typeface="Calibri" pitchFamily="34" charset="0"/>
              </a:rPr>
              <a:t>Self Assessment</a:t>
            </a:r>
          </a:p>
        </p:txBody>
      </p:sp>
      <p:sp>
        <p:nvSpPr>
          <p:cNvPr id="18446" name="TextBox 56"/>
          <p:cNvSpPr txBox="1">
            <a:spLocks noChangeArrowheads="1"/>
          </p:cNvSpPr>
          <p:nvPr/>
        </p:nvSpPr>
        <p:spPr bwMode="auto">
          <a:xfrm>
            <a:off x="130175" y="3167063"/>
            <a:ext cx="2117725" cy="338137"/>
          </a:xfrm>
          <a:prstGeom prst="rect">
            <a:avLst/>
          </a:prstGeom>
          <a:noFill/>
          <a:ln w="9525">
            <a:noFill/>
            <a:miter lim="800000"/>
            <a:headEnd/>
            <a:tailEnd/>
          </a:ln>
        </p:spPr>
        <p:txBody>
          <a:bodyPr>
            <a:spAutoFit/>
          </a:bodyPr>
          <a:lstStyle/>
          <a:p>
            <a:r>
              <a:rPr lang="en-US" sz="1600" b="1">
                <a:latin typeface="Calibri" pitchFamily="34" charset="0"/>
              </a:rPr>
              <a:t>Summative Evaluation</a:t>
            </a:r>
          </a:p>
        </p:txBody>
      </p:sp>
      <p:sp>
        <p:nvSpPr>
          <p:cNvPr id="18447" name="TextBox 58"/>
          <p:cNvSpPr txBox="1">
            <a:spLocks noChangeArrowheads="1"/>
          </p:cNvSpPr>
          <p:nvPr/>
        </p:nvSpPr>
        <p:spPr bwMode="auto">
          <a:xfrm>
            <a:off x="130175" y="2903538"/>
            <a:ext cx="1905000" cy="339725"/>
          </a:xfrm>
          <a:prstGeom prst="rect">
            <a:avLst/>
          </a:prstGeom>
          <a:noFill/>
          <a:ln w="9525">
            <a:noFill/>
            <a:miter lim="800000"/>
            <a:headEnd/>
            <a:tailEnd/>
          </a:ln>
        </p:spPr>
        <p:txBody>
          <a:bodyPr>
            <a:spAutoFit/>
          </a:bodyPr>
          <a:lstStyle/>
          <a:p>
            <a:r>
              <a:rPr lang="en-US" sz="1600" b="1">
                <a:latin typeface="Calibri" pitchFamily="34" charset="0"/>
              </a:rPr>
              <a:t>Goal Setting</a:t>
            </a:r>
          </a:p>
        </p:txBody>
      </p:sp>
      <p:sp>
        <p:nvSpPr>
          <p:cNvPr id="18448" name="TextBox 60"/>
          <p:cNvSpPr txBox="1">
            <a:spLocks noChangeArrowheads="1"/>
          </p:cNvSpPr>
          <p:nvPr/>
        </p:nvSpPr>
        <p:spPr bwMode="auto">
          <a:xfrm>
            <a:off x="152400" y="2328863"/>
            <a:ext cx="2095500" cy="338137"/>
          </a:xfrm>
          <a:prstGeom prst="rect">
            <a:avLst/>
          </a:prstGeom>
          <a:noFill/>
          <a:ln w="9525">
            <a:noFill/>
            <a:miter lim="800000"/>
            <a:headEnd/>
            <a:tailEnd/>
          </a:ln>
        </p:spPr>
        <p:txBody>
          <a:bodyPr>
            <a:spAutoFit/>
          </a:bodyPr>
          <a:lstStyle/>
          <a:p>
            <a:r>
              <a:rPr lang="en-US" sz="1600" b="1">
                <a:latin typeface="Calibri" pitchFamily="34" charset="0"/>
              </a:rPr>
              <a:t>Workflow Overview</a:t>
            </a:r>
          </a:p>
        </p:txBody>
      </p:sp>
      <p:cxnSp>
        <p:nvCxnSpPr>
          <p:cNvPr id="5" name="Straight Connector 4"/>
          <p:cNvCxnSpPr/>
          <p:nvPr/>
        </p:nvCxnSpPr>
        <p:spPr>
          <a:xfrm>
            <a:off x="2286000" y="19050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18450" name="TextBox 31"/>
          <p:cNvSpPr txBox="1">
            <a:spLocks noChangeArrowheads="1"/>
          </p:cNvSpPr>
          <p:nvPr/>
        </p:nvSpPr>
        <p:spPr bwMode="auto">
          <a:xfrm>
            <a:off x="123825" y="3471863"/>
            <a:ext cx="2117725" cy="338137"/>
          </a:xfrm>
          <a:prstGeom prst="rect">
            <a:avLst/>
          </a:prstGeom>
          <a:noFill/>
          <a:ln w="9525">
            <a:noFill/>
            <a:miter lim="800000"/>
            <a:headEnd/>
            <a:tailEnd/>
          </a:ln>
        </p:spPr>
        <p:txBody>
          <a:bodyPr>
            <a:spAutoFit/>
          </a:bodyPr>
          <a:lstStyle/>
          <a:p>
            <a:r>
              <a:rPr lang="en-US" sz="1600" b="1">
                <a:latin typeface="Calibri" pitchFamily="34" charset="0"/>
              </a:rPr>
              <a:t>Extract All</a:t>
            </a:r>
          </a:p>
        </p:txBody>
      </p:sp>
      <p:sp>
        <p:nvSpPr>
          <p:cNvPr id="18451" name="TextBox 1"/>
          <p:cNvSpPr txBox="1">
            <a:spLocks noChangeArrowheads="1"/>
          </p:cNvSpPr>
          <p:nvPr/>
        </p:nvSpPr>
        <p:spPr bwMode="auto">
          <a:xfrm>
            <a:off x="2514600" y="2328863"/>
            <a:ext cx="6172200" cy="368300"/>
          </a:xfrm>
          <a:prstGeom prst="rect">
            <a:avLst/>
          </a:prstGeom>
          <a:noFill/>
          <a:ln w="9525">
            <a:noFill/>
            <a:miter lim="800000"/>
            <a:headEnd/>
            <a:tailEnd/>
          </a:ln>
        </p:spPr>
        <p:txBody>
          <a:bodyPr>
            <a:spAutoFit/>
          </a:bodyPr>
          <a:lstStyle/>
          <a:p>
            <a:r>
              <a:rPr lang="en-US">
                <a:latin typeface="Calibri" pitchFamily="34" charset="0"/>
              </a:rPr>
              <a:t>TBD</a:t>
            </a:r>
          </a:p>
        </p:txBody>
      </p:sp>
      <p:sp>
        <p:nvSpPr>
          <p:cNvPr id="15" name="Rounded Rectangle 14"/>
          <p:cNvSpPr/>
          <p:nvPr/>
        </p:nvSpPr>
        <p:spPr>
          <a:xfrm>
            <a:off x="4343400" y="6858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
        <p:nvSpPr>
          <p:cNvPr id="18455" name="TextBox 15"/>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Professional Growth &amp; Evaluation Tasks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6207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6381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19459" name="TextBox 45"/>
          <p:cNvSpPr txBox="1">
            <a:spLocks noChangeArrowheads="1"/>
          </p:cNvSpPr>
          <p:nvPr/>
        </p:nvSpPr>
        <p:spPr bwMode="auto">
          <a:xfrm>
            <a:off x="6553200" y="9255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1600200" y="6858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28600" y="6858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9" name="Rounded Rectangle 48"/>
          <p:cNvSpPr/>
          <p:nvPr/>
        </p:nvSpPr>
        <p:spPr>
          <a:xfrm>
            <a:off x="2971800" y="6858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19469" name="TextBox 54"/>
          <p:cNvSpPr txBox="1">
            <a:spLocks noChangeArrowheads="1"/>
          </p:cNvSpPr>
          <p:nvPr/>
        </p:nvSpPr>
        <p:spPr bwMode="auto">
          <a:xfrm>
            <a:off x="152400" y="2633663"/>
            <a:ext cx="1882775" cy="338137"/>
          </a:xfrm>
          <a:prstGeom prst="rect">
            <a:avLst/>
          </a:prstGeom>
          <a:noFill/>
          <a:ln w="9525">
            <a:noFill/>
            <a:miter lim="800000"/>
            <a:headEnd/>
            <a:tailEnd/>
          </a:ln>
        </p:spPr>
        <p:txBody>
          <a:bodyPr>
            <a:spAutoFit/>
          </a:bodyPr>
          <a:lstStyle/>
          <a:p>
            <a:r>
              <a:rPr lang="en-US" sz="1600" b="1">
                <a:latin typeface="Calibri" pitchFamily="34" charset="0"/>
              </a:rPr>
              <a:t>Self Assessment</a:t>
            </a:r>
          </a:p>
        </p:txBody>
      </p:sp>
      <p:sp>
        <p:nvSpPr>
          <p:cNvPr id="19470" name="TextBox 56"/>
          <p:cNvSpPr txBox="1">
            <a:spLocks noChangeArrowheads="1"/>
          </p:cNvSpPr>
          <p:nvPr/>
        </p:nvSpPr>
        <p:spPr bwMode="auto">
          <a:xfrm>
            <a:off x="130175" y="3167063"/>
            <a:ext cx="2117725" cy="338137"/>
          </a:xfrm>
          <a:prstGeom prst="rect">
            <a:avLst/>
          </a:prstGeom>
          <a:noFill/>
          <a:ln w="9525">
            <a:noFill/>
            <a:miter lim="800000"/>
            <a:headEnd/>
            <a:tailEnd/>
          </a:ln>
        </p:spPr>
        <p:txBody>
          <a:bodyPr>
            <a:spAutoFit/>
          </a:bodyPr>
          <a:lstStyle/>
          <a:p>
            <a:r>
              <a:rPr lang="en-US" sz="1600" b="1">
                <a:latin typeface="Calibri" pitchFamily="34" charset="0"/>
              </a:rPr>
              <a:t>Summative Evaluation</a:t>
            </a:r>
          </a:p>
        </p:txBody>
      </p:sp>
      <p:sp>
        <p:nvSpPr>
          <p:cNvPr id="19471" name="TextBox 58"/>
          <p:cNvSpPr txBox="1">
            <a:spLocks noChangeArrowheads="1"/>
          </p:cNvSpPr>
          <p:nvPr/>
        </p:nvSpPr>
        <p:spPr bwMode="auto">
          <a:xfrm>
            <a:off x="130175" y="2903538"/>
            <a:ext cx="1905000" cy="339725"/>
          </a:xfrm>
          <a:prstGeom prst="rect">
            <a:avLst/>
          </a:prstGeom>
          <a:solidFill>
            <a:srgbClr val="FFFF00"/>
          </a:solidFill>
          <a:ln w="9525">
            <a:noFill/>
            <a:miter lim="800000"/>
            <a:headEnd/>
            <a:tailEnd/>
          </a:ln>
        </p:spPr>
        <p:txBody>
          <a:bodyPr>
            <a:spAutoFit/>
          </a:bodyPr>
          <a:lstStyle/>
          <a:p>
            <a:r>
              <a:rPr lang="en-US" sz="1600" b="1">
                <a:latin typeface="Calibri" pitchFamily="34" charset="0"/>
              </a:rPr>
              <a:t>Goal Setting</a:t>
            </a:r>
          </a:p>
        </p:txBody>
      </p:sp>
      <p:sp>
        <p:nvSpPr>
          <p:cNvPr id="19472" name="TextBox 60"/>
          <p:cNvSpPr txBox="1">
            <a:spLocks noChangeArrowheads="1"/>
          </p:cNvSpPr>
          <p:nvPr/>
        </p:nvSpPr>
        <p:spPr bwMode="auto">
          <a:xfrm>
            <a:off x="152400" y="2328863"/>
            <a:ext cx="2095500" cy="338137"/>
          </a:xfrm>
          <a:prstGeom prst="rect">
            <a:avLst/>
          </a:prstGeom>
          <a:noFill/>
          <a:ln w="9525">
            <a:noFill/>
            <a:miter lim="800000"/>
            <a:headEnd/>
            <a:tailEnd/>
          </a:ln>
        </p:spPr>
        <p:txBody>
          <a:bodyPr>
            <a:spAutoFit/>
          </a:bodyPr>
          <a:lstStyle/>
          <a:p>
            <a:r>
              <a:rPr lang="en-US" sz="1600" b="1">
                <a:latin typeface="Calibri" pitchFamily="34" charset="0"/>
              </a:rPr>
              <a:t>Workflow Overview</a:t>
            </a:r>
          </a:p>
        </p:txBody>
      </p:sp>
      <p:cxnSp>
        <p:nvCxnSpPr>
          <p:cNvPr id="5" name="Straight Connector 4"/>
          <p:cNvCxnSpPr/>
          <p:nvPr/>
        </p:nvCxnSpPr>
        <p:spPr>
          <a:xfrm>
            <a:off x="2286000" y="19050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19474" name="TextBox 31"/>
          <p:cNvSpPr txBox="1">
            <a:spLocks noChangeArrowheads="1"/>
          </p:cNvSpPr>
          <p:nvPr/>
        </p:nvSpPr>
        <p:spPr bwMode="auto">
          <a:xfrm>
            <a:off x="123825" y="3471863"/>
            <a:ext cx="2117725" cy="338137"/>
          </a:xfrm>
          <a:prstGeom prst="rect">
            <a:avLst/>
          </a:prstGeom>
          <a:noFill/>
          <a:ln w="9525">
            <a:noFill/>
            <a:miter lim="800000"/>
            <a:headEnd/>
            <a:tailEnd/>
          </a:ln>
        </p:spPr>
        <p:txBody>
          <a:bodyPr>
            <a:spAutoFit/>
          </a:bodyPr>
          <a:lstStyle/>
          <a:p>
            <a:r>
              <a:rPr lang="en-US" sz="1600" b="1">
                <a:latin typeface="Calibri" pitchFamily="34" charset="0"/>
              </a:rPr>
              <a:t>Extract All</a:t>
            </a:r>
          </a:p>
        </p:txBody>
      </p:sp>
      <p:sp>
        <p:nvSpPr>
          <p:cNvPr id="19475" name="TextBox 1"/>
          <p:cNvSpPr txBox="1">
            <a:spLocks noChangeArrowheads="1"/>
          </p:cNvSpPr>
          <p:nvPr/>
        </p:nvSpPr>
        <p:spPr bwMode="auto">
          <a:xfrm>
            <a:off x="2514600" y="2328863"/>
            <a:ext cx="6172200" cy="368300"/>
          </a:xfrm>
          <a:prstGeom prst="rect">
            <a:avLst/>
          </a:prstGeom>
          <a:noFill/>
          <a:ln w="9525">
            <a:noFill/>
            <a:miter lim="800000"/>
            <a:headEnd/>
            <a:tailEnd/>
          </a:ln>
        </p:spPr>
        <p:txBody>
          <a:bodyPr>
            <a:spAutoFit/>
          </a:bodyPr>
          <a:lstStyle/>
          <a:p>
            <a:r>
              <a:rPr lang="en-US">
                <a:latin typeface="Calibri" pitchFamily="34" charset="0"/>
              </a:rPr>
              <a:t>TBD</a:t>
            </a:r>
          </a:p>
        </p:txBody>
      </p:sp>
      <p:sp>
        <p:nvSpPr>
          <p:cNvPr id="15" name="Rounded Rectangle 14"/>
          <p:cNvSpPr/>
          <p:nvPr/>
        </p:nvSpPr>
        <p:spPr>
          <a:xfrm>
            <a:off x="4343400" y="6858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
        <p:nvSpPr>
          <p:cNvPr id="19479" name="TextBox 15"/>
          <p:cNvSpPr txBox="1">
            <a:spLocks noChangeArrowheads="1"/>
          </p:cNvSpPr>
          <p:nvPr/>
        </p:nvSpPr>
        <p:spPr bwMode="auto">
          <a:xfrm>
            <a:off x="76200" y="47625"/>
            <a:ext cx="4876800" cy="306388"/>
          </a:xfrm>
          <a:prstGeom prst="rect">
            <a:avLst/>
          </a:prstGeom>
          <a:solidFill>
            <a:schemeClr val="bg1"/>
          </a:solidFill>
          <a:ln w="9525">
            <a:noFill/>
            <a:miter lim="800000"/>
            <a:headEnd/>
            <a:tailEnd/>
          </a:ln>
        </p:spPr>
        <p:txBody>
          <a:bodyPr>
            <a:spAutoFit/>
          </a:bodyPr>
          <a:lstStyle/>
          <a:p>
            <a:r>
              <a:rPr lang="en-US" sz="1400" i="1">
                <a:latin typeface="Calibri" pitchFamily="34" charset="0"/>
              </a:rPr>
              <a:t>Home/ Professional Growth &amp; Evaluation Tasks</a:t>
            </a:r>
          </a:p>
        </p:txBody>
      </p:sp>
      <p:sp>
        <p:nvSpPr>
          <p:cNvPr id="3" name="Oval Callout 2"/>
          <p:cNvSpPr/>
          <p:nvPr/>
        </p:nvSpPr>
        <p:spPr>
          <a:xfrm>
            <a:off x="4343400" y="1905000"/>
            <a:ext cx="3048000" cy="2400300"/>
          </a:xfrm>
          <a:prstGeom prst="wedgeEllipseCallout">
            <a:avLst>
              <a:gd name="adj1" fmla="val -68525"/>
              <a:gd name="adj2" fmla="val -1113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This breadcrumb remains on all pages even though it’s not shown on all pages in this deck.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0483"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16002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286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9" name="Rounded Rectangle 4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0493" name="TextBox 54"/>
          <p:cNvSpPr txBox="1">
            <a:spLocks noChangeArrowheads="1"/>
          </p:cNvSpPr>
          <p:nvPr/>
        </p:nvSpPr>
        <p:spPr bwMode="auto">
          <a:xfrm>
            <a:off x="152400" y="2100263"/>
            <a:ext cx="1882775" cy="338137"/>
          </a:xfrm>
          <a:prstGeom prst="rect">
            <a:avLst/>
          </a:prstGeom>
          <a:noFill/>
          <a:ln w="9525">
            <a:noFill/>
            <a:miter lim="800000"/>
            <a:headEnd/>
            <a:tailEnd/>
          </a:ln>
        </p:spPr>
        <p:txBody>
          <a:bodyPr>
            <a:spAutoFit/>
          </a:bodyPr>
          <a:lstStyle/>
          <a:p>
            <a:r>
              <a:rPr lang="en-US" sz="1600" b="1">
                <a:latin typeface="Calibri" pitchFamily="34" charset="0"/>
              </a:rPr>
              <a:t>Self Assessment</a:t>
            </a:r>
          </a:p>
        </p:txBody>
      </p:sp>
      <p:sp>
        <p:nvSpPr>
          <p:cNvPr id="57" name="TextBox 56"/>
          <p:cNvSpPr txBox="1"/>
          <p:nvPr/>
        </p:nvSpPr>
        <p:spPr>
          <a:xfrm>
            <a:off x="130175" y="2633663"/>
            <a:ext cx="2117725" cy="338137"/>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b="1" dirty="0">
                <a:latin typeface="+mn-lt"/>
                <a:cs typeface="+mn-cs"/>
              </a:rPr>
              <a:t>Summative Evaluation</a:t>
            </a:r>
            <a:endParaRPr lang="en-US" sz="1600" b="1" dirty="0">
              <a:latin typeface="+mn-lt"/>
              <a:cs typeface="+mn-cs"/>
            </a:endParaRPr>
          </a:p>
        </p:txBody>
      </p:sp>
      <p:sp>
        <p:nvSpPr>
          <p:cNvPr id="20495" name="TextBox 58"/>
          <p:cNvSpPr txBox="1">
            <a:spLocks noChangeArrowheads="1"/>
          </p:cNvSpPr>
          <p:nvPr/>
        </p:nvSpPr>
        <p:spPr bwMode="auto">
          <a:xfrm>
            <a:off x="130175" y="2370138"/>
            <a:ext cx="1905000" cy="339725"/>
          </a:xfrm>
          <a:prstGeom prst="rect">
            <a:avLst/>
          </a:prstGeom>
          <a:noFill/>
          <a:ln w="9525">
            <a:noFill/>
            <a:miter lim="800000"/>
            <a:headEnd/>
            <a:tailEnd/>
          </a:ln>
        </p:spPr>
        <p:txBody>
          <a:bodyPr>
            <a:spAutoFit/>
          </a:bodyPr>
          <a:lstStyle/>
          <a:p>
            <a:r>
              <a:rPr lang="en-US" sz="1600" b="1">
                <a:latin typeface="Calibri" pitchFamily="34" charset="0"/>
              </a:rPr>
              <a:t>Goal Setting</a:t>
            </a:r>
          </a:p>
        </p:txBody>
      </p:sp>
      <p:sp>
        <p:nvSpPr>
          <p:cNvPr id="20496" name="TextBox 60"/>
          <p:cNvSpPr txBox="1">
            <a:spLocks noChangeArrowheads="1"/>
          </p:cNvSpPr>
          <p:nvPr/>
        </p:nvSpPr>
        <p:spPr bwMode="auto">
          <a:xfrm>
            <a:off x="152400" y="1795463"/>
            <a:ext cx="2095500" cy="338137"/>
          </a:xfrm>
          <a:prstGeom prst="rect">
            <a:avLst/>
          </a:prstGeom>
          <a:noFill/>
          <a:ln w="9525">
            <a:noFill/>
            <a:miter lim="800000"/>
            <a:headEnd/>
            <a:tailEnd/>
          </a:ln>
        </p:spPr>
        <p:txBody>
          <a:bodyPr>
            <a:spAutoFit/>
          </a:bodyPr>
          <a:lstStyle/>
          <a:p>
            <a:r>
              <a:rPr lang="en-US" sz="1600" b="1">
                <a:latin typeface="Calibri" pitchFamily="34" charset="0"/>
              </a:rPr>
              <a:t>Workflow Overview</a:t>
            </a:r>
          </a:p>
        </p:txBody>
      </p:sp>
      <p:cxnSp>
        <p:nvCxnSpPr>
          <p:cNvPr id="5" name="Straight Connector 4"/>
          <p:cNvCxnSpPr/>
          <p:nvPr/>
        </p:nvCxnSpPr>
        <p:spPr>
          <a:xfrm>
            <a:off x="2362200" y="15240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0498" name="TextBox 31"/>
          <p:cNvSpPr txBox="1">
            <a:spLocks noChangeArrowheads="1"/>
          </p:cNvSpPr>
          <p:nvPr/>
        </p:nvSpPr>
        <p:spPr bwMode="auto">
          <a:xfrm>
            <a:off x="123825" y="3852863"/>
            <a:ext cx="2117725" cy="338137"/>
          </a:xfrm>
          <a:prstGeom prst="rect">
            <a:avLst/>
          </a:prstGeom>
          <a:noFill/>
          <a:ln w="9525">
            <a:noFill/>
            <a:miter lim="800000"/>
            <a:headEnd/>
            <a:tailEnd/>
          </a:ln>
        </p:spPr>
        <p:txBody>
          <a:bodyPr>
            <a:spAutoFit/>
          </a:bodyPr>
          <a:lstStyle/>
          <a:p>
            <a:r>
              <a:rPr lang="en-US" sz="1600" b="1">
                <a:latin typeface="Calibri" pitchFamily="34" charset="0"/>
              </a:rPr>
              <a:t>Extract All</a:t>
            </a:r>
          </a:p>
        </p:txBody>
      </p:sp>
      <p:sp>
        <p:nvSpPr>
          <p:cNvPr id="20499" name="TextBox 1"/>
          <p:cNvSpPr txBox="1">
            <a:spLocks noChangeArrowheads="1"/>
          </p:cNvSpPr>
          <p:nvPr/>
        </p:nvSpPr>
        <p:spPr bwMode="auto">
          <a:xfrm>
            <a:off x="2514600" y="1219200"/>
            <a:ext cx="6172200" cy="5354638"/>
          </a:xfrm>
          <a:prstGeom prst="rect">
            <a:avLst/>
          </a:prstGeom>
          <a:noFill/>
          <a:ln w="9525">
            <a:noFill/>
            <a:miter lim="800000"/>
            <a:headEnd/>
            <a:tailEnd/>
          </a:ln>
        </p:spPr>
        <p:txBody>
          <a:bodyPr>
            <a:spAutoFit/>
          </a:bodyPr>
          <a:lstStyle/>
          <a:p>
            <a:r>
              <a:rPr lang="en-US">
                <a:latin typeface="Calibri" pitchFamily="34" charset="0"/>
              </a:rPr>
              <a:t>The Summative Evaluation report contains summative scores provided by your evaluator based on evidence collected throughout the year.</a:t>
            </a:r>
          </a:p>
          <a:p>
            <a:endParaRPr lang="en-US">
              <a:latin typeface="Calibri" pitchFamily="34" charset="0"/>
            </a:endParaRPr>
          </a:p>
          <a:p>
            <a:r>
              <a:rPr lang="en-US">
                <a:latin typeface="Calibri" pitchFamily="34" charset="0"/>
              </a:rPr>
              <a:t>The Summative Evaluation is not hand drafted by the evaluator as much as it is a compilation of information that you and your evalutor have entered into eVal over the course of the year.  The evaluator will select which information to include and may also include their own summative statement for each criteria.  Also, any reflection you add will automatically appear on the report (be sure to add it before the report is finalized).  </a:t>
            </a:r>
          </a:p>
          <a:p>
            <a:endParaRPr lang="en-US">
              <a:latin typeface="Calibri" pitchFamily="34" charset="0"/>
            </a:endParaRPr>
          </a:p>
          <a:p>
            <a:r>
              <a:rPr lang="en-US">
                <a:latin typeface="Calibri" pitchFamily="34" charset="0"/>
              </a:rPr>
              <a:t>The report defaults to a status of “Draft.”  That status will change as the evaluator moves it through its workflow, making it available for you to review at your evaluation conference and again once the report has been finalized  after the conference.</a:t>
            </a:r>
          </a:p>
          <a:p>
            <a:endParaRPr lang="en-US">
              <a:latin typeface="Calibri" pitchFamily="34" charset="0"/>
            </a:endParaRPr>
          </a:p>
          <a:p>
            <a:r>
              <a:rPr lang="en-US">
                <a:latin typeface="Calibri" pitchFamily="34" charset="0"/>
              </a:rPr>
              <a:t>After the report has been finalized, you will have the opportunity to add any final comments you may have.</a:t>
            </a:r>
          </a:p>
        </p:txBody>
      </p:sp>
      <p:sp>
        <p:nvSpPr>
          <p:cNvPr id="20500" name="TextBox 14"/>
          <p:cNvSpPr txBox="1">
            <a:spLocks noChangeArrowheads="1"/>
          </p:cNvSpPr>
          <p:nvPr/>
        </p:nvSpPr>
        <p:spPr bwMode="auto">
          <a:xfrm>
            <a:off x="533400" y="3276600"/>
            <a:ext cx="1714500" cy="338138"/>
          </a:xfrm>
          <a:prstGeom prst="rect">
            <a:avLst/>
          </a:prstGeom>
          <a:noFill/>
          <a:ln w="9525">
            <a:noFill/>
            <a:miter lim="800000"/>
            <a:headEnd/>
            <a:tailEnd/>
          </a:ln>
        </p:spPr>
        <p:txBody>
          <a:bodyPr>
            <a:spAutoFit/>
          </a:bodyPr>
          <a:lstStyle/>
          <a:p>
            <a:r>
              <a:rPr lang="en-US" sz="1600" b="1">
                <a:latin typeface="Calibri" pitchFamily="34" charset="0"/>
              </a:rPr>
              <a:t>Your Reflections</a:t>
            </a:r>
          </a:p>
        </p:txBody>
      </p:sp>
      <p:sp>
        <p:nvSpPr>
          <p:cNvPr id="20501" name="TextBox 15"/>
          <p:cNvSpPr txBox="1">
            <a:spLocks noChangeArrowheads="1"/>
          </p:cNvSpPr>
          <p:nvPr/>
        </p:nvSpPr>
        <p:spPr bwMode="auto">
          <a:xfrm>
            <a:off x="533400" y="3548063"/>
            <a:ext cx="1714500" cy="338137"/>
          </a:xfrm>
          <a:prstGeom prst="rect">
            <a:avLst/>
          </a:prstGeom>
          <a:noFill/>
          <a:ln w="9525">
            <a:noFill/>
            <a:miter lim="800000"/>
            <a:headEnd/>
            <a:tailEnd/>
          </a:ln>
        </p:spPr>
        <p:txBody>
          <a:bodyPr>
            <a:spAutoFit/>
          </a:bodyPr>
          <a:lstStyle/>
          <a:p>
            <a:r>
              <a:rPr lang="en-US" sz="1600" b="1">
                <a:latin typeface="Calibri" pitchFamily="34" charset="0"/>
              </a:rPr>
              <a:t>View Report</a:t>
            </a:r>
          </a:p>
        </p:txBody>
      </p:sp>
      <p:sp>
        <p:nvSpPr>
          <p:cNvPr id="20502" name="TextBox 16"/>
          <p:cNvSpPr txBox="1">
            <a:spLocks noChangeArrowheads="1"/>
          </p:cNvSpPr>
          <p:nvPr/>
        </p:nvSpPr>
        <p:spPr bwMode="auto">
          <a:xfrm>
            <a:off x="571500" y="2971800"/>
            <a:ext cx="1714500" cy="338138"/>
          </a:xfrm>
          <a:prstGeom prst="rect">
            <a:avLst/>
          </a:prstGeom>
          <a:solidFill>
            <a:srgbClr val="FFFF00"/>
          </a:solidFill>
          <a:ln w="9525">
            <a:noFill/>
            <a:miter lim="800000"/>
            <a:headEnd/>
            <a:tailEnd/>
          </a:ln>
        </p:spPr>
        <p:txBody>
          <a:bodyPr>
            <a:spAutoFit/>
          </a:bodyPr>
          <a:lstStyle/>
          <a:p>
            <a:r>
              <a:rPr lang="en-US" sz="1600" b="1">
                <a:latin typeface="Calibri" pitchFamily="34" charset="0"/>
              </a:rPr>
              <a:t>Overview</a:t>
            </a:r>
          </a:p>
        </p:txBody>
      </p:sp>
      <p:sp>
        <p:nvSpPr>
          <p:cNvPr id="18" name="Rounded Rectangle 17"/>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1507"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16002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286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9" name="Rounded Rectangle 4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1517" name="TextBox 54"/>
          <p:cNvSpPr txBox="1">
            <a:spLocks noChangeArrowheads="1"/>
          </p:cNvSpPr>
          <p:nvPr/>
        </p:nvSpPr>
        <p:spPr bwMode="auto">
          <a:xfrm>
            <a:off x="152400" y="2100263"/>
            <a:ext cx="1882775" cy="338137"/>
          </a:xfrm>
          <a:prstGeom prst="rect">
            <a:avLst/>
          </a:prstGeom>
          <a:noFill/>
          <a:ln w="9525">
            <a:noFill/>
            <a:miter lim="800000"/>
            <a:headEnd/>
            <a:tailEnd/>
          </a:ln>
        </p:spPr>
        <p:txBody>
          <a:bodyPr>
            <a:spAutoFit/>
          </a:bodyPr>
          <a:lstStyle/>
          <a:p>
            <a:r>
              <a:rPr lang="en-US" sz="1600" b="1">
                <a:latin typeface="Calibri" pitchFamily="34" charset="0"/>
              </a:rPr>
              <a:t>Self Assessment</a:t>
            </a:r>
          </a:p>
        </p:txBody>
      </p:sp>
      <p:sp>
        <p:nvSpPr>
          <p:cNvPr id="57" name="TextBox 56"/>
          <p:cNvSpPr txBox="1"/>
          <p:nvPr/>
        </p:nvSpPr>
        <p:spPr>
          <a:xfrm>
            <a:off x="130175" y="2633663"/>
            <a:ext cx="2117725" cy="338137"/>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b="1" dirty="0">
                <a:latin typeface="+mn-lt"/>
                <a:cs typeface="+mn-cs"/>
              </a:rPr>
              <a:t>Summative Evaluation</a:t>
            </a:r>
            <a:endParaRPr lang="en-US" sz="1600" b="1" dirty="0">
              <a:latin typeface="+mn-lt"/>
              <a:cs typeface="+mn-cs"/>
            </a:endParaRPr>
          </a:p>
        </p:txBody>
      </p:sp>
      <p:sp>
        <p:nvSpPr>
          <p:cNvPr id="21519" name="TextBox 58"/>
          <p:cNvSpPr txBox="1">
            <a:spLocks noChangeArrowheads="1"/>
          </p:cNvSpPr>
          <p:nvPr/>
        </p:nvSpPr>
        <p:spPr bwMode="auto">
          <a:xfrm>
            <a:off x="130175" y="2370138"/>
            <a:ext cx="1905000" cy="339725"/>
          </a:xfrm>
          <a:prstGeom prst="rect">
            <a:avLst/>
          </a:prstGeom>
          <a:noFill/>
          <a:ln w="9525">
            <a:noFill/>
            <a:miter lim="800000"/>
            <a:headEnd/>
            <a:tailEnd/>
          </a:ln>
        </p:spPr>
        <p:txBody>
          <a:bodyPr>
            <a:spAutoFit/>
          </a:bodyPr>
          <a:lstStyle/>
          <a:p>
            <a:r>
              <a:rPr lang="en-US" sz="1600" b="1">
                <a:latin typeface="Calibri" pitchFamily="34" charset="0"/>
              </a:rPr>
              <a:t>Goal Setting</a:t>
            </a:r>
          </a:p>
        </p:txBody>
      </p:sp>
      <p:sp>
        <p:nvSpPr>
          <p:cNvPr id="21520" name="TextBox 60"/>
          <p:cNvSpPr txBox="1">
            <a:spLocks noChangeArrowheads="1"/>
          </p:cNvSpPr>
          <p:nvPr/>
        </p:nvSpPr>
        <p:spPr bwMode="auto">
          <a:xfrm>
            <a:off x="152400" y="1795463"/>
            <a:ext cx="2095500" cy="338137"/>
          </a:xfrm>
          <a:prstGeom prst="rect">
            <a:avLst/>
          </a:prstGeom>
          <a:noFill/>
          <a:ln w="9525">
            <a:noFill/>
            <a:miter lim="800000"/>
            <a:headEnd/>
            <a:tailEnd/>
          </a:ln>
        </p:spPr>
        <p:txBody>
          <a:bodyPr>
            <a:spAutoFit/>
          </a:bodyPr>
          <a:lstStyle/>
          <a:p>
            <a:r>
              <a:rPr lang="en-US" sz="1600" b="1">
                <a:latin typeface="Calibri" pitchFamily="34" charset="0"/>
              </a:rPr>
              <a:t>Workflow Overview</a:t>
            </a:r>
          </a:p>
        </p:txBody>
      </p:sp>
      <p:cxnSp>
        <p:nvCxnSpPr>
          <p:cNvPr id="5" name="Straight Connector 4"/>
          <p:cNvCxnSpPr/>
          <p:nvPr/>
        </p:nvCxnSpPr>
        <p:spPr>
          <a:xfrm>
            <a:off x="2362200" y="15240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1522" name="TextBox 31"/>
          <p:cNvSpPr txBox="1">
            <a:spLocks noChangeArrowheads="1"/>
          </p:cNvSpPr>
          <p:nvPr/>
        </p:nvSpPr>
        <p:spPr bwMode="auto">
          <a:xfrm>
            <a:off x="123825" y="3810000"/>
            <a:ext cx="2117725" cy="338138"/>
          </a:xfrm>
          <a:prstGeom prst="rect">
            <a:avLst/>
          </a:prstGeom>
          <a:noFill/>
          <a:ln w="9525">
            <a:noFill/>
            <a:miter lim="800000"/>
            <a:headEnd/>
            <a:tailEnd/>
          </a:ln>
        </p:spPr>
        <p:txBody>
          <a:bodyPr>
            <a:spAutoFit/>
          </a:bodyPr>
          <a:lstStyle/>
          <a:p>
            <a:r>
              <a:rPr lang="en-US" sz="1600" b="1">
                <a:latin typeface="Calibri" pitchFamily="34" charset="0"/>
              </a:rPr>
              <a:t>Extract All</a:t>
            </a:r>
          </a:p>
        </p:txBody>
      </p:sp>
      <p:sp>
        <p:nvSpPr>
          <p:cNvPr id="21523" name="TextBox 1"/>
          <p:cNvSpPr txBox="1">
            <a:spLocks noChangeArrowheads="1"/>
          </p:cNvSpPr>
          <p:nvPr/>
        </p:nvSpPr>
        <p:spPr bwMode="auto">
          <a:xfrm>
            <a:off x="2514600" y="2830513"/>
            <a:ext cx="6172200" cy="369887"/>
          </a:xfrm>
          <a:prstGeom prst="rect">
            <a:avLst/>
          </a:prstGeom>
          <a:noFill/>
          <a:ln w="9525">
            <a:noFill/>
            <a:miter lim="800000"/>
            <a:headEnd/>
            <a:tailEnd/>
          </a:ln>
        </p:spPr>
        <p:txBody>
          <a:bodyPr>
            <a:spAutoFit/>
          </a:bodyPr>
          <a:lstStyle/>
          <a:p>
            <a:r>
              <a:rPr lang="en-US">
                <a:latin typeface="Calibri" pitchFamily="34" charset="0"/>
              </a:rPr>
              <a:t>Same as existing Reflections panel</a:t>
            </a:r>
          </a:p>
        </p:txBody>
      </p:sp>
      <p:sp>
        <p:nvSpPr>
          <p:cNvPr id="21524" name="TextBox 14"/>
          <p:cNvSpPr txBox="1">
            <a:spLocks noChangeArrowheads="1"/>
          </p:cNvSpPr>
          <p:nvPr/>
        </p:nvSpPr>
        <p:spPr bwMode="auto">
          <a:xfrm>
            <a:off x="533400" y="3276600"/>
            <a:ext cx="1714500" cy="338138"/>
          </a:xfrm>
          <a:prstGeom prst="rect">
            <a:avLst/>
          </a:prstGeom>
          <a:solidFill>
            <a:srgbClr val="FFFF00"/>
          </a:solidFill>
          <a:ln w="9525">
            <a:noFill/>
            <a:miter lim="800000"/>
            <a:headEnd/>
            <a:tailEnd/>
          </a:ln>
        </p:spPr>
        <p:txBody>
          <a:bodyPr>
            <a:spAutoFit/>
          </a:bodyPr>
          <a:lstStyle/>
          <a:p>
            <a:r>
              <a:rPr lang="en-US" sz="1600" b="1">
                <a:latin typeface="Calibri" pitchFamily="34" charset="0"/>
              </a:rPr>
              <a:t>Your Reflections</a:t>
            </a:r>
          </a:p>
        </p:txBody>
      </p:sp>
      <p:sp>
        <p:nvSpPr>
          <p:cNvPr id="21525" name="TextBox 15"/>
          <p:cNvSpPr txBox="1">
            <a:spLocks noChangeArrowheads="1"/>
          </p:cNvSpPr>
          <p:nvPr/>
        </p:nvSpPr>
        <p:spPr bwMode="auto">
          <a:xfrm>
            <a:off x="533400" y="3548063"/>
            <a:ext cx="1714500" cy="338137"/>
          </a:xfrm>
          <a:prstGeom prst="rect">
            <a:avLst/>
          </a:prstGeom>
          <a:noFill/>
          <a:ln w="9525">
            <a:noFill/>
            <a:miter lim="800000"/>
            <a:headEnd/>
            <a:tailEnd/>
          </a:ln>
        </p:spPr>
        <p:txBody>
          <a:bodyPr>
            <a:spAutoFit/>
          </a:bodyPr>
          <a:lstStyle/>
          <a:p>
            <a:r>
              <a:rPr lang="en-US" sz="1600" b="1">
                <a:latin typeface="Calibri" pitchFamily="34" charset="0"/>
              </a:rPr>
              <a:t>View Report</a:t>
            </a:r>
          </a:p>
        </p:txBody>
      </p:sp>
      <p:sp>
        <p:nvSpPr>
          <p:cNvPr id="21526" name="TextBox 16"/>
          <p:cNvSpPr txBox="1">
            <a:spLocks noChangeArrowheads="1"/>
          </p:cNvSpPr>
          <p:nvPr/>
        </p:nvSpPr>
        <p:spPr bwMode="auto">
          <a:xfrm>
            <a:off x="571500" y="2971800"/>
            <a:ext cx="1714500" cy="338138"/>
          </a:xfrm>
          <a:prstGeom prst="rect">
            <a:avLst/>
          </a:prstGeom>
          <a:noFill/>
          <a:ln w="9525">
            <a:noFill/>
            <a:miter lim="800000"/>
            <a:headEnd/>
            <a:tailEnd/>
          </a:ln>
        </p:spPr>
        <p:txBody>
          <a:bodyPr>
            <a:spAutoFit/>
          </a:bodyPr>
          <a:lstStyle/>
          <a:p>
            <a:r>
              <a:rPr lang="en-US" sz="1600" b="1">
                <a:latin typeface="Calibri" pitchFamily="34" charset="0"/>
              </a:rPr>
              <a:t>Overview</a:t>
            </a:r>
          </a:p>
        </p:txBody>
      </p:sp>
      <p:sp>
        <p:nvSpPr>
          <p:cNvPr id="18" name="Rounded Rectangle 17"/>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2531"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16002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286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9" name="Rounded Rectangle 4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2541" name="TextBox 54"/>
          <p:cNvSpPr txBox="1">
            <a:spLocks noChangeArrowheads="1"/>
          </p:cNvSpPr>
          <p:nvPr/>
        </p:nvSpPr>
        <p:spPr bwMode="auto">
          <a:xfrm>
            <a:off x="152400" y="2100263"/>
            <a:ext cx="1882775" cy="338137"/>
          </a:xfrm>
          <a:prstGeom prst="rect">
            <a:avLst/>
          </a:prstGeom>
          <a:noFill/>
          <a:ln w="9525">
            <a:noFill/>
            <a:miter lim="800000"/>
            <a:headEnd/>
            <a:tailEnd/>
          </a:ln>
        </p:spPr>
        <p:txBody>
          <a:bodyPr>
            <a:spAutoFit/>
          </a:bodyPr>
          <a:lstStyle/>
          <a:p>
            <a:r>
              <a:rPr lang="en-US" sz="1600" b="1">
                <a:latin typeface="Calibri" pitchFamily="34" charset="0"/>
              </a:rPr>
              <a:t>Self Assessment</a:t>
            </a:r>
          </a:p>
        </p:txBody>
      </p:sp>
      <p:sp>
        <p:nvSpPr>
          <p:cNvPr id="57" name="TextBox 56"/>
          <p:cNvSpPr txBox="1"/>
          <p:nvPr/>
        </p:nvSpPr>
        <p:spPr>
          <a:xfrm>
            <a:off x="130175" y="2633663"/>
            <a:ext cx="2117725" cy="338137"/>
          </a:xfrm>
          <a:prstGeom prst="rect">
            <a:avLst/>
          </a:prstGeom>
          <a:solidFill>
            <a:schemeClr val="accent1">
              <a:lumMod val="40000"/>
              <a:lumOff val="60000"/>
            </a:schemeClr>
          </a:solidFill>
        </p:spPr>
        <p:txBody>
          <a:bodyPr>
            <a:spAutoFit/>
          </a:bodyPr>
          <a:lstStyle/>
          <a:p>
            <a:pPr fontAlgn="auto">
              <a:spcBef>
                <a:spcPts val="0"/>
              </a:spcBef>
              <a:spcAft>
                <a:spcPts val="0"/>
              </a:spcAft>
              <a:defRPr/>
            </a:pPr>
            <a:r>
              <a:rPr lang="en-US" sz="1600" b="1" dirty="0">
                <a:latin typeface="+mn-lt"/>
                <a:cs typeface="+mn-cs"/>
              </a:rPr>
              <a:t>Summative Evaluation</a:t>
            </a:r>
            <a:endParaRPr lang="en-US" sz="1600" b="1" dirty="0">
              <a:latin typeface="+mn-lt"/>
              <a:cs typeface="+mn-cs"/>
            </a:endParaRPr>
          </a:p>
        </p:txBody>
      </p:sp>
      <p:sp>
        <p:nvSpPr>
          <p:cNvPr id="22543" name="TextBox 58"/>
          <p:cNvSpPr txBox="1">
            <a:spLocks noChangeArrowheads="1"/>
          </p:cNvSpPr>
          <p:nvPr/>
        </p:nvSpPr>
        <p:spPr bwMode="auto">
          <a:xfrm>
            <a:off x="130175" y="2370138"/>
            <a:ext cx="1905000" cy="339725"/>
          </a:xfrm>
          <a:prstGeom prst="rect">
            <a:avLst/>
          </a:prstGeom>
          <a:noFill/>
          <a:ln w="9525">
            <a:noFill/>
            <a:miter lim="800000"/>
            <a:headEnd/>
            <a:tailEnd/>
          </a:ln>
        </p:spPr>
        <p:txBody>
          <a:bodyPr>
            <a:spAutoFit/>
          </a:bodyPr>
          <a:lstStyle/>
          <a:p>
            <a:r>
              <a:rPr lang="en-US" sz="1600" b="1">
                <a:latin typeface="Calibri" pitchFamily="34" charset="0"/>
              </a:rPr>
              <a:t>Goal Setting</a:t>
            </a:r>
          </a:p>
        </p:txBody>
      </p:sp>
      <p:sp>
        <p:nvSpPr>
          <p:cNvPr id="22544" name="TextBox 60"/>
          <p:cNvSpPr txBox="1">
            <a:spLocks noChangeArrowheads="1"/>
          </p:cNvSpPr>
          <p:nvPr/>
        </p:nvSpPr>
        <p:spPr bwMode="auto">
          <a:xfrm>
            <a:off x="152400" y="1795463"/>
            <a:ext cx="2095500" cy="338137"/>
          </a:xfrm>
          <a:prstGeom prst="rect">
            <a:avLst/>
          </a:prstGeom>
          <a:noFill/>
          <a:ln w="9525">
            <a:noFill/>
            <a:miter lim="800000"/>
            <a:headEnd/>
            <a:tailEnd/>
          </a:ln>
        </p:spPr>
        <p:txBody>
          <a:bodyPr>
            <a:spAutoFit/>
          </a:bodyPr>
          <a:lstStyle/>
          <a:p>
            <a:r>
              <a:rPr lang="en-US" sz="1600" b="1">
                <a:latin typeface="Calibri" pitchFamily="34" charset="0"/>
              </a:rPr>
              <a:t>Workflow Overview</a:t>
            </a:r>
          </a:p>
        </p:txBody>
      </p:sp>
      <p:cxnSp>
        <p:nvCxnSpPr>
          <p:cNvPr id="5" name="Straight Connector 4"/>
          <p:cNvCxnSpPr/>
          <p:nvPr/>
        </p:nvCxnSpPr>
        <p:spPr>
          <a:xfrm>
            <a:off x="2514600" y="15240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2546" name="TextBox 31"/>
          <p:cNvSpPr txBox="1">
            <a:spLocks noChangeArrowheads="1"/>
          </p:cNvSpPr>
          <p:nvPr/>
        </p:nvSpPr>
        <p:spPr bwMode="auto">
          <a:xfrm>
            <a:off x="123825" y="4233863"/>
            <a:ext cx="2117725" cy="338137"/>
          </a:xfrm>
          <a:prstGeom prst="rect">
            <a:avLst/>
          </a:prstGeom>
          <a:noFill/>
          <a:ln w="9525">
            <a:noFill/>
            <a:miter lim="800000"/>
            <a:headEnd/>
            <a:tailEnd/>
          </a:ln>
        </p:spPr>
        <p:txBody>
          <a:bodyPr>
            <a:spAutoFit/>
          </a:bodyPr>
          <a:lstStyle/>
          <a:p>
            <a:r>
              <a:rPr lang="en-US" sz="1600" b="1">
                <a:latin typeface="Calibri" pitchFamily="34" charset="0"/>
              </a:rPr>
              <a:t>Extract All</a:t>
            </a:r>
          </a:p>
        </p:txBody>
      </p:sp>
      <p:sp>
        <p:nvSpPr>
          <p:cNvPr id="22547" name="TextBox 1"/>
          <p:cNvSpPr txBox="1">
            <a:spLocks noChangeArrowheads="1"/>
          </p:cNvSpPr>
          <p:nvPr/>
        </p:nvSpPr>
        <p:spPr bwMode="auto">
          <a:xfrm>
            <a:off x="2514600" y="2830513"/>
            <a:ext cx="6172200" cy="2586037"/>
          </a:xfrm>
          <a:prstGeom prst="rect">
            <a:avLst/>
          </a:prstGeom>
          <a:noFill/>
          <a:ln w="9525">
            <a:noFill/>
            <a:miter lim="800000"/>
            <a:headEnd/>
            <a:tailEnd/>
          </a:ln>
        </p:spPr>
        <p:txBody>
          <a:bodyPr>
            <a:spAutoFit/>
          </a:bodyPr>
          <a:lstStyle/>
          <a:p>
            <a:r>
              <a:rPr lang="en-US">
                <a:latin typeface="Calibri" pitchFamily="34" charset="0"/>
              </a:rPr>
              <a:t>Same as existing panel – need to make it more clear when the report has been actually submitted.</a:t>
            </a:r>
          </a:p>
          <a:p>
            <a:endParaRPr lang="en-US">
              <a:latin typeface="Calibri" pitchFamily="34" charset="0"/>
            </a:endParaRPr>
          </a:p>
          <a:p>
            <a:r>
              <a:rPr lang="en-US">
                <a:latin typeface="Calibri" pitchFamily="34" charset="0"/>
              </a:rPr>
              <a:t>The “Teacher Response” menu item would only appear after they view the final report – or, this isn’t a menu item at all… but somehow we need to give them the opportunity to either confirm they don’t have a response (which wil submit right away) or enter a response (and then it wil submit) or, after X days,  it will submit…)</a:t>
            </a:r>
          </a:p>
        </p:txBody>
      </p:sp>
      <p:sp>
        <p:nvSpPr>
          <p:cNvPr id="22548" name="TextBox 14"/>
          <p:cNvSpPr txBox="1">
            <a:spLocks noChangeArrowheads="1"/>
          </p:cNvSpPr>
          <p:nvPr/>
        </p:nvSpPr>
        <p:spPr bwMode="auto">
          <a:xfrm>
            <a:off x="533400" y="3276600"/>
            <a:ext cx="1714500" cy="338138"/>
          </a:xfrm>
          <a:prstGeom prst="rect">
            <a:avLst/>
          </a:prstGeom>
          <a:noFill/>
          <a:ln w="9525">
            <a:noFill/>
            <a:miter lim="800000"/>
            <a:headEnd/>
            <a:tailEnd/>
          </a:ln>
        </p:spPr>
        <p:txBody>
          <a:bodyPr>
            <a:spAutoFit/>
          </a:bodyPr>
          <a:lstStyle/>
          <a:p>
            <a:r>
              <a:rPr lang="en-US" sz="1600" b="1">
                <a:latin typeface="Calibri" pitchFamily="34" charset="0"/>
              </a:rPr>
              <a:t>Your Reflections</a:t>
            </a:r>
          </a:p>
        </p:txBody>
      </p:sp>
      <p:sp>
        <p:nvSpPr>
          <p:cNvPr id="22549" name="TextBox 15"/>
          <p:cNvSpPr txBox="1">
            <a:spLocks noChangeArrowheads="1"/>
          </p:cNvSpPr>
          <p:nvPr/>
        </p:nvSpPr>
        <p:spPr bwMode="auto">
          <a:xfrm>
            <a:off x="533400" y="3548063"/>
            <a:ext cx="1714500" cy="338137"/>
          </a:xfrm>
          <a:prstGeom prst="rect">
            <a:avLst/>
          </a:prstGeom>
          <a:solidFill>
            <a:srgbClr val="FFFF00"/>
          </a:solidFill>
          <a:ln w="9525">
            <a:noFill/>
            <a:miter lim="800000"/>
            <a:headEnd/>
            <a:tailEnd/>
          </a:ln>
        </p:spPr>
        <p:txBody>
          <a:bodyPr>
            <a:spAutoFit/>
          </a:bodyPr>
          <a:lstStyle/>
          <a:p>
            <a:r>
              <a:rPr lang="en-US" sz="1600" b="1">
                <a:latin typeface="Calibri" pitchFamily="34" charset="0"/>
              </a:rPr>
              <a:t>View Report</a:t>
            </a:r>
          </a:p>
        </p:txBody>
      </p:sp>
      <p:sp>
        <p:nvSpPr>
          <p:cNvPr id="22550" name="TextBox 16"/>
          <p:cNvSpPr txBox="1">
            <a:spLocks noChangeArrowheads="1"/>
          </p:cNvSpPr>
          <p:nvPr/>
        </p:nvSpPr>
        <p:spPr bwMode="auto">
          <a:xfrm>
            <a:off x="571500" y="2971800"/>
            <a:ext cx="1714500" cy="338138"/>
          </a:xfrm>
          <a:prstGeom prst="rect">
            <a:avLst/>
          </a:prstGeom>
          <a:noFill/>
          <a:ln w="9525">
            <a:noFill/>
            <a:miter lim="800000"/>
            <a:headEnd/>
            <a:tailEnd/>
          </a:ln>
        </p:spPr>
        <p:txBody>
          <a:bodyPr>
            <a:spAutoFit/>
          </a:bodyPr>
          <a:lstStyle/>
          <a:p>
            <a:r>
              <a:rPr lang="en-US" sz="1600" b="1">
                <a:latin typeface="Calibri" pitchFamily="34" charset="0"/>
              </a:rPr>
              <a:t>Overview</a:t>
            </a:r>
          </a:p>
        </p:txBody>
      </p:sp>
      <p:sp>
        <p:nvSpPr>
          <p:cNvPr id="22551" name="TextBox 17"/>
          <p:cNvSpPr txBox="1">
            <a:spLocks noChangeArrowheads="1"/>
          </p:cNvSpPr>
          <p:nvPr/>
        </p:nvSpPr>
        <p:spPr bwMode="auto">
          <a:xfrm>
            <a:off x="838200" y="3929063"/>
            <a:ext cx="1714500" cy="338137"/>
          </a:xfrm>
          <a:prstGeom prst="rect">
            <a:avLst/>
          </a:prstGeom>
          <a:noFill/>
          <a:ln w="9525">
            <a:noFill/>
            <a:miter lim="800000"/>
            <a:headEnd/>
            <a:tailEnd/>
          </a:ln>
        </p:spPr>
        <p:txBody>
          <a:bodyPr>
            <a:spAutoFit/>
          </a:bodyPr>
          <a:lstStyle/>
          <a:p>
            <a:r>
              <a:rPr lang="en-US" sz="1600">
                <a:latin typeface="Calibri" pitchFamily="34" charset="0"/>
              </a:rPr>
              <a:t>Teacher Response</a:t>
            </a:r>
          </a:p>
        </p:txBody>
      </p:sp>
      <p:sp>
        <p:nvSpPr>
          <p:cNvPr id="19" name="Rounded Rectangle 18"/>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705600" y="87313"/>
            <a:ext cx="1371600" cy="2746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2014-2015</a:t>
            </a:r>
            <a:endParaRPr lang="en-US" b="1" dirty="0"/>
          </a:p>
        </p:txBody>
      </p:sp>
      <p:sp>
        <p:nvSpPr>
          <p:cNvPr id="45" name="Rectangle 44"/>
          <p:cNvSpPr/>
          <p:nvPr/>
        </p:nvSpPr>
        <p:spPr>
          <a:xfrm>
            <a:off x="6553200" y="104775"/>
            <a:ext cx="171450" cy="2936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23555" name="TextBox 45"/>
          <p:cNvSpPr txBox="1">
            <a:spLocks noChangeArrowheads="1"/>
          </p:cNvSpPr>
          <p:nvPr/>
        </p:nvSpPr>
        <p:spPr bwMode="auto">
          <a:xfrm>
            <a:off x="6553200" y="392113"/>
            <a:ext cx="2438400" cy="369887"/>
          </a:xfrm>
          <a:prstGeom prst="rect">
            <a:avLst/>
          </a:prstGeom>
          <a:noFill/>
          <a:ln w="9525">
            <a:noFill/>
            <a:miter lim="800000"/>
            <a:headEnd/>
            <a:tailEnd/>
          </a:ln>
        </p:spPr>
        <p:txBody>
          <a:bodyPr>
            <a:spAutoFit/>
          </a:bodyPr>
          <a:lstStyle/>
          <a:p>
            <a:r>
              <a:rPr lang="en-US" i="1">
                <a:latin typeface="Calibri" pitchFamily="34" charset="0"/>
              </a:rPr>
              <a:t>Log Out</a:t>
            </a:r>
          </a:p>
        </p:txBody>
      </p:sp>
      <p:sp>
        <p:nvSpPr>
          <p:cNvPr id="47" name="Rounded Rectangle 46"/>
          <p:cNvSpPr/>
          <p:nvPr/>
        </p:nvSpPr>
        <p:spPr>
          <a:xfrm>
            <a:off x="1600200" y="152400"/>
            <a:ext cx="1295400" cy="552864"/>
          </a:xfrm>
          <a:prstGeom prst="roundRect">
            <a:avLst/>
          </a:prstGeom>
          <a:no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Evidence</a:t>
            </a:r>
            <a:endParaRPr lang="en-US" sz="2000" b="1" dirty="0">
              <a:solidFill>
                <a:schemeClr val="tx1"/>
              </a:solidFill>
            </a:endParaRPr>
          </a:p>
        </p:txBody>
      </p:sp>
      <p:sp>
        <p:nvSpPr>
          <p:cNvPr id="48" name="Rounded Rectangle 47"/>
          <p:cNvSpPr/>
          <p:nvPr/>
        </p:nvSpPr>
        <p:spPr>
          <a:xfrm>
            <a:off x="228600" y="152400"/>
            <a:ext cx="1371600" cy="552864"/>
          </a:xfrm>
          <a:prstGeom prst="roundRect">
            <a:avLst/>
          </a:prstGeom>
          <a:solidFill>
            <a:srgbClr val="FFFF00"/>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Workflow</a:t>
            </a:r>
            <a:endParaRPr lang="en-US" sz="2000" b="1" dirty="0">
              <a:solidFill>
                <a:schemeClr val="tx1"/>
              </a:solidFill>
            </a:endParaRPr>
          </a:p>
        </p:txBody>
      </p:sp>
      <p:sp>
        <p:nvSpPr>
          <p:cNvPr id="49" name="Rounded Rectangle 48"/>
          <p:cNvSpPr/>
          <p:nvPr/>
        </p:nvSpPr>
        <p:spPr>
          <a:xfrm>
            <a:off x="2971800" y="152400"/>
            <a:ext cx="13716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Your Alerts</a:t>
            </a:r>
            <a:endParaRPr lang="en-US" sz="2000" b="1" dirty="0">
              <a:solidFill>
                <a:schemeClr val="tx1"/>
              </a:solidFill>
            </a:endParaRPr>
          </a:p>
        </p:txBody>
      </p:sp>
      <p:sp>
        <p:nvSpPr>
          <p:cNvPr id="23565" name="TextBox 54"/>
          <p:cNvSpPr txBox="1">
            <a:spLocks noChangeArrowheads="1"/>
          </p:cNvSpPr>
          <p:nvPr/>
        </p:nvSpPr>
        <p:spPr bwMode="auto">
          <a:xfrm>
            <a:off x="152400" y="2100263"/>
            <a:ext cx="1882775" cy="338137"/>
          </a:xfrm>
          <a:prstGeom prst="rect">
            <a:avLst/>
          </a:prstGeom>
          <a:noFill/>
          <a:ln w="9525">
            <a:noFill/>
            <a:miter lim="800000"/>
            <a:headEnd/>
            <a:tailEnd/>
          </a:ln>
        </p:spPr>
        <p:txBody>
          <a:bodyPr>
            <a:spAutoFit/>
          </a:bodyPr>
          <a:lstStyle/>
          <a:p>
            <a:r>
              <a:rPr lang="en-US" sz="1600" b="1">
                <a:latin typeface="Calibri" pitchFamily="34" charset="0"/>
              </a:rPr>
              <a:t>Self Assessment</a:t>
            </a:r>
          </a:p>
        </p:txBody>
      </p:sp>
      <p:sp>
        <p:nvSpPr>
          <p:cNvPr id="23566" name="TextBox 56"/>
          <p:cNvSpPr txBox="1">
            <a:spLocks noChangeArrowheads="1"/>
          </p:cNvSpPr>
          <p:nvPr/>
        </p:nvSpPr>
        <p:spPr bwMode="auto">
          <a:xfrm>
            <a:off x="130175" y="2633663"/>
            <a:ext cx="2117725" cy="338137"/>
          </a:xfrm>
          <a:prstGeom prst="rect">
            <a:avLst/>
          </a:prstGeom>
          <a:noFill/>
          <a:ln w="9525">
            <a:noFill/>
            <a:miter lim="800000"/>
            <a:headEnd/>
            <a:tailEnd/>
          </a:ln>
        </p:spPr>
        <p:txBody>
          <a:bodyPr>
            <a:spAutoFit/>
          </a:bodyPr>
          <a:lstStyle/>
          <a:p>
            <a:r>
              <a:rPr lang="en-US" sz="1600" b="1">
                <a:latin typeface="Calibri" pitchFamily="34" charset="0"/>
              </a:rPr>
              <a:t>Summative Evaluation</a:t>
            </a:r>
          </a:p>
        </p:txBody>
      </p:sp>
      <p:sp>
        <p:nvSpPr>
          <p:cNvPr id="23567" name="TextBox 58"/>
          <p:cNvSpPr txBox="1">
            <a:spLocks noChangeArrowheads="1"/>
          </p:cNvSpPr>
          <p:nvPr/>
        </p:nvSpPr>
        <p:spPr bwMode="auto">
          <a:xfrm>
            <a:off x="130175" y="2370138"/>
            <a:ext cx="1905000" cy="339725"/>
          </a:xfrm>
          <a:prstGeom prst="rect">
            <a:avLst/>
          </a:prstGeom>
          <a:noFill/>
          <a:ln w="9525">
            <a:noFill/>
            <a:miter lim="800000"/>
            <a:headEnd/>
            <a:tailEnd/>
          </a:ln>
        </p:spPr>
        <p:txBody>
          <a:bodyPr>
            <a:spAutoFit/>
          </a:bodyPr>
          <a:lstStyle/>
          <a:p>
            <a:r>
              <a:rPr lang="en-US" sz="1600" b="1">
                <a:latin typeface="Calibri" pitchFamily="34" charset="0"/>
              </a:rPr>
              <a:t>Goal Setting</a:t>
            </a:r>
          </a:p>
        </p:txBody>
      </p:sp>
      <p:sp>
        <p:nvSpPr>
          <p:cNvPr id="23568" name="TextBox 60"/>
          <p:cNvSpPr txBox="1">
            <a:spLocks noChangeArrowheads="1"/>
          </p:cNvSpPr>
          <p:nvPr/>
        </p:nvSpPr>
        <p:spPr bwMode="auto">
          <a:xfrm>
            <a:off x="152400" y="1795463"/>
            <a:ext cx="2095500" cy="338137"/>
          </a:xfrm>
          <a:prstGeom prst="rect">
            <a:avLst/>
          </a:prstGeom>
          <a:noFill/>
          <a:ln w="9525">
            <a:noFill/>
            <a:miter lim="800000"/>
            <a:headEnd/>
            <a:tailEnd/>
          </a:ln>
        </p:spPr>
        <p:txBody>
          <a:bodyPr>
            <a:spAutoFit/>
          </a:bodyPr>
          <a:lstStyle/>
          <a:p>
            <a:r>
              <a:rPr lang="en-US" sz="1600" b="1">
                <a:latin typeface="Calibri" pitchFamily="34" charset="0"/>
              </a:rPr>
              <a:t>Workflow Overview</a:t>
            </a:r>
          </a:p>
        </p:txBody>
      </p:sp>
      <p:cxnSp>
        <p:nvCxnSpPr>
          <p:cNvPr id="5" name="Straight Connector 4"/>
          <p:cNvCxnSpPr/>
          <p:nvPr/>
        </p:nvCxnSpPr>
        <p:spPr>
          <a:xfrm>
            <a:off x="2514600" y="1524000"/>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3570" name="TextBox 31"/>
          <p:cNvSpPr txBox="1">
            <a:spLocks noChangeArrowheads="1"/>
          </p:cNvSpPr>
          <p:nvPr/>
        </p:nvSpPr>
        <p:spPr bwMode="auto">
          <a:xfrm>
            <a:off x="123825" y="4233863"/>
            <a:ext cx="2117725" cy="338137"/>
          </a:xfrm>
          <a:prstGeom prst="rect">
            <a:avLst/>
          </a:prstGeom>
          <a:solidFill>
            <a:srgbClr val="FFFF00"/>
          </a:solidFill>
          <a:ln w="9525">
            <a:noFill/>
            <a:miter lim="800000"/>
            <a:headEnd/>
            <a:tailEnd/>
          </a:ln>
        </p:spPr>
        <p:txBody>
          <a:bodyPr>
            <a:spAutoFit/>
          </a:bodyPr>
          <a:lstStyle/>
          <a:p>
            <a:r>
              <a:rPr lang="en-US" sz="1600" b="1">
                <a:latin typeface="Calibri" pitchFamily="34" charset="0"/>
              </a:rPr>
              <a:t>Extract All</a:t>
            </a:r>
          </a:p>
        </p:txBody>
      </p:sp>
      <p:sp>
        <p:nvSpPr>
          <p:cNvPr id="23571" name="TextBox 1"/>
          <p:cNvSpPr txBox="1">
            <a:spLocks noChangeArrowheads="1"/>
          </p:cNvSpPr>
          <p:nvPr/>
        </p:nvSpPr>
        <p:spPr bwMode="auto">
          <a:xfrm>
            <a:off x="2514600" y="2830513"/>
            <a:ext cx="6172200" cy="369887"/>
          </a:xfrm>
          <a:prstGeom prst="rect">
            <a:avLst/>
          </a:prstGeom>
          <a:noFill/>
          <a:ln w="9525">
            <a:noFill/>
            <a:miter lim="800000"/>
            <a:headEnd/>
            <a:tailEnd/>
          </a:ln>
        </p:spPr>
        <p:txBody>
          <a:bodyPr>
            <a:spAutoFit/>
          </a:bodyPr>
          <a:lstStyle/>
          <a:p>
            <a:r>
              <a:rPr lang="en-US">
                <a:latin typeface="Calibri" pitchFamily="34" charset="0"/>
              </a:rPr>
              <a:t>Same as existing panel</a:t>
            </a:r>
          </a:p>
        </p:txBody>
      </p:sp>
      <p:sp>
        <p:nvSpPr>
          <p:cNvPr id="23572" name="TextBox 14"/>
          <p:cNvSpPr txBox="1">
            <a:spLocks noChangeArrowheads="1"/>
          </p:cNvSpPr>
          <p:nvPr/>
        </p:nvSpPr>
        <p:spPr bwMode="auto">
          <a:xfrm>
            <a:off x="533400" y="3276600"/>
            <a:ext cx="1714500" cy="338138"/>
          </a:xfrm>
          <a:prstGeom prst="rect">
            <a:avLst/>
          </a:prstGeom>
          <a:noFill/>
          <a:ln w="9525">
            <a:noFill/>
            <a:miter lim="800000"/>
            <a:headEnd/>
            <a:tailEnd/>
          </a:ln>
        </p:spPr>
        <p:txBody>
          <a:bodyPr>
            <a:spAutoFit/>
          </a:bodyPr>
          <a:lstStyle/>
          <a:p>
            <a:r>
              <a:rPr lang="en-US" sz="1600" b="1">
                <a:latin typeface="Calibri" pitchFamily="34" charset="0"/>
              </a:rPr>
              <a:t>Your Reflections</a:t>
            </a:r>
          </a:p>
        </p:txBody>
      </p:sp>
      <p:sp>
        <p:nvSpPr>
          <p:cNvPr id="23573" name="TextBox 15"/>
          <p:cNvSpPr txBox="1">
            <a:spLocks noChangeArrowheads="1"/>
          </p:cNvSpPr>
          <p:nvPr/>
        </p:nvSpPr>
        <p:spPr bwMode="auto">
          <a:xfrm>
            <a:off x="533400" y="3548063"/>
            <a:ext cx="1714500" cy="338137"/>
          </a:xfrm>
          <a:prstGeom prst="rect">
            <a:avLst/>
          </a:prstGeom>
          <a:noFill/>
          <a:ln w="9525">
            <a:noFill/>
            <a:miter lim="800000"/>
            <a:headEnd/>
            <a:tailEnd/>
          </a:ln>
        </p:spPr>
        <p:txBody>
          <a:bodyPr>
            <a:spAutoFit/>
          </a:bodyPr>
          <a:lstStyle/>
          <a:p>
            <a:r>
              <a:rPr lang="en-US" sz="1600" b="1">
                <a:latin typeface="Calibri" pitchFamily="34" charset="0"/>
              </a:rPr>
              <a:t>View Report</a:t>
            </a:r>
          </a:p>
        </p:txBody>
      </p:sp>
      <p:sp>
        <p:nvSpPr>
          <p:cNvPr id="23574" name="TextBox 16"/>
          <p:cNvSpPr txBox="1">
            <a:spLocks noChangeArrowheads="1"/>
          </p:cNvSpPr>
          <p:nvPr/>
        </p:nvSpPr>
        <p:spPr bwMode="auto">
          <a:xfrm>
            <a:off x="571500" y="2971800"/>
            <a:ext cx="1714500" cy="338138"/>
          </a:xfrm>
          <a:prstGeom prst="rect">
            <a:avLst/>
          </a:prstGeom>
          <a:noFill/>
          <a:ln w="9525">
            <a:noFill/>
            <a:miter lim="800000"/>
            <a:headEnd/>
            <a:tailEnd/>
          </a:ln>
        </p:spPr>
        <p:txBody>
          <a:bodyPr>
            <a:spAutoFit/>
          </a:bodyPr>
          <a:lstStyle/>
          <a:p>
            <a:r>
              <a:rPr lang="en-US" sz="1600" b="1">
                <a:latin typeface="Calibri" pitchFamily="34" charset="0"/>
              </a:rPr>
              <a:t>Overview</a:t>
            </a:r>
          </a:p>
        </p:txBody>
      </p:sp>
      <p:sp>
        <p:nvSpPr>
          <p:cNvPr id="23575" name="TextBox 17"/>
          <p:cNvSpPr txBox="1">
            <a:spLocks noChangeArrowheads="1"/>
          </p:cNvSpPr>
          <p:nvPr/>
        </p:nvSpPr>
        <p:spPr bwMode="auto">
          <a:xfrm>
            <a:off x="838200" y="3929063"/>
            <a:ext cx="1714500" cy="338137"/>
          </a:xfrm>
          <a:prstGeom prst="rect">
            <a:avLst/>
          </a:prstGeom>
          <a:noFill/>
          <a:ln w="9525">
            <a:noFill/>
            <a:miter lim="800000"/>
            <a:headEnd/>
            <a:tailEnd/>
          </a:ln>
        </p:spPr>
        <p:txBody>
          <a:bodyPr>
            <a:spAutoFit/>
          </a:bodyPr>
          <a:lstStyle/>
          <a:p>
            <a:r>
              <a:rPr lang="en-US" sz="1600">
                <a:latin typeface="Calibri" pitchFamily="34" charset="0"/>
              </a:rPr>
              <a:t>Teacher Response</a:t>
            </a:r>
          </a:p>
        </p:txBody>
      </p:sp>
      <p:sp>
        <p:nvSpPr>
          <p:cNvPr id="19" name="Rounded Rectangle 18"/>
          <p:cNvSpPr/>
          <p:nvPr/>
        </p:nvSpPr>
        <p:spPr>
          <a:xfrm>
            <a:off x="4343400" y="152400"/>
            <a:ext cx="1600200" cy="552864"/>
          </a:xfrm>
          <a:prstGeom prst="roundRect">
            <a:avLst/>
          </a:prstGeom>
          <a:solidFill>
            <a:schemeClr val="bg1"/>
          </a:solidFill>
          <a:ln w="76200">
            <a:solidFill>
              <a:schemeClr val="tx1">
                <a:lumMod val="95000"/>
                <a:lumOff val="5000"/>
              </a:schemeClr>
            </a:solidFill>
          </a:ln>
          <a:scene3d>
            <a:camera prst="orthographicFront"/>
            <a:lightRig rig="threePt" dir="t"/>
          </a:scene3d>
          <a:sp3d>
            <a:bevelT h="635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b="1" dirty="0">
                <a:solidFill>
                  <a:schemeClr val="tx1"/>
                </a:solidFill>
              </a:rPr>
              <a:t>Help</a:t>
            </a:r>
            <a:endParaRPr lang="en-US" sz="2000" b="1"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2758</Words>
  <Application>Microsoft Office PowerPoint</Application>
  <PresentationFormat>On-screen Show (4:3)</PresentationFormat>
  <Paragraphs>721</Paragraphs>
  <Slides>33</Slides>
  <Notes>18</Notes>
  <HiddenSlides>0</HiddenSlides>
  <MMClips>0</MMClips>
  <ScaleCrop>false</ScaleCrop>
  <HeadingPairs>
    <vt:vector size="6" baseType="variant">
      <vt:variant>
        <vt:lpstr>Fonts Used</vt:lpstr>
      </vt:variant>
      <vt:variant>
        <vt:i4>3</vt:i4>
      </vt:variant>
      <vt:variant>
        <vt:lpstr>Design Template</vt:lpstr>
      </vt:variant>
      <vt:variant>
        <vt:i4>2</vt:i4>
      </vt:variant>
      <vt:variant>
        <vt:lpstr>Slide Titles</vt:lpstr>
      </vt:variant>
      <vt:variant>
        <vt:i4>33</vt:i4>
      </vt:variant>
    </vt:vector>
  </HeadingPairs>
  <TitlesOfParts>
    <vt:vector size="38" baseType="lpstr">
      <vt:lpstr>Calibri</vt:lpstr>
      <vt:lpstr>Arial</vt:lpstr>
      <vt:lpstr>Wingdings</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APPENDIX</vt:lpstr>
      <vt:lpstr>Slide 32</vt:lpstr>
      <vt:lpstr>Slide 33</vt:lpstr>
    </vt:vector>
  </TitlesOfParts>
  <Company>Seattle Public Schools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Schmidt, Donna J</dc:creator>
  <cp:lastModifiedBy>Donna Schmidt</cp:lastModifiedBy>
  <cp:revision>247</cp:revision>
  <dcterms:created xsi:type="dcterms:W3CDTF">2015-05-25T17:33:47Z</dcterms:created>
  <dcterms:modified xsi:type="dcterms:W3CDTF">2015-06-05T17:48:08Z</dcterms:modified>
</cp:coreProperties>
</file>