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951" userDrawn="1">
          <p15:clr>
            <a:srgbClr val="A4A3A4"/>
          </p15:clr>
        </p15:guide>
        <p15:guide id="2" pos="5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167"/>
    <a:srgbClr val="F2CB8A"/>
    <a:srgbClr val="BE8323"/>
    <a:srgbClr val="D8D8D8"/>
    <a:srgbClr val="A6AAA9"/>
    <a:srgbClr val="FFFFFF"/>
    <a:srgbClr val="0070C0"/>
    <a:srgbClr val="757878"/>
    <a:srgbClr val="66727F"/>
    <a:srgbClr val="66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3954" autoAdjust="0"/>
  </p:normalViewPr>
  <p:slideViewPr>
    <p:cSldViewPr snapToGrid="0">
      <p:cViewPr>
        <p:scale>
          <a:sx n="75" d="100"/>
          <a:sy n="75" d="100"/>
        </p:scale>
        <p:origin x="148" y="-732"/>
      </p:cViewPr>
      <p:guideLst>
        <p:guide orient="horz" pos="951"/>
        <p:guide pos="58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1A45B-F66E-48A2-89C5-3AD170776287}" type="datetimeFigureOut">
              <a:rPr lang="da-DK" smtClean="0"/>
              <a:t>02-09-2020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FDCC0-BD89-4589-8355-28D22473BEB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07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9235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721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cran.r-project.org/web/packages/tidyfst/index.html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hope-data-science/tidyfst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hope-data-science.github.io/tidyfst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A5DEF8-AA7C-8A4B-ACFE-A4A645305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"/>
          <a:stretch/>
        </p:blipFill>
        <p:spPr>
          <a:xfrm>
            <a:off x="8392896" y="-95"/>
            <a:ext cx="5576400" cy="1992971"/>
          </a:xfrm>
          <a:prstGeom prst="rect">
            <a:avLst/>
          </a:prstGeom>
        </p:spPr>
      </p:pic>
      <p:sp>
        <p:nvSpPr>
          <p:cNvPr id="274" name="Line"/>
          <p:cNvSpPr/>
          <p:nvPr/>
        </p:nvSpPr>
        <p:spPr>
          <a:xfrm>
            <a:off x="265717" y="10419400"/>
            <a:ext cx="13434202" cy="1"/>
          </a:xfrm>
          <a:prstGeom prst="line">
            <a:avLst/>
          </a:prstGeom>
          <a:ln w="12700">
            <a:solidFill>
              <a:srgbClr val="949494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76" name="Group"/>
          <p:cNvSpPr/>
          <p:nvPr/>
        </p:nvSpPr>
        <p:spPr>
          <a:xfrm>
            <a:off x="289898" y="1523999"/>
            <a:ext cx="4320000" cy="3121453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5" name="Basics"/>
          <p:cNvSpPr txBox="1"/>
          <p:nvPr/>
        </p:nvSpPr>
        <p:spPr>
          <a:xfrm>
            <a:off x="420972" y="1619308"/>
            <a:ext cx="96821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dirty="0">
                <a:solidFill>
                  <a:schemeClr val="tx1">
                    <a:lumMod val="50000"/>
                  </a:schemeClr>
                </a:solidFill>
              </a:rPr>
              <a:t>Basics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4888" y="10471264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solidFill>
                  <a:srgbClr val="5B616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dirty="0">
                <a:solidFill>
                  <a:srgbClr val="5B6167"/>
                </a:solidFill>
              </a:rPr>
              <a:t> </a:t>
            </a:r>
            <a:r>
              <a:rPr lang="da-DK" dirty="0">
                <a:solidFill>
                  <a:srgbClr val="5B6167"/>
                </a:solidFill>
              </a:rPr>
              <a:t>Tian-Yuan Huang</a:t>
            </a:r>
            <a:r>
              <a:rPr dirty="0">
                <a:solidFill>
                  <a:srgbClr val="5B6167"/>
                </a:solidFill>
              </a:rPr>
              <a:t>• </a:t>
            </a:r>
            <a:r>
              <a:rPr lang="en-US" altLang="zh-CN" sz="900" b="0" dirty="0">
                <a:hlinkClick r:id="rId5"/>
              </a:rPr>
              <a:t>https://hope-data-science.github.io/</a:t>
            </a:r>
            <a:r>
              <a:rPr lang="en-US" altLang="zh-CN" sz="900" b="0" dirty="0" err="1">
                <a:hlinkClick r:id="rId5"/>
              </a:rPr>
              <a:t>tidyfst</a:t>
            </a:r>
            <a:r>
              <a:rPr lang="en-US" altLang="zh-CN" sz="900" b="0" dirty="0">
                <a:hlinkClick r:id="rId5"/>
              </a:rPr>
              <a:t>/</a:t>
            </a:r>
            <a:r>
              <a:rPr dirty="0">
                <a:solidFill>
                  <a:srgbClr val="5B6167"/>
                </a:solidFill>
              </a:rPr>
              <a:t>• Learn more</a:t>
            </a:r>
            <a:r>
              <a:rPr lang="da-DK" dirty="0">
                <a:solidFill>
                  <a:srgbClr val="5B6167"/>
                </a:solidFill>
              </a:rPr>
              <a:t> with the </a:t>
            </a:r>
            <a:r>
              <a:rPr lang="en-US" dirty="0" err="1">
                <a:solidFill>
                  <a:srgbClr val="5B6167"/>
                </a:solidFill>
              </a:rPr>
              <a:t>tidyfst</a:t>
            </a:r>
            <a:r>
              <a:rPr lang="en-US" dirty="0">
                <a:solidFill>
                  <a:srgbClr val="5B6167"/>
                </a:solidFill>
              </a:rPr>
              <a:t> </a:t>
            </a:r>
            <a:r>
              <a:rPr lang="da-DK" dirty="0">
                <a:solidFill>
                  <a:srgbClr val="5B616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homepage</a:t>
            </a:r>
            <a:r>
              <a:rPr lang="da-DK" dirty="0">
                <a:solidFill>
                  <a:srgbClr val="5B6167"/>
                </a:solidFill>
              </a:rPr>
              <a:t> </a:t>
            </a:r>
            <a:r>
              <a:rPr dirty="0">
                <a:solidFill>
                  <a:srgbClr val="5B6167"/>
                </a:solidFill>
              </a:rPr>
              <a:t>or</a:t>
            </a:r>
            <a:r>
              <a:rPr lang="da-DK" dirty="0">
                <a:solidFill>
                  <a:srgbClr val="5B6167"/>
                </a:solidFill>
              </a:rPr>
              <a:t> </a:t>
            </a:r>
            <a:r>
              <a:rPr dirty="0">
                <a:solidFill>
                  <a:srgbClr val="5B616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vignette</a:t>
            </a:r>
            <a:r>
              <a:rPr dirty="0">
                <a:solidFill>
                  <a:srgbClr val="5B6167"/>
                </a:solidFill>
              </a:rPr>
              <a:t> • </a:t>
            </a:r>
            <a:r>
              <a:rPr lang="en-US" dirty="0" err="1">
                <a:solidFill>
                  <a:srgbClr val="5B6167"/>
                </a:solidFill>
              </a:rPr>
              <a:t>tidyfst</a:t>
            </a:r>
            <a:r>
              <a:rPr lang="en-US" dirty="0">
                <a:solidFill>
                  <a:srgbClr val="5B6167"/>
                </a:solidFill>
              </a:rPr>
              <a:t> version 0.9.9</a:t>
            </a:r>
            <a:r>
              <a:rPr dirty="0">
                <a:solidFill>
                  <a:srgbClr val="5B6167"/>
                </a:solidFill>
              </a:rPr>
              <a:t>• Updated: </a:t>
            </a:r>
            <a:r>
              <a:rPr lang="en-US" altLang="zh-CN" dirty="0">
                <a:solidFill>
                  <a:srgbClr val="5B6167"/>
                </a:solidFill>
              </a:rPr>
              <a:t>2020-09</a:t>
            </a:r>
            <a:endParaRPr dirty="0">
              <a:solidFill>
                <a:srgbClr val="5B6167"/>
              </a:solidFill>
            </a:endParaRPr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552307"/>
            <a:ext cx="11293001" cy="6122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lvl="1" indent="0" hangingPunct="0">
              <a:lnSpc>
                <a:spcPct val="90000"/>
              </a:lnSpc>
              <a:spcBef>
                <a:spcPts val="200"/>
              </a:spcBef>
            </a:pPr>
            <a:r>
              <a:rPr lang="da-DK" sz="4000" dirty="0">
                <a:latin typeface="+mj-lt"/>
              </a:rPr>
              <a:t>Tidy Verbs for Fast Data Manipulation</a:t>
            </a:r>
            <a:r>
              <a:rPr sz="3600" b="1" dirty="0"/>
              <a:t>:</a:t>
            </a:r>
            <a:r>
              <a:rPr lang="da-DK" sz="3600" b="1" dirty="0"/>
              <a:t> </a:t>
            </a:r>
            <a:r>
              <a:rPr sz="3600" b="1" dirty="0"/>
              <a:t>: </a:t>
            </a:r>
            <a:r>
              <a:rPr sz="2800" b="1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2800" b="1" dirty="0"/>
              <a:t> </a:t>
            </a:r>
          </a:p>
        </p:txBody>
      </p:sp>
      <p:sp>
        <p:nvSpPr>
          <p:cNvPr id="344" name="Line"/>
          <p:cNvSpPr/>
          <p:nvPr/>
        </p:nvSpPr>
        <p:spPr>
          <a:xfrm>
            <a:off x="4834526" y="153034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95" name="Logistics"/>
          <p:cNvSpPr txBox="1"/>
          <p:nvPr/>
        </p:nvSpPr>
        <p:spPr>
          <a:xfrm>
            <a:off x="4834526" y="1621986"/>
            <a:ext cx="161422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Subset data</a:t>
            </a:r>
          </a:p>
        </p:txBody>
      </p:sp>
      <p:sp>
        <p:nvSpPr>
          <p:cNvPr id="141" name="Thank you for making a new cheatsheet for R! These cheatsheets have an important job:"/>
          <p:cNvSpPr txBox="1"/>
          <p:nvPr/>
        </p:nvSpPr>
        <p:spPr>
          <a:xfrm>
            <a:off x="444143" y="1990796"/>
            <a:ext cx="4032757" cy="2574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Autofit/>
          </a:bodyPr>
          <a:lstStyle/>
          <a:p>
            <a:pPr lvl="1" indent="0">
              <a:lnSpc>
                <a:spcPct val="90000"/>
              </a:lnSpc>
            </a:pP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Combining the merits of syntax elegance from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dplyr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 and computing performance from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tidyfst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 intends to provide users with state-of-the-art data manipulation tools with least pain. The </a:t>
            </a:r>
            <a:r>
              <a:rPr lang="en-US" sz="1400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 syntax (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dt</a:t>
            </a:r>
            <a:r>
              <a:rPr lang="en-US" altLang="zh-CN" sz="1400" dirty="0">
                <a:cs typeface="Arial" panose="020B0604020202020204" pitchFamily="34" charset="0"/>
              </a:rPr>
              <a:t>[</a:t>
            </a:r>
            <a:r>
              <a:rPr lang="en-US" altLang="zh-CN" sz="1400" dirty="0" err="1">
                <a:solidFill>
                  <a:srgbClr val="119571"/>
                </a:solidFill>
                <a:cs typeface="Arial" panose="020B0604020202020204" pitchFamily="34" charset="0"/>
              </a:rPr>
              <a:t>i</a:t>
            </a:r>
            <a:r>
              <a:rPr lang="en-US" altLang="zh-CN" sz="1400" dirty="0">
                <a:cs typeface="Arial" panose="020B0604020202020204" pitchFamily="34" charset="0"/>
              </a:rPr>
              <a:t>, </a:t>
            </a:r>
            <a:r>
              <a:rPr lang="en-US" altLang="zh-CN" sz="1400" dirty="0">
                <a:solidFill>
                  <a:srgbClr val="0070C0"/>
                </a:solidFill>
                <a:cs typeface="Arial" panose="020B0604020202020204" pitchFamily="34" charset="0"/>
              </a:rPr>
              <a:t>j</a:t>
            </a:r>
            <a:r>
              <a:rPr lang="en-US" altLang="zh-CN" sz="1400" dirty="0">
                <a:cs typeface="Arial" panose="020B0604020202020204" pitchFamily="34" charset="0"/>
              </a:rPr>
              <a:t>, </a:t>
            </a:r>
            <a:r>
              <a:rPr lang="en-US" altLang="zh-CN" sz="1400" dirty="0">
                <a:solidFill>
                  <a:srgbClr val="B74919"/>
                </a:solidFill>
                <a:cs typeface="Arial" panose="020B0604020202020204" pitchFamily="34" charset="0"/>
              </a:rPr>
              <a:t>by</a:t>
            </a:r>
            <a:r>
              <a:rPr lang="en-US" altLang="zh-CN" sz="1400" dirty="0">
                <a:cs typeface="Arial" panose="020B0604020202020204" pitchFamily="34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) could be applied in </a:t>
            </a:r>
            <a:r>
              <a:rPr lang="en-US" sz="1400" b="0" dirty="0" err="1">
                <a:solidFill>
                  <a:srgbClr val="000000"/>
                </a:solidFill>
                <a:cs typeface="Arial" panose="020B0604020202020204" pitchFamily="34" charset="0"/>
              </a:rPr>
              <a:t>tidyfst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, while the tidy data principal is implemented everywhere.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143" name="Use headers, colors, and/or backgrounds to separate or group together sections."/>
          <p:cNvSpPr txBox="1"/>
          <p:nvPr/>
        </p:nvSpPr>
        <p:spPr>
          <a:xfrm>
            <a:off x="395964" y="5215841"/>
            <a:ext cx="4158437" cy="178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da-DK" altLang="zh-CN" dirty="0">
                <a:solidFill>
                  <a:srgbClr val="000000"/>
                </a:solidFill>
              </a:rPr>
              <a:t>CSV(considered to be general on various platforms ):</a:t>
            </a:r>
            <a:endParaRPr lang="en-US" altLang="zh-CN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fread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0" dirty="0">
                <a:solidFill>
                  <a:srgbClr val="000000"/>
                </a:solidFill>
              </a:rPr>
              <a:t>"file.csv"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0" dirty="0">
                <a:solidFill>
                  <a:srgbClr val="000000"/>
                </a:solidFill>
              </a:rPr>
              <a:t>– read data from a flat file such as .csv or .</a:t>
            </a:r>
            <a:r>
              <a:rPr lang="en-US" altLang="zh-CN" b="0" dirty="0" err="1">
                <a:solidFill>
                  <a:srgbClr val="000000"/>
                </a:solidFill>
              </a:rPr>
              <a:t>tsv</a:t>
            </a:r>
            <a:r>
              <a:rPr lang="en-US" altLang="zh-CN" b="0" dirty="0">
                <a:solidFill>
                  <a:srgbClr val="000000"/>
                </a:solidFill>
              </a:rPr>
              <a:t> into R. 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fwrite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0" dirty="0">
                <a:solidFill>
                  <a:srgbClr val="000000"/>
                </a:solidFill>
              </a:rPr>
              <a:t>dt, "file.csv"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0" dirty="0">
                <a:solidFill>
                  <a:srgbClr val="000000"/>
                </a:solidFill>
              </a:rPr>
              <a:t>– write data to a flat file from R.</a:t>
            </a:r>
          </a:p>
          <a:p>
            <a:pPr lvl="1" indent="0">
              <a:lnSpc>
                <a:spcPct val="90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 </a:t>
            </a:r>
          </a:p>
          <a:p>
            <a:pPr lvl="1" indent="0">
              <a:lnSpc>
                <a:spcPct val="90000"/>
              </a:lnSpc>
            </a:pPr>
            <a:r>
              <a:rPr lang="da-DK" altLang="zh-CN" dirty="0">
                <a:solidFill>
                  <a:srgbClr val="000000"/>
                </a:solidFill>
              </a:rPr>
              <a:t>FST(considered to be fast and memory efficient):</a:t>
            </a:r>
            <a:endParaRPr lang="en-US" altLang="zh-CN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import_fst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0" dirty="0">
                <a:solidFill>
                  <a:srgbClr val="000000"/>
                </a:solidFill>
              </a:rPr>
              <a:t>"</a:t>
            </a:r>
            <a:r>
              <a:rPr lang="en-US" altLang="zh-CN" b="0" dirty="0" err="1">
                <a:solidFill>
                  <a:srgbClr val="000000"/>
                </a:solidFill>
              </a:rPr>
              <a:t>file.fst</a:t>
            </a:r>
            <a:r>
              <a:rPr lang="en-US" altLang="zh-CN" b="0" dirty="0">
                <a:solidFill>
                  <a:srgbClr val="000000"/>
                </a:solidFill>
              </a:rPr>
              <a:t>"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0" dirty="0">
                <a:solidFill>
                  <a:srgbClr val="000000"/>
                </a:solidFill>
              </a:rPr>
              <a:t>– read data from a flat file of .</a:t>
            </a:r>
            <a:r>
              <a:rPr lang="en-US" altLang="zh-CN" b="0" dirty="0" err="1">
                <a:solidFill>
                  <a:srgbClr val="000000"/>
                </a:solidFill>
              </a:rPr>
              <a:t>fst</a:t>
            </a:r>
            <a:r>
              <a:rPr lang="en-US" altLang="zh-CN" b="0" dirty="0">
                <a:solidFill>
                  <a:srgbClr val="000000"/>
                </a:solidFill>
              </a:rPr>
              <a:t> into R. 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export_fst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0" dirty="0">
                <a:solidFill>
                  <a:srgbClr val="000000"/>
                </a:solidFill>
              </a:rPr>
              <a:t>dt, "</a:t>
            </a:r>
            <a:r>
              <a:rPr lang="en-US" altLang="zh-CN" b="0" dirty="0" err="1">
                <a:solidFill>
                  <a:srgbClr val="000000"/>
                </a:solidFill>
              </a:rPr>
              <a:t>file.fst</a:t>
            </a:r>
            <a:r>
              <a:rPr lang="en-US" altLang="zh-CN" b="0" dirty="0">
                <a:solidFill>
                  <a:srgbClr val="000000"/>
                </a:solidFill>
              </a:rPr>
              <a:t>"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0" dirty="0">
                <a:solidFill>
                  <a:srgbClr val="000000"/>
                </a:solidFill>
              </a:rPr>
              <a:t>– write data to a .</a:t>
            </a:r>
            <a:r>
              <a:rPr lang="en-US" altLang="zh-CN" b="0">
                <a:solidFill>
                  <a:srgbClr val="000000"/>
                </a:solidFill>
              </a:rPr>
              <a:t>fst </a:t>
            </a:r>
            <a:r>
              <a:rPr lang="en-US" altLang="zh-CN" b="0" dirty="0">
                <a:solidFill>
                  <a:srgbClr val="000000"/>
                </a:solidFill>
              </a:rPr>
              <a:t>file from R. </a:t>
            </a:r>
          </a:p>
          <a:p>
            <a:pPr lvl="1" indent="0">
              <a:lnSpc>
                <a:spcPct val="90000"/>
              </a:lnSpc>
            </a:pPr>
            <a:endParaRPr lang="en-US" altLang="zh-CN" b="0" dirty="0">
              <a:solidFill>
                <a:srgbClr val="000000"/>
              </a:solidFill>
            </a:endParaRPr>
          </a:p>
        </p:txBody>
      </p:sp>
      <p:sp>
        <p:nvSpPr>
          <p:cNvPr id="144" name="Layout Suggestions"/>
          <p:cNvSpPr txBox="1"/>
          <p:nvPr/>
        </p:nvSpPr>
        <p:spPr>
          <a:xfrm>
            <a:off x="345033" y="4822482"/>
            <a:ext cx="356066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Data I/O</a:t>
            </a:r>
          </a:p>
        </p:txBody>
      </p:sp>
      <p:sp>
        <p:nvSpPr>
          <p:cNvPr id="145" name="Line"/>
          <p:cNvSpPr/>
          <p:nvPr/>
        </p:nvSpPr>
        <p:spPr>
          <a:xfrm>
            <a:off x="304560" y="4727441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CODE"/>
          <p:cNvSpPr txBox="1"/>
          <p:nvPr/>
        </p:nvSpPr>
        <p:spPr>
          <a:xfrm>
            <a:off x="4788646" y="5030186"/>
            <a:ext cx="34239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/>
            <a:r>
              <a:rPr lang="en-US" dirty="0"/>
              <a:t>LOGICAL OPERATORS TO USE IN  </a:t>
            </a:r>
            <a:r>
              <a:rPr lang="en-US" altLang="zh-CN" dirty="0" err="1"/>
              <a:t>filter_dt</a:t>
            </a:r>
            <a:endParaRPr lang="en-US" dirty="0">
              <a:solidFill>
                <a:srgbClr val="119571"/>
              </a:solidFill>
            </a:endParaRPr>
          </a:p>
        </p:txBody>
      </p:sp>
      <p:sp>
        <p:nvSpPr>
          <p:cNvPr id="150" name="Line"/>
          <p:cNvSpPr/>
          <p:nvPr/>
        </p:nvSpPr>
        <p:spPr>
          <a:xfrm>
            <a:off x="4728118" y="4932052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Use headers, colors, and/or backgrounds to separate or group together sections."/>
          <p:cNvSpPr txBox="1"/>
          <p:nvPr/>
        </p:nvSpPr>
        <p:spPr>
          <a:xfrm>
            <a:off x="4822609" y="5347539"/>
            <a:ext cx="4211596" cy="46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&lt;	&lt;=	is.na()	%in%	|	</a:t>
            </a:r>
            <a:r>
              <a:rPr lang="en-US" dirty="0">
                <a:solidFill>
                  <a:srgbClr val="000000"/>
                </a:solidFill>
              </a:rPr>
              <a:t>%like%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&gt;	&gt;=	!is.na()	!	&amp;	</a:t>
            </a:r>
            <a:r>
              <a:rPr lang="en-US" dirty="0">
                <a:solidFill>
                  <a:srgbClr val="000000"/>
                </a:solidFill>
              </a:rPr>
              <a:t>%between%</a:t>
            </a:r>
          </a:p>
        </p:txBody>
      </p:sp>
      <p:sp>
        <p:nvSpPr>
          <p:cNvPr id="160" name="Use headers, colors, and/or backgrounds to separate or group together sections."/>
          <p:cNvSpPr txBox="1"/>
          <p:nvPr/>
        </p:nvSpPr>
        <p:spPr>
          <a:xfrm>
            <a:off x="5952702" y="2345110"/>
            <a:ext cx="3063543" cy="54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select_dt</a:t>
            </a:r>
            <a:r>
              <a:rPr lang="en-US" b="0" dirty="0">
                <a:solidFill>
                  <a:srgbClr val="000000"/>
                </a:solidFill>
              </a:rPr>
              <a:t>(dt, 2) – get column(s) as </a:t>
            </a:r>
            <a:r>
              <a:rPr lang="en-US" b="0" dirty="0" err="1">
                <a:solidFill>
                  <a:srgbClr val="000000"/>
                </a:solidFill>
              </a:rPr>
              <a:t>data.table</a:t>
            </a: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pull_dt</a:t>
            </a:r>
            <a:r>
              <a:rPr lang="en-US" b="0" dirty="0">
                <a:solidFill>
                  <a:srgbClr val="000000"/>
                </a:solidFill>
              </a:rPr>
              <a:t>(dt, 2) – get column as a vector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select_mix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select columns flexibly</a:t>
            </a:r>
          </a:p>
        </p:txBody>
      </p:sp>
      <p:graphicFrame>
        <p:nvGraphicFramePr>
          <p:cNvPr id="161" name="Table"/>
          <p:cNvGraphicFramePr/>
          <p:nvPr>
            <p:extLst>
              <p:ext uri="{D42A27DB-BD31-4B8C-83A1-F6EECF244321}">
                <p14:modId xmlns:p14="http://schemas.microsoft.com/office/powerpoint/2010/main" val="3829617927"/>
              </p:ext>
            </p:extLst>
          </p:nvPr>
        </p:nvGraphicFramePr>
        <p:xfrm>
          <a:off x="5525181" y="2341868"/>
          <a:ext cx="1548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2" name="Line"/>
          <p:cNvSpPr/>
          <p:nvPr/>
        </p:nvSpPr>
        <p:spPr>
          <a:xfrm>
            <a:off x="5344117" y="249403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912564734"/>
              </p:ext>
            </p:extLst>
          </p:nvPr>
        </p:nvGraphicFramePr>
        <p:xfrm>
          <a:off x="4834526" y="2341868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ktangel 1"/>
          <p:cNvSpPr/>
          <p:nvPr/>
        </p:nvSpPr>
        <p:spPr>
          <a:xfrm>
            <a:off x="4834526" y="1990929"/>
            <a:ext cx="893834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BY COLUMN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4834526" y="1968756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28" name="Rektangel 227"/>
          <p:cNvSpPr/>
          <p:nvPr/>
        </p:nvSpPr>
        <p:spPr>
          <a:xfrm>
            <a:off x="9419240" y="7625994"/>
            <a:ext cx="425758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JOIN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9349452" y="749923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9" name="Use headers, colors, and/or backgrounds to separate or group together sections."/>
          <p:cNvSpPr txBox="1"/>
          <p:nvPr/>
        </p:nvSpPr>
        <p:spPr>
          <a:xfrm>
            <a:off x="4801928" y="9779991"/>
            <a:ext cx="4032858" cy="562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arrange_dt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reorder data by row according to column value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relocate_dt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reorder data by column(s)</a:t>
            </a:r>
            <a:endParaRPr lang="en-US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sp>
        <p:nvSpPr>
          <p:cNvPr id="92" name="Line">
            <a:extLst>
              <a:ext uri="{FF2B5EF4-FFF2-40B4-BE49-F238E27FC236}">
                <a16:creationId xmlns:a16="http://schemas.microsoft.com/office/drawing/2014/main" id="{D1B8FF3B-6C57-DF4D-B3E5-95B25814611A}"/>
              </a:ext>
            </a:extLst>
          </p:cNvPr>
          <p:cNvSpPr/>
          <p:nvPr/>
        </p:nvSpPr>
        <p:spPr>
          <a:xfrm flipV="1">
            <a:off x="9358627" y="1530349"/>
            <a:ext cx="3024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3" name="Layout Suggestions">
            <a:extLst>
              <a:ext uri="{FF2B5EF4-FFF2-40B4-BE49-F238E27FC236}">
                <a16:creationId xmlns:a16="http://schemas.microsoft.com/office/drawing/2014/main" id="{B31B9D0D-B029-3849-95ED-A6B0B6BAD9D8}"/>
              </a:ext>
            </a:extLst>
          </p:cNvPr>
          <p:cNvSpPr txBox="1"/>
          <p:nvPr/>
        </p:nvSpPr>
        <p:spPr>
          <a:xfrm>
            <a:off x="9358627" y="1620354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Group computation</a:t>
            </a:r>
            <a:endParaRPr lang="en-US" dirty="0">
              <a:solidFill>
                <a:srgbClr val="B74919"/>
              </a:solidFill>
            </a:endParaRPr>
          </a:p>
        </p:txBody>
      </p:sp>
      <p:graphicFrame>
        <p:nvGraphicFramePr>
          <p:cNvPr id="94" name="Table">
            <a:extLst>
              <a:ext uri="{FF2B5EF4-FFF2-40B4-BE49-F238E27FC236}">
                <a16:creationId xmlns:a16="http://schemas.microsoft.com/office/drawing/2014/main" id="{79B945F6-A997-F048-867C-9D072ADC99E9}"/>
              </a:ext>
            </a:extLst>
          </p:cNvPr>
          <p:cNvGraphicFramePr/>
          <p:nvPr>
            <p:extLst/>
          </p:nvPr>
        </p:nvGraphicFramePr>
        <p:xfrm>
          <a:off x="10065698" y="2121177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Line">
            <a:extLst>
              <a:ext uri="{FF2B5EF4-FFF2-40B4-BE49-F238E27FC236}">
                <a16:creationId xmlns:a16="http://schemas.microsoft.com/office/drawing/2014/main" id="{2DABAA71-5B01-564B-ADCF-5D1C5CF0E04A}"/>
              </a:ext>
            </a:extLst>
          </p:cNvPr>
          <p:cNvSpPr/>
          <p:nvPr/>
        </p:nvSpPr>
        <p:spPr>
          <a:xfrm>
            <a:off x="987945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96" name="Table">
            <a:extLst>
              <a:ext uri="{FF2B5EF4-FFF2-40B4-BE49-F238E27FC236}">
                <a16:creationId xmlns:a16="http://schemas.microsoft.com/office/drawing/2014/main" id="{9BF9812C-594F-2649-8AB7-B2CB5A718183}"/>
              </a:ext>
            </a:extLst>
          </p:cNvPr>
          <p:cNvGraphicFramePr/>
          <p:nvPr>
            <p:extLst/>
          </p:nvPr>
        </p:nvGraphicFramePr>
        <p:xfrm>
          <a:off x="9358627" y="2122560"/>
          <a:ext cx="464400" cy="1066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7" name="Tabel 3">
            <a:extLst>
              <a:ext uri="{FF2B5EF4-FFF2-40B4-BE49-F238E27FC236}">
                <a16:creationId xmlns:a16="http://schemas.microsoft.com/office/drawing/2014/main" id="{443F8848-7FD4-6848-A08D-A03EE8956F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50469" y="2600049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Tabel 4">
            <a:extLst>
              <a:ext uri="{FF2B5EF4-FFF2-40B4-BE49-F238E27FC236}">
                <a16:creationId xmlns:a16="http://schemas.microsoft.com/office/drawing/2014/main" id="{B1606D4E-6C79-CA4E-8B89-B6BEB98D4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76405"/>
              </p:ext>
            </p:extLst>
          </p:nvPr>
        </p:nvGraphicFramePr>
        <p:xfrm>
          <a:off x="10104485" y="2933406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5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Line">
            <a:extLst>
              <a:ext uri="{FF2B5EF4-FFF2-40B4-BE49-F238E27FC236}">
                <a16:creationId xmlns:a16="http://schemas.microsoft.com/office/drawing/2014/main" id="{A0C1E1A8-344F-B842-A209-E7720244B819}"/>
              </a:ext>
            </a:extLst>
          </p:cNvPr>
          <p:cNvSpPr/>
          <p:nvPr/>
        </p:nvSpPr>
        <p:spPr>
          <a:xfrm>
            <a:off x="1056593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00" name="Table">
            <a:extLst>
              <a:ext uri="{FF2B5EF4-FFF2-40B4-BE49-F238E27FC236}">
                <a16:creationId xmlns:a16="http://schemas.microsoft.com/office/drawing/2014/main" id="{542333FA-63C1-CB4A-BBB5-22C50E8B3306}"/>
              </a:ext>
            </a:extLst>
          </p:cNvPr>
          <p:cNvGraphicFramePr/>
          <p:nvPr>
            <p:extLst/>
          </p:nvPr>
        </p:nvGraphicFramePr>
        <p:xfrm>
          <a:off x="10742497" y="212062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8E8719E-5D47-0E45-9466-14965AD66E5B}"/>
              </a:ext>
            </a:extLst>
          </p:cNvPr>
          <p:cNvSpPr txBox="1"/>
          <p:nvPr/>
        </p:nvSpPr>
        <p:spPr>
          <a:xfrm>
            <a:off x="11334015" y="1987206"/>
            <a:ext cx="2335437" cy="1521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While </a:t>
            </a:r>
            <a:r>
              <a:rPr lang="en-US" b="0" dirty="0" err="1">
                <a:solidFill>
                  <a:srgbClr val="000000"/>
                </a:solidFill>
              </a:rPr>
              <a:t>tidyfst</a:t>
            </a:r>
            <a:r>
              <a:rPr lang="en-US" b="0" dirty="0">
                <a:solidFill>
                  <a:srgbClr val="000000"/>
                </a:solidFill>
              </a:rPr>
              <a:t> provides </a:t>
            </a:r>
            <a:r>
              <a:rPr lang="en-US" dirty="0" err="1">
                <a:solidFill>
                  <a:srgbClr val="000000"/>
                </a:solidFill>
              </a:rPr>
              <a:t>group_dt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group_by_dt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group_by_exe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to implement computation in groups. If you are handling big data, it is recommended to use the </a:t>
            </a:r>
            <a:r>
              <a:rPr lang="en-US" i="1" dirty="0">
                <a:solidFill>
                  <a:srgbClr val="000000"/>
                </a:solidFill>
              </a:rPr>
              <a:t>by</a:t>
            </a:r>
            <a:r>
              <a:rPr lang="en-US" b="0" dirty="0">
                <a:solidFill>
                  <a:srgbClr val="000000"/>
                </a:solidFill>
              </a:rPr>
              <a:t> parameter in the function when available, e.g. </a:t>
            </a:r>
            <a:r>
              <a:rPr lang="en-US" b="0" i="1" dirty="0" err="1">
                <a:solidFill>
                  <a:srgbClr val="000000"/>
                </a:solidFill>
              </a:rPr>
              <a:t>summarise_dt</a:t>
            </a:r>
            <a:r>
              <a:rPr lang="en-US" b="0" i="1" dirty="0">
                <a:solidFill>
                  <a:srgbClr val="000000"/>
                </a:solidFill>
              </a:rPr>
              <a:t>(</a:t>
            </a:r>
            <a:r>
              <a:rPr lang="en-US" b="0" i="1" dirty="0" err="1">
                <a:solidFill>
                  <a:srgbClr val="000000"/>
                </a:solidFill>
              </a:rPr>
              <a:t>iris,avg</a:t>
            </a:r>
            <a:r>
              <a:rPr lang="en-US" b="0" i="1" dirty="0">
                <a:solidFill>
                  <a:srgbClr val="000000"/>
                </a:solidFill>
              </a:rPr>
              <a:t> = mean(</a:t>
            </a:r>
            <a:r>
              <a:rPr lang="en-US" b="0" i="1" dirty="0" err="1">
                <a:solidFill>
                  <a:srgbClr val="000000"/>
                </a:solidFill>
              </a:rPr>
              <a:t>Sepal.Length</a:t>
            </a:r>
            <a:r>
              <a:rPr lang="en-US" b="0" i="1" dirty="0">
                <a:solidFill>
                  <a:srgbClr val="000000"/>
                </a:solidFill>
              </a:rPr>
              <a:t>),by = Species)</a:t>
            </a:r>
            <a:endParaRPr lang="en-US" b="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" name="Line">
            <a:extLst>
              <a:ext uri="{FF2B5EF4-FFF2-40B4-BE49-F238E27FC236}">
                <a16:creationId xmlns:a16="http://schemas.microsoft.com/office/drawing/2014/main" id="{6F914470-B6DA-2345-9E90-BF891DAB8549}"/>
              </a:ext>
            </a:extLst>
          </p:cNvPr>
          <p:cNvSpPr/>
          <p:nvPr/>
        </p:nvSpPr>
        <p:spPr>
          <a:xfrm>
            <a:off x="9408722" y="5681478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Useful Elements">
            <a:extLst>
              <a:ext uri="{FF2B5EF4-FFF2-40B4-BE49-F238E27FC236}">
                <a16:creationId xmlns:a16="http://schemas.microsoft.com/office/drawing/2014/main" id="{DD34CE4D-5E1C-004A-9859-97898C186D20}"/>
              </a:ext>
            </a:extLst>
          </p:cNvPr>
          <p:cNvSpPr txBox="1"/>
          <p:nvPr/>
        </p:nvSpPr>
        <p:spPr>
          <a:xfrm>
            <a:off x="9357554" y="576923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Merge data</a:t>
            </a:r>
          </a:p>
        </p:txBody>
      </p:sp>
      <p:sp>
        <p:nvSpPr>
          <p:cNvPr id="109" name="Group">
            <a:extLst>
              <a:ext uri="{FF2B5EF4-FFF2-40B4-BE49-F238E27FC236}">
                <a16:creationId xmlns:a16="http://schemas.microsoft.com/office/drawing/2014/main" id="{7C094C0A-A0A2-C145-A656-D45E5E8ECA8E}"/>
              </a:ext>
            </a:extLst>
          </p:cNvPr>
          <p:cNvSpPr/>
          <p:nvPr/>
        </p:nvSpPr>
        <p:spPr>
          <a:xfrm>
            <a:off x="328205" y="9002773"/>
            <a:ext cx="4209729" cy="1292953"/>
          </a:xfrm>
          <a:prstGeom prst="rect">
            <a:avLst/>
          </a:prstGeom>
          <a:gradFill flip="none" rotWithShape="1">
            <a:gsLst>
              <a:gs pos="0">
                <a:srgbClr val="F3F3F3"/>
              </a:gs>
              <a:gs pos="38000">
                <a:srgbClr val="F3F3F3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026" name="Picture 2" descr="hex-tidyfst_url.png">
            <a:extLst>
              <a:ext uri="{FF2B5EF4-FFF2-40B4-BE49-F238E27FC236}">
                <a16:creationId xmlns:a16="http://schemas.microsoft.com/office/drawing/2014/main" id="{7A4D2DC6-62A2-4A13-8FD0-022DB11A0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035" y="218308"/>
            <a:ext cx="1461175" cy="169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">
            <a:extLst>
              <a:ext uri="{FF2B5EF4-FFF2-40B4-BE49-F238E27FC236}">
                <a16:creationId xmlns:a16="http://schemas.microsoft.com/office/drawing/2014/main" id="{32152D00-250E-4A75-AEB1-B27D09381F61}"/>
              </a:ext>
            </a:extLst>
          </p:cNvPr>
          <p:cNvSpPr/>
          <p:nvPr/>
        </p:nvSpPr>
        <p:spPr>
          <a:xfrm>
            <a:off x="3027807" y="3345330"/>
            <a:ext cx="1511933" cy="109879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pipes">
            <a:extLst>
              <a:ext uri="{FF2B5EF4-FFF2-40B4-BE49-F238E27FC236}">
                <a16:creationId xmlns:a16="http://schemas.microsoft.com/office/drawing/2014/main" id="{79BEE9A3-A319-4180-ADE2-657F80091A52}"/>
              </a:ext>
            </a:extLst>
          </p:cNvPr>
          <p:cNvSpPr txBox="1"/>
          <p:nvPr/>
        </p:nvSpPr>
        <p:spPr>
          <a:xfrm>
            <a:off x="3875904" y="3684300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sz="1400" dirty="0"/>
              <a:t>pipes</a:t>
            </a:r>
            <a:endParaRPr dirty="0"/>
          </a:p>
        </p:txBody>
      </p:sp>
      <p:sp>
        <p:nvSpPr>
          <p:cNvPr id="120" name="x %&gt;% f(y)…">
            <a:extLst>
              <a:ext uri="{FF2B5EF4-FFF2-40B4-BE49-F238E27FC236}">
                <a16:creationId xmlns:a16="http://schemas.microsoft.com/office/drawing/2014/main" id="{D6CAF901-6A0D-454C-8A49-321B8C554AC6}"/>
              </a:ext>
            </a:extLst>
          </p:cNvPr>
          <p:cNvSpPr txBox="1"/>
          <p:nvPr/>
        </p:nvSpPr>
        <p:spPr>
          <a:xfrm>
            <a:off x="3207755" y="4122918"/>
            <a:ext cx="1253486" cy="34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400" b="1" dirty="0"/>
              <a:t>x %&gt;% f(y)</a:t>
            </a:r>
            <a:r>
              <a:rPr sz="1400" dirty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400" dirty="0"/>
              <a:t>becomes  </a:t>
            </a:r>
            <a:r>
              <a:rPr sz="1400" b="1" dirty="0"/>
              <a:t>f(x, y)</a:t>
            </a:r>
          </a:p>
        </p:txBody>
      </p:sp>
      <p:pic>
        <p:nvPicPr>
          <p:cNvPr id="121" name="Image" descr="Image">
            <a:extLst>
              <a:ext uri="{FF2B5EF4-FFF2-40B4-BE49-F238E27FC236}">
                <a16:creationId xmlns:a16="http://schemas.microsoft.com/office/drawing/2014/main" id="{72324F4F-21E2-4EA5-9F3B-3859192253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266362" y="3534733"/>
            <a:ext cx="584201" cy="311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9B5862-B395-4C07-A67C-EFAA517F15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883" y="3176792"/>
            <a:ext cx="2362043" cy="842674"/>
          </a:xfrm>
          <a:prstGeom prst="rect">
            <a:avLst/>
          </a:prstGeom>
        </p:spPr>
      </p:pic>
      <p:sp>
        <p:nvSpPr>
          <p:cNvPr id="122" name="Each variable is saved in its own column">
            <a:extLst>
              <a:ext uri="{FF2B5EF4-FFF2-40B4-BE49-F238E27FC236}">
                <a16:creationId xmlns:a16="http://schemas.microsoft.com/office/drawing/2014/main" id="{F0D41A7D-139A-4ACA-86B9-BE7FBDE61BD0}"/>
              </a:ext>
            </a:extLst>
          </p:cNvPr>
          <p:cNvSpPr txBox="1"/>
          <p:nvPr/>
        </p:nvSpPr>
        <p:spPr>
          <a:xfrm>
            <a:off x="381303" y="4039178"/>
            <a:ext cx="1352038" cy="6185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54570" tIns="54570" rIns="54570" bIns="54570" numCol="1" anchor="ctr">
            <a:normAutofit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37463">
              <a:lnSpc>
                <a:spcPct val="90000"/>
              </a:lnSpc>
              <a:spcBef>
                <a:spcPts val="2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88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dirty="0"/>
              <a:t>Each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variable</a:t>
            </a:r>
            <a:r>
              <a:rPr dirty="0"/>
              <a:t> is saved in its own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column</a:t>
            </a:r>
          </a:p>
        </p:txBody>
      </p:sp>
      <p:sp>
        <p:nvSpPr>
          <p:cNvPr id="123" name="Each observation is saved in its own row">
            <a:extLst>
              <a:ext uri="{FF2B5EF4-FFF2-40B4-BE49-F238E27FC236}">
                <a16:creationId xmlns:a16="http://schemas.microsoft.com/office/drawing/2014/main" id="{615AF35D-F8AB-40FE-8C43-390763F4A97A}"/>
              </a:ext>
            </a:extLst>
          </p:cNvPr>
          <p:cNvSpPr txBox="1"/>
          <p:nvPr/>
        </p:nvSpPr>
        <p:spPr>
          <a:xfrm>
            <a:off x="1779926" y="4072763"/>
            <a:ext cx="1319601" cy="550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54570" tIns="54570" rIns="54570" bIns="54570" numCol="1" anchor="ctr">
            <a:normAutofit fontScale="925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49148">
              <a:lnSpc>
                <a:spcPct val="90000"/>
              </a:lnSpc>
              <a:spcBef>
                <a:spcPts val="2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316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dirty="0"/>
              <a:t>Each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observation</a:t>
            </a:r>
            <a:r>
              <a:rPr dirty="0"/>
              <a:t> is saved in its own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row</a:t>
            </a:r>
          </a:p>
        </p:txBody>
      </p:sp>
      <p:sp>
        <p:nvSpPr>
          <p:cNvPr id="124" name="Rektangel 1">
            <a:extLst>
              <a:ext uri="{FF2B5EF4-FFF2-40B4-BE49-F238E27FC236}">
                <a16:creationId xmlns:a16="http://schemas.microsoft.com/office/drawing/2014/main" id="{F13E55C2-246C-4228-975B-520E0C32902E}"/>
              </a:ext>
            </a:extLst>
          </p:cNvPr>
          <p:cNvSpPr/>
          <p:nvPr/>
        </p:nvSpPr>
        <p:spPr>
          <a:xfrm>
            <a:off x="348590" y="5148288"/>
            <a:ext cx="122791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 </a:t>
            </a:r>
          </a:p>
        </p:txBody>
      </p:sp>
      <p:sp>
        <p:nvSpPr>
          <p:cNvPr id="125" name="Line">
            <a:extLst>
              <a:ext uri="{FF2B5EF4-FFF2-40B4-BE49-F238E27FC236}">
                <a16:creationId xmlns:a16="http://schemas.microsoft.com/office/drawing/2014/main" id="{FF21F3E6-B7F8-4667-82B4-56244DC4526B}"/>
              </a:ext>
            </a:extLst>
          </p:cNvPr>
          <p:cNvSpPr/>
          <p:nvPr/>
        </p:nvSpPr>
        <p:spPr>
          <a:xfrm>
            <a:off x="304560" y="7130631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Layout Suggestions">
            <a:extLst>
              <a:ext uri="{FF2B5EF4-FFF2-40B4-BE49-F238E27FC236}">
                <a16:creationId xmlns:a16="http://schemas.microsoft.com/office/drawing/2014/main" id="{F3146FB7-FF85-47BD-9364-E016E225B555}"/>
              </a:ext>
            </a:extLst>
          </p:cNvPr>
          <p:cNvSpPr txBox="1"/>
          <p:nvPr/>
        </p:nvSpPr>
        <p:spPr>
          <a:xfrm>
            <a:off x="351227" y="7215498"/>
            <a:ext cx="41101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Dealing with NAs</a:t>
            </a:r>
          </a:p>
        </p:txBody>
      </p:sp>
      <p:sp>
        <p:nvSpPr>
          <p:cNvPr id="12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EE517D6-4D53-4557-92A1-CEC058FE7E75}"/>
              </a:ext>
            </a:extLst>
          </p:cNvPr>
          <p:cNvSpPr txBox="1"/>
          <p:nvPr/>
        </p:nvSpPr>
        <p:spPr>
          <a:xfrm>
            <a:off x="388584" y="7567656"/>
            <a:ext cx="4158437" cy="1567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drop_na_dt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– drop entries with NA in the column(s)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replace_na_dt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– replace NA with other value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delete_na_cols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– delete column(s) when NA volume or proportion is larger than a threshold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delete_na_rows</a:t>
            </a:r>
            <a:r>
              <a:rPr lang="en-US" altLang="zh-CN" b="0" dirty="0">
                <a:solidFill>
                  <a:srgbClr val="000000"/>
                </a:solidFill>
              </a:rPr>
              <a:t>– delete row(s) when NA volume or proportion is larger than a threshold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fill_na_dt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– fill NA with previous or next observations</a:t>
            </a:r>
          </a:p>
          <a:p>
            <a:pPr lvl="1" indent="0">
              <a:lnSpc>
                <a:spcPct val="90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8" name="Rektangel 1">
            <a:extLst>
              <a:ext uri="{FF2B5EF4-FFF2-40B4-BE49-F238E27FC236}">
                <a16:creationId xmlns:a16="http://schemas.microsoft.com/office/drawing/2014/main" id="{3F2D2B9A-19CA-4167-8C78-510231B1BA6D}"/>
              </a:ext>
            </a:extLst>
          </p:cNvPr>
          <p:cNvSpPr/>
          <p:nvPr/>
        </p:nvSpPr>
        <p:spPr>
          <a:xfrm>
            <a:off x="4829954" y="3025408"/>
            <a:ext cx="621324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BY ROW</a:t>
            </a:r>
          </a:p>
        </p:txBody>
      </p:sp>
      <p:sp>
        <p:nvSpPr>
          <p:cNvPr id="129" name="Line">
            <a:extLst>
              <a:ext uri="{FF2B5EF4-FFF2-40B4-BE49-F238E27FC236}">
                <a16:creationId xmlns:a16="http://schemas.microsoft.com/office/drawing/2014/main" id="{F3025CB3-28D3-46B6-8308-72D6996F0B7A}"/>
              </a:ext>
            </a:extLst>
          </p:cNvPr>
          <p:cNvSpPr/>
          <p:nvPr/>
        </p:nvSpPr>
        <p:spPr>
          <a:xfrm flipV="1">
            <a:off x="4829954" y="3003235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30" name="Table">
            <a:extLst>
              <a:ext uri="{FF2B5EF4-FFF2-40B4-BE49-F238E27FC236}">
                <a16:creationId xmlns:a16="http://schemas.microsoft.com/office/drawing/2014/main" id="{FF81C63F-0174-47E9-B8EA-B666B2785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029957"/>
              </p:ext>
            </p:extLst>
          </p:nvPr>
        </p:nvGraphicFramePr>
        <p:xfrm>
          <a:off x="5519734" y="3358998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Line">
            <a:extLst>
              <a:ext uri="{FF2B5EF4-FFF2-40B4-BE49-F238E27FC236}">
                <a16:creationId xmlns:a16="http://schemas.microsoft.com/office/drawing/2014/main" id="{B0C80099-C319-485F-9FC2-7F95A7BD347E}"/>
              </a:ext>
            </a:extLst>
          </p:cNvPr>
          <p:cNvSpPr/>
          <p:nvPr/>
        </p:nvSpPr>
        <p:spPr>
          <a:xfrm flipV="1">
            <a:off x="5336092" y="351564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32" name="Table">
            <a:extLst>
              <a:ext uri="{FF2B5EF4-FFF2-40B4-BE49-F238E27FC236}">
                <a16:creationId xmlns:a16="http://schemas.microsoft.com/office/drawing/2014/main" id="{A4C8ECF6-C788-4CA7-AD83-EE693A7C0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361922"/>
              </p:ext>
            </p:extLst>
          </p:nvPr>
        </p:nvGraphicFramePr>
        <p:xfrm>
          <a:off x="4829954" y="3362041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" name="Table">
            <a:extLst>
              <a:ext uri="{FF2B5EF4-FFF2-40B4-BE49-F238E27FC236}">
                <a16:creationId xmlns:a16="http://schemas.microsoft.com/office/drawing/2014/main" id="{B0D5D833-8D22-4125-BC93-1C8C8E2DC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559702"/>
              </p:ext>
            </p:extLst>
          </p:nvPr>
        </p:nvGraphicFramePr>
        <p:xfrm>
          <a:off x="5519735" y="4276154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Line">
            <a:extLst>
              <a:ext uri="{FF2B5EF4-FFF2-40B4-BE49-F238E27FC236}">
                <a16:creationId xmlns:a16="http://schemas.microsoft.com/office/drawing/2014/main" id="{095E197F-3186-4F93-85E3-FE3810C0DBCE}"/>
              </a:ext>
            </a:extLst>
          </p:cNvPr>
          <p:cNvSpPr/>
          <p:nvPr/>
        </p:nvSpPr>
        <p:spPr>
          <a:xfrm>
            <a:off x="5336092" y="442855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35" name="Table">
            <a:extLst>
              <a:ext uri="{FF2B5EF4-FFF2-40B4-BE49-F238E27FC236}">
                <a16:creationId xmlns:a16="http://schemas.microsoft.com/office/drawing/2014/main" id="{AD6812BB-0562-46C4-B373-2E0C75755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222037"/>
              </p:ext>
            </p:extLst>
          </p:nvPr>
        </p:nvGraphicFramePr>
        <p:xfrm>
          <a:off x="4829954" y="427615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61AF19BF-E764-4279-80DD-69D32AC830E5}"/>
              </a:ext>
            </a:extLst>
          </p:cNvPr>
          <p:cNvSpPr txBox="1"/>
          <p:nvPr/>
        </p:nvSpPr>
        <p:spPr>
          <a:xfrm>
            <a:off x="6175613" y="3358970"/>
            <a:ext cx="2830391" cy="148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Subset row based on: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slice_dt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Position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slice_sample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- Randomly</a:t>
            </a:r>
            <a:endParaRPr lang="en-US" b="0" dirty="0">
              <a:solidFill>
                <a:srgbClr val="000000"/>
              </a:solidFill>
            </a:endParaRP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slice_max_dt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slice_min_dt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values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slice_top_dt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slice_tail_dt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- Position from top or bottom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distinct_dt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unique values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filter_dt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- condition</a:t>
            </a:r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864559C4-F667-4131-9668-337BB39EC080}"/>
              </a:ext>
            </a:extLst>
          </p:cNvPr>
          <p:cNvSpPr/>
          <p:nvPr/>
        </p:nvSpPr>
        <p:spPr>
          <a:xfrm>
            <a:off x="4754684" y="585905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9" name="Useful Elements">
            <a:extLst>
              <a:ext uri="{FF2B5EF4-FFF2-40B4-BE49-F238E27FC236}">
                <a16:creationId xmlns:a16="http://schemas.microsoft.com/office/drawing/2014/main" id="{9895C39A-84B1-48D1-99D4-E79699B85191}"/>
              </a:ext>
            </a:extLst>
          </p:cNvPr>
          <p:cNvSpPr txBox="1"/>
          <p:nvPr/>
        </p:nvSpPr>
        <p:spPr>
          <a:xfrm>
            <a:off x="4754684" y="934736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Reorder data</a:t>
            </a:r>
          </a:p>
        </p:txBody>
      </p: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1E2099DF-FC59-4BDA-9614-D45EA32A6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770759"/>
              </p:ext>
            </p:extLst>
          </p:nvPr>
        </p:nvGraphicFramePr>
        <p:xfrm>
          <a:off x="5334143" y="6363786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Line">
            <a:extLst>
              <a:ext uri="{FF2B5EF4-FFF2-40B4-BE49-F238E27FC236}">
                <a16:creationId xmlns:a16="http://schemas.microsoft.com/office/drawing/2014/main" id="{B78AE56D-D7EF-4696-BB28-64995C50A167}"/>
              </a:ext>
            </a:extLst>
          </p:cNvPr>
          <p:cNvSpPr/>
          <p:nvPr/>
        </p:nvSpPr>
        <p:spPr>
          <a:xfrm>
            <a:off x="5155147" y="651422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52" name="Table">
            <a:extLst>
              <a:ext uri="{FF2B5EF4-FFF2-40B4-BE49-F238E27FC236}">
                <a16:creationId xmlns:a16="http://schemas.microsoft.com/office/drawing/2014/main" id="{B6AA14C3-45E9-4702-B840-6AC228D96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670902"/>
              </p:ext>
            </p:extLst>
          </p:nvPr>
        </p:nvGraphicFramePr>
        <p:xfrm>
          <a:off x="4800180" y="6363786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6" name="Line">
            <a:extLst>
              <a:ext uri="{FF2B5EF4-FFF2-40B4-BE49-F238E27FC236}">
                <a16:creationId xmlns:a16="http://schemas.microsoft.com/office/drawing/2014/main" id="{D6730273-9C3D-4A7A-A39E-5EB7DB96D554}"/>
              </a:ext>
            </a:extLst>
          </p:cNvPr>
          <p:cNvSpPr/>
          <p:nvPr/>
        </p:nvSpPr>
        <p:spPr>
          <a:xfrm>
            <a:off x="5155147" y="7227391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57" name="Table">
            <a:extLst>
              <a:ext uri="{FF2B5EF4-FFF2-40B4-BE49-F238E27FC236}">
                <a16:creationId xmlns:a16="http://schemas.microsoft.com/office/drawing/2014/main" id="{D5B17723-D992-4711-A95F-FCFF51746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636361"/>
              </p:ext>
            </p:extLst>
          </p:nvPr>
        </p:nvGraphicFramePr>
        <p:xfrm>
          <a:off x="4800180" y="7072847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8" name="Table">
            <a:extLst>
              <a:ext uri="{FF2B5EF4-FFF2-40B4-BE49-F238E27FC236}">
                <a16:creationId xmlns:a16="http://schemas.microsoft.com/office/drawing/2014/main" id="{65BF0482-9DAD-40DD-948B-3947FD547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706271"/>
              </p:ext>
            </p:extLst>
          </p:nvPr>
        </p:nvGraphicFramePr>
        <p:xfrm>
          <a:off x="5330847" y="7072847"/>
          <a:ext cx="507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NA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Useful Elements">
            <a:extLst>
              <a:ext uri="{FF2B5EF4-FFF2-40B4-BE49-F238E27FC236}">
                <a16:creationId xmlns:a16="http://schemas.microsoft.com/office/drawing/2014/main" id="{AB93F44C-7E5A-4A85-8B5B-EDDC9E6E14E6}"/>
              </a:ext>
            </a:extLst>
          </p:cNvPr>
          <p:cNvSpPr txBox="1"/>
          <p:nvPr/>
        </p:nvSpPr>
        <p:spPr>
          <a:xfrm>
            <a:off x="4754684" y="598159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Update data</a:t>
            </a:r>
          </a:p>
        </p:txBody>
      </p:sp>
      <p:sp>
        <p:nvSpPr>
          <p:cNvPr id="17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43443DDF-90C7-455C-B8CE-30075E5D1233}"/>
              </a:ext>
            </a:extLst>
          </p:cNvPr>
          <p:cNvSpPr txBox="1"/>
          <p:nvPr/>
        </p:nvSpPr>
        <p:spPr>
          <a:xfrm>
            <a:off x="6175613" y="6422700"/>
            <a:ext cx="2493178" cy="117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/>
            <a:r>
              <a:rPr lang="en-US" dirty="0" err="1">
                <a:solidFill>
                  <a:srgbClr val="000000"/>
                </a:solidFill>
              </a:rPr>
              <a:t>mutate_dt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add or mutate column(s)</a:t>
            </a:r>
          </a:p>
          <a:p>
            <a:pPr lvl="1" indent="0"/>
            <a:r>
              <a:rPr lang="en-US" dirty="0" err="1">
                <a:solidFill>
                  <a:srgbClr val="000000"/>
                </a:solidFill>
              </a:rPr>
              <a:t>mutate_vars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update multiple columns</a:t>
            </a:r>
          </a:p>
          <a:p>
            <a:pPr lvl="1" indent="0"/>
            <a:r>
              <a:rPr lang="en-US" dirty="0" err="1">
                <a:solidFill>
                  <a:srgbClr val="000000"/>
                </a:solidFill>
              </a:rPr>
              <a:t>mutate_when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update entries that meet certain condition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graphicFrame>
        <p:nvGraphicFramePr>
          <p:cNvPr id="174" name="Table">
            <a:extLst>
              <a:ext uri="{FF2B5EF4-FFF2-40B4-BE49-F238E27FC236}">
                <a16:creationId xmlns:a16="http://schemas.microsoft.com/office/drawing/2014/main" id="{034D4674-02EE-4C2D-90CF-4C6FE8689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888654"/>
              </p:ext>
            </p:extLst>
          </p:nvPr>
        </p:nvGraphicFramePr>
        <p:xfrm>
          <a:off x="5486509" y="8324606"/>
          <a:ext cx="154319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" name="Line">
            <a:extLst>
              <a:ext uri="{FF2B5EF4-FFF2-40B4-BE49-F238E27FC236}">
                <a16:creationId xmlns:a16="http://schemas.microsoft.com/office/drawing/2014/main" id="{58776144-5EF4-47D2-B432-A567CF9FC74F}"/>
              </a:ext>
            </a:extLst>
          </p:cNvPr>
          <p:cNvSpPr/>
          <p:nvPr/>
        </p:nvSpPr>
        <p:spPr>
          <a:xfrm>
            <a:off x="5306761" y="847403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76" name="Table">
            <a:extLst>
              <a:ext uri="{FF2B5EF4-FFF2-40B4-BE49-F238E27FC236}">
                <a16:creationId xmlns:a16="http://schemas.microsoft.com/office/drawing/2014/main" id="{2B372E3D-6F30-4297-A0CA-95857677F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848931"/>
              </p:ext>
            </p:extLst>
          </p:nvPr>
        </p:nvGraphicFramePr>
        <p:xfrm>
          <a:off x="4797170" y="8323481"/>
          <a:ext cx="463158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Line">
            <a:extLst>
              <a:ext uri="{FF2B5EF4-FFF2-40B4-BE49-F238E27FC236}">
                <a16:creationId xmlns:a16="http://schemas.microsoft.com/office/drawing/2014/main" id="{FD65397C-7AB5-4F6A-AF9F-CCE49DF0E53B}"/>
              </a:ext>
            </a:extLst>
          </p:cNvPr>
          <p:cNvSpPr/>
          <p:nvPr/>
        </p:nvSpPr>
        <p:spPr>
          <a:xfrm>
            <a:off x="4754684" y="765055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8" name="Useful Elements">
            <a:extLst>
              <a:ext uri="{FF2B5EF4-FFF2-40B4-BE49-F238E27FC236}">
                <a16:creationId xmlns:a16="http://schemas.microsoft.com/office/drawing/2014/main" id="{8C251186-63DC-4E62-88E4-7341A5C3F6C8}"/>
              </a:ext>
            </a:extLst>
          </p:cNvPr>
          <p:cNvSpPr txBox="1"/>
          <p:nvPr/>
        </p:nvSpPr>
        <p:spPr>
          <a:xfrm>
            <a:off x="4754684" y="7773093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Aggregation </a:t>
            </a:r>
          </a:p>
        </p:txBody>
      </p:sp>
      <p:sp>
        <p:nvSpPr>
          <p:cNvPr id="181" name="Line">
            <a:extLst>
              <a:ext uri="{FF2B5EF4-FFF2-40B4-BE49-F238E27FC236}">
                <a16:creationId xmlns:a16="http://schemas.microsoft.com/office/drawing/2014/main" id="{220548F4-E3AE-4CD9-AFA7-54DA44DCD597}"/>
              </a:ext>
            </a:extLst>
          </p:cNvPr>
          <p:cNvSpPr/>
          <p:nvPr/>
        </p:nvSpPr>
        <p:spPr>
          <a:xfrm>
            <a:off x="4728118" y="916185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EA63C4B-3273-45F4-B56E-29A09B112309}"/>
              </a:ext>
            </a:extLst>
          </p:cNvPr>
          <p:cNvSpPr txBox="1"/>
          <p:nvPr/>
        </p:nvSpPr>
        <p:spPr>
          <a:xfrm>
            <a:off x="5728360" y="8200620"/>
            <a:ext cx="3190583" cy="1112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summarise_dt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aggregate one column to one value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count_dt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add_count_dt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get unique counts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summarise_vars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aggregate multiple columns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summarise_when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conditional aggregation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F5A9BDB7-537F-4DFA-865A-39D763E17773}"/>
              </a:ext>
            </a:extLst>
          </p:cNvPr>
          <p:cNvSpPr/>
          <p:nvPr/>
        </p:nvSpPr>
        <p:spPr>
          <a:xfrm>
            <a:off x="9357554" y="343997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1" name="Useful Elements">
            <a:extLst>
              <a:ext uri="{FF2B5EF4-FFF2-40B4-BE49-F238E27FC236}">
                <a16:creationId xmlns:a16="http://schemas.microsoft.com/office/drawing/2014/main" id="{8F9CA060-CFE7-4627-8BC0-186B73199878}"/>
              </a:ext>
            </a:extLst>
          </p:cNvPr>
          <p:cNvSpPr txBox="1"/>
          <p:nvPr/>
        </p:nvSpPr>
        <p:spPr>
          <a:xfrm>
            <a:off x="9357554" y="3562510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Reshape data</a:t>
            </a:r>
          </a:p>
        </p:txBody>
      </p:sp>
      <p:graphicFrame>
        <p:nvGraphicFramePr>
          <p:cNvPr id="104" name="Table">
            <a:extLst>
              <a:ext uri="{FF2B5EF4-FFF2-40B4-BE49-F238E27FC236}">
                <a16:creationId xmlns:a16="http://schemas.microsoft.com/office/drawing/2014/main" id="{D37A9D44-2E5E-4C86-A827-DCD8B1695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78281"/>
              </p:ext>
            </p:extLst>
          </p:nvPr>
        </p:nvGraphicFramePr>
        <p:xfrm>
          <a:off x="9357131" y="3977155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" name="Line">
            <a:extLst>
              <a:ext uri="{FF2B5EF4-FFF2-40B4-BE49-F238E27FC236}">
                <a16:creationId xmlns:a16="http://schemas.microsoft.com/office/drawing/2014/main" id="{6F0E146A-ECFB-457E-BDA5-5443FA9B135D}"/>
              </a:ext>
            </a:extLst>
          </p:cNvPr>
          <p:cNvSpPr/>
          <p:nvPr/>
        </p:nvSpPr>
        <p:spPr>
          <a:xfrm>
            <a:off x="10018875" y="4125369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06" name="Table">
            <a:extLst>
              <a:ext uri="{FF2B5EF4-FFF2-40B4-BE49-F238E27FC236}">
                <a16:creationId xmlns:a16="http://schemas.microsoft.com/office/drawing/2014/main" id="{71277376-77C6-49F7-B28D-F6DF38E31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195991"/>
              </p:ext>
            </p:extLst>
          </p:nvPr>
        </p:nvGraphicFramePr>
        <p:xfrm>
          <a:off x="10199980" y="3977155"/>
          <a:ext cx="1141812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Table">
            <a:extLst>
              <a:ext uri="{FF2B5EF4-FFF2-40B4-BE49-F238E27FC236}">
                <a16:creationId xmlns:a16="http://schemas.microsoft.com/office/drawing/2014/main" id="{817BEBF3-EFD9-4C6A-A82C-27A3C1B1C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962743"/>
              </p:ext>
            </p:extLst>
          </p:nvPr>
        </p:nvGraphicFramePr>
        <p:xfrm>
          <a:off x="10671652" y="4849264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1" name="Line">
            <a:extLst>
              <a:ext uri="{FF2B5EF4-FFF2-40B4-BE49-F238E27FC236}">
                <a16:creationId xmlns:a16="http://schemas.microsoft.com/office/drawing/2014/main" id="{EF65EC61-1EB7-4233-B969-37C8F00F8A51}"/>
              </a:ext>
            </a:extLst>
          </p:cNvPr>
          <p:cNvSpPr/>
          <p:nvPr/>
        </p:nvSpPr>
        <p:spPr>
          <a:xfrm>
            <a:off x="10502975" y="5011609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12" name="Table">
            <a:extLst>
              <a:ext uri="{FF2B5EF4-FFF2-40B4-BE49-F238E27FC236}">
                <a16:creationId xmlns:a16="http://schemas.microsoft.com/office/drawing/2014/main" id="{DC3C6608-43B5-4BC3-820A-CF911C29A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08951"/>
              </p:ext>
            </p:extLst>
          </p:nvPr>
        </p:nvGraphicFramePr>
        <p:xfrm>
          <a:off x="9357131" y="4849264"/>
          <a:ext cx="1128712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4B3762-7E84-4876-8BAD-0194B4B82B6D}"/>
              </a:ext>
            </a:extLst>
          </p:cNvPr>
          <p:cNvSpPr txBox="1"/>
          <p:nvPr/>
        </p:nvSpPr>
        <p:spPr>
          <a:xfrm>
            <a:off x="11689049" y="4054330"/>
            <a:ext cx="2039673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wider_dt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b="0" dirty="0">
                <a:solidFill>
                  <a:srgbClr val="000000"/>
                </a:solidFill>
              </a:rPr>
              <a:t>Transform data from long to wide </a:t>
            </a:r>
          </a:p>
        </p:txBody>
      </p:sp>
      <p:sp>
        <p:nvSpPr>
          <p:cNvPr id="15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660AECD-5641-4171-8C62-AB175109DE73}"/>
              </a:ext>
            </a:extLst>
          </p:cNvPr>
          <p:cNvSpPr txBox="1"/>
          <p:nvPr/>
        </p:nvSpPr>
        <p:spPr>
          <a:xfrm>
            <a:off x="11689123" y="4864166"/>
            <a:ext cx="2039673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longer_dt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b="0" dirty="0">
                <a:solidFill>
                  <a:srgbClr val="000000"/>
                </a:solidFill>
              </a:rPr>
              <a:t>Transform data from wide to long</a:t>
            </a:r>
          </a:p>
        </p:txBody>
      </p:sp>
      <p:sp>
        <p:nvSpPr>
          <p:cNvPr id="154" name="Rektangel 227">
            <a:extLst>
              <a:ext uri="{FF2B5EF4-FFF2-40B4-BE49-F238E27FC236}">
                <a16:creationId xmlns:a16="http://schemas.microsoft.com/office/drawing/2014/main" id="{40C842AC-1854-488F-9346-E2AC9EAC50DC}"/>
              </a:ext>
            </a:extLst>
          </p:cNvPr>
          <p:cNvSpPr/>
          <p:nvPr/>
        </p:nvSpPr>
        <p:spPr>
          <a:xfrm>
            <a:off x="9390857" y="6050132"/>
            <a:ext cx="432170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BIND</a:t>
            </a:r>
          </a:p>
        </p:txBody>
      </p:sp>
      <p:graphicFrame>
        <p:nvGraphicFramePr>
          <p:cNvPr id="155" name="Table">
            <a:extLst>
              <a:ext uri="{FF2B5EF4-FFF2-40B4-BE49-F238E27FC236}">
                <a16:creationId xmlns:a16="http://schemas.microsoft.com/office/drawing/2014/main" id="{31D5E2AF-C068-4DB3-915C-34831EE9B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58506"/>
              </p:ext>
            </p:extLst>
          </p:nvPr>
        </p:nvGraphicFramePr>
        <p:xfrm>
          <a:off x="9563487" y="6368670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" name="Table">
            <a:extLst>
              <a:ext uri="{FF2B5EF4-FFF2-40B4-BE49-F238E27FC236}">
                <a16:creationId xmlns:a16="http://schemas.microsoft.com/office/drawing/2014/main" id="{4AA7E8CD-A931-4A1D-93B8-1226A38A7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701589"/>
              </p:ext>
            </p:extLst>
          </p:nvPr>
        </p:nvGraphicFramePr>
        <p:xfrm>
          <a:off x="10092476" y="6368670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63F9E8C-C26E-4834-A0BF-4B7836F83E5C}"/>
              </a:ext>
            </a:extLst>
          </p:cNvPr>
          <p:cNvSpPr txBox="1"/>
          <p:nvPr/>
        </p:nvSpPr>
        <p:spPr>
          <a:xfrm>
            <a:off x="9873180" y="6430552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66" name="Table">
            <a:extLst>
              <a:ext uri="{FF2B5EF4-FFF2-40B4-BE49-F238E27FC236}">
                <a16:creationId xmlns:a16="http://schemas.microsoft.com/office/drawing/2014/main" id="{C02CA6F9-917E-4B60-A668-B2C32F194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702710"/>
              </p:ext>
            </p:extLst>
          </p:nvPr>
        </p:nvGraphicFramePr>
        <p:xfrm>
          <a:off x="10622055" y="6368670"/>
          <a:ext cx="3096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D9D28F7-02CA-4843-B9C8-C0E55CC7074A}"/>
              </a:ext>
            </a:extLst>
          </p:cNvPr>
          <p:cNvSpPr txBox="1"/>
          <p:nvPr/>
        </p:nvSpPr>
        <p:spPr>
          <a:xfrm>
            <a:off x="10402724" y="6430996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graphicFrame>
        <p:nvGraphicFramePr>
          <p:cNvPr id="168" name="Table">
            <a:extLst>
              <a:ext uri="{FF2B5EF4-FFF2-40B4-BE49-F238E27FC236}">
                <a16:creationId xmlns:a16="http://schemas.microsoft.com/office/drawing/2014/main" id="{3F1726E4-E9DD-4CC2-940B-A0F7AF10A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897731"/>
              </p:ext>
            </p:extLst>
          </p:nvPr>
        </p:nvGraphicFramePr>
        <p:xfrm>
          <a:off x="11579240" y="6375460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9" name="Table">
            <a:extLst>
              <a:ext uri="{FF2B5EF4-FFF2-40B4-BE49-F238E27FC236}">
                <a16:creationId xmlns:a16="http://schemas.microsoft.com/office/drawing/2014/main" id="{4CA98AB5-8BE0-4134-8170-B9DE284AC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364362"/>
              </p:ext>
            </p:extLst>
          </p:nvPr>
        </p:nvGraphicFramePr>
        <p:xfrm>
          <a:off x="12117754" y="6375460"/>
          <a:ext cx="307482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1E64D4BD-728C-4D5E-90AD-4C7ACD87CB23}"/>
              </a:ext>
            </a:extLst>
          </p:cNvPr>
          <p:cNvSpPr txBox="1"/>
          <p:nvPr/>
        </p:nvSpPr>
        <p:spPr>
          <a:xfrm>
            <a:off x="11888933" y="6527836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73" name="Table">
            <a:extLst>
              <a:ext uri="{FF2B5EF4-FFF2-40B4-BE49-F238E27FC236}">
                <a16:creationId xmlns:a16="http://schemas.microsoft.com/office/drawing/2014/main" id="{E7220421-C84D-4457-97ED-883130C9F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754792"/>
              </p:ext>
            </p:extLst>
          </p:nvPr>
        </p:nvGraphicFramePr>
        <p:xfrm>
          <a:off x="12657667" y="6375460"/>
          <a:ext cx="60549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30207FD-7C23-4B43-BBCB-BE02F6D77076}"/>
              </a:ext>
            </a:extLst>
          </p:cNvPr>
          <p:cNvSpPr txBox="1"/>
          <p:nvPr/>
        </p:nvSpPr>
        <p:spPr>
          <a:xfrm>
            <a:off x="12445693" y="6528280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8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19A54D9-1D93-4F3D-9FAA-30D1CF3C5796}"/>
              </a:ext>
            </a:extLst>
          </p:cNvPr>
          <p:cNvSpPr txBox="1"/>
          <p:nvPr/>
        </p:nvSpPr>
        <p:spPr>
          <a:xfrm>
            <a:off x="10144695" y="7222410"/>
            <a:ext cx="417158" cy="219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rbind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8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8685198-4DFF-4546-9FCC-3A065B667B24}"/>
              </a:ext>
            </a:extLst>
          </p:cNvPr>
          <p:cNvSpPr txBox="1"/>
          <p:nvPr/>
        </p:nvSpPr>
        <p:spPr>
          <a:xfrm>
            <a:off x="12277231" y="7222411"/>
            <a:ext cx="486720" cy="22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cbind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8E819840-9041-429A-AEE9-8E3C9E47B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968587"/>
              </p:ext>
            </p:extLst>
          </p:nvPr>
        </p:nvGraphicFramePr>
        <p:xfrm>
          <a:off x="9466701" y="8044919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29E631AF-379B-4CBD-AE79-0A58949EA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602819"/>
              </p:ext>
            </p:extLst>
          </p:nvPr>
        </p:nvGraphicFramePr>
        <p:xfrm>
          <a:off x="10024755" y="8044919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4713C-2F04-4498-8D10-151B58635D8A}"/>
              </a:ext>
            </a:extLst>
          </p:cNvPr>
          <p:cNvSpPr txBox="1"/>
          <p:nvPr/>
        </p:nvSpPr>
        <p:spPr>
          <a:xfrm>
            <a:off x="9785254" y="8197295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87" name="Table">
            <a:extLst>
              <a:ext uri="{FF2B5EF4-FFF2-40B4-BE49-F238E27FC236}">
                <a16:creationId xmlns:a16="http://schemas.microsoft.com/office/drawing/2014/main" id="{2CD58DD3-71FD-4CFA-8E47-A42CEBD62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68165"/>
              </p:ext>
            </p:extLst>
          </p:nvPr>
        </p:nvGraphicFramePr>
        <p:xfrm>
          <a:off x="10538686" y="8044919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E11CD48F-0D7A-4A49-A19F-4A71ADF5A8FC}"/>
              </a:ext>
            </a:extLst>
          </p:cNvPr>
          <p:cNvSpPr txBox="1"/>
          <p:nvPr/>
        </p:nvSpPr>
        <p:spPr>
          <a:xfrm>
            <a:off x="10322099" y="8197739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8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475BDC0-CED7-4657-825B-258A56CCD4C0}"/>
              </a:ext>
            </a:extLst>
          </p:cNvPr>
          <p:cNvSpPr txBox="1"/>
          <p:nvPr/>
        </p:nvSpPr>
        <p:spPr>
          <a:xfrm>
            <a:off x="11503383" y="8090307"/>
            <a:ext cx="2039673" cy="79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left_join_dt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 err="1">
                <a:solidFill>
                  <a:srgbClr val="000000"/>
                </a:solidFill>
              </a:rPr>
              <a:t>right_join_dt</a:t>
            </a:r>
            <a:endParaRPr lang="en-US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inner_join_dt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 err="1">
                <a:solidFill>
                  <a:srgbClr val="000000"/>
                </a:solidFill>
              </a:rPr>
              <a:t>full_join_dt</a:t>
            </a:r>
            <a:endParaRPr lang="en-US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anti_join_dt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 err="1">
                <a:solidFill>
                  <a:srgbClr val="000000"/>
                </a:solidFill>
              </a:rPr>
              <a:t>semi_join_dt</a:t>
            </a:r>
            <a:endParaRPr lang="en-US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90" name="Line">
            <a:extLst>
              <a:ext uri="{FF2B5EF4-FFF2-40B4-BE49-F238E27FC236}">
                <a16:creationId xmlns:a16="http://schemas.microsoft.com/office/drawing/2014/main" id="{D81DE61F-75BB-4A0D-A63D-8CE6C72FF182}"/>
              </a:ext>
            </a:extLst>
          </p:cNvPr>
          <p:cNvSpPr/>
          <p:nvPr/>
        </p:nvSpPr>
        <p:spPr>
          <a:xfrm flipV="1">
            <a:off x="9419240" y="888315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Rektangel 227">
            <a:extLst>
              <a:ext uri="{FF2B5EF4-FFF2-40B4-BE49-F238E27FC236}">
                <a16:creationId xmlns:a16="http://schemas.microsoft.com/office/drawing/2014/main" id="{B0FBEE4F-C7B3-422D-A3F6-C9558C9495B1}"/>
              </a:ext>
            </a:extLst>
          </p:cNvPr>
          <p:cNvSpPr/>
          <p:nvPr/>
        </p:nvSpPr>
        <p:spPr>
          <a:xfrm>
            <a:off x="9474459" y="8915296"/>
            <a:ext cx="1267335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SET OPERATIONS</a:t>
            </a:r>
          </a:p>
        </p:txBody>
      </p:sp>
      <p:pic>
        <p:nvPicPr>
          <p:cNvPr id="192" name="Image" descr="Image">
            <a:extLst>
              <a:ext uri="{FF2B5EF4-FFF2-40B4-BE49-F238E27FC236}">
                <a16:creationId xmlns:a16="http://schemas.microsoft.com/office/drawing/2014/main" id="{5AC46388-D732-40C8-8C81-B6EBAEFEC4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745024" y="9406693"/>
            <a:ext cx="1105748" cy="706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9A972ED-782A-4EC1-A9F2-E68FBEDC4615}"/>
              </a:ext>
            </a:extLst>
          </p:cNvPr>
          <p:cNvSpPr txBox="1"/>
          <p:nvPr/>
        </p:nvSpPr>
        <p:spPr>
          <a:xfrm>
            <a:off x="11423571" y="9347675"/>
            <a:ext cx="1695847" cy="79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 algn="ctr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intersect_dt</a:t>
            </a:r>
            <a:endParaRPr lang="en-US" dirty="0">
              <a:solidFill>
                <a:srgbClr val="000000"/>
              </a:solidFill>
            </a:endParaRPr>
          </a:p>
          <a:p>
            <a:pPr lvl="1" indent="0" algn="ctr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union_dt</a:t>
            </a:r>
            <a:endParaRPr lang="en-US" dirty="0">
              <a:solidFill>
                <a:srgbClr val="000000"/>
              </a:solidFill>
            </a:endParaRPr>
          </a:p>
          <a:p>
            <a:pPr lvl="1" indent="0" algn="ctr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setdiff_dt</a:t>
            </a:r>
            <a:endParaRPr lang="en-US" dirty="0">
              <a:solidFill>
                <a:srgbClr val="000000"/>
              </a:solidFill>
            </a:endParaRPr>
          </a:p>
          <a:p>
            <a:pPr lvl="1" indent="0" algn="ctr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setequal_dt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94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7B79DAE-8C44-4A38-AB84-7C2ADA56DC43}"/>
              </a:ext>
            </a:extLst>
          </p:cNvPr>
          <p:cNvSpPr txBox="1"/>
          <p:nvPr/>
        </p:nvSpPr>
        <p:spPr>
          <a:xfrm>
            <a:off x="431542" y="9068766"/>
            <a:ext cx="2776213" cy="117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lvl="1" indent="0"/>
            <a:r>
              <a:rPr lang="da-DK" altLang="zh-CN" sz="1600" dirty="0"/>
              <a:t>tidyft</a:t>
            </a:r>
            <a:b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In </a:t>
            </a:r>
            <a:r>
              <a:rPr 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, there is an important feature: modification by reference. This could be really useful in high performance computation. This feature is implemented in </a:t>
            </a:r>
            <a:r>
              <a:rPr 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tidyft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, the mirror package of </a:t>
            </a:r>
            <a:r>
              <a:rPr 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tidyfst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9" name="Picture 5" descr="logo.png">
            <a:extLst>
              <a:ext uri="{FF2B5EF4-FFF2-40B4-BE49-F238E27FC236}">
                <a16:creationId xmlns:a16="http://schemas.microsoft.com/office/drawing/2014/main" id="{BD3ACB93-EB77-44D8-A682-0BBCCA1EB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89" y="9067333"/>
            <a:ext cx="1004747" cy="11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5099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908</Words>
  <Application>Microsoft Office PowerPoint</Application>
  <PresentationFormat>自定义</PresentationFormat>
  <Paragraphs>213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Avenir Roman</vt:lpstr>
      <vt:lpstr>Gill Sans</vt:lpstr>
      <vt:lpstr>Helvetica Light</vt:lpstr>
      <vt:lpstr>Arial</vt:lpstr>
      <vt:lpstr>Helvetica</vt:lpstr>
      <vt:lpstr>Source Sans Pro</vt:lpstr>
      <vt:lpstr>Source Sans Pro Light</vt:lpstr>
      <vt:lpstr>Source Sans Pro Semibold</vt:lpstr>
      <vt:lpstr>White</vt:lpstr>
      <vt:lpstr>Tidy Verbs for Fast Data Manipulation: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tidyfst : : CHEAT SHEET</dc:title>
  <dc:creator>Hope</dc:creator>
  <cp:lastModifiedBy>Hope</cp:lastModifiedBy>
  <cp:revision>849</cp:revision>
  <cp:lastPrinted>2018-09-29T09:25:38Z</cp:lastPrinted>
  <dcterms:modified xsi:type="dcterms:W3CDTF">2020-09-02T02:19:14Z</dcterms:modified>
</cp:coreProperties>
</file>