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85" r:id="rId3"/>
    <p:sldId id="344" r:id="rId4"/>
    <p:sldId id="345" r:id="rId5"/>
    <p:sldId id="355" r:id="rId6"/>
    <p:sldId id="356" r:id="rId7"/>
    <p:sldId id="357" r:id="rId8"/>
    <p:sldId id="359" r:id="rId9"/>
    <p:sldId id="347" r:id="rId10"/>
    <p:sldId id="358" r:id="rId11"/>
    <p:sldId id="361" r:id="rId12"/>
    <p:sldId id="363" r:id="rId13"/>
    <p:sldId id="364" r:id="rId14"/>
    <p:sldId id="362" r:id="rId15"/>
    <p:sldId id="348" r:id="rId16"/>
    <p:sldId id="360" r:id="rId17"/>
    <p:sldId id="365" r:id="rId18"/>
    <p:sldId id="367" r:id="rId19"/>
    <p:sldId id="349" r:id="rId20"/>
    <p:sldId id="353" r:id="rId21"/>
    <p:sldId id="368" r:id="rId22"/>
    <p:sldId id="369" r:id="rId23"/>
    <p:sldId id="370" r:id="rId24"/>
    <p:sldId id="371" r:id="rId25"/>
    <p:sldId id="350" r:id="rId26"/>
    <p:sldId id="372" r:id="rId27"/>
    <p:sldId id="376" r:id="rId28"/>
    <p:sldId id="377" r:id="rId29"/>
    <p:sldId id="378" r:id="rId30"/>
    <p:sldId id="380" r:id="rId31"/>
    <p:sldId id="379" r:id="rId32"/>
    <p:sldId id="383" r:id="rId33"/>
    <p:sldId id="382" r:id="rId34"/>
    <p:sldId id="375" r:id="rId35"/>
    <p:sldId id="346" r:id="rId36"/>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03" autoAdjust="0"/>
    <p:restoredTop sz="71238" autoAdjust="0"/>
  </p:normalViewPr>
  <p:slideViewPr>
    <p:cSldViewPr snapToGrid="0" showGuides="1">
      <p:cViewPr varScale="1">
        <p:scale>
          <a:sx n="48" d="100"/>
          <a:sy n="48" d="100"/>
        </p:scale>
        <p:origin x="1828" y="36"/>
      </p:cViewPr>
      <p:guideLst>
        <p:guide orient="horz" pos="218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169E4104-2A06-4F3B-97B7-9A96C0C406DE}" type="datetimeFigureOut">
              <a:rPr lang="zh-CN" altLang="en-US" smtClean="0"/>
              <a:t>2022/11/18</a:t>
            </a:fld>
            <a:endParaRPr lang="zh-CN" altLang="en-US"/>
          </a:p>
        </p:txBody>
      </p:sp>
      <p:sp>
        <p:nvSpPr>
          <p:cNvPr id="4" name="幻灯片图像占位符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6774B010-CA02-4520-9382-8F7774323ECB}" type="slidenum">
              <a:rPr lang="zh-CN" altLang="en-US" smtClean="0"/>
              <a:t>‹#›</a:t>
            </a:fld>
            <a:endParaRPr lang="zh-CN" altLang="en-US"/>
          </a:p>
        </p:txBody>
      </p:sp>
    </p:spTree>
    <p:extLst>
      <p:ext uri="{BB962C8B-B14F-4D97-AF65-F5344CB8AC3E}">
        <p14:creationId xmlns:p14="http://schemas.microsoft.com/office/powerpoint/2010/main" val="3507335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smtClean="0"/>
              <a:t>1</a:t>
            </a:fld>
            <a:endParaRPr lang="zh-CN" altLang="en-US"/>
          </a:p>
        </p:txBody>
      </p:sp>
    </p:spTree>
    <p:extLst>
      <p:ext uri="{BB962C8B-B14F-4D97-AF65-F5344CB8AC3E}">
        <p14:creationId xmlns:p14="http://schemas.microsoft.com/office/powerpoint/2010/main" val="1217707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93402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4047626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1213750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2669756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14</a:t>
            </a:fld>
            <a:endParaRPr lang="zh-CN" altLang="en-US">
              <a:solidFill>
                <a:prstClr val="black"/>
              </a:solidFill>
            </a:endParaRPr>
          </a:p>
        </p:txBody>
      </p:sp>
    </p:spTree>
    <p:extLst>
      <p:ext uri="{BB962C8B-B14F-4D97-AF65-F5344CB8AC3E}">
        <p14:creationId xmlns:p14="http://schemas.microsoft.com/office/powerpoint/2010/main" val="3511317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15</a:t>
            </a:fld>
            <a:endParaRPr lang="zh-CN" altLang="en-US">
              <a:solidFill>
                <a:prstClr val="black"/>
              </a:solidFill>
            </a:endParaRPr>
          </a:p>
        </p:txBody>
      </p:sp>
    </p:spTree>
    <p:extLst>
      <p:ext uri="{BB962C8B-B14F-4D97-AF65-F5344CB8AC3E}">
        <p14:creationId xmlns:p14="http://schemas.microsoft.com/office/powerpoint/2010/main" val="2592173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3279119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2676455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18</a:t>
            </a:fld>
            <a:endParaRPr lang="zh-CN" altLang="en-US">
              <a:solidFill>
                <a:prstClr val="black"/>
              </a:solidFill>
            </a:endParaRPr>
          </a:p>
        </p:txBody>
      </p:sp>
    </p:spTree>
    <p:extLst>
      <p:ext uri="{BB962C8B-B14F-4D97-AF65-F5344CB8AC3E}">
        <p14:creationId xmlns:p14="http://schemas.microsoft.com/office/powerpoint/2010/main" val="858660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466212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19860778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257289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3858847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1496702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31030461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29141910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18830239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26</a:t>
            </a:fld>
            <a:endParaRPr lang="zh-CN" altLang="en-US">
              <a:solidFill>
                <a:prstClr val="black"/>
              </a:solidFill>
            </a:endParaRPr>
          </a:p>
        </p:txBody>
      </p:sp>
    </p:spTree>
    <p:extLst>
      <p:ext uri="{BB962C8B-B14F-4D97-AF65-F5344CB8AC3E}">
        <p14:creationId xmlns:p14="http://schemas.microsoft.com/office/powerpoint/2010/main" val="9046840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17099702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28</a:t>
            </a:fld>
            <a:endParaRPr lang="zh-CN" altLang="en-US">
              <a:solidFill>
                <a:prstClr val="black"/>
              </a:solidFill>
            </a:endParaRPr>
          </a:p>
        </p:txBody>
      </p:sp>
    </p:spTree>
    <p:extLst>
      <p:ext uri="{BB962C8B-B14F-4D97-AF65-F5344CB8AC3E}">
        <p14:creationId xmlns:p14="http://schemas.microsoft.com/office/powerpoint/2010/main" val="20438812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2276257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2308973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30</a:t>
            </a:fld>
            <a:endParaRPr lang="zh-CN" altLang="en-US">
              <a:solidFill>
                <a:prstClr val="black"/>
              </a:solidFill>
            </a:endParaRPr>
          </a:p>
        </p:txBody>
      </p:sp>
    </p:spTree>
    <p:extLst>
      <p:ext uri="{BB962C8B-B14F-4D97-AF65-F5344CB8AC3E}">
        <p14:creationId xmlns:p14="http://schemas.microsoft.com/office/powerpoint/2010/main" val="39391523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31</a:t>
            </a:fld>
            <a:endParaRPr lang="zh-CN" altLang="en-US">
              <a:solidFill>
                <a:prstClr val="black"/>
              </a:solidFill>
            </a:endParaRPr>
          </a:p>
        </p:txBody>
      </p:sp>
    </p:spTree>
    <p:extLst>
      <p:ext uri="{BB962C8B-B14F-4D97-AF65-F5344CB8AC3E}">
        <p14:creationId xmlns:p14="http://schemas.microsoft.com/office/powerpoint/2010/main" val="22429717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32</a:t>
            </a:fld>
            <a:endParaRPr lang="zh-CN" altLang="en-US">
              <a:solidFill>
                <a:prstClr val="black"/>
              </a:solidFill>
            </a:endParaRPr>
          </a:p>
        </p:txBody>
      </p:sp>
    </p:spTree>
    <p:extLst>
      <p:ext uri="{BB962C8B-B14F-4D97-AF65-F5344CB8AC3E}">
        <p14:creationId xmlns:p14="http://schemas.microsoft.com/office/powerpoint/2010/main" val="12329058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33</a:t>
            </a:fld>
            <a:endParaRPr lang="zh-CN" altLang="en-US">
              <a:solidFill>
                <a:prstClr val="black"/>
              </a:solidFill>
            </a:endParaRPr>
          </a:p>
        </p:txBody>
      </p:sp>
    </p:spTree>
    <p:extLst>
      <p:ext uri="{BB962C8B-B14F-4D97-AF65-F5344CB8AC3E}">
        <p14:creationId xmlns:p14="http://schemas.microsoft.com/office/powerpoint/2010/main" val="31618930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34</a:t>
            </a:fld>
            <a:endParaRPr lang="zh-CN" altLang="en-US">
              <a:solidFill>
                <a:prstClr val="black"/>
              </a:solidFill>
            </a:endParaRPr>
          </a:p>
        </p:txBody>
      </p:sp>
    </p:spTree>
    <p:extLst>
      <p:ext uri="{BB962C8B-B14F-4D97-AF65-F5344CB8AC3E}">
        <p14:creationId xmlns:p14="http://schemas.microsoft.com/office/powerpoint/2010/main" val="7020649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35</a:t>
            </a:fld>
            <a:endParaRPr lang="zh-CN" altLang="en-US">
              <a:solidFill>
                <a:prstClr val="black"/>
              </a:solidFill>
            </a:endParaRPr>
          </a:p>
        </p:txBody>
      </p:sp>
    </p:spTree>
    <p:extLst>
      <p:ext uri="{BB962C8B-B14F-4D97-AF65-F5344CB8AC3E}">
        <p14:creationId xmlns:p14="http://schemas.microsoft.com/office/powerpoint/2010/main" val="3748588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458132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2852024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4023215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2004976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1224739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4256718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540F94E-B641-4017-A995-067AA949C535}" type="datetimeFigureOut">
              <a:rPr lang="zh-CN" altLang="en-US" smtClean="0"/>
              <a:t>2022/11/18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3659919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540F94E-B641-4017-A995-067AA949C535}" type="datetimeFigureOut">
              <a:rPr lang="zh-CN" altLang="en-US" smtClean="0"/>
              <a:t>2022/11/18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3907601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540F94E-B641-4017-A995-067AA949C535}" type="datetimeFigureOut">
              <a:rPr lang="zh-CN" altLang="en-US" smtClean="0"/>
              <a:t>2022/11/18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1587534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540F94E-B641-4017-A995-067AA949C535}" type="datetimeFigureOut">
              <a:rPr lang="zh-CN" altLang="en-US" smtClean="0"/>
              <a:t>2022/11/18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1662386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540F94E-B641-4017-A995-067AA949C535}" type="datetimeFigureOut">
              <a:rPr lang="zh-CN" altLang="en-US" smtClean="0"/>
              <a:t>2022/11/18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2482158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540F94E-B641-4017-A995-067AA949C535}" type="datetimeFigureOut">
              <a:rPr lang="zh-CN" altLang="en-US" smtClean="0"/>
              <a:t>2022/11/18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961254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540F94E-B641-4017-A995-067AA949C535}" type="datetimeFigureOut">
              <a:rPr lang="zh-CN" altLang="en-US" smtClean="0"/>
              <a:t>2022/11/18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905218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540F94E-B641-4017-A995-067AA949C535}" type="datetimeFigureOut">
              <a:rPr lang="zh-CN" altLang="en-US" smtClean="0"/>
              <a:t>2022/11/18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113292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40F94E-B641-4017-A995-067AA949C535}" type="datetimeFigureOut">
              <a:rPr lang="zh-CN" altLang="en-US" smtClean="0"/>
              <a:t>2022/11/18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1940696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540F94E-B641-4017-A995-067AA949C535}" type="datetimeFigureOut">
              <a:rPr lang="zh-CN" altLang="en-US" smtClean="0"/>
              <a:t>2022/11/18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4097831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540F94E-B641-4017-A995-067AA949C535}" type="datetimeFigureOut">
              <a:rPr lang="zh-CN" altLang="en-US" smtClean="0"/>
              <a:t>2022/11/18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2571206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40F94E-B641-4017-A995-067AA949C535}" type="datetimeFigureOut">
              <a:rPr lang="zh-CN" altLang="en-US" smtClean="0"/>
              <a:t>2022/11/18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16330635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0.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9.png"/><Relationship Id="rId9"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1.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0.png"/><Relationship Id="rId7"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10.png"/><Relationship Id="rId7"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47.jpe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50.jpeg"/><Relationship Id="rId4" Type="http://schemas.openxmlformats.org/officeDocument/2006/relationships/image" Target="../media/image49.jpe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54.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55.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61.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8" Type="http://schemas.openxmlformats.org/officeDocument/2006/relationships/image" Target="../media/image67.jpg"/><Relationship Id="rId3" Type="http://schemas.openxmlformats.org/officeDocument/2006/relationships/image" Target="../media/image64.png"/><Relationship Id="rId7" Type="http://schemas.openxmlformats.org/officeDocument/2006/relationships/image" Target="../media/image66.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65.jpg"/><Relationship Id="rId5" Type="http://schemas.openxmlformats.org/officeDocument/2006/relationships/image" Target="../media/image9.png"/><Relationship Id="rId4" Type="http://schemas.openxmlformats.org/officeDocument/2006/relationships/image" Target="../media/image10.png"/><Relationship Id="rId9" Type="http://schemas.openxmlformats.org/officeDocument/2006/relationships/image" Target="../media/image68.jpeg"/></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701" y="433319"/>
            <a:ext cx="8762598" cy="1323439"/>
          </a:xfrm>
          <a:prstGeom prst="rect">
            <a:avLst/>
          </a:prstGeom>
        </p:spPr>
        <p:txBody>
          <a:bodyPr wrap="square">
            <a:spAutoFit/>
          </a:bodyPr>
          <a:lstStyle/>
          <a:p>
            <a:pPr algn="ctr"/>
            <a:r>
              <a:rPr lang="en-US" altLang="zh-CN" sz="4000" b="1" dirty="0">
                <a:latin typeface="Times New Roman" panose="02020603050405020304" pitchFamily="18" charset="0"/>
                <a:cs typeface="Times New Roman" panose="02020603050405020304" pitchFamily="18" charset="0"/>
              </a:rPr>
              <a:t>R</a:t>
            </a:r>
            <a:r>
              <a:rPr lang="zh-CN" altLang="en-US" sz="4000" b="1" dirty="0">
                <a:latin typeface="Times New Roman" panose="02020603050405020304" pitchFamily="18" charset="0"/>
                <a:cs typeface="Times New Roman" panose="02020603050405020304" pitchFamily="18" charset="0"/>
              </a:rPr>
              <a:t>语言高效数据操作工具：</a:t>
            </a:r>
            <a:r>
              <a:rPr lang="en-US" altLang="zh-CN" sz="4000" b="1" dirty="0" err="1">
                <a:latin typeface="Times New Roman" panose="02020603050405020304" pitchFamily="18" charset="0"/>
                <a:cs typeface="Times New Roman" panose="02020603050405020304" pitchFamily="18" charset="0"/>
              </a:rPr>
              <a:t>tidyfst</a:t>
            </a:r>
            <a:endParaRPr lang="en-US" altLang="zh-CN" sz="4000" b="1" dirty="0">
              <a:latin typeface="Times New Roman" panose="02020603050405020304" pitchFamily="18" charset="0"/>
              <a:cs typeface="Times New Roman" panose="02020603050405020304" pitchFamily="18" charset="0"/>
            </a:endParaRPr>
          </a:p>
          <a:p>
            <a:pPr algn="ctr"/>
            <a:endParaRPr lang="en-US" altLang="zh-CN" sz="4000" b="1" dirty="0">
              <a:latin typeface="Times New Roman" panose="02020603050405020304" pitchFamily="18" charset="0"/>
              <a:cs typeface="Times New Roman" panose="02020603050405020304" pitchFamily="18" charset="0"/>
            </a:endParaRPr>
          </a:p>
        </p:txBody>
      </p:sp>
      <p:sp>
        <p:nvSpPr>
          <p:cNvPr id="22" name="文本框 21"/>
          <p:cNvSpPr txBox="1"/>
          <p:nvPr/>
        </p:nvSpPr>
        <p:spPr>
          <a:xfrm>
            <a:off x="3751903" y="5793834"/>
            <a:ext cx="1457579"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2022</a:t>
            </a:r>
            <a:r>
              <a:rPr lang="zh-CN" altLang="en-US" sz="2000" dirty="0">
                <a:latin typeface="Times New Roman" panose="02020603050405020304" pitchFamily="18" charset="0"/>
                <a:cs typeface="Times New Roman" panose="02020603050405020304" pitchFamily="18" charset="0"/>
              </a:rPr>
              <a:t>年</a:t>
            </a:r>
            <a:r>
              <a:rPr lang="en-US" altLang="zh-CN" sz="2000" dirty="0">
                <a:latin typeface="Times New Roman" panose="02020603050405020304" pitchFamily="18" charset="0"/>
                <a:cs typeface="Times New Roman" panose="02020603050405020304" pitchFamily="18" charset="0"/>
              </a:rPr>
              <a:t>11</a:t>
            </a:r>
            <a:r>
              <a:rPr lang="zh-CN" altLang="en-US" sz="2000" dirty="0">
                <a:latin typeface="Times New Roman" panose="02020603050405020304" pitchFamily="18" charset="0"/>
                <a:cs typeface="Times New Roman" panose="02020603050405020304" pitchFamily="18" charset="0"/>
              </a:rPr>
              <a:t>月</a:t>
            </a:r>
          </a:p>
        </p:txBody>
      </p:sp>
      <p:sp>
        <p:nvSpPr>
          <p:cNvPr id="2" name="文本框 1"/>
          <p:cNvSpPr txBox="1"/>
          <p:nvPr/>
        </p:nvSpPr>
        <p:spPr>
          <a:xfrm>
            <a:off x="2731256" y="5274309"/>
            <a:ext cx="3474999" cy="495585"/>
          </a:xfrm>
          <a:prstGeom prst="rect">
            <a:avLst/>
          </a:prstGeom>
          <a:noFill/>
        </p:spPr>
        <p:txBody>
          <a:bodyPr wrap="square" rtlCol="0">
            <a:spAutoFit/>
          </a:bodyPr>
          <a:lstStyle/>
          <a:p>
            <a:pPr algn="ctr">
              <a:lnSpc>
                <a:spcPct val="150000"/>
              </a:lnSpc>
            </a:pPr>
            <a:r>
              <a:rPr lang="zh-CN" altLang="en-US" sz="2000" b="1" dirty="0">
                <a:latin typeface="Times New Roman" panose="02020603050405020304" pitchFamily="18" charset="0"/>
                <a:cs typeface="Times New Roman" panose="02020603050405020304" pitchFamily="18" charset="0"/>
              </a:rPr>
              <a:t>黄天元</a:t>
            </a:r>
          </a:p>
        </p:txBody>
      </p:sp>
      <p:cxnSp>
        <p:nvCxnSpPr>
          <p:cNvPr id="12" name="直接连接符 11">
            <a:extLst>
              <a:ext uri="{FF2B5EF4-FFF2-40B4-BE49-F238E27FC236}">
                <a16:creationId xmlns:a16="http://schemas.microsoft.com/office/drawing/2014/main" id="{DACF1FBB-82EE-4FE8-B07C-8AD5691BD7E5}"/>
              </a:ext>
            </a:extLst>
          </p:cNvPr>
          <p:cNvCxnSpPr>
            <a:cxnSpLocks/>
          </p:cNvCxnSpPr>
          <p:nvPr/>
        </p:nvCxnSpPr>
        <p:spPr>
          <a:xfrm>
            <a:off x="0" y="6217884"/>
            <a:ext cx="758833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id="{9E469ED3-0982-4FA5-9B1C-5C157CE8F57C}"/>
              </a:ext>
            </a:extLst>
          </p:cNvPr>
          <p:cNvGrpSpPr/>
          <p:nvPr/>
        </p:nvGrpSpPr>
        <p:grpSpPr>
          <a:xfrm>
            <a:off x="2525455" y="1389869"/>
            <a:ext cx="3883231" cy="3787459"/>
            <a:chOff x="-268983" y="2172556"/>
            <a:chExt cx="4055213" cy="3922650"/>
          </a:xfrm>
        </p:grpSpPr>
        <p:pic>
          <p:nvPicPr>
            <p:cNvPr id="1028" name="Picture 4" descr="preview">
              <a:extLst>
                <a:ext uri="{FF2B5EF4-FFF2-40B4-BE49-F238E27FC236}">
                  <a16:creationId xmlns:a16="http://schemas.microsoft.com/office/drawing/2014/main" id="{E5A0B6C1-39AA-44FC-86A1-5FF168DBBA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6517" y="3360718"/>
              <a:ext cx="1362299" cy="15765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raw.githubusercontent.com/Rdatatable/data.table/master/.graphics/logo.png">
              <a:extLst>
                <a:ext uri="{FF2B5EF4-FFF2-40B4-BE49-F238E27FC236}">
                  <a16:creationId xmlns:a16="http://schemas.microsoft.com/office/drawing/2014/main" id="{41001251-AE5D-4F64-95AC-B123273D99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150" y="2211096"/>
              <a:ext cx="1334742" cy="15379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dplyr.tidyverse.org/logo.png">
              <a:extLst>
                <a:ext uri="{FF2B5EF4-FFF2-40B4-BE49-F238E27FC236}">
                  <a16:creationId xmlns:a16="http://schemas.microsoft.com/office/drawing/2014/main" id="{283E378F-923A-4291-B0F3-823185E385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983" y="3389368"/>
              <a:ext cx="1315504" cy="151831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www.fstpackage.org/fst.png">
              <a:extLst>
                <a:ext uri="{FF2B5EF4-FFF2-40B4-BE49-F238E27FC236}">
                  <a16:creationId xmlns:a16="http://schemas.microsoft.com/office/drawing/2014/main" id="{DD634340-3620-486A-9F25-D2A5D5A9348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9150" y="4496084"/>
              <a:ext cx="1380575" cy="159912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Tidy Verbs for Fast Data Operations by Reference • tidyft">
              <a:extLst>
                <a:ext uri="{FF2B5EF4-FFF2-40B4-BE49-F238E27FC236}">
                  <a16:creationId xmlns:a16="http://schemas.microsoft.com/office/drawing/2014/main" id="{2253F756-E26F-4C69-9880-9879766976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98816" y="3330146"/>
              <a:ext cx="1387414" cy="1607088"/>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stringr.tidyverse.org/logo.png">
              <a:extLst>
                <a:ext uri="{FF2B5EF4-FFF2-40B4-BE49-F238E27FC236}">
                  <a16:creationId xmlns:a16="http://schemas.microsoft.com/office/drawing/2014/main" id="{02D517E1-AB79-45C0-B246-2985C1401DF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2726" y="2172556"/>
              <a:ext cx="1361021" cy="157651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s://magrittr.tidyverse.org/logo.png">
              <a:extLst>
                <a:ext uri="{FF2B5EF4-FFF2-40B4-BE49-F238E27FC236}">
                  <a16:creationId xmlns:a16="http://schemas.microsoft.com/office/drawing/2014/main" id="{AEB5E5D7-94A0-4AFE-B67E-EBB20F8000E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9725" y="4518696"/>
              <a:ext cx="1361016" cy="1576510"/>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TextBox 12">
            <a:extLst>
              <a:ext uri="{FF2B5EF4-FFF2-40B4-BE49-F238E27FC236}">
                <a16:creationId xmlns:a16="http://schemas.microsoft.com/office/drawing/2014/main" id="{2332C0EF-9C44-48A4-85F7-A86AF54E8D03}"/>
              </a:ext>
            </a:extLst>
          </p:cNvPr>
          <p:cNvSpPr txBox="1"/>
          <p:nvPr/>
        </p:nvSpPr>
        <p:spPr>
          <a:xfrm>
            <a:off x="461495" y="6421780"/>
            <a:ext cx="4658277"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华光小标宋_CNKI" panose="02000500000000000000" pitchFamily="2" charset="-122"/>
                <a:ea typeface="华光小标宋_CNKI" panose="02000500000000000000" pitchFamily="2" charset="-122"/>
              </a:rPr>
              <a:t>第</a:t>
            </a:r>
            <a:r>
              <a:rPr lang="en-US" altLang="zh-CN" dirty="0">
                <a:solidFill>
                  <a:srgbClr val="4F81BD">
                    <a:lumMod val="50000"/>
                  </a:srgbClr>
                </a:solidFill>
                <a:latin typeface="华光小标宋_CNKI" panose="02000500000000000000" pitchFamily="2" charset="-122"/>
                <a:ea typeface="华光小标宋_CNKI" panose="02000500000000000000" pitchFamily="2" charset="-122"/>
              </a:rPr>
              <a:t>15</a:t>
            </a:r>
            <a:r>
              <a:rPr lang="zh-CN" altLang="en-US" dirty="0">
                <a:solidFill>
                  <a:srgbClr val="4F81BD">
                    <a:lumMod val="50000"/>
                  </a:srgbClr>
                </a:solidFill>
                <a:latin typeface="华光小标宋_CNKI" panose="02000500000000000000" pitchFamily="2" charset="-122"/>
                <a:ea typeface="华光小标宋_CNKI" panose="02000500000000000000" pitchFamily="2" charset="-122"/>
              </a:rPr>
              <a:t>届中国</a:t>
            </a:r>
            <a:r>
              <a:rPr lang="en-US" altLang="zh-CN" dirty="0">
                <a:solidFill>
                  <a:srgbClr val="4F81BD">
                    <a:lumMod val="50000"/>
                  </a:srgbClr>
                </a:solidFill>
                <a:latin typeface="华光小标宋_CNKI" panose="02000500000000000000" pitchFamily="2" charset="-122"/>
                <a:ea typeface="华光小标宋_CNKI" panose="02000500000000000000" pitchFamily="2" charset="-122"/>
              </a:rPr>
              <a:t>R</a:t>
            </a:r>
            <a:r>
              <a:rPr lang="zh-CN" altLang="en-US" dirty="0">
                <a:solidFill>
                  <a:srgbClr val="4F81BD">
                    <a:lumMod val="50000"/>
                  </a:srgbClr>
                </a:solidFill>
                <a:latin typeface="华光小标宋_CNKI" panose="02000500000000000000" pitchFamily="2" charset="-122"/>
                <a:ea typeface="华光小标宋_CNKI" panose="02000500000000000000" pitchFamily="2" charset="-122"/>
              </a:rPr>
              <a:t>会议（北京）</a:t>
            </a:r>
          </a:p>
        </p:txBody>
      </p:sp>
      <p:pic>
        <p:nvPicPr>
          <p:cNvPr id="1046" name="Picture 22" descr="中国R会议">
            <a:extLst>
              <a:ext uri="{FF2B5EF4-FFF2-40B4-BE49-F238E27FC236}">
                <a16:creationId xmlns:a16="http://schemas.microsoft.com/office/drawing/2014/main" id="{A72FC172-A6EB-4B7D-8F02-B715D67F511B}"/>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863965" y="6291158"/>
            <a:ext cx="2196908" cy="52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1230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6131294"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2.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推进过程：早期启发</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8" name="内容占位符 5">
            <a:extLst>
              <a:ext uri="{FF2B5EF4-FFF2-40B4-BE49-F238E27FC236}">
                <a16:creationId xmlns:a16="http://schemas.microsoft.com/office/drawing/2014/main" id="{47219D5A-7CDE-4003-AC33-CA9FAFAC043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3982" y="2594877"/>
            <a:ext cx="1447192" cy="1563433"/>
          </a:xfrm>
          <a:prstGeom prst="rect">
            <a:avLst/>
          </a:prstGeom>
        </p:spPr>
      </p:pic>
      <p:pic>
        <p:nvPicPr>
          <p:cNvPr id="16386" name="Picture 2" descr="https://dtplyr.tidyverse.org/logo.png">
            <a:extLst>
              <a:ext uri="{FF2B5EF4-FFF2-40B4-BE49-F238E27FC236}">
                <a16:creationId xmlns:a16="http://schemas.microsoft.com/office/drawing/2014/main" id="{5E7A4407-5B63-4D31-B959-D6C9F8F519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983" y="4385970"/>
            <a:ext cx="1447192" cy="1670300"/>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a:extLst>
              <a:ext uri="{FF2B5EF4-FFF2-40B4-BE49-F238E27FC236}">
                <a16:creationId xmlns:a16="http://schemas.microsoft.com/office/drawing/2014/main" id="{93A8C025-7143-4C5C-903B-BC4BEEEFD8A4}"/>
              </a:ext>
            </a:extLst>
          </p:cNvPr>
          <p:cNvPicPr>
            <a:picLocks noChangeAspect="1"/>
          </p:cNvPicPr>
          <p:nvPr/>
        </p:nvPicPr>
        <p:blipFill>
          <a:blip r:embed="rId7"/>
          <a:stretch>
            <a:fillRect/>
          </a:stretch>
        </p:blipFill>
        <p:spPr>
          <a:xfrm>
            <a:off x="3146769" y="1825508"/>
            <a:ext cx="5829794" cy="1027885"/>
          </a:xfrm>
          <a:prstGeom prst="rect">
            <a:avLst/>
          </a:prstGeom>
        </p:spPr>
      </p:pic>
      <p:pic>
        <p:nvPicPr>
          <p:cNvPr id="3" name="图片 2">
            <a:extLst>
              <a:ext uri="{FF2B5EF4-FFF2-40B4-BE49-F238E27FC236}">
                <a16:creationId xmlns:a16="http://schemas.microsoft.com/office/drawing/2014/main" id="{E86264C6-A7C1-4BE1-82DD-E3299B35A5CE}"/>
              </a:ext>
            </a:extLst>
          </p:cNvPr>
          <p:cNvPicPr>
            <a:picLocks noChangeAspect="1"/>
          </p:cNvPicPr>
          <p:nvPr/>
        </p:nvPicPr>
        <p:blipFill>
          <a:blip r:embed="rId8"/>
          <a:stretch>
            <a:fillRect/>
          </a:stretch>
        </p:blipFill>
        <p:spPr>
          <a:xfrm>
            <a:off x="3133711" y="3026380"/>
            <a:ext cx="5722910" cy="3069499"/>
          </a:xfrm>
          <a:prstGeom prst="rect">
            <a:avLst/>
          </a:prstGeom>
        </p:spPr>
      </p:pic>
      <p:pic>
        <p:nvPicPr>
          <p:cNvPr id="4" name="图片 3">
            <a:extLst>
              <a:ext uri="{FF2B5EF4-FFF2-40B4-BE49-F238E27FC236}">
                <a16:creationId xmlns:a16="http://schemas.microsoft.com/office/drawing/2014/main" id="{C318F660-9F29-4EC8-953C-04E5BF77B9EA}"/>
              </a:ext>
            </a:extLst>
          </p:cNvPr>
          <p:cNvPicPr>
            <a:picLocks noChangeAspect="1"/>
          </p:cNvPicPr>
          <p:nvPr/>
        </p:nvPicPr>
        <p:blipFill>
          <a:blip r:embed="rId9"/>
          <a:stretch>
            <a:fillRect/>
          </a:stretch>
        </p:blipFill>
        <p:spPr>
          <a:xfrm>
            <a:off x="153195" y="1460610"/>
            <a:ext cx="2980516" cy="820191"/>
          </a:xfrm>
          <a:prstGeom prst="rect">
            <a:avLst/>
          </a:prstGeom>
        </p:spPr>
      </p:pic>
      <p:cxnSp>
        <p:nvCxnSpPr>
          <p:cNvPr id="7" name="直接连接符 6">
            <a:extLst>
              <a:ext uri="{FF2B5EF4-FFF2-40B4-BE49-F238E27FC236}">
                <a16:creationId xmlns:a16="http://schemas.microsoft.com/office/drawing/2014/main" id="{D22668AA-9B5D-45D4-8FCA-FEFD6DE0DFB7}"/>
              </a:ext>
            </a:extLst>
          </p:cNvPr>
          <p:cNvCxnSpPr>
            <a:cxnSpLocks/>
          </p:cNvCxnSpPr>
          <p:nvPr/>
        </p:nvCxnSpPr>
        <p:spPr>
          <a:xfrm>
            <a:off x="3028016" y="1443117"/>
            <a:ext cx="0" cy="4613153"/>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75473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6131294"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2.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推进过程：虚心求教</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2" name="图片 1">
            <a:extLst>
              <a:ext uri="{FF2B5EF4-FFF2-40B4-BE49-F238E27FC236}">
                <a16:creationId xmlns:a16="http://schemas.microsoft.com/office/drawing/2014/main" id="{28F29374-4122-47E8-9677-38BA3CE27726}"/>
              </a:ext>
            </a:extLst>
          </p:cNvPr>
          <p:cNvPicPr>
            <a:picLocks noChangeAspect="1"/>
          </p:cNvPicPr>
          <p:nvPr/>
        </p:nvPicPr>
        <p:blipFill>
          <a:blip r:embed="rId5"/>
          <a:stretch>
            <a:fillRect/>
          </a:stretch>
        </p:blipFill>
        <p:spPr>
          <a:xfrm>
            <a:off x="3956087" y="1721500"/>
            <a:ext cx="4499133" cy="4167551"/>
          </a:xfrm>
          <a:prstGeom prst="rect">
            <a:avLst/>
          </a:prstGeom>
        </p:spPr>
      </p:pic>
      <p:pic>
        <p:nvPicPr>
          <p:cNvPr id="3" name="图片 2">
            <a:extLst>
              <a:ext uri="{FF2B5EF4-FFF2-40B4-BE49-F238E27FC236}">
                <a16:creationId xmlns:a16="http://schemas.microsoft.com/office/drawing/2014/main" id="{5CC24A95-C703-4A95-B8C7-1C0E0794D512}"/>
              </a:ext>
            </a:extLst>
          </p:cNvPr>
          <p:cNvPicPr>
            <a:picLocks noChangeAspect="1"/>
          </p:cNvPicPr>
          <p:nvPr/>
        </p:nvPicPr>
        <p:blipFill>
          <a:blip r:embed="rId6"/>
          <a:stretch>
            <a:fillRect/>
          </a:stretch>
        </p:blipFill>
        <p:spPr>
          <a:xfrm>
            <a:off x="472566" y="1673004"/>
            <a:ext cx="3173809" cy="1088961"/>
          </a:xfrm>
          <a:prstGeom prst="rect">
            <a:avLst/>
          </a:prstGeom>
        </p:spPr>
      </p:pic>
      <p:sp>
        <p:nvSpPr>
          <p:cNvPr id="11" name="矩形 10">
            <a:extLst>
              <a:ext uri="{FF2B5EF4-FFF2-40B4-BE49-F238E27FC236}">
                <a16:creationId xmlns:a16="http://schemas.microsoft.com/office/drawing/2014/main" id="{66A1CD3D-2588-4C20-8484-365CAB5BDC27}"/>
              </a:ext>
            </a:extLst>
          </p:cNvPr>
          <p:cNvSpPr/>
          <p:nvPr/>
        </p:nvSpPr>
        <p:spPr>
          <a:xfrm>
            <a:off x="472567" y="3376111"/>
            <a:ext cx="2947528" cy="2308324"/>
          </a:xfrm>
          <a:prstGeom prst="rect">
            <a:avLst/>
          </a:prstGeom>
        </p:spPr>
        <p:txBody>
          <a:bodyPr wrap="square">
            <a:spAutoFit/>
          </a:bodyPr>
          <a:lstStyle/>
          <a:p>
            <a:r>
              <a:rPr lang="zh-CN" altLang="en-US" sz="2400" b="1" dirty="0">
                <a:solidFill>
                  <a:srgbClr val="4D5156"/>
                </a:solidFill>
                <a:latin typeface="arial" panose="020B0604020202020204" pitchFamily="34" charset="0"/>
                <a:ea typeface="仿宋" panose="02010609060101010101" pitchFamily="49" charset="-122"/>
              </a:rPr>
              <a:t>要设计像</a:t>
            </a:r>
            <a:r>
              <a:rPr lang="en-US" altLang="zh-CN" sz="2400" b="1" dirty="0" err="1">
                <a:solidFill>
                  <a:srgbClr val="4D5156"/>
                </a:solidFill>
                <a:latin typeface="arial" panose="020B0604020202020204" pitchFamily="34" charset="0"/>
                <a:ea typeface="仿宋" panose="02010609060101010101" pitchFamily="49" charset="-122"/>
              </a:rPr>
              <a:t>dplyr</a:t>
            </a:r>
            <a:r>
              <a:rPr lang="zh-CN" altLang="en-US" sz="2400" b="1" dirty="0">
                <a:solidFill>
                  <a:srgbClr val="4D5156"/>
                </a:solidFill>
                <a:latin typeface="arial" panose="020B0604020202020204" pitchFamily="34" charset="0"/>
                <a:ea typeface="仿宋" panose="02010609060101010101" pitchFamily="49" charset="-122"/>
              </a:rPr>
              <a:t>一样的函数，需要对更底层的细节进行理解，比如非标准评估（</a:t>
            </a:r>
            <a:r>
              <a:rPr lang="en-US" altLang="zh-CN" sz="2400" b="1" dirty="0">
                <a:solidFill>
                  <a:srgbClr val="4D5156"/>
                </a:solidFill>
                <a:latin typeface="arial" panose="020B0604020202020204" pitchFamily="34" charset="0"/>
                <a:ea typeface="仿宋" panose="02010609060101010101" pitchFamily="49" charset="-122"/>
              </a:rPr>
              <a:t> non-standard evaluation </a:t>
            </a:r>
            <a:r>
              <a:rPr lang="zh-CN" altLang="en-US" sz="2400" b="1" dirty="0">
                <a:solidFill>
                  <a:srgbClr val="4D5156"/>
                </a:solidFill>
                <a:latin typeface="arial" panose="020B0604020202020204" pitchFamily="34" charset="0"/>
                <a:ea typeface="仿宋" panose="02010609060101010101" pitchFamily="49" charset="-122"/>
              </a:rPr>
              <a:t>）。</a:t>
            </a:r>
            <a:endParaRPr lang="zh-CN" altLang="en-US" sz="2400" b="1" dirty="0">
              <a:ea typeface="仿宋" panose="02010609060101010101" pitchFamily="49" charset="-122"/>
            </a:endParaRPr>
          </a:p>
        </p:txBody>
      </p:sp>
    </p:spTree>
    <p:extLst>
      <p:ext uri="{BB962C8B-B14F-4D97-AF65-F5344CB8AC3E}">
        <p14:creationId xmlns:p14="http://schemas.microsoft.com/office/powerpoint/2010/main" val="3115365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6131294"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2.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推进过程：另起炉灶</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2" name="图片 1">
            <a:extLst>
              <a:ext uri="{FF2B5EF4-FFF2-40B4-BE49-F238E27FC236}">
                <a16:creationId xmlns:a16="http://schemas.microsoft.com/office/drawing/2014/main" id="{1EEA8BF2-C52B-4022-B49A-0B70722F7E86}"/>
              </a:ext>
            </a:extLst>
          </p:cNvPr>
          <p:cNvPicPr>
            <a:picLocks noChangeAspect="1"/>
          </p:cNvPicPr>
          <p:nvPr/>
        </p:nvPicPr>
        <p:blipFill>
          <a:blip r:embed="rId5"/>
          <a:stretch>
            <a:fillRect/>
          </a:stretch>
        </p:blipFill>
        <p:spPr>
          <a:xfrm>
            <a:off x="2598250" y="1484298"/>
            <a:ext cx="4115976" cy="1969444"/>
          </a:xfrm>
          <a:prstGeom prst="rect">
            <a:avLst/>
          </a:prstGeom>
        </p:spPr>
      </p:pic>
      <p:sp>
        <p:nvSpPr>
          <p:cNvPr id="9" name="矩形 8">
            <a:extLst>
              <a:ext uri="{FF2B5EF4-FFF2-40B4-BE49-F238E27FC236}">
                <a16:creationId xmlns:a16="http://schemas.microsoft.com/office/drawing/2014/main" id="{68697455-0E01-4504-8057-38073EA9CF90}"/>
              </a:ext>
            </a:extLst>
          </p:cNvPr>
          <p:cNvSpPr/>
          <p:nvPr/>
        </p:nvSpPr>
        <p:spPr>
          <a:xfrm>
            <a:off x="472567" y="1477840"/>
            <a:ext cx="7008888" cy="461665"/>
          </a:xfrm>
          <a:prstGeom prst="rect">
            <a:avLst/>
          </a:prstGeom>
        </p:spPr>
        <p:txBody>
          <a:bodyPr wrap="square">
            <a:spAutoFit/>
          </a:bodyPr>
          <a:lstStyle/>
          <a:p>
            <a:r>
              <a:rPr lang="zh-CN" altLang="en-US" sz="2400" b="1" dirty="0">
                <a:solidFill>
                  <a:srgbClr val="4D5156"/>
                </a:solidFill>
                <a:latin typeface="arial" panose="020B0604020202020204" pitchFamily="34" charset="0"/>
                <a:ea typeface="仿宋" panose="02010609060101010101" pitchFamily="49" charset="-122"/>
              </a:rPr>
              <a:t>转译的思想</a:t>
            </a:r>
            <a:endParaRPr lang="zh-CN" altLang="en-US" sz="2400" b="1" dirty="0">
              <a:ea typeface="仿宋" panose="02010609060101010101" pitchFamily="49" charset="-122"/>
            </a:endParaRPr>
          </a:p>
        </p:txBody>
      </p:sp>
      <p:sp>
        <p:nvSpPr>
          <p:cNvPr id="11" name="矩形 10">
            <a:extLst>
              <a:ext uri="{FF2B5EF4-FFF2-40B4-BE49-F238E27FC236}">
                <a16:creationId xmlns:a16="http://schemas.microsoft.com/office/drawing/2014/main" id="{B0A08309-C095-4142-9F1F-2CD656BA5626}"/>
              </a:ext>
            </a:extLst>
          </p:cNvPr>
          <p:cNvSpPr/>
          <p:nvPr/>
        </p:nvSpPr>
        <p:spPr>
          <a:xfrm>
            <a:off x="472567" y="3906868"/>
            <a:ext cx="7008888" cy="461665"/>
          </a:xfrm>
          <a:prstGeom prst="rect">
            <a:avLst/>
          </a:prstGeom>
        </p:spPr>
        <p:txBody>
          <a:bodyPr wrap="square">
            <a:spAutoFit/>
          </a:bodyPr>
          <a:lstStyle/>
          <a:p>
            <a:r>
              <a:rPr lang="zh-CN" altLang="en-US" sz="2400" b="1" dirty="0">
                <a:solidFill>
                  <a:srgbClr val="4D5156"/>
                </a:solidFill>
                <a:latin typeface="arial" panose="020B0604020202020204" pitchFamily="34" charset="0"/>
                <a:ea typeface="仿宋" panose="02010609060101010101" pitchFamily="49" charset="-122"/>
              </a:rPr>
              <a:t>转译的工具</a:t>
            </a:r>
            <a:endParaRPr lang="zh-CN" altLang="en-US" sz="2400" b="1" dirty="0">
              <a:ea typeface="仿宋" panose="02010609060101010101" pitchFamily="49" charset="-122"/>
            </a:endParaRPr>
          </a:p>
        </p:txBody>
      </p:sp>
      <p:pic>
        <p:nvPicPr>
          <p:cNvPr id="3" name="图片 2">
            <a:extLst>
              <a:ext uri="{FF2B5EF4-FFF2-40B4-BE49-F238E27FC236}">
                <a16:creationId xmlns:a16="http://schemas.microsoft.com/office/drawing/2014/main" id="{89B6CED1-37F7-4062-91FE-05FBE0F21CB8}"/>
              </a:ext>
            </a:extLst>
          </p:cNvPr>
          <p:cNvPicPr>
            <a:picLocks noChangeAspect="1"/>
          </p:cNvPicPr>
          <p:nvPr/>
        </p:nvPicPr>
        <p:blipFill>
          <a:blip r:embed="rId6"/>
          <a:stretch>
            <a:fillRect/>
          </a:stretch>
        </p:blipFill>
        <p:spPr>
          <a:xfrm>
            <a:off x="2598250" y="3839143"/>
            <a:ext cx="4117589" cy="2080296"/>
          </a:xfrm>
          <a:prstGeom prst="rect">
            <a:avLst/>
          </a:prstGeom>
        </p:spPr>
      </p:pic>
    </p:spTree>
    <p:extLst>
      <p:ext uri="{BB962C8B-B14F-4D97-AF65-F5344CB8AC3E}">
        <p14:creationId xmlns:p14="http://schemas.microsoft.com/office/powerpoint/2010/main" val="2148746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6131294"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2.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推进过程：核心原则</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2" name="图片 1">
            <a:extLst>
              <a:ext uri="{FF2B5EF4-FFF2-40B4-BE49-F238E27FC236}">
                <a16:creationId xmlns:a16="http://schemas.microsoft.com/office/drawing/2014/main" id="{5967E724-734E-491E-980E-51ED59AC7C9B}"/>
              </a:ext>
            </a:extLst>
          </p:cNvPr>
          <p:cNvPicPr>
            <a:picLocks noChangeAspect="1"/>
          </p:cNvPicPr>
          <p:nvPr/>
        </p:nvPicPr>
        <p:blipFill>
          <a:blip r:embed="rId5"/>
          <a:stretch>
            <a:fillRect/>
          </a:stretch>
        </p:blipFill>
        <p:spPr>
          <a:xfrm>
            <a:off x="680852" y="3874345"/>
            <a:ext cx="7620000" cy="1571625"/>
          </a:xfrm>
          <a:prstGeom prst="rect">
            <a:avLst/>
          </a:prstGeom>
        </p:spPr>
      </p:pic>
      <p:sp>
        <p:nvSpPr>
          <p:cNvPr id="9" name="矩形 8">
            <a:extLst>
              <a:ext uri="{FF2B5EF4-FFF2-40B4-BE49-F238E27FC236}">
                <a16:creationId xmlns:a16="http://schemas.microsoft.com/office/drawing/2014/main" id="{8D9BE266-F8BF-4EF2-B0F6-6D35C7807AAE}"/>
              </a:ext>
            </a:extLst>
          </p:cNvPr>
          <p:cNvSpPr/>
          <p:nvPr/>
        </p:nvSpPr>
        <p:spPr>
          <a:xfrm>
            <a:off x="999874" y="1899277"/>
            <a:ext cx="6321299" cy="1569660"/>
          </a:xfrm>
          <a:prstGeom prst="rect">
            <a:avLst/>
          </a:prstGeom>
        </p:spPr>
        <p:txBody>
          <a:bodyPr wrap="square">
            <a:spAutoFit/>
          </a:bodyPr>
          <a:lstStyle/>
          <a:p>
            <a:pPr marL="457200" indent="-457200">
              <a:buAutoNum type="arabicPeriod"/>
            </a:pPr>
            <a:r>
              <a:rPr lang="zh-CN" altLang="en-US" sz="2400" b="1" dirty="0">
                <a:solidFill>
                  <a:srgbClr val="4D5156"/>
                </a:solidFill>
                <a:latin typeface="arial" panose="020B0604020202020204" pitchFamily="34" charset="0"/>
                <a:ea typeface="仿宋" panose="02010609060101010101" pitchFamily="49" charset="-122"/>
              </a:rPr>
              <a:t>面向所有数据框进行操作，避免反复去写</a:t>
            </a:r>
            <a:r>
              <a:rPr lang="en-US" altLang="zh-CN" sz="2400" b="1" dirty="0" err="1">
                <a:solidFill>
                  <a:srgbClr val="4D5156"/>
                </a:solidFill>
                <a:latin typeface="arial" panose="020B0604020202020204" pitchFamily="34" charset="0"/>
                <a:ea typeface="仿宋" panose="02010609060101010101" pitchFamily="49" charset="-122"/>
              </a:rPr>
              <a:t>as.data.table</a:t>
            </a:r>
            <a:endParaRPr lang="en-US" altLang="zh-CN" sz="2400" b="1" dirty="0">
              <a:solidFill>
                <a:srgbClr val="4D5156"/>
              </a:solidFill>
              <a:latin typeface="arial" panose="020B0604020202020204" pitchFamily="34" charset="0"/>
              <a:ea typeface="仿宋" panose="02010609060101010101" pitchFamily="49" charset="-122"/>
            </a:endParaRPr>
          </a:p>
          <a:p>
            <a:pPr marL="457200" indent="-457200">
              <a:buAutoNum type="arabicPeriod"/>
            </a:pPr>
            <a:r>
              <a:rPr lang="zh-CN" altLang="en-US" sz="2400" b="1" dirty="0">
                <a:solidFill>
                  <a:srgbClr val="4D5156"/>
                </a:solidFill>
                <a:latin typeface="arial" panose="020B0604020202020204" pitchFamily="34" charset="0"/>
                <a:ea typeface="仿宋" panose="02010609060101010101" pitchFamily="49" charset="-122"/>
              </a:rPr>
              <a:t>在显示的时候可以看到变量类型</a:t>
            </a:r>
            <a:endParaRPr lang="en-US" altLang="zh-CN" sz="2400" b="1" dirty="0">
              <a:solidFill>
                <a:srgbClr val="4D5156"/>
              </a:solidFill>
              <a:latin typeface="arial" panose="020B0604020202020204" pitchFamily="34" charset="0"/>
              <a:ea typeface="仿宋" panose="02010609060101010101" pitchFamily="49" charset="-122"/>
            </a:endParaRPr>
          </a:p>
          <a:p>
            <a:pPr marL="457200" indent="-457200">
              <a:buAutoNum type="arabicPeriod"/>
            </a:pPr>
            <a:r>
              <a:rPr lang="zh-CN" altLang="en-US" sz="2400" b="1" dirty="0">
                <a:solidFill>
                  <a:srgbClr val="4D5156"/>
                </a:solidFill>
                <a:latin typeface="arial" panose="020B0604020202020204" pitchFamily="34" charset="0"/>
                <a:ea typeface="仿宋" panose="02010609060101010101" pitchFamily="49" charset="-122"/>
              </a:rPr>
              <a:t>避免原位操作</a:t>
            </a:r>
            <a:endParaRPr lang="en-US" altLang="zh-CN" sz="2400" b="1" dirty="0">
              <a:solidFill>
                <a:srgbClr val="4D5156"/>
              </a:solidFill>
              <a:latin typeface="arial" panose="020B0604020202020204" pitchFamily="34" charset="0"/>
              <a:ea typeface="仿宋" panose="02010609060101010101" pitchFamily="49" charset="-122"/>
            </a:endParaRPr>
          </a:p>
        </p:txBody>
      </p:sp>
      <p:pic>
        <p:nvPicPr>
          <p:cNvPr id="11" name="Picture 16" descr="Tidy Verbs for Fast Data Operations by Reference • tidyft">
            <a:extLst>
              <a:ext uri="{FF2B5EF4-FFF2-40B4-BE49-F238E27FC236}">
                <a16:creationId xmlns:a16="http://schemas.microsoft.com/office/drawing/2014/main" id="{CD742254-83B0-4CC5-9C09-25F689E2A1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3958" y="2684107"/>
            <a:ext cx="1175657" cy="1373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828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6131294"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2.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推进过程：循序渐进</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8" name="矩形 7">
            <a:extLst>
              <a:ext uri="{FF2B5EF4-FFF2-40B4-BE49-F238E27FC236}">
                <a16:creationId xmlns:a16="http://schemas.microsoft.com/office/drawing/2014/main" id="{A3CB4C9B-9594-479E-9D1A-E4E6540D3333}"/>
              </a:ext>
            </a:extLst>
          </p:cNvPr>
          <p:cNvSpPr/>
          <p:nvPr/>
        </p:nvSpPr>
        <p:spPr>
          <a:xfrm>
            <a:off x="996304" y="1897646"/>
            <a:ext cx="7151392" cy="1200329"/>
          </a:xfrm>
          <a:prstGeom prst="rect">
            <a:avLst/>
          </a:prstGeom>
        </p:spPr>
        <p:txBody>
          <a:bodyPr wrap="square">
            <a:spAutoFit/>
          </a:bodyPr>
          <a:lstStyle/>
          <a:p>
            <a:r>
              <a:rPr lang="zh-CN" altLang="en-US" sz="2400" b="1" dirty="0">
                <a:solidFill>
                  <a:srgbClr val="4D5156"/>
                </a:solidFill>
                <a:latin typeface="arial" panose="020B0604020202020204" pitchFamily="34" charset="0"/>
                <a:ea typeface="仿宋" panose="02010609060101010101" pitchFamily="49" charset="-122"/>
              </a:rPr>
              <a:t>自此，开始对</a:t>
            </a:r>
            <a:r>
              <a:rPr lang="en-US" altLang="zh-CN" sz="2400" b="1" dirty="0" err="1">
                <a:solidFill>
                  <a:srgbClr val="4D5156"/>
                </a:solidFill>
                <a:latin typeface="arial" panose="020B0604020202020204" pitchFamily="34" charset="0"/>
                <a:ea typeface="仿宋" panose="02010609060101010101" pitchFamily="49" charset="-122"/>
              </a:rPr>
              <a:t>dplyr</a:t>
            </a:r>
            <a:r>
              <a:rPr lang="zh-CN" altLang="en-US" sz="2400" b="1" dirty="0">
                <a:solidFill>
                  <a:srgbClr val="4D5156"/>
                </a:solidFill>
                <a:latin typeface="arial" panose="020B0604020202020204" pitchFamily="34" charset="0"/>
                <a:ea typeface="仿宋" panose="02010609060101010101" pitchFamily="49" charset="-122"/>
              </a:rPr>
              <a:t>、</a:t>
            </a:r>
            <a:r>
              <a:rPr lang="en-US" altLang="zh-CN" sz="2400" b="1" dirty="0" err="1">
                <a:solidFill>
                  <a:srgbClr val="4D5156"/>
                </a:solidFill>
                <a:latin typeface="arial" panose="020B0604020202020204" pitchFamily="34" charset="0"/>
                <a:ea typeface="仿宋" panose="02010609060101010101" pitchFamily="49" charset="-122"/>
              </a:rPr>
              <a:t>tidyr</a:t>
            </a:r>
            <a:r>
              <a:rPr lang="zh-CN" altLang="en-US" sz="2400" b="1" dirty="0">
                <a:solidFill>
                  <a:srgbClr val="4D5156"/>
                </a:solidFill>
                <a:latin typeface="arial" panose="020B0604020202020204" pitchFamily="34" charset="0"/>
                <a:ea typeface="仿宋" panose="02010609060101010101" pitchFamily="49" charset="-122"/>
              </a:rPr>
              <a:t>的函数进行理解，然后使用</a:t>
            </a:r>
            <a:r>
              <a:rPr lang="en-US" altLang="zh-CN" sz="2400" b="1" dirty="0" err="1">
                <a:solidFill>
                  <a:srgbClr val="4D5156"/>
                </a:solidFill>
                <a:latin typeface="arial" panose="020B0604020202020204" pitchFamily="34" charset="0"/>
                <a:ea typeface="仿宋" panose="02010609060101010101" pitchFamily="49" charset="-122"/>
              </a:rPr>
              <a:t>data.table</a:t>
            </a:r>
            <a:r>
              <a:rPr lang="zh-CN" altLang="en-US" sz="2400" b="1" dirty="0">
                <a:solidFill>
                  <a:srgbClr val="4D5156"/>
                </a:solidFill>
                <a:latin typeface="arial" panose="020B0604020202020204" pitchFamily="34" charset="0"/>
                <a:ea typeface="仿宋" panose="02010609060101010101" pitchFamily="49" charset="-122"/>
              </a:rPr>
              <a:t>作为底层进行逐个实现。此外，遇到一些常用的优秀操作，也会纳入到体系中。</a:t>
            </a:r>
            <a:endParaRPr lang="zh-CN" altLang="en-US" sz="2400" b="1" dirty="0">
              <a:ea typeface="仿宋" panose="02010609060101010101" pitchFamily="49" charset="-122"/>
            </a:endParaRPr>
          </a:p>
        </p:txBody>
      </p:sp>
      <p:pic>
        <p:nvPicPr>
          <p:cNvPr id="2" name="图片 1">
            <a:extLst>
              <a:ext uri="{FF2B5EF4-FFF2-40B4-BE49-F238E27FC236}">
                <a16:creationId xmlns:a16="http://schemas.microsoft.com/office/drawing/2014/main" id="{05E59EF6-E619-4C87-8CAA-EBF7C76D5808}"/>
              </a:ext>
            </a:extLst>
          </p:cNvPr>
          <p:cNvPicPr>
            <a:picLocks noChangeAspect="1"/>
          </p:cNvPicPr>
          <p:nvPr/>
        </p:nvPicPr>
        <p:blipFill>
          <a:blip r:embed="rId5"/>
          <a:stretch>
            <a:fillRect/>
          </a:stretch>
        </p:blipFill>
        <p:spPr>
          <a:xfrm>
            <a:off x="5226958" y="3675033"/>
            <a:ext cx="3615047" cy="1799865"/>
          </a:xfrm>
          <a:prstGeom prst="rect">
            <a:avLst/>
          </a:prstGeom>
        </p:spPr>
      </p:pic>
      <p:pic>
        <p:nvPicPr>
          <p:cNvPr id="18434" name="Picture 2" descr="https://strengejacke.github.io/sjmisc/reference/figures/logo.png">
            <a:extLst>
              <a:ext uri="{FF2B5EF4-FFF2-40B4-BE49-F238E27FC236}">
                <a16:creationId xmlns:a16="http://schemas.microsoft.com/office/drawing/2014/main" id="{D4C92DD4-8F78-4ED7-8032-A9B8FECCF1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5678" y="3320029"/>
            <a:ext cx="1143000" cy="1323975"/>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116DF2FE-D8FB-4BD9-B899-0941CE1E9CD8}"/>
              </a:ext>
            </a:extLst>
          </p:cNvPr>
          <p:cNvPicPr>
            <a:picLocks noChangeAspect="1"/>
          </p:cNvPicPr>
          <p:nvPr/>
        </p:nvPicPr>
        <p:blipFill>
          <a:blip r:embed="rId7"/>
          <a:stretch>
            <a:fillRect/>
          </a:stretch>
        </p:blipFill>
        <p:spPr>
          <a:xfrm>
            <a:off x="1307420" y="4763211"/>
            <a:ext cx="2609624" cy="1281650"/>
          </a:xfrm>
          <a:prstGeom prst="rect">
            <a:avLst/>
          </a:prstGeom>
        </p:spPr>
      </p:pic>
      <p:sp>
        <p:nvSpPr>
          <p:cNvPr id="4" name="箭头: 右 3">
            <a:extLst>
              <a:ext uri="{FF2B5EF4-FFF2-40B4-BE49-F238E27FC236}">
                <a16:creationId xmlns:a16="http://schemas.microsoft.com/office/drawing/2014/main" id="{21F94174-B5D1-46C9-B09C-582272FAD1D9}"/>
              </a:ext>
            </a:extLst>
          </p:cNvPr>
          <p:cNvSpPr/>
          <p:nvPr/>
        </p:nvSpPr>
        <p:spPr>
          <a:xfrm>
            <a:off x="4339277" y="4314957"/>
            <a:ext cx="64126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55672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33665" y="1607311"/>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1. </a:t>
            </a:r>
            <a:r>
              <a:rPr lang="zh-CN" altLang="en-US" sz="3200" b="1" dirty="0">
                <a:latin typeface="Times New Roman" panose="02020603050405020304" pitchFamily="18" charset="0"/>
                <a:cs typeface="Times New Roman" panose="02020603050405020304" pitchFamily="18" charset="0"/>
              </a:rPr>
              <a:t>设计初衷</a:t>
            </a:r>
          </a:p>
        </p:txBody>
      </p:sp>
      <p:sp>
        <p:nvSpPr>
          <p:cNvPr id="6" name="文本框 5"/>
          <p:cNvSpPr txBox="1"/>
          <p:nvPr/>
        </p:nvSpPr>
        <p:spPr>
          <a:xfrm>
            <a:off x="1633665" y="2377313"/>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2. </a:t>
            </a:r>
            <a:r>
              <a:rPr lang="zh-CN" altLang="en-US" sz="3200" b="1" dirty="0">
                <a:latin typeface="Times New Roman" panose="02020603050405020304" pitchFamily="18" charset="0"/>
                <a:cs typeface="Times New Roman" panose="02020603050405020304" pitchFamily="18" charset="0"/>
              </a:rPr>
              <a:t>推进过程</a:t>
            </a:r>
          </a:p>
        </p:txBody>
      </p:sp>
      <p:sp>
        <p:nvSpPr>
          <p:cNvPr id="7" name="文本框 6"/>
          <p:cNvSpPr txBox="1"/>
          <p:nvPr/>
        </p:nvSpPr>
        <p:spPr>
          <a:xfrm>
            <a:off x="1633665" y="3147316"/>
            <a:ext cx="2242922" cy="584775"/>
          </a:xfrm>
          <a:prstGeom prst="rect">
            <a:avLst/>
          </a:prstGeom>
          <a:noFill/>
        </p:spPr>
        <p:txBody>
          <a:bodyPr wrap="none" rtlCol="0">
            <a:spAutoFit/>
          </a:bodyPr>
          <a:lstStyle/>
          <a:p>
            <a:r>
              <a:rPr lang="en-US" altLang="zh-CN" sz="3200" b="1" dirty="0">
                <a:solidFill>
                  <a:srgbClr val="FF0000"/>
                </a:solidFill>
                <a:latin typeface="Times New Roman" panose="02020603050405020304" pitchFamily="18" charset="0"/>
                <a:cs typeface="Times New Roman" panose="02020603050405020304" pitchFamily="18" charset="0"/>
              </a:rPr>
              <a:t>3. </a:t>
            </a:r>
            <a:r>
              <a:rPr lang="zh-CN" altLang="en-US" sz="3200" b="1" dirty="0">
                <a:solidFill>
                  <a:srgbClr val="FF0000"/>
                </a:solidFill>
                <a:latin typeface="Times New Roman" panose="02020603050405020304" pitchFamily="18" charset="0"/>
                <a:cs typeface="Times New Roman" panose="02020603050405020304" pitchFamily="18" charset="0"/>
              </a:rPr>
              <a:t>竞品激励</a:t>
            </a:r>
          </a:p>
        </p:txBody>
      </p:sp>
      <p:sp>
        <p:nvSpPr>
          <p:cNvPr id="20" name="文本框 19"/>
          <p:cNvSpPr txBox="1"/>
          <p:nvPr/>
        </p:nvSpPr>
        <p:spPr>
          <a:xfrm>
            <a:off x="1633665" y="3917319"/>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4. </a:t>
            </a:r>
            <a:r>
              <a:rPr lang="zh-CN" altLang="en-US" sz="3200" b="1" dirty="0">
                <a:latin typeface="Times New Roman" panose="02020603050405020304" pitchFamily="18" charset="0"/>
                <a:cs typeface="Times New Roman" panose="02020603050405020304" pitchFamily="18" charset="0"/>
              </a:rPr>
              <a:t>基本成型</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15" name="文本框 14">
            <a:extLst>
              <a:ext uri="{FF2B5EF4-FFF2-40B4-BE49-F238E27FC236}">
                <a16:creationId xmlns:a16="http://schemas.microsoft.com/office/drawing/2014/main" id="{A3CCC8DE-B0BB-47C1-B046-EDAD8A6D87AD}"/>
              </a:ext>
            </a:extLst>
          </p:cNvPr>
          <p:cNvSpPr txBox="1"/>
          <p:nvPr/>
        </p:nvSpPr>
        <p:spPr>
          <a:xfrm>
            <a:off x="1633665" y="4692729"/>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5. </a:t>
            </a:r>
            <a:r>
              <a:rPr lang="zh-CN" altLang="en-US" sz="3200" b="1" dirty="0">
                <a:latin typeface="Times New Roman" panose="02020603050405020304" pitchFamily="18" charset="0"/>
                <a:cs typeface="Times New Roman" panose="02020603050405020304" pitchFamily="18" charset="0"/>
              </a:rPr>
              <a:t>投入实践</a:t>
            </a:r>
          </a:p>
        </p:txBody>
      </p:sp>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3422768" cy="584775"/>
            </a:xfrm>
            <a:prstGeom prst="rect">
              <a:avLst/>
            </a:prstGeom>
            <a:noFill/>
          </p:spPr>
          <p:txBody>
            <a:bodyPr wrap="square" rtlCol="0">
              <a:spAutoFit/>
            </a:bodyPr>
            <a:lstStyle/>
            <a:p>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目录</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spTree>
    <p:extLst>
      <p:ext uri="{BB962C8B-B14F-4D97-AF65-F5344CB8AC3E}">
        <p14:creationId xmlns:p14="http://schemas.microsoft.com/office/powerpoint/2010/main" val="346002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6131294"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3.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竞品激励：重名危机</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3" name="Rectangle 1">
            <a:extLst>
              <a:ext uri="{FF2B5EF4-FFF2-40B4-BE49-F238E27FC236}">
                <a16:creationId xmlns:a16="http://schemas.microsoft.com/office/drawing/2014/main" id="{C0E51974-3C52-4841-9CF0-189B06CCD800}"/>
              </a:ext>
            </a:extLst>
          </p:cNvPr>
          <p:cNvSpPr>
            <a:spLocks noChangeArrowheads="1"/>
          </p:cNvSpPr>
          <p:nvPr/>
        </p:nvSpPr>
        <p:spPr bwMode="auto">
          <a:xfrm>
            <a:off x="432001" y="4175208"/>
            <a:ext cx="837583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ea typeface="lucida Grande"/>
                <a:cs typeface="Times New Roman" panose="02020603050405020304" pitchFamily="18" charset="0"/>
              </a:rPr>
              <a:t>I have a favor to ask - would you mind changing the name of your package? I have a tidydt package with 67 stars on GitHub that I'm currently prepping for a CRAN submission. It would be nice to avoid future confusion, especially since they have such similar goals.</a:t>
            </a:r>
            <a:endParaRPr kumimoji="0" lang="zh-CN" altLang="zh-CN" sz="1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ea typeface="lucida Grande"/>
                <a:cs typeface="Times New Roman" panose="02020603050405020304" pitchFamily="18" charset="0"/>
              </a:rPr>
              <a:t>I realize I technically don't have "dibs" on a package name, but I've already spent time communicating this function to the rstats community, and have been developing it since November. It's functionality is quite extensive and is also rlang compatible, which will be an easy transition for current tidyverse users.</a:t>
            </a:r>
            <a:endParaRPr kumimoji="0" lang="zh-CN" altLang="zh-CN"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440C1CA8-F302-46B2-8082-59599DF7E19D}"/>
              </a:ext>
            </a:extLst>
          </p:cNvPr>
          <p:cNvPicPr>
            <a:picLocks noChangeAspect="1"/>
          </p:cNvPicPr>
          <p:nvPr/>
        </p:nvPicPr>
        <p:blipFill>
          <a:blip r:embed="rId5"/>
          <a:stretch>
            <a:fillRect/>
          </a:stretch>
        </p:blipFill>
        <p:spPr>
          <a:xfrm>
            <a:off x="601908" y="1489602"/>
            <a:ext cx="6454398" cy="1576267"/>
          </a:xfrm>
          <a:prstGeom prst="rect">
            <a:avLst/>
          </a:prstGeom>
        </p:spPr>
      </p:pic>
      <p:pic>
        <p:nvPicPr>
          <p:cNvPr id="2" name="图片 1">
            <a:extLst>
              <a:ext uri="{FF2B5EF4-FFF2-40B4-BE49-F238E27FC236}">
                <a16:creationId xmlns:a16="http://schemas.microsoft.com/office/drawing/2014/main" id="{9A2F2DAD-A30D-43DA-BBCD-EC0CE4D0DBDD}"/>
              </a:ext>
            </a:extLst>
          </p:cNvPr>
          <p:cNvPicPr>
            <a:picLocks noChangeAspect="1"/>
          </p:cNvPicPr>
          <p:nvPr/>
        </p:nvPicPr>
        <p:blipFill>
          <a:blip r:embed="rId6"/>
          <a:stretch>
            <a:fillRect/>
          </a:stretch>
        </p:blipFill>
        <p:spPr>
          <a:xfrm>
            <a:off x="601908" y="2579971"/>
            <a:ext cx="8375839" cy="1316603"/>
          </a:xfrm>
          <a:prstGeom prst="rect">
            <a:avLst/>
          </a:prstGeom>
        </p:spPr>
      </p:pic>
    </p:spTree>
    <p:extLst>
      <p:ext uri="{BB962C8B-B14F-4D97-AF65-F5344CB8AC3E}">
        <p14:creationId xmlns:p14="http://schemas.microsoft.com/office/powerpoint/2010/main" val="139094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6131294"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3.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竞品激励：矛盾调解</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9" name="矩形 8">
            <a:extLst>
              <a:ext uri="{FF2B5EF4-FFF2-40B4-BE49-F238E27FC236}">
                <a16:creationId xmlns:a16="http://schemas.microsoft.com/office/drawing/2014/main" id="{0DEC445A-0DDE-4C79-8300-6F75C0E95F09}"/>
              </a:ext>
            </a:extLst>
          </p:cNvPr>
          <p:cNvSpPr/>
          <p:nvPr/>
        </p:nvSpPr>
        <p:spPr>
          <a:xfrm>
            <a:off x="1108528" y="1953307"/>
            <a:ext cx="6515429" cy="2951385"/>
          </a:xfrm>
          <a:prstGeom prst="rect">
            <a:avLst/>
          </a:prstGeom>
        </p:spPr>
        <p:txBody>
          <a:bodyPr wrap="square">
            <a:spAutoFit/>
          </a:bodyPr>
          <a:lstStyle/>
          <a:p>
            <a:pPr marL="457200" indent="-457200">
              <a:lnSpc>
                <a:spcPct val="150000"/>
              </a:lnSpc>
              <a:buAutoNum type="arabicPeriod"/>
            </a:pPr>
            <a:r>
              <a:rPr lang="zh-CN" altLang="en-US" sz="3200" b="1" dirty="0">
                <a:solidFill>
                  <a:srgbClr val="4D5156"/>
                </a:solidFill>
                <a:latin typeface="arial" panose="020B0604020202020204" pitchFamily="34" charset="0"/>
                <a:ea typeface="仿宋" panose="02010609060101010101" pitchFamily="49" charset="-122"/>
              </a:rPr>
              <a:t>不同意更名（</a:t>
            </a:r>
            <a:r>
              <a:rPr lang="en-US" altLang="zh-CN" sz="3200" b="1" dirty="0" err="1">
                <a:solidFill>
                  <a:srgbClr val="4D5156"/>
                </a:solidFill>
                <a:latin typeface="arial" panose="020B0604020202020204" pitchFamily="34" charset="0"/>
                <a:ea typeface="仿宋" panose="02010609060101010101" pitchFamily="49" charset="-122"/>
              </a:rPr>
              <a:t>tidydt</a:t>
            </a:r>
            <a:r>
              <a:rPr lang="zh-CN" altLang="en-US" sz="3200" b="1" dirty="0">
                <a:solidFill>
                  <a:srgbClr val="4D5156"/>
                </a:solidFill>
                <a:latin typeface="arial" panose="020B0604020202020204" pitchFamily="34" charset="0"/>
                <a:ea typeface="仿宋" panose="02010609060101010101" pitchFamily="49" charset="-122"/>
              </a:rPr>
              <a:t>）</a:t>
            </a:r>
            <a:endParaRPr lang="en-US" altLang="zh-CN" sz="3200" b="1" dirty="0">
              <a:solidFill>
                <a:srgbClr val="4D5156"/>
              </a:solidFill>
              <a:latin typeface="arial" panose="020B0604020202020204" pitchFamily="34" charset="0"/>
              <a:ea typeface="仿宋" panose="02010609060101010101" pitchFamily="49" charset="-122"/>
            </a:endParaRPr>
          </a:p>
          <a:p>
            <a:pPr marL="457200" indent="-457200">
              <a:lnSpc>
                <a:spcPct val="150000"/>
              </a:lnSpc>
              <a:buAutoNum type="arabicPeriod"/>
            </a:pPr>
            <a:r>
              <a:rPr lang="en-US" altLang="zh-CN" sz="3200" b="1" dirty="0">
                <a:solidFill>
                  <a:srgbClr val="4D5156"/>
                </a:solidFill>
                <a:latin typeface="arial" panose="020B0604020202020204" pitchFamily="34" charset="0"/>
                <a:ea typeface="仿宋" panose="02010609060101010101" pitchFamily="49" charset="-122"/>
              </a:rPr>
              <a:t>CRAN</a:t>
            </a:r>
            <a:r>
              <a:rPr lang="zh-CN" altLang="en-US" sz="3200" b="1" dirty="0">
                <a:solidFill>
                  <a:srgbClr val="4D5156"/>
                </a:solidFill>
                <a:latin typeface="arial" panose="020B0604020202020204" pitchFamily="34" charset="0"/>
                <a:ea typeface="仿宋" panose="02010609060101010101" pitchFamily="49" charset="-122"/>
              </a:rPr>
              <a:t>交替提交</a:t>
            </a:r>
            <a:endParaRPr lang="en-US" altLang="zh-CN" sz="3200" b="1" dirty="0">
              <a:solidFill>
                <a:srgbClr val="4D5156"/>
              </a:solidFill>
              <a:latin typeface="arial" panose="020B0604020202020204" pitchFamily="34" charset="0"/>
              <a:ea typeface="仿宋" panose="02010609060101010101" pitchFamily="49" charset="-122"/>
            </a:endParaRPr>
          </a:p>
          <a:p>
            <a:pPr marL="457200" indent="-457200">
              <a:lnSpc>
                <a:spcPct val="150000"/>
              </a:lnSpc>
              <a:buAutoNum type="arabicPeriod"/>
            </a:pPr>
            <a:r>
              <a:rPr lang="zh-CN" altLang="en-US" sz="3200" b="1" dirty="0">
                <a:solidFill>
                  <a:srgbClr val="4D5156"/>
                </a:solidFill>
                <a:latin typeface="arial" panose="020B0604020202020204" pitchFamily="34" charset="0"/>
                <a:ea typeface="仿宋" panose="02010609060101010101" pitchFamily="49" charset="-122"/>
              </a:rPr>
              <a:t>管理者协调（</a:t>
            </a:r>
            <a:r>
              <a:rPr lang="en-US" altLang="zh-CN" sz="3200" b="1" dirty="0">
                <a:solidFill>
                  <a:srgbClr val="4D5156"/>
                </a:solidFill>
                <a:latin typeface="arial" panose="020B0604020202020204" pitchFamily="34" charset="0"/>
                <a:ea typeface="仿宋" panose="02010609060101010101" pitchFamily="49" charset="-122"/>
              </a:rPr>
              <a:t>dt</a:t>
            </a:r>
            <a:r>
              <a:rPr lang="zh-CN" altLang="en-US" sz="3200" b="1" dirty="0">
                <a:solidFill>
                  <a:srgbClr val="4D5156"/>
                </a:solidFill>
                <a:latin typeface="arial" panose="020B0604020202020204" pitchFamily="34" charset="0"/>
                <a:ea typeface="仿宋" panose="02010609060101010101" pitchFamily="49" charset="-122"/>
              </a:rPr>
              <a:t>）</a:t>
            </a:r>
            <a:endParaRPr lang="en-US" altLang="zh-CN" sz="3200" b="1" dirty="0">
              <a:solidFill>
                <a:srgbClr val="4D5156"/>
              </a:solidFill>
              <a:latin typeface="arial" panose="020B0604020202020204" pitchFamily="34" charset="0"/>
              <a:ea typeface="仿宋" panose="02010609060101010101" pitchFamily="49" charset="-122"/>
            </a:endParaRPr>
          </a:p>
          <a:p>
            <a:pPr marL="457200" indent="-457200">
              <a:lnSpc>
                <a:spcPct val="150000"/>
              </a:lnSpc>
              <a:buAutoNum type="arabicPeriod"/>
            </a:pPr>
            <a:r>
              <a:rPr lang="zh-CN" altLang="en-US" sz="3200" b="1" dirty="0">
                <a:solidFill>
                  <a:srgbClr val="4D5156"/>
                </a:solidFill>
                <a:latin typeface="arial" panose="020B0604020202020204" pitchFamily="34" charset="0"/>
                <a:ea typeface="仿宋" panose="02010609060101010101" pitchFamily="49" charset="-122"/>
              </a:rPr>
              <a:t>达成和解（</a:t>
            </a:r>
            <a:r>
              <a:rPr lang="en-US" altLang="zh-CN" sz="3200" b="1" dirty="0" err="1">
                <a:solidFill>
                  <a:srgbClr val="4D5156"/>
                </a:solidFill>
                <a:latin typeface="arial" panose="020B0604020202020204" pitchFamily="34" charset="0"/>
                <a:ea typeface="仿宋" panose="02010609060101010101" pitchFamily="49" charset="-122"/>
              </a:rPr>
              <a:t>tidyfst</a:t>
            </a:r>
            <a:r>
              <a:rPr lang="en-US" altLang="zh-CN" sz="3200" b="1" dirty="0">
                <a:solidFill>
                  <a:srgbClr val="4D5156"/>
                </a:solidFill>
                <a:latin typeface="arial" panose="020B0604020202020204" pitchFamily="34" charset="0"/>
                <a:ea typeface="仿宋" panose="02010609060101010101" pitchFamily="49" charset="-122"/>
              </a:rPr>
              <a:t> / </a:t>
            </a:r>
            <a:r>
              <a:rPr lang="en-US" altLang="zh-CN" sz="3200" b="1" dirty="0" err="1">
                <a:solidFill>
                  <a:srgbClr val="4D5156"/>
                </a:solidFill>
                <a:latin typeface="arial" panose="020B0604020202020204" pitchFamily="34" charset="0"/>
                <a:ea typeface="仿宋" panose="02010609060101010101" pitchFamily="49" charset="-122"/>
              </a:rPr>
              <a:t>tidytable</a:t>
            </a:r>
            <a:r>
              <a:rPr lang="zh-CN" altLang="en-US" sz="3200" b="1" dirty="0">
                <a:solidFill>
                  <a:srgbClr val="4D5156"/>
                </a:solidFill>
                <a:latin typeface="arial" panose="020B0604020202020204" pitchFamily="34" charset="0"/>
                <a:ea typeface="仿宋" panose="02010609060101010101" pitchFamily="49" charset="-122"/>
              </a:rPr>
              <a:t>）</a:t>
            </a:r>
            <a:endParaRPr lang="en-US" altLang="zh-CN" sz="3200" b="1" dirty="0">
              <a:solidFill>
                <a:srgbClr val="4D5156"/>
              </a:solidFill>
              <a:latin typeface="arial" panose="020B0604020202020204" pitchFamily="34" charset="0"/>
              <a:ea typeface="仿宋" panose="02010609060101010101" pitchFamily="49" charset="-122"/>
            </a:endParaRPr>
          </a:p>
        </p:txBody>
      </p:sp>
    </p:spTree>
    <p:extLst>
      <p:ext uri="{BB962C8B-B14F-4D97-AF65-F5344CB8AC3E}">
        <p14:creationId xmlns:p14="http://schemas.microsoft.com/office/powerpoint/2010/main" val="3083293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6131294"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3.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竞品激励：互相学习</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2" name="图片 1">
            <a:extLst>
              <a:ext uri="{FF2B5EF4-FFF2-40B4-BE49-F238E27FC236}">
                <a16:creationId xmlns:a16="http://schemas.microsoft.com/office/drawing/2014/main" id="{95B1A309-359F-4E57-A8F9-D7CFFA6B7031}"/>
              </a:ext>
            </a:extLst>
          </p:cNvPr>
          <p:cNvPicPr>
            <a:picLocks noChangeAspect="1"/>
          </p:cNvPicPr>
          <p:nvPr/>
        </p:nvPicPr>
        <p:blipFill>
          <a:blip r:embed="rId5"/>
          <a:stretch>
            <a:fillRect/>
          </a:stretch>
        </p:blipFill>
        <p:spPr>
          <a:xfrm>
            <a:off x="4300953" y="2388365"/>
            <a:ext cx="3999899" cy="3132049"/>
          </a:xfrm>
          <a:prstGeom prst="rect">
            <a:avLst/>
          </a:prstGeom>
        </p:spPr>
      </p:pic>
      <p:pic>
        <p:nvPicPr>
          <p:cNvPr id="3" name="图片 2">
            <a:extLst>
              <a:ext uri="{FF2B5EF4-FFF2-40B4-BE49-F238E27FC236}">
                <a16:creationId xmlns:a16="http://schemas.microsoft.com/office/drawing/2014/main" id="{5BD77DA5-D6C9-4CAD-8B6A-5F7A98E2D755}"/>
              </a:ext>
            </a:extLst>
          </p:cNvPr>
          <p:cNvPicPr>
            <a:picLocks noChangeAspect="1"/>
          </p:cNvPicPr>
          <p:nvPr/>
        </p:nvPicPr>
        <p:blipFill>
          <a:blip r:embed="rId6"/>
          <a:stretch>
            <a:fillRect/>
          </a:stretch>
        </p:blipFill>
        <p:spPr>
          <a:xfrm>
            <a:off x="432001" y="3901477"/>
            <a:ext cx="3237874" cy="1618937"/>
          </a:xfrm>
          <a:prstGeom prst="rect">
            <a:avLst/>
          </a:prstGeom>
        </p:spPr>
      </p:pic>
      <p:sp>
        <p:nvSpPr>
          <p:cNvPr id="11" name="矩形 10">
            <a:extLst>
              <a:ext uri="{FF2B5EF4-FFF2-40B4-BE49-F238E27FC236}">
                <a16:creationId xmlns:a16="http://schemas.microsoft.com/office/drawing/2014/main" id="{85524B12-5B66-4475-AA8A-CA8BBF809424}"/>
              </a:ext>
            </a:extLst>
          </p:cNvPr>
          <p:cNvSpPr/>
          <p:nvPr/>
        </p:nvSpPr>
        <p:spPr>
          <a:xfrm>
            <a:off x="361080" y="1725688"/>
            <a:ext cx="3684805" cy="1569660"/>
          </a:xfrm>
          <a:prstGeom prst="rect">
            <a:avLst/>
          </a:prstGeom>
        </p:spPr>
        <p:txBody>
          <a:bodyPr wrap="square">
            <a:spAutoFit/>
          </a:bodyPr>
          <a:lstStyle/>
          <a:p>
            <a:r>
              <a:rPr lang="zh-CN" altLang="en-US" sz="2400" b="1" dirty="0">
                <a:solidFill>
                  <a:srgbClr val="4D5156"/>
                </a:solidFill>
                <a:latin typeface="arial" panose="020B0604020202020204" pitchFamily="34" charset="0"/>
                <a:ea typeface="仿宋" panose="02010609060101010101" pitchFamily="49" charset="-122"/>
              </a:rPr>
              <a:t>互相参考，互相学习。</a:t>
            </a:r>
            <a:endParaRPr lang="en-US" altLang="zh-CN" sz="2400" b="1" dirty="0">
              <a:solidFill>
                <a:srgbClr val="4D5156"/>
              </a:solidFill>
              <a:latin typeface="arial" panose="020B0604020202020204" pitchFamily="34" charset="0"/>
              <a:ea typeface="仿宋" panose="02010609060101010101" pitchFamily="49" charset="-122"/>
            </a:endParaRPr>
          </a:p>
          <a:p>
            <a:r>
              <a:rPr lang="zh-CN" altLang="en-US" sz="2400" b="1" dirty="0">
                <a:solidFill>
                  <a:srgbClr val="4D5156"/>
                </a:solidFill>
                <a:latin typeface="arial" panose="020B0604020202020204" pitchFamily="34" charset="0"/>
                <a:ea typeface="仿宋" panose="02010609060101010101" pitchFamily="49" charset="-122"/>
              </a:rPr>
              <a:t>开源社区，都是为了给社群提供更好的工具，良性竞争，共同进步！</a:t>
            </a:r>
            <a:endParaRPr lang="en-US" altLang="zh-CN" sz="2400" b="1" dirty="0">
              <a:solidFill>
                <a:srgbClr val="4D5156"/>
              </a:solidFill>
              <a:latin typeface="arial" panose="020B0604020202020204" pitchFamily="34" charset="0"/>
              <a:ea typeface="仿宋" panose="02010609060101010101" pitchFamily="49" charset="-122"/>
            </a:endParaRPr>
          </a:p>
        </p:txBody>
      </p:sp>
    </p:spTree>
    <p:extLst>
      <p:ext uri="{BB962C8B-B14F-4D97-AF65-F5344CB8AC3E}">
        <p14:creationId xmlns:p14="http://schemas.microsoft.com/office/powerpoint/2010/main" val="2325702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33665" y="1607311"/>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1. </a:t>
            </a:r>
            <a:r>
              <a:rPr lang="zh-CN" altLang="en-US" sz="3200" b="1" dirty="0">
                <a:latin typeface="Times New Roman" panose="02020603050405020304" pitchFamily="18" charset="0"/>
                <a:cs typeface="Times New Roman" panose="02020603050405020304" pitchFamily="18" charset="0"/>
              </a:rPr>
              <a:t>设计初衷</a:t>
            </a:r>
          </a:p>
        </p:txBody>
      </p:sp>
      <p:sp>
        <p:nvSpPr>
          <p:cNvPr id="6" name="文本框 5"/>
          <p:cNvSpPr txBox="1"/>
          <p:nvPr/>
        </p:nvSpPr>
        <p:spPr>
          <a:xfrm>
            <a:off x="1633665" y="2377313"/>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2. </a:t>
            </a:r>
            <a:r>
              <a:rPr lang="zh-CN" altLang="en-US" sz="3200" b="1" dirty="0">
                <a:latin typeface="Times New Roman" panose="02020603050405020304" pitchFamily="18" charset="0"/>
                <a:cs typeface="Times New Roman" panose="02020603050405020304" pitchFamily="18" charset="0"/>
              </a:rPr>
              <a:t>推进过程</a:t>
            </a:r>
          </a:p>
        </p:txBody>
      </p:sp>
      <p:sp>
        <p:nvSpPr>
          <p:cNvPr id="7" name="文本框 6"/>
          <p:cNvSpPr txBox="1"/>
          <p:nvPr/>
        </p:nvSpPr>
        <p:spPr>
          <a:xfrm>
            <a:off x="1633665" y="3147316"/>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3. </a:t>
            </a:r>
            <a:r>
              <a:rPr lang="zh-CN" altLang="en-US" sz="3200" b="1" dirty="0">
                <a:latin typeface="Times New Roman" panose="02020603050405020304" pitchFamily="18" charset="0"/>
                <a:cs typeface="Times New Roman" panose="02020603050405020304" pitchFamily="18" charset="0"/>
              </a:rPr>
              <a:t>竞品激励</a:t>
            </a:r>
          </a:p>
        </p:txBody>
      </p:sp>
      <p:sp>
        <p:nvSpPr>
          <p:cNvPr id="20" name="文本框 19"/>
          <p:cNvSpPr txBox="1"/>
          <p:nvPr/>
        </p:nvSpPr>
        <p:spPr>
          <a:xfrm>
            <a:off x="1633665" y="3917319"/>
            <a:ext cx="2242922" cy="584775"/>
          </a:xfrm>
          <a:prstGeom prst="rect">
            <a:avLst/>
          </a:prstGeom>
          <a:noFill/>
        </p:spPr>
        <p:txBody>
          <a:bodyPr wrap="none" rtlCol="0">
            <a:spAutoFit/>
          </a:bodyPr>
          <a:lstStyle/>
          <a:p>
            <a:r>
              <a:rPr lang="en-US" altLang="zh-CN" sz="3200" b="1" dirty="0">
                <a:solidFill>
                  <a:srgbClr val="FF0000"/>
                </a:solidFill>
                <a:latin typeface="Times New Roman" panose="02020603050405020304" pitchFamily="18" charset="0"/>
                <a:cs typeface="Times New Roman" panose="02020603050405020304" pitchFamily="18" charset="0"/>
              </a:rPr>
              <a:t>4. </a:t>
            </a:r>
            <a:r>
              <a:rPr lang="zh-CN" altLang="en-US" sz="3200" b="1" dirty="0">
                <a:solidFill>
                  <a:srgbClr val="FF0000"/>
                </a:solidFill>
                <a:latin typeface="Times New Roman" panose="02020603050405020304" pitchFamily="18" charset="0"/>
                <a:cs typeface="Times New Roman" panose="02020603050405020304" pitchFamily="18" charset="0"/>
              </a:rPr>
              <a:t>基本成型</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15" name="文本框 14">
            <a:extLst>
              <a:ext uri="{FF2B5EF4-FFF2-40B4-BE49-F238E27FC236}">
                <a16:creationId xmlns:a16="http://schemas.microsoft.com/office/drawing/2014/main" id="{A3CCC8DE-B0BB-47C1-B046-EDAD8A6D87AD}"/>
              </a:ext>
            </a:extLst>
          </p:cNvPr>
          <p:cNvSpPr txBox="1"/>
          <p:nvPr/>
        </p:nvSpPr>
        <p:spPr>
          <a:xfrm>
            <a:off x="1633665" y="4692729"/>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5. </a:t>
            </a:r>
            <a:r>
              <a:rPr lang="zh-CN" altLang="en-US" sz="3200" b="1" dirty="0">
                <a:latin typeface="Times New Roman" panose="02020603050405020304" pitchFamily="18" charset="0"/>
                <a:cs typeface="Times New Roman" panose="02020603050405020304" pitchFamily="18" charset="0"/>
              </a:rPr>
              <a:t>投入实践</a:t>
            </a:r>
          </a:p>
        </p:txBody>
      </p:sp>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3422768" cy="584775"/>
            </a:xfrm>
            <a:prstGeom prst="rect">
              <a:avLst/>
            </a:prstGeom>
            <a:noFill/>
          </p:spPr>
          <p:txBody>
            <a:bodyPr wrap="square" rtlCol="0">
              <a:spAutoFit/>
            </a:bodyPr>
            <a:lstStyle/>
            <a:p>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目录</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spTree>
    <p:extLst>
      <p:ext uri="{BB962C8B-B14F-4D97-AF65-F5344CB8AC3E}">
        <p14:creationId xmlns:p14="http://schemas.microsoft.com/office/powerpoint/2010/main" val="2247245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33665" y="1607311"/>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1. </a:t>
            </a:r>
            <a:r>
              <a:rPr lang="zh-CN" altLang="en-US" sz="3200" b="1" dirty="0">
                <a:latin typeface="Times New Roman" panose="02020603050405020304" pitchFamily="18" charset="0"/>
                <a:cs typeface="Times New Roman" panose="02020603050405020304" pitchFamily="18" charset="0"/>
              </a:rPr>
              <a:t>设计初衷</a:t>
            </a:r>
          </a:p>
        </p:txBody>
      </p:sp>
      <p:sp>
        <p:nvSpPr>
          <p:cNvPr id="6" name="文本框 5"/>
          <p:cNvSpPr txBox="1"/>
          <p:nvPr/>
        </p:nvSpPr>
        <p:spPr>
          <a:xfrm>
            <a:off x="1633665" y="2377313"/>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2. </a:t>
            </a:r>
            <a:r>
              <a:rPr lang="zh-CN" altLang="en-US" sz="3200" b="1" dirty="0">
                <a:latin typeface="Times New Roman" panose="02020603050405020304" pitchFamily="18" charset="0"/>
                <a:cs typeface="Times New Roman" panose="02020603050405020304" pitchFamily="18" charset="0"/>
              </a:rPr>
              <a:t>推进过程</a:t>
            </a:r>
          </a:p>
        </p:txBody>
      </p:sp>
      <p:sp>
        <p:nvSpPr>
          <p:cNvPr id="7" name="文本框 6"/>
          <p:cNvSpPr txBox="1"/>
          <p:nvPr/>
        </p:nvSpPr>
        <p:spPr>
          <a:xfrm>
            <a:off x="1633665" y="3147316"/>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3. </a:t>
            </a:r>
            <a:r>
              <a:rPr lang="zh-CN" altLang="en-US" sz="3200" b="1" dirty="0">
                <a:latin typeface="Times New Roman" panose="02020603050405020304" pitchFamily="18" charset="0"/>
                <a:cs typeface="Times New Roman" panose="02020603050405020304" pitchFamily="18" charset="0"/>
              </a:rPr>
              <a:t>竞品激励</a:t>
            </a:r>
          </a:p>
        </p:txBody>
      </p:sp>
      <p:sp>
        <p:nvSpPr>
          <p:cNvPr id="20" name="文本框 19"/>
          <p:cNvSpPr txBox="1"/>
          <p:nvPr/>
        </p:nvSpPr>
        <p:spPr>
          <a:xfrm>
            <a:off x="1633665" y="3917319"/>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4. </a:t>
            </a:r>
            <a:r>
              <a:rPr lang="zh-CN" altLang="en-US" sz="3200" b="1" dirty="0">
                <a:latin typeface="Times New Roman" panose="02020603050405020304" pitchFamily="18" charset="0"/>
                <a:cs typeface="Times New Roman" panose="02020603050405020304" pitchFamily="18" charset="0"/>
              </a:rPr>
              <a:t>基本成型</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15" name="文本框 14">
            <a:extLst>
              <a:ext uri="{FF2B5EF4-FFF2-40B4-BE49-F238E27FC236}">
                <a16:creationId xmlns:a16="http://schemas.microsoft.com/office/drawing/2014/main" id="{A3CCC8DE-B0BB-47C1-B046-EDAD8A6D87AD}"/>
              </a:ext>
            </a:extLst>
          </p:cNvPr>
          <p:cNvSpPr txBox="1"/>
          <p:nvPr/>
        </p:nvSpPr>
        <p:spPr>
          <a:xfrm>
            <a:off x="1633665" y="4692729"/>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5. </a:t>
            </a:r>
            <a:r>
              <a:rPr lang="zh-CN" altLang="en-US" sz="3200" b="1" dirty="0">
                <a:latin typeface="Times New Roman" panose="02020603050405020304" pitchFamily="18" charset="0"/>
                <a:cs typeface="Times New Roman" panose="02020603050405020304" pitchFamily="18" charset="0"/>
              </a:rPr>
              <a:t>投入实践</a:t>
            </a:r>
          </a:p>
        </p:txBody>
      </p:sp>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3422768" cy="584775"/>
            </a:xfrm>
            <a:prstGeom prst="rect">
              <a:avLst/>
            </a:prstGeom>
            <a:noFill/>
          </p:spPr>
          <p:txBody>
            <a:bodyPr wrap="square" rtlCol="0">
              <a:spAutoFit/>
            </a:bodyPr>
            <a:lstStyle/>
            <a:p>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目录</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spTree>
    <p:extLst>
      <p:ext uri="{BB962C8B-B14F-4D97-AF65-F5344CB8AC3E}">
        <p14:creationId xmlns:p14="http://schemas.microsoft.com/office/powerpoint/2010/main" val="1232520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4.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基本成型：</a:t>
              </a:r>
              <a:r>
                <a:rPr lang="en-US" altLang="zh-CN" sz="32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fst</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的引入</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grpSp>
        <p:nvGrpSpPr>
          <p:cNvPr id="2" name="组合 1">
            <a:extLst>
              <a:ext uri="{FF2B5EF4-FFF2-40B4-BE49-F238E27FC236}">
                <a16:creationId xmlns:a16="http://schemas.microsoft.com/office/drawing/2014/main" id="{57A5BEE5-51E7-4296-B901-F246432E574F}"/>
              </a:ext>
            </a:extLst>
          </p:cNvPr>
          <p:cNvGrpSpPr/>
          <p:nvPr/>
        </p:nvGrpSpPr>
        <p:grpSpPr>
          <a:xfrm>
            <a:off x="5235683" y="1305268"/>
            <a:ext cx="2570743" cy="2642640"/>
            <a:chOff x="5520363" y="2330370"/>
            <a:chExt cx="2570743" cy="2642640"/>
          </a:xfrm>
        </p:grpSpPr>
        <p:pic>
          <p:nvPicPr>
            <p:cNvPr id="8" name="Picture 6" descr="https://raw.githubusercontent.com/Rdatatable/data.table/master/.graphics/logo.png">
              <a:extLst>
                <a:ext uri="{FF2B5EF4-FFF2-40B4-BE49-F238E27FC236}">
                  <a16:creationId xmlns:a16="http://schemas.microsoft.com/office/drawing/2014/main" id="{25CA7FD8-C71B-4A02-8A07-4C408FAD04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0363" y="2367582"/>
              <a:ext cx="1278135" cy="148497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http://www.fstpackage.org/fst.png">
              <a:extLst>
                <a:ext uri="{FF2B5EF4-FFF2-40B4-BE49-F238E27FC236}">
                  <a16:creationId xmlns:a16="http://schemas.microsoft.com/office/drawing/2014/main" id="{66343DF4-0EEB-4339-B8F4-A555EFB0D85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9430" y="3429000"/>
              <a:ext cx="1322025" cy="154401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8" descr="https://stringr.tidyverse.org/logo.png">
              <a:extLst>
                <a:ext uri="{FF2B5EF4-FFF2-40B4-BE49-F238E27FC236}">
                  <a16:creationId xmlns:a16="http://schemas.microsoft.com/office/drawing/2014/main" id="{493892AA-7AD1-4135-9424-E2C6D21D07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7806" y="2330370"/>
              <a:ext cx="1303300" cy="1522183"/>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矩形 12">
            <a:extLst>
              <a:ext uri="{FF2B5EF4-FFF2-40B4-BE49-F238E27FC236}">
                <a16:creationId xmlns:a16="http://schemas.microsoft.com/office/drawing/2014/main" id="{F45B2F8E-857A-4A95-88E6-46DA1C2F3F15}"/>
              </a:ext>
            </a:extLst>
          </p:cNvPr>
          <p:cNvSpPr/>
          <p:nvPr/>
        </p:nvSpPr>
        <p:spPr>
          <a:xfrm>
            <a:off x="851396" y="1603351"/>
            <a:ext cx="3684805" cy="4154984"/>
          </a:xfrm>
          <a:prstGeom prst="rect">
            <a:avLst/>
          </a:prstGeom>
        </p:spPr>
        <p:txBody>
          <a:bodyPr wrap="square">
            <a:spAutoFit/>
          </a:bodyPr>
          <a:lstStyle/>
          <a:p>
            <a:r>
              <a:rPr lang="zh-CN" altLang="en-US" sz="2400" b="1" dirty="0">
                <a:solidFill>
                  <a:srgbClr val="4D5156"/>
                </a:solidFill>
                <a:latin typeface="arial" panose="020B0604020202020204" pitchFamily="34" charset="0"/>
                <a:ea typeface="仿宋" panose="02010609060101010101" pitchFamily="49" charset="-122"/>
              </a:rPr>
              <a:t>早期只有</a:t>
            </a:r>
            <a:r>
              <a:rPr lang="en-US" altLang="zh-CN" sz="2400" b="1" dirty="0" err="1">
                <a:solidFill>
                  <a:srgbClr val="4D5156"/>
                </a:solidFill>
                <a:latin typeface="arial" panose="020B0604020202020204" pitchFamily="34" charset="0"/>
                <a:ea typeface="仿宋" panose="02010609060101010101" pitchFamily="49" charset="-122"/>
              </a:rPr>
              <a:t>data.table</a:t>
            </a:r>
            <a:r>
              <a:rPr lang="zh-CN" altLang="en-US" sz="2400" b="1" dirty="0">
                <a:solidFill>
                  <a:srgbClr val="4D5156"/>
                </a:solidFill>
                <a:latin typeface="arial" panose="020B0604020202020204" pitchFamily="34" charset="0"/>
                <a:ea typeface="仿宋" panose="02010609060101010101" pitchFamily="49" charset="-122"/>
              </a:rPr>
              <a:t>和</a:t>
            </a:r>
            <a:r>
              <a:rPr lang="en-US" altLang="zh-CN" sz="2400" b="1" dirty="0" err="1">
                <a:solidFill>
                  <a:srgbClr val="4D5156"/>
                </a:solidFill>
                <a:latin typeface="arial" panose="020B0604020202020204" pitchFamily="34" charset="0"/>
                <a:ea typeface="仿宋" panose="02010609060101010101" pitchFamily="49" charset="-122"/>
              </a:rPr>
              <a:t>stringr</a:t>
            </a:r>
            <a:r>
              <a:rPr lang="zh-CN" altLang="en-US" sz="2400" b="1" dirty="0">
                <a:solidFill>
                  <a:srgbClr val="4D5156"/>
                </a:solidFill>
                <a:latin typeface="arial" panose="020B0604020202020204" pitchFamily="34" charset="0"/>
                <a:ea typeface="仿宋" panose="02010609060101010101" pitchFamily="49" charset="-122"/>
              </a:rPr>
              <a:t>两个包进行支持，已经能够完成大部分任务。但是随着对数据框高速存取的需求日益加深，正式引入</a:t>
            </a:r>
            <a:r>
              <a:rPr lang="en-US" altLang="zh-CN" sz="2400" b="1" dirty="0" err="1">
                <a:solidFill>
                  <a:srgbClr val="4D5156"/>
                </a:solidFill>
                <a:latin typeface="arial" panose="020B0604020202020204" pitchFamily="34" charset="0"/>
                <a:ea typeface="仿宋" panose="02010609060101010101" pitchFamily="49" charset="-122"/>
              </a:rPr>
              <a:t>fst</a:t>
            </a:r>
            <a:r>
              <a:rPr lang="zh-CN" altLang="en-US" sz="2400" b="1" dirty="0">
                <a:solidFill>
                  <a:srgbClr val="4D5156"/>
                </a:solidFill>
                <a:latin typeface="arial" panose="020B0604020202020204" pitchFamily="34" charset="0"/>
                <a:ea typeface="仿宋" panose="02010609060101010101" pitchFamily="49" charset="-122"/>
              </a:rPr>
              <a:t>包。</a:t>
            </a:r>
            <a:endParaRPr lang="en-US" altLang="zh-CN" sz="2400" b="1" dirty="0">
              <a:solidFill>
                <a:srgbClr val="4D5156"/>
              </a:solidFill>
              <a:latin typeface="arial" panose="020B0604020202020204" pitchFamily="34" charset="0"/>
              <a:ea typeface="仿宋" panose="02010609060101010101" pitchFamily="49" charset="-122"/>
            </a:endParaRPr>
          </a:p>
          <a:p>
            <a:endParaRPr lang="en-US" altLang="zh-CN" sz="2400" b="1" dirty="0">
              <a:solidFill>
                <a:srgbClr val="4D5156"/>
              </a:solidFill>
              <a:latin typeface="arial" panose="020B0604020202020204" pitchFamily="34" charset="0"/>
              <a:ea typeface="仿宋" panose="02010609060101010101" pitchFamily="49" charset="-122"/>
            </a:endParaRPr>
          </a:p>
          <a:p>
            <a:r>
              <a:rPr lang="en-US" altLang="zh-CN" sz="2400" b="1" dirty="0" err="1">
                <a:solidFill>
                  <a:srgbClr val="4D5156"/>
                </a:solidFill>
                <a:latin typeface="arial" panose="020B0604020202020204" pitchFamily="34" charset="0"/>
                <a:ea typeface="仿宋" panose="02010609060101010101" pitchFamily="49" charset="-122"/>
              </a:rPr>
              <a:t>fst</a:t>
            </a:r>
            <a:r>
              <a:rPr lang="zh-CN" altLang="en-US" sz="2400" b="1" dirty="0">
                <a:solidFill>
                  <a:srgbClr val="4D5156"/>
                </a:solidFill>
                <a:latin typeface="arial" panose="020B0604020202020204" pitchFamily="34" charset="0"/>
                <a:ea typeface="仿宋" panose="02010609060101010101" pitchFamily="49" charset="-122"/>
              </a:rPr>
              <a:t>包的特色：</a:t>
            </a:r>
            <a:endParaRPr lang="en-US" altLang="zh-CN" sz="2400" b="1" dirty="0">
              <a:solidFill>
                <a:srgbClr val="4D5156"/>
              </a:solidFill>
              <a:latin typeface="arial" panose="020B0604020202020204" pitchFamily="34" charset="0"/>
              <a:ea typeface="仿宋" panose="02010609060101010101" pitchFamily="49" charset="-122"/>
            </a:endParaRPr>
          </a:p>
          <a:p>
            <a:pPr marL="457200" indent="-457200">
              <a:buAutoNum type="arabicPeriod"/>
            </a:pPr>
            <a:r>
              <a:rPr lang="zh-CN" altLang="en-US" sz="2400" b="1" dirty="0">
                <a:solidFill>
                  <a:srgbClr val="4D5156"/>
                </a:solidFill>
                <a:latin typeface="arial" panose="020B0604020202020204" pitchFamily="34" charset="0"/>
                <a:ea typeface="仿宋" panose="02010609060101010101" pitchFamily="49" charset="-122"/>
              </a:rPr>
              <a:t>读写速度快</a:t>
            </a:r>
            <a:endParaRPr lang="en-US" altLang="zh-CN" sz="2400" b="1" dirty="0">
              <a:solidFill>
                <a:srgbClr val="4D5156"/>
              </a:solidFill>
              <a:latin typeface="arial" panose="020B0604020202020204" pitchFamily="34" charset="0"/>
              <a:ea typeface="仿宋" panose="02010609060101010101" pitchFamily="49" charset="-122"/>
            </a:endParaRPr>
          </a:p>
          <a:p>
            <a:pPr marL="457200" indent="-457200">
              <a:buAutoNum type="arabicPeriod"/>
            </a:pPr>
            <a:r>
              <a:rPr lang="zh-CN" altLang="en-US" sz="2400" b="1" dirty="0">
                <a:solidFill>
                  <a:srgbClr val="4D5156"/>
                </a:solidFill>
                <a:latin typeface="arial" panose="020B0604020202020204" pitchFamily="34" charset="0"/>
                <a:ea typeface="仿宋" panose="02010609060101010101" pitchFamily="49" charset="-122"/>
              </a:rPr>
              <a:t>文件压缩强</a:t>
            </a:r>
            <a:endParaRPr lang="en-US" altLang="zh-CN" sz="2400" b="1" dirty="0">
              <a:solidFill>
                <a:srgbClr val="4D5156"/>
              </a:solidFill>
              <a:latin typeface="arial" panose="020B0604020202020204" pitchFamily="34" charset="0"/>
              <a:ea typeface="仿宋" panose="02010609060101010101" pitchFamily="49" charset="-122"/>
            </a:endParaRPr>
          </a:p>
          <a:p>
            <a:pPr marL="457200" indent="-457200">
              <a:buAutoNum type="arabicPeriod"/>
            </a:pPr>
            <a:r>
              <a:rPr lang="zh-CN" altLang="en-US" sz="2400" b="1" dirty="0">
                <a:solidFill>
                  <a:srgbClr val="4D5156"/>
                </a:solidFill>
                <a:latin typeface="arial" panose="020B0604020202020204" pitchFamily="34" charset="0"/>
                <a:ea typeface="仿宋" panose="02010609060101010101" pitchFamily="49" charset="-122"/>
              </a:rPr>
              <a:t>数据高保真</a:t>
            </a:r>
            <a:endParaRPr lang="en-US" altLang="zh-CN" sz="2400" b="1" dirty="0">
              <a:solidFill>
                <a:srgbClr val="4D5156"/>
              </a:solidFill>
              <a:latin typeface="arial" panose="020B0604020202020204" pitchFamily="34" charset="0"/>
              <a:ea typeface="仿宋" panose="02010609060101010101" pitchFamily="49" charset="-122"/>
            </a:endParaRPr>
          </a:p>
        </p:txBody>
      </p:sp>
      <p:pic>
        <p:nvPicPr>
          <p:cNvPr id="3" name="图片 2">
            <a:extLst>
              <a:ext uri="{FF2B5EF4-FFF2-40B4-BE49-F238E27FC236}">
                <a16:creationId xmlns:a16="http://schemas.microsoft.com/office/drawing/2014/main" id="{F591D46D-9D8B-44F7-8874-2A60699750BB}"/>
              </a:ext>
            </a:extLst>
          </p:cNvPr>
          <p:cNvPicPr>
            <a:picLocks noChangeAspect="1"/>
          </p:cNvPicPr>
          <p:nvPr/>
        </p:nvPicPr>
        <p:blipFill>
          <a:blip r:embed="rId8"/>
          <a:stretch>
            <a:fillRect/>
          </a:stretch>
        </p:blipFill>
        <p:spPr>
          <a:xfrm>
            <a:off x="5222893" y="4156136"/>
            <a:ext cx="2632180" cy="1794917"/>
          </a:xfrm>
          <a:prstGeom prst="rect">
            <a:avLst/>
          </a:prstGeom>
        </p:spPr>
      </p:pic>
    </p:spTree>
    <p:extLst>
      <p:ext uri="{BB962C8B-B14F-4D97-AF65-F5344CB8AC3E}">
        <p14:creationId xmlns:p14="http://schemas.microsoft.com/office/powerpoint/2010/main" val="977180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4.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基本成型：</a:t>
              </a:r>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JOSS</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文章发表</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2" name="图片 1">
            <a:extLst>
              <a:ext uri="{FF2B5EF4-FFF2-40B4-BE49-F238E27FC236}">
                <a16:creationId xmlns:a16="http://schemas.microsoft.com/office/drawing/2014/main" id="{2BD0EDAA-7303-42C0-9BF2-401867C62377}"/>
              </a:ext>
            </a:extLst>
          </p:cNvPr>
          <p:cNvPicPr>
            <a:picLocks noChangeAspect="1"/>
          </p:cNvPicPr>
          <p:nvPr/>
        </p:nvPicPr>
        <p:blipFill>
          <a:blip r:embed="rId5"/>
          <a:stretch>
            <a:fillRect/>
          </a:stretch>
        </p:blipFill>
        <p:spPr>
          <a:xfrm>
            <a:off x="432001" y="1286856"/>
            <a:ext cx="5184554" cy="1359193"/>
          </a:xfrm>
          <a:prstGeom prst="rect">
            <a:avLst/>
          </a:prstGeom>
        </p:spPr>
      </p:pic>
      <p:pic>
        <p:nvPicPr>
          <p:cNvPr id="4" name="图片 3">
            <a:extLst>
              <a:ext uri="{FF2B5EF4-FFF2-40B4-BE49-F238E27FC236}">
                <a16:creationId xmlns:a16="http://schemas.microsoft.com/office/drawing/2014/main" id="{0C5F48E5-4C26-4262-90E9-77767B8F7F42}"/>
              </a:ext>
            </a:extLst>
          </p:cNvPr>
          <p:cNvPicPr>
            <a:picLocks noChangeAspect="1"/>
          </p:cNvPicPr>
          <p:nvPr/>
        </p:nvPicPr>
        <p:blipFill>
          <a:blip r:embed="rId6"/>
          <a:stretch>
            <a:fillRect/>
          </a:stretch>
        </p:blipFill>
        <p:spPr>
          <a:xfrm>
            <a:off x="285750" y="3029545"/>
            <a:ext cx="8572500" cy="904875"/>
          </a:xfrm>
          <a:prstGeom prst="rect">
            <a:avLst/>
          </a:prstGeom>
        </p:spPr>
      </p:pic>
      <p:sp>
        <p:nvSpPr>
          <p:cNvPr id="11" name="矩形 10">
            <a:extLst>
              <a:ext uri="{FF2B5EF4-FFF2-40B4-BE49-F238E27FC236}">
                <a16:creationId xmlns:a16="http://schemas.microsoft.com/office/drawing/2014/main" id="{18EAA679-143F-4C4C-9625-DAB6A8FCF075}"/>
              </a:ext>
            </a:extLst>
          </p:cNvPr>
          <p:cNvSpPr/>
          <p:nvPr/>
        </p:nvSpPr>
        <p:spPr>
          <a:xfrm>
            <a:off x="682831" y="5262286"/>
            <a:ext cx="7778338" cy="646331"/>
          </a:xfrm>
          <a:prstGeom prst="rect">
            <a:avLst/>
          </a:prstGeom>
        </p:spPr>
        <p:txBody>
          <a:bodyPr wrap="square">
            <a:spAutoFit/>
          </a:bodyPr>
          <a:lstStyle/>
          <a:p>
            <a:r>
              <a:rPr lang="zh-CN" altLang="en-US" b="1" dirty="0">
                <a:latin typeface="Times New Roman" panose="02020603050405020304" pitchFamily="18" charset="0"/>
                <a:cs typeface="Times New Roman" panose="02020603050405020304" pitchFamily="18" charset="0"/>
              </a:rPr>
              <a:t>Huang et al., (2020). tidyfst: Tidy Verbs for Fast Data Manipulation. Journal of Open Source Software, 5(52), 2388, https://doi.org/10.21105/joss.02388</a:t>
            </a:r>
          </a:p>
        </p:txBody>
      </p:sp>
      <p:pic>
        <p:nvPicPr>
          <p:cNvPr id="29698" name="Picture 2" descr="https://testthat.r-lib.org/logo.png">
            <a:extLst>
              <a:ext uri="{FF2B5EF4-FFF2-40B4-BE49-F238E27FC236}">
                <a16:creationId xmlns:a16="http://schemas.microsoft.com/office/drawing/2014/main" id="{F987C999-8D4F-4B3C-9907-02A21CEAC4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38455" y="1449471"/>
            <a:ext cx="1285503" cy="1489041"/>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a:extLst>
              <a:ext uri="{FF2B5EF4-FFF2-40B4-BE49-F238E27FC236}">
                <a16:creationId xmlns:a16="http://schemas.microsoft.com/office/drawing/2014/main" id="{2768C2FC-CD57-4644-97F4-B2C8DC34B12A}"/>
              </a:ext>
            </a:extLst>
          </p:cNvPr>
          <p:cNvPicPr>
            <a:picLocks noChangeAspect="1"/>
          </p:cNvPicPr>
          <p:nvPr/>
        </p:nvPicPr>
        <p:blipFill>
          <a:blip r:embed="rId8"/>
          <a:stretch>
            <a:fillRect/>
          </a:stretch>
        </p:blipFill>
        <p:spPr>
          <a:xfrm>
            <a:off x="5982583" y="3995494"/>
            <a:ext cx="2677179" cy="1157267"/>
          </a:xfrm>
          <a:prstGeom prst="rect">
            <a:avLst/>
          </a:prstGeom>
        </p:spPr>
      </p:pic>
      <p:sp>
        <p:nvSpPr>
          <p:cNvPr id="19" name="矩形 18">
            <a:extLst>
              <a:ext uri="{FF2B5EF4-FFF2-40B4-BE49-F238E27FC236}">
                <a16:creationId xmlns:a16="http://schemas.microsoft.com/office/drawing/2014/main" id="{2A13B832-5B68-4522-B4F5-295E96C8CBBB}"/>
              </a:ext>
            </a:extLst>
          </p:cNvPr>
          <p:cNvSpPr/>
          <p:nvPr/>
        </p:nvSpPr>
        <p:spPr>
          <a:xfrm>
            <a:off x="325847" y="4149825"/>
            <a:ext cx="5398782" cy="1015663"/>
          </a:xfrm>
          <a:prstGeom prst="rect">
            <a:avLst/>
          </a:prstGeom>
        </p:spPr>
        <p:txBody>
          <a:bodyPr wrap="square">
            <a:spAutoFit/>
          </a:bodyPr>
          <a:lstStyle/>
          <a:p>
            <a:r>
              <a:rPr lang="en-US" altLang="zh-CN" sz="2000" b="1" dirty="0">
                <a:solidFill>
                  <a:srgbClr val="4D5156"/>
                </a:solidFill>
                <a:latin typeface="arial" panose="020B0604020202020204" pitchFamily="34" charset="0"/>
                <a:ea typeface="仿宋" panose="02010609060101010101" pitchFamily="49" charset="-122"/>
              </a:rPr>
              <a:t>JOSS</a:t>
            </a:r>
            <a:r>
              <a:rPr lang="zh-CN" altLang="en-US" sz="2000" b="1" dirty="0">
                <a:solidFill>
                  <a:srgbClr val="4D5156"/>
                </a:solidFill>
                <a:latin typeface="arial" panose="020B0604020202020204" pitchFamily="34" charset="0"/>
                <a:ea typeface="仿宋" panose="02010609060101010101" pitchFamily="49" charset="-122"/>
              </a:rPr>
              <a:t>（</a:t>
            </a:r>
            <a:r>
              <a:rPr lang="en-US" altLang="zh-CN" sz="2000" b="1" dirty="0">
                <a:solidFill>
                  <a:srgbClr val="4D5156"/>
                </a:solidFill>
                <a:latin typeface="arial" panose="020B0604020202020204" pitchFamily="34" charset="0"/>
                <a:ea typeface="仿宋" panose="02010609060101010101" pitchFamily="49" charset="-122"/>
              </a:rPr>
              <a:t>Journal of Open Source Software</a:t>
            </a:r>
            <a:r>
              <a:rPr lang="zh-CN" altLang="en-US" sz="2000" b="1" dirty="0">
                <a:solidFill>
                  <a:srgbClr val="4D5156"/>
                </a:solidFill>
                <a:latin typeface="arial" panose="020B0604020202020204" pitchFamily="34" charset="0"/>
                <a:ea typeface="仿宋" panose="02010609060101010101" pitchFamily="49" charset="-122"/>
              </a:rPr>
              <a:t>），发表与阅读免费，社区志愿者参与编审工作，自动化生成论文格式。</a:t>
            </a:r>
            <a:endParaRPr lang="en-US" altLang="zh-CN" sz="2000" b="1" dirty="0">
              <a:solidFill>
                <a:srgbClr val="4D5156"/>
              </a:solidFill>
              <a:latin typeface="arial" panose="020B0604020202020204" pitchFamily="34" charset="0"/>
              <a:ea typeface="仿宋" panose="02010609060101010101" pitchFamily="49" charset="-122"/>
            </a:endParaRPr>
          </a:p>
        </p:txBody>
      </p:sp>
    </p:spTree>
    <p:extLst>
      <p:ext uri="{BB962C8B-B14F-4D97-AF65-F5344CB8AC3E}">
        <p14:creationId xmlns:p14="http://schemas.microsoft.com/office/powerpoint/2010/main" val="1410309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4.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基本成型：助力研究</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8" name="图片 7">
            <a:extLst>
              <a:ext uri="{FF2B5EF4-FFF2-40B4-BE49-F238E27FC236}">
                <a16:creationId xmlns:a16="http://schemas.microsoft.com/office/drawing/2014/main" id="{DBD6ABDA-293B-457B-8EEF-40E77FA00328}"/>
              </a:ext>
            </a:extLst>
          </p:cNvPr>
          <p:cNvPicPr>
            <a:picLocks noChangeAspect="1"/>
          </p:cNvPicPr>
          <p:nvPr/>
        </p:nvPicPr>
        <p:blipFill>
          <a:blip r:embed="rId5"/>
          <a:stretch>
            <a:fillRect/>
          </a:stretch>
        </p:blipFill>
        <p:spPr>
          <a:xfrm>
            <a:off x="643805" y="1465608"/>
            <a:ext cx="5346653" cy="1566585"/>
          </a:xfrm>
          <a:prstGeom prst="rect">
            <a:avLst/>
          </a:prstGeom>
        </p:spPr>
      </p:pic>
      <p:pic>
        <p:nvPicPr>
          <p:cNvPr id="9" name="图片 8">
            <a:extLst>
              <a:ext uri="{FF2B5EF4-FFF2-40B4-BE49-F238E27FC236}">
                <a16:creationId xmlns:a16="http://schemas.microsoft.com/office/drawing/2014/main" id="{672158D5-A2E7-4055-AD62-63DF9BDDA70F}"/>
              </a:ext>
            </a:extLst>
          </p:cNvPr>
          <p:cNvPicPr>
            <a:picLocks noChangeAspect="1"/>
          </p:cNvPicPr>
          <p:nvPr/>
        </p:nvPicPr>
        <p:blipFill>
          <a:blip r:embed="rId6"/>
          <a:stretch>
            <a:fillRect/>
          </a:stretch>
        </p:blipFill>
        <p:spPr>
          <a:xfrm>
            <a:off x="643804" y="3463227"/>
            <a:ext cx="6899471" cy="954394"/>
          </a:xfrm>
          <a:prstGeom prst="rect">
            <a:avLst/>
          </a:prstGeom>
        </p:spPr>
      </p:pic>
      <p:pic>
        <p:nvPicPr>
          <p:cNvPr id="11" name="图片 10">
            <a:extLst>
              <a:ext uri="{FF2B5EF4-FFF2-40B4-BE49-F238E27FC236}">
                <a16:creationId xmlns:a16="http://schemas.microsoft.com/office/drawing/2014/main" id="{38D85E03-5BED-4579-90B6-A9E40AB6BB0F}"/>
              </a:ext>
            </a:extLst>
          </p:cNvPr>
          <p:cNvPicPr>
            <a:picLocks noChangeAspect="1"/>
          </p:cNvPicPr>
          <p:nvPr/>
        </p:nvPicPr>
        <p:blipFill>
          <a:blip r:embed="rId7"/>
          <a:stretch>
            <a:fillRect/>
          </a:stretch>
        </p:blipFill>
        <p:spPr>
          <a:xfrm>
            <a:off x="643805" y="4817072"/>
            <a:ext cx="7167419" cy="598076"/>
          </a:xfrm>
          <a:prstGeom prst="rect">
            <a:avLst/>
          </a:prstGeom>
        </p:spPr>
      </p:pic>
    </p:spTree>
    <p:extLst>
      <p:ext uri="{BB962C8B-B14F-4D97-AF65-F5344CB8AC3E}">
        <p14:creationId xmlns:p14="http://schemas.microsoft.com/office/powerpoint/2010/main" val="103329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4.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基本成型：定位明晰</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8" name="矩形 7">
            <a:extLst>
              <a:ext uri="{FF2B5EF4-FFF2-40B4-BE49-F238E27FC236}">
                <a16:creationId xmlns:a16="http://schemas.microsoft.com/office/drawing/2014/main" id="{1B1E79CA-4B8A-4991-9651-225BC7932396}"/>
              </a:ext>
            </a:extLst>
          </p:cNvPr>
          <p:cNvSpPr/>
          <p:nvPr/>
        </p:nvSpPr>
        <p:spPr>
          <a:xfrm>
            <a:off x="325847" y="1241548"/>
            <a:ext cx="6846811" cy="923330"/>
          </a:xfrm>
          <a:prstGeom prst="rect">
            <a:avLst/>
          </a:prstGeom>
          <a:noFill/>
        </p:spPr>
        <p:txBody>
          <a:bodyPr wrap="none" lIns="91440" tIns="45720" rIns="91440" bIns="45720">
            <a:spAutoFit/>
          </a:bodyPr>
          <a:lstStyle/>
          <a:p>
            <a:pPr algn="ctr"/>
            <a:r>
              <a:rPr lang="en-US" altLang="zh-CN" sz="5400" b="1" cap="none" spc="0" dirty="0" err="1">
                <a:ln w="22225">
                  <a:solidFill>
                    <a:schemeClr val="accent2"/>
                  </a:solidFill>
                  <a:prstDash val="solid"/>
                </a:ln>
                <a:solidFill>
                  <a:schemeClr val="accent2">
                    <a:lumMod val="40000"/>
                    <a:lumOff val="60000"/>
                  </a:schemeClr>
                </a:solidFill>
                <a:effectLst/>
              </a:rPr>
              <a:t>Data.table</a:t>
            </a:r>
            <a:r>
              <a:rPr lang="en-US" altLang="zh-CN" sz="5400" b="1" cap="none" spc="0" dirty="0">
                <a:ln w="22225">
                  <a:solidFill>
                    <a:schemeClr val="accent2"/>
                  </a:solidFill>
                  <a:prstDash val="solid"/>
                </a:ln>
                <a:solidFill>
                  <a:schemeClr val="accent2">
                    <a:lumMod val="40000"/>
                    <a:lumOff val="60000"/>
                  </a:schemeClr>
                </a:solidFill>
                <a:effectLst/>
              </a:rPr>
              <a:t> Companion!</a:t>
            </a:r>
            <a:endParaRPr lang="zh-CN" altLang="en-US" sz="5400" b="1" cap="none" spc="0" dirty="0">
              <a:ln w="22225">
                <a:solidFill>
                  <a:schemeClr val="accent2"/>
                </a:solidFill>
                <a:prstDash val="solid"/>
              </a:ln>
              <a:solidFill>
                <a:schemeClr val="accent2">
                  <a:lumMod val="40000"/>
                  <a:lumOff val="60000"/>
                </a:schemeClr>
              </a:solidFill>
              <a:effectLst/>
            </a:endParaRPr>
          </a:p>
        </p:txBody>
      </p:sp>
      <p:grpSp>
        <p:nvGrpSpPr>
          <p:cNvPr id="6" name="组合 5">
            <a:extLst>
              <a:ext uri="{FF2B5EF4-FFF2-40B4-BE49-F238E27FC236}">
                <a16:creationId xmlns:a16="http://schemas.microsoft.com/office/drawing/2014/main" id="{BDEBAE62-D683-4945-AA26-9ECB81CDB7EE}"/>
              </a:ext>
            </a:extLst>
          </p:cNvPr>
          <p:cNvGrpSpPr/>
          <p:nvPr/>
        </p:nvGrpSpPr>
        <p:grpSpPr>
          <a:xfrm>
            <a:off x="1290742" y="3135498"/>
            <a:ext cx="6562516" cy="2675941"/>
            <a:chOff x="1400287" y="2808302"/>
            <a:chExt cx="6562516" cy="2675941"/>
          </a:xfrm>
        </p:grpSpPr>
        <p:pic>
          <p:nvPicPr>
            <p:cNvPr id="27654" name="Picture 6" descr="https://inews.gtimg.com/newsapp_bt/0/13029897327/1000">
              <a:extLst>
                <a:ext uri="{FF2B5EF4-FFF2-40B4-BE49-F238E27FC236}">
                  <a16:creationId xmlns:a16="http://schemas.microsoft.com/office/drawing/2014/main" id="{A112767C-1A22-46E6-A7F8-4B0546EE770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9681"/>
            <a:stretch/>
          </p:blipFill>
          <p:spPr bwMode="auto">
            <a:xfrm>
              <a:off x="2039355" y="2808302"/>
              <a:ext cx="5281818" cy="267594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https://raw.githubusercontent.com/Rdatatable/data.table/master/.graphics/logo.png">
              <a:extLst>
                <a:ext uri="{FF2B5EF4-FFF2-40B4-BE49-F238E27FC236}">
                  <a16:creationId xmlns:a16="http://schemas.microsoft.com/office/drawing/2014/main" id="{A2F1C8EC-2938-4CF6-8377-0E9E4F4B3D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0287" y="3507902"/>
              <a:ext cx="1278135" cy="1484970"/>
            </a:xfrm>
            <a:prstGeom prst="rect">
              <a:avLst/>
            </a:prstGeom>
            <a:noFill/>
            <a:extLst>
              <a:ext uri="{909E8E84-426E-40DD-AFC4-6F175D3DCCD1}">
                <a14:hiddenFill xmlns:a14="http://schemas.microsoft.com/office/drawing/2010/main">
                  <a:solidFill>
                    <a:srgbClr val="FFFFFF"/>
                  </a:solidFill>
                </a14:hiddenFill>
              </a:ext>
            </a:extLst>
          </p:spPr>
        </p:pic>
        <p:pic>
          <p:nvPicPr>
            <p:cNvPr id="14" name="图片 13">
              <a:extLst>
                <a:ext uri="{FF2B5EF4-FFF2-40B4-BE49-F238E27FC236}">
                  <a16:creationId xmlns:a16="http://schemas.microsoft.com/office/drawing/2014/main" id="{261BF4A2-C856-4D11-810E-8E747F76859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79543" y="3507902"/>
              <a:ext cx="1283260" cy="1484970"/>
            </a:xfrm>
            <a:prstGeom prst="rect">
              <a:avLst/>
            </a:prstGeom>
          </p:spPr>
        </p:pic>
      </p:grpSp>
      <p:sp>
        <p:nvSpPr>
          <p:cNvPr id="15" name="矩形 14">
            <a:extLst>
              <a:ext uri="{FF2B5EF4-FFF2-40B4-BE49-F238E27FC236}">
                <a16:creationId xmlns:a16="http://schemas.microsoft.com/office/drawing/2014/main" id="{579D788A-48B5-4B5D-9F5A-F10E17DF8B9D}"/>
              </a:ext>
            </a:extLst>
          </p:cNvPr>
          <p:cNvSpPr/>
          <p:nvPr/>
        </p:nvSpPr>
        <p:spPr>
          <a:xfrm>
            <a:off x="325847" y="2121785"/>
            <a:ext cx="7840253" cy="954107"/>
          </a:xfrm>
          <a:prstGeom prst="rect">
            <a:avLst/>
          </a:prstGeom>
        </p:spPr>
        <p:txBody>
          <a:bodyPr wrap="square">
            <a:spAutoFit/>
          </a:bodyPr>
          <a:lstStyle/>
          <a:p>
            <a:r>
              <a:rPr lang="zh-CN" altLang="en-US" sz="2800" b="1" dirty="0">
                <a:solidFill>
                  <a:srgbClr val="4D5156"/>
                </a:solidFill>
                <a:latin typeface="arial" panose="020B0604020202020204" pitchFamily="34" charset="0"/>
                <a:ea typeface="仿宋" panose="02010609060101010101" pitchFamily="49" charset="-122"/>
              </a:rPr>
              <a:t>助力用户更好地使用</a:t>
            </a:r>
            <a:r>
              <a:rPr lang="en-US" altLang="zh-CN" sz="2800" b="1" dirty="0" err="1">
                <a:solidFill>
                  <a:srgbClr val="4D5156"/>
                </a:solidFill>
                <a:latin typeface="arial" panose="020B0604020202020204" pitchFamily="34" charset="0"/>
                <a:ea typeface="仿宋" panose="02010609060101010101" pitchFamily="49" charset="-122"/>
              </a:rPr>
              <a:t>data.table</a:t>
            </a:r>
            <a:r>
              <a:rPr lang="zh-CN" altLang="en-US" sz="2800" b="1" dirty="0">
                <a:solidFill>
                  <a:srgbClr val="4D5156"/>
                </a:solidFill>
                <a:latin typeface="arial" panose="020B0604020202020204" pitchFamily="34" charset="0"/>
                <a:ea typeface="仿宋" panose="02010609060101010101" pitchFamily="49" charset="-122"/>
              </a:rPr>
              <a:t>，简单高效完成数据操作</a:t>
            </a:r>
            <a:r>
              <a:rPr lang="zh-CN" altLang="en-US" sz="2400" b="1" dirty="0">
                <a:solidFill>
                  <a:srgbClr val="4D5156"/>
                </a:solidFill>
                <a:latin typeface="arial" panose="020B0604020202020204" pitchFamily="34" charset="0"/>
                <a:ea typeface="仿宋" panose="02010609060101010101" pitchFamily="49" charset="-122"/>
              </a:rPr>
              <a:t>！</a:t>
            </a:r>
            <a:endParaRPr lang="en-US" altLang="zh-CN" sz="2400" b="1" dirty="0">
              <a:solidFill>
                <a:srgbClr val="4D5156"/>
              </a:solidFill>
              <a:latin typeface="arial" panose="020B0604020202020204" pitchFamily="34" charset="0"/>
              <a:ea typeface="仿宋" panose="02010609060101010101" pitchFamily="49" charset="-122"/>
            </a:endParaRPr>
          </a:p>
        </p:txBody>
      </p:sp>
    </p:spTree>
    <p:extLst>
      <p:ext uri="{BB962C8B-B14F-4D97-AF65-F5344CB8AC3E}">
        <p14:creationId xmlns:p14="http://schemas.microsoft.com/office/powerpoint/2010/main" val="3590028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4.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基本成型：标志含义</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31746" name="Picture 2" descr="https://pic2.zhimg.com/v2-ece04eccfbc95a1a72e781594d8be125_b.jpg">
            <a:extLst>
              <a:ext uri="{FF2B5EF4-FFF2-40B4-BE49-F238E27FC236}">
                <a16:creationId xmlns:a16="http://schemas.microsoft.com/office/drawing/2014/main" id="{E7D2D6B2-DA93-46F3-A497-65819FF9A1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142" y="1286856"/>
            <a:ext cx="3465645" cy="4009531"/>
          </a:xfrm>
          <a:prstGeom prst="rect">
            <a:avLst/>
          </a:prstGeom>
          <a:noFill/>
          <a:extLst>
            <a:ext uri="{909E8E84-426E-40DD-AFC4-6F175D3DCCD1}">
              <a14:hiddenFill xmlns:a14="http://schemas.microsoft.com/office/drawing/2010/main">
                <a:solidFill>
                  <a:srgbClr val="FFFFFF"/>
                </a:solidFill>
              </a14:hiddenFill>
            </a:ext>
          </a:extLst>
        </p:spPr>
      </p:pic>
      <p:pic>
        <p:nvPicPr>
          <p:cNvPr id="31748" name="Picture 4" descr="https://pic3.zhimg.com/v2-886ac2196ed834b53de48dee7aa80a36_b.jpg">
            <a:extLst>
              <a:ext uri="{FF2B5EF4-FFF2-40B4-BE49-F238E27FC236}">
                <a16:creationId xmlns:a16="http://schemas.microsoft.com/office/drawing/2014/main" id="{C4DD770D-DB12-4BFE-A363-90F611AFA6A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91168" y="3432845"/>
            <a:ext cx="2580573" cy="2576988"/>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a:extLst>
              <a:ext uri="{FF2B5EF4-FFF2-40B4-BE49-F238E27FC236}">
                <a16:creationId xmlns:a16="http://schemas.microsoft.com/office/drawing/2014/main" id="{BD557D42-EB16-458F-8937-EB74A8CD6BAF}"/>
              </a:ext>
            </a:extLst>
          </p:cNvPr>
          <p:cNvPicPr>
            <a:picLocks noChangeAspect="1"/>
          </p:cNvPicPr>
          <p:nvPr/>
        </p:nvPicPr>
        <p:blipFill>
          <a:blip r:embed="rId6"/>
          <a:stretch>
            <a:fillRect/>
          </a:stretch>
        </p:blipFill>
        <p:spPr>
          <a:xfrm>
            <a:off x="4425723" y="1450089"/>
            <a:ext cx="3851378" cy="1658340"/>
          </a:xfrm>
          <a:prstGeom prst="rect">
            <a:avLst/>
          </a:prstGeom>
        </p:spPr>
      </p:pic>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15" name="矩形 14">
            <a:extLst>
              <a:ext uri="{FF2B5EF4-FFF2-40B4-BE49-F238E27FC236}">
                <a16:creationId xmlns:a16="http://schemas.microsoft.com/office/drawing/2014/main" id="{9BA8151B-523C-4AE8-8744-8BADE5BCAE4A}"/>
              </a:ext>
            </a:extLst>
          </p:cNvPr>
          <p:cNvSpPr/>
          <p:nvPr/>
        </p:nvSpPr>
        <p:spPr>
          <a:xfrm>
            <a:off x="432000" y="5496725"/>
            <a:ext cx="6109683" cy="523220"/>
          </a:xfrm>
          <a:prstGeom prst="rect">
            <a:avLst/>
          </a:prstGeom>
        </p:spPr>
        <p:txBody>
          <a:bodyPr wrap="square">
            <a:spAutoFit/>
          </a:bodyPr>
          <a:lstStyle/>
          <a:p>
            <a:r>
              <a:rPr lang="en-US" altLang="zh-CN" sz="2000" b="1" dirty="0">
                <a:solidFill>
                  <a:srgbClr val="4D5156"/>
                </a:solidFill>
                <a:latin typeface="arial" panose="020B0604020202020204" pitchFamily="34" charset="0"/>
                <a:ea typeface="仿宋" panose="02010609060101010101" pitchFamily="49" charset="-122"/>
              </a:rPr>
              <a:t>R</a:t>
            </a:r>
            <a:r>
              <a:rPr lang="zh-CN" altLang="en-US" sz="2000" b="1" dirty="0">
                <a:solidFill>
                  <a:srgbClr val="4D5156"/>
                </a:solidFill>
                <a:latin typeface="arial" panose="020B0604020202020204" pitchFamily="34" charset="0"/>
                <a:ea typeface="仿宋" panose="02010609060101010101" pitchFamily="49" charset="-122"/>
              </a:rPr>
              <a:t>包</a:t>
            </a:r>
            <a:r>
              <a:rPr lang="en-US" altLang="zh-CN" sz="2000" b="1" dirty="0">
                <a:solidFill>
                  <a:srgbClr val="4D5156"/>
                </a:solidFill>
                <a:latin typeface="arial" panose="020B0604020202020204" pitchFamily="34" charset="0"/>
                <a:ea typeface="仿宋" panose="02010609060101010101" pitchFamily="49" charset="-122"/>
              </a:rPr>
              <a:t>Logo</a:t>
            </a:r>
            <a:r>
              <a:rPr lang="zh-CN" altLang="en-US" sz="2000" b="1" dirty="0">
                <a:solidFill>
                  <a:srgbClr val="4D5156"/>
                </a:solidFill>
                <a:latin typeface="arial" panose="020B0604020202020204" pitchFamily="34" charset="0"/>
                <a:ea typeface="仿宋" panose="02010609060101010101" pitchFamily="49" charset="-122"/>
              </a:rPr>
              <a:t>制作：</a:t>
            </a:r>
            <a:r>
              <a:rPr lang="en-US" altLang="zh-CN" sz="2000" b="1" dirty="0">
                <a:solidFill>
                  <a:srgbClr val="4D5156"/>
                </a:solidFill>
                <a:latin typeface="arial" panose="020B0604020202020204" pitchFamily="34" charset="0"/>
                <a:ea typeface="仿宋" panose="02010609060101010101" pitchFamily="49" charset="-122"/>
              </a:rPr>
              <a:t>https://connect.thinkr.fr/hexmake</a:t>
            </a:r>
            <a:r>
              <a:rPr lang="en-US" altLang="zh-CN" sz="2800" b="1" dirty="0">
                <a:solidFill>
                  <a:srgbClr val="4D5156"/>
                </a:solidFill>
                <a:latin typeface="arial" panose="020B0604020202020204" pitchFamily="34" charset="0"/>
                <a:ea typeface="仿宋" panose="02010609060101010101" pitchFamily="49" charset="-122"/>
              </a:rPr>
              <a:t>/</a:t>
            </a:r>
            <a:endParaRPr lang="en-US" altLang="zh-CN" sz="2400" b="1" dirty="0">
              <a:solidFill>
                <a:srgbClr val="4D5156"/>
              </a:solidFill>
              <a:latin typeface="arial" panose="020B0604020202020204" pitchFamily="34" charset="0"/>
              <a:ea typeface="仿宋" panose="02010609060101010101" pitchFamily="49" charset="-122"/>
            </a:endParaRPr>
          </a:p>
        </p:txBody>
      </p:sp>
    </p:spTree>
    <p:extLst>
      <p:ext uri="{BB962C8B-B14F-4D97-AF65-F5344CB8AC3E}">
        <p14:creationId xmlns:p14="http://schemas.microsoft.com/office/powerpoint/2010/main" val="614911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33665" y="1607311"/>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1. </a:t>
            </a:r>
            <a:r>
              <a:rPr lang="zh-CN" altLang="en-US" sz="3200" b="1" dirty="0">
                <a:latin typeface="Times New Roman" panose="02020603050405020304" pitchFamily="18" charset="0"/>
                <a:cs typeface="Times New Roman" panose="02020603050405020304" pitchFamily="18" charset="0"/>
              </a:rPr>
              <a:t>设计初衷</a:t>
            </a:r>
          </a:p>
        </p:txBody>
      </p:sp>
      <p:sp>
        <p:nvSpPr>
          <p:cNvPr id="6" name="文本框 5"/>
          <p:cNvSpPr txBox="1"/>
          <p:nvPr/>
        </p:nvSpPr>
        <p:spPr>
          <a:xfrm>
            <a:off x="1633665" y="2377313"/>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2. </a:t>
            </a:r>
            <a:r>
              <a:rPr lang="zh-CN" altLang="en-US" sz="3200" b="1" dirty="0">
                <a:latin typeface="Times New Roman" panose="02020603050405020304" pitchFamily="18" charset="0"/>
                <a:cs typeface="Times New Roman" panose="02020603050405020304" pitchFamily="18" charset="0"/>
              </a:rPr>
              <a:t>推进过程</a:t>
            </a:r>
          </a:p>
        </p:txBody>
      </p:sp>
      <p:sp>
        <p:nvSpPr>
          <p:cNvPr id="7" name="文本框 6"/>
          <p:cNvSpPr txBox="1"/>
          <p:nvPr/>
        </p:nvSpPr>
        <p:spPr>
          <a:xfrm>
            <a:off x="1633665" y="3147316"/>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3. </a:t>
            </a:r>
            <a:r>
              <a:rPr lang="zh-CN" altLang="en-US" sz="3200" b="1" dirty="0">
                <a:latin typeface="Times New Roman" panose="02020603050405020304" pitchFamily="18" charset="0"/>
                <a:cs typeface="Times New Roman" panose="02020603050405020304" pitchFamily="18" charset="0"/>
              </a:rPr>
              <a:t>竞品激励</a:t>
            </a:r>
          </a:p>
        </p:txBody>
      </p:sp>
      <p:sp>
        <p:nvSpPr>
          <p:cNvPr id="20" name="文本框 19"/>
          <p:cNvSpPr txBox="1"/>
          <p:nvPr/>
        </p:nvSpPr>
        <p:spPr>
          <a:xfrm>
            <a:off x="1633665" y="3917319"/>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4. </a:t>
            </a:r>
            <a:r>
              <a:rPr lang="zh-CN" altLang="en-US" sz="3200" b="1" dirty="0">
                <a:latin typeface="Times New Roman" panose="02020603050405020304" pitchFamily="18" charset="0"/>
                <a:cs typeface="Times New Roman" panose="02020603050405020304" pitchFamily="18" charset="0"/>
              </a:rPr>
              <a:t>基本成型</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15" name="文本框 14">
            <a:extLst>
              <a:ext uri="{FF2B5EF4-FFF2-40B4-BE49-F238E27FC236}">
                <a16:creationId xmlns:a16="http://schemas.microsoft.com/office/drawing/2014/main" id="{A3CCC8DE-B0BB-47C1-B046-EDAD8A6D87AD}"/>
              </a:ext>
            </a:extLst>
          </p:cNvPr>
          <p:cNvSpPr txBox="1"/>
          <p:nvPr/>
        </p:nvSpPr>
        <p:spPr>
          <a:xfrm>
            <a:off x="1633665" y="4692729"/>
            <a:ext cx="2242922" cy="584775"/>
          </a:xfrm>
          <a:prstGeom prst="rect">
            <a:avLst/>
          </a:prstGeom>
          <a:noFill/>
        </p:spPr>
        <p:txBody>
          <a:bodyPr wrap="none" rtlCol="0">
            <a:spAutoFit/>
          </a:bodyPr>
          <a:lstStyle/>
          <a:p>
            <a:r>
              <a:rPr lang="en-US" altLang="zh-CN" sz="3200" b="1" dirty="0">
                <a:solidFill>
                  <a:srgbClr val="FF0000"/>
                </a:solidFill>
                <a:latin typeface="Times New Roman" panose="02020603050405020304" pitchFamily="18" charset="0"/>
                <a:cs typeface="Times New Roman" panose="02020603050405020304" pitchFamily="18" charset="0"/>
              </a:rPr>
              <a:t>5. </a:t>
            </a:r>
            <a:r>
              <a:rPr lang="zh-CN" altLang="en-US" sz="3200" b="1" dirty="0">
                <a:solidFill>
                  <a:srgbClr val="FF0000"/>
                </a:solidFill>
                <a:latin typeface="Times New Roman" panose="02020603050405020304" pitchFamily="18" charset="0"/>
                <a:cs typeface="Times New Roman" panose="02020603050405020304" pitchFamily="18" charset="0"/>
              </a:rPr>
              <a:t>投入实践</a:t>
            </a:r>
          </a:p>
        </p:txBody>
      </p:sp>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3422768" cy="584775"/>
            </a:xfrm>
            <a:prstGeom prst="rect">
              <a:avLst/>
            </a:prstGeom>
            <a:noFill/>
          </p:spPr>
          <p:txBody>
            <a:bodyPr wrap="square" rtlCol="0">
              <a:spAutoFit/>
            </a:bodyPr>
            <a:lstStyle/>
            <a:p>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目录</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spTree>
    <p:extLst>
      <p:ext uri="{BB962C8B-B14F-4D97-AF65-F5344CB8AC3E}">
        <p14:creationId xmlns:p14="http://schemas.microsoft.com/office/powerpoint/2010/main" val="436991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5.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投入实践：</a:t>
              </a:r>
              <a:r>
                <a:rPr lang="en-US" altLang="zh-CN" sz="32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select_dt</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2" name="图片 1">
            <a:extLst>
              <a:ext uri="{FF2B5EF4-FFF2-40B4-BE49-F238E27FC236}">
                <a16:creationId xmlns:a16="http://schemas.microsoft.com/office/drawing/2014/main" id="{2273163F-6FEE-43EE-B729-A080D4EABBEF}"/>
              </a:ext>
            </a:extLst>
          </p:cNvPr>
          <p:cNvPicPr>
            <a:picLocks noChangeAspect="1"/>
          </p:cNvPicPr>
          <p:nvPr/>
        </p:nvPicPr>
        <p:blipFill>
          <a:blip r:embed="rId5"/>
          <a:stretch>
            <a:fillRect/>
          </a:stretch>
        </p:blipFill>
        <p:spPr>
          <a:xfrm>
            <a:off x="613889" y="1323285"/>
            <a:ext cx="3863108" cy="4721576"/>
          </a:xfrm>
          <a:prstGeom prst="rect">
            <a:avLst/>
          </a:prstGeom>
        </p:spPr>
      </p:pic>
      <p:pic>
        <p:nvPicPr>
          <p:cNvPr id="3" name="图片 2">
            <a:extLst>
              <a:ext uri="{FF2B5EF4-FFF2-40B4-BE49-F238E27FC236}">
                <a16:creationId xmlns:a16="http://schemas.microsoft.com/office/drawing/2014/main" id="{4B34E900-3C93-4354-915F-A6EFB2E1F1A9}"/>
              </a:ext>
            </a:extLst>
          </p:cNvPr>
          <p:cNvPicPr>
            <a:picLocks noChangeAspect="1"/>
          </p:cNvPicPr>
          <p:nvPr/>
        </p:nvPicPr>
        <p:blipFill>
          <a:blip r:embed="rId6"/>
          <a:stretch>
            <a:fillRect/>
          </a:stretch>
        </p:blipFill>
        <p:spPr>
          <a:xfrm>
            <a:off x="5015573" y="2036885"/>
            <a:ext cx="3962174" cy="1392115"/>
          </a:xfrm>
          <a:prstGeom prst="rect">
            <a:avLst/>
          </a:prstGeom>
        </p:spPr>
      </p:pic>
      <p:sp>
        <p:nvSpPr>
          <p:cNvPr id="11" name="矩形 10">
            <a:extLst>
              <a:ext uri="{FF2B5EF4-FFF2-40B4-BE49-F238E27FC236}">
                <a16:creationId xmlns:a16="http://schemas.microsoft.com/office/drawing/2014/main" id="{816A0B59-12D9-4058-A65B-3CCC34BD649A}"/>
              </a:ext>
            </a:extLst>
          </p:cNvPr>
          <p:cNvSpPr/>
          <p:nvPr/>
        </p:nvSpPr>
        <p:spPr>
          <a:xfrm>
            <a:off x="5235290" y="4097618"/>
            <a:ext cx="3684805" cy="1569660"/>
          </a:xfrm>
          <a:prstGeom prst="rect">
            <a:avLst/>
          </a:prstGeom>
        </p:spPr>
        <p:txBody>
          <a:bodyPr wrap="square">
            <a:spAutoFit/>
          </a:bodyPr>
          <a:lstStyle/>
          <a:p>
            <a:r>
              <a:rPr lang="zh-CN" altLang="en-US" sz="2400" b="1" dirty="0">
                <a:solidFill>
                  <a:srgbClr val="4D5156"/>
                </a:solidFill>
                <a:latin typeface="arial" panose="020B0604020202020204" pitchFamily="34" charset="0"/>
                <a:ea typeface="仿宋" panose="02010609060101010101" pitchFamily="49" charset="-122"/>
              </a:rPr>
              <a:t>选择列的函数：</a:t>
            </a:r>
            <a:r>
              <a:rPr lang="en-US" altLang="zh-CN" sz="2400" b="1" dirty="0" err="1">
                <a:solidFill>
                  <a:srgbClr val="4D5156"/>
                </a:solidFill>
                <a:latin typeface="arial" panose="020B0604020202020204" pitchFamily="34" charset="0"/>
                <a:ea typeface="仿宋" panose="02010609060101010101" pitchFamily="49" charset="-122"/>
              </a:rPr>
              <a:t>select_dt</a:t>
            </a:r>
            <a:endParaRPr lang="en-US" altLang="zh-CN" sz="2400" b="1" dirty="0">
              <a:solidFill>
                <a:srgbClr val="4D5156"/>
              </a:solidFill>
              <a:latin typeface="arial" panose="020B0604020202020204" pitchFamily="34" charset="0"/>
              <a:ea typeface="仿宋" panose="02010609060101010101" pitchFamily="49" charset="-122"/>
            </a:endParaRPr>
          </a:p>
          <a:p>
            <a:r>
              <a:rPr lang="zh-CN" altLang="en-US" sz="2400" b="1" dirty="0">
                <a:solidFill>
                  <a:srgbClr val="4D5156"/>
                </a:solidFill>
                <a:latin typeface="arial" panose="020B0604020202020204" pitchFamily="34" charset="0"/>
                <a:ea typeface="仿宋" panose="02010609060101010101" pitchFamily="49" charset="-122"/>
              </a:rPr>
              <a:t>支持各种缩略符以及正则表达式，完成多样化的列选择操作</a:t>
            </a:r>
            <a:endParaRPr lang="en-US" altLang="zh-CN" sz="2400" b="1" dirty="0">
              <a:solidFill>
                <a:srgbClr val="4D5156"/>
              </a:solidFill>
              <a:latin typeface="arial" panose="020B0604020202020204" pitchFamily="34" charset="0"/>
              <a:ea typeface="仿宋" panose="02010609060101010101" pitchFamily="49" charset="-122"/>
            </a:endParaRPr>
          </a:p>
        </p:txBody>
      </p:sp>
    </p:spTree>
    <p:extLst>
      <p:ext uri="{BB962C8B-B14F-4D97-AF65-F5344CB8AC3E}">
        <p14:creationId xmlns:p14="http://schemas.microsoft.com/office/powerpoint/2010/main" val="5379799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5.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投入实践：</a:t>
              </a:r>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32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select_dt</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3" name="图片 2">
            <a:extLst>
              <a:ext uri="{FF2B5EF4-FFF2-40B4-BE49-F238E27FC236}">
                <a16:creationId xmlns:a16="http://schemas.microsoft.com/office/drawing/2014/main" id="{59CF29CD-387E-457D-A43D-B8C93CEBDD1B}"/>
              </a:ext>
            </a:extLst>
          </p:cNvPr>
          <p:cNvPicPr>
            <a:picLocks noChangeAspect="1"/>
          </p:cNvPicPr>
          <p:nvPr/>
        </p:nvPicPr>
        <p:blipFill>
          <a:blip r:embed="rId5"/>
          <a:stretch>
            <a:fillRect/>
          </a:stretch>
        </p:blipFill>
        <p:spPr>
          <a:xfrm>
            <a:off x="851396" y="1286856"/>
            <a:ext cx="5680033" cy="4700337"/>
          </a:xfrm>
          <a:prstGeom prst="rect">
            <a:avLst/>
          </a:prstGeom>
        </p:spPr>
      </p:pic>
    </p:spTree>
    <p:extLst>
      <p:ext uri="{BB962C8B-B14F-4D97-AF65-F5344CB8AC3E}">
        <p14:creationId xmlns:p14="http://schemas.microsoft.com/office/powerpoint/2010/main" val="532906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5.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投入实践：</a:t>
              </a:r>
              <a:r>
                <a:rPr lang="en-US" altLang="zh-CN" sz="32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mutate_when</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2" name="图片 1">
            <a:extLst>
              <a:ext uri="{FF2B5EF4-FFF2-40B4-BE49-F238E27FC236}">
                <a16:creationId xmlns:a16="http://schemas.microsoft.com/office/drawing/2014/main" id="{DC0FCA1A-D298-45F7-9755-CC0633F616F4}"/>
              </a:ext>
            </a:extLst>
          </p:cNvPr>
          <p:cNvPicPr>
            <a:picLocks noChangeAspect="1"/>
          </p:cNvPicPr>
          <p:nvPr/>
        </p:nvPicPr>
        <p:blipFill>
          <a:blip r:embed="rId5"/>
          <a:stretch>
            <a:fillRect/>
          </a:stretch>
        </p:blipFill>
        <p:spPr>
          <a:xfrm>
            <a:off x="877792" y="2857769"/>
            <a:ext cx="6928344" cy="3061668"/>
          </a:xfrm>
          <a:prstGeom prst="rect">
            <a:avLst/>
          </a:prstGeom>
        </p:spPr>
      </p:pic>
      <p:sp>
        <p:nvSpPr>
          <p:cNvPr id="9" name="矩形 8">
            <a:extLst>
              <a:ext uri="{FF2B5EF4-FFF2-40B4-BE49-F238E27FC236}">
                <a16:creationId xmlns:a16="http://schemas.microsoft.com/office/drawing/2014/main" id="{80ADE266-55D4-45F2-99FD-119FADC73E7C}"/>
              </a:ext>
            </a:extLst>
          </p:cNvPr>
          <p:cNvSpPr/>
          <p:nvPr/>
        </p:nvSpPr>
        <p:spPr>
          <a:xfrm>
            <a:off x="1559076" y="1795314"/>
            <a:ext cx="6025848" cy="461665"/>
          </a:xfrm>
          <a:prstGeom prst="rect">
            <a:avLst/>
          </a:prstGeom>
        </p:spPr>
        <p:txBody>
          <a:bodyPr wrap="square">
            <a:spAutoFit/>
          </a:bodyPr>
          <a:lstStyle/>
          <a:p>
            <a:r>
              <a:rPr lang="zh-CN" altLang="en-US" sz="2400" b="1" dirty="0">
                <a:solidFill>
                  <a:srgbClr val="4D5156"/>
                </a:solidFill>
                <a:latin typeface="arial" panose="020B0604020202020204" pitchFamily="34" charset="0"/>
                <a:ea typeface="仿宋" panose="02010609060101010101" pitchFamily="49" charset="-122"/>
              </a:rPr>
              <a:t>根据行是否符合某条件，进行列的更新</a:t>
            </a:r>
            <a:endParaRPr lang="en-US" altLang="zh-CN" sz="2400" b="1" dirty="0">
              <a:solidFill>
                <a:srgbClr val="4D5156"/>
              </a:solidFill>
              <a:latin typeface="arial" panose="020B0604020202020204" pitchFamily="34" charset="0"/>
              <a:ea typeface="仿宋" panose="02010609060101010101" pitchFamily="49" charset="-122"/>
            </a:endParaRPr>
          </a:p>
        </p:txBody>
      </p:sp>
    </p:spTree>
    <p:extLst>
      <p:ext uri="{BB962C8B-B14F-4D97-AF65-F5344CB8AC3E}">
        <p14:creationId xmlns:p14="http://schemas.microsoft.com/office/powerpoint/2010/main" val="3081193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5.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投入实践：</a:t>
              </a:r>
              <a:r>
                <a:rPr lang="en-US" altLang="zh-CN" sz="32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mutate_vars</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2" name="图片 1">
            <a:extLst>
              <a:ext uri="{FF2B5EF4-FFF2-40B4-BE49-F238E27FC236}">
                <a16:creationId xmlns:a16="http://schemas.microsoft.com/office/drawing/2014/main" id="{94775E24-ACF6-445B-85C9-BC28A95B23F8}"/>
              </a:ext>
            </a:extLst>
          </p:cNvPr>
          <p:cNvPicPr>
            <a:picLocks noChangeAspect="1"/>
          </p:cNvPicPr>
          <p:nvPr/>
        </p:nvPicPr>
        <p:blipFill>
          <a:blip r:embed="rId5"/>
          <a:stretch>
            <a:fillRect/>
          </a:stretch>
        </p:blipFill>
        <p:spPr>
          <a:xfrm>
            <a:off x="811201" y="2509918"/>
            <a:ext cx="7521597" cy="3165611"/>
          </a:xfrm>
          <a:prstGeom prst="rect">
            <a:avLst/>
          </a:prstGeom>
        </p:spPr>
      </p:pic>
      <p:sp>
        <p:nvSpPr>
          <p:cNvPr id="9" name="矩形 8">
            <a:extLst>
              <a:ext uri="{FF2B5EF4-FFF2-40B4-BE49-F238E27FC236}">
                <a16:creationId xmlns:a16="http://schemas.microsoft.com/office/drawing/2014/main" id="{FC57F675-F4B9-4BFA-B6C5-E4C595FD8228}"/>
              </a:ext>
            </a:extLst>
          </p:cNvPr>
          <p:cNvSpPr/>
          <p:nvPr/>
        </p:nvSpPr>
        <p:spPr>
          <a:xfrm>
            <a:off x="1202816" y="1633584"/>
            <a:ext cx="6421142" cy="461665"/>
          </a:xfrm>
          <a:prstGeom prst="rect">
            <a:avLst/>
          </a:prstGeom>
        </p:spPr>
        <p:txBody>
          <a:bodyPr wrap="square">
            <a:spAutoFit/>
          </a:bodyPr>
          <a:lstStyle/>
          <a:p>
            <a:r>
              <a:rPr lang="zh-CN" altLang="en-US" sz="2400" b="1" dirty="0">
                <a:solidFill>
                  <a:srgbClr val="4D5156"/>
                </a:solidFill>
                <a:latin typeface="arial" panose="020B0604020202020204" pitchFamily="34" charset="0"/>
                <a:ea typeface="仿宋" panose="02010609060101010101" pitchFamily="49" charset="-122"/>
              </a:rPr>
              <a:t>精确定位需要更新的列后，进行列的原位更新</a:t>
            </a:r>
            <a:endParaRPr lang="en-US" altLang="zh-CN" sz="2400" b="1" dirty="0">
              <a:solidFill>
                <a:srgbClr val="4D5156"/>
              </a:solidFill>
              <a:latin typeface="arial" panose="020B0604020202020204" pitchFamily="34" charset="0"/>
              <a:ea typeface="仿宋" panose="02010609060101010101" pitchFamily="49" charset="-122"/>
            </a:endParaRPr>
          </a:p>
        </p:txBody>
      </p:sp>
    </p:spTree>
    <p:extLst>
      <p:ext uri="{BB962C8B-B14F-4D97-AF65-F5344CB8AC3E}">
        <p14:creationId xmlns:p14="http://schemas.microsoft.com/office/powerpoint/2010/main" val="4180938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33665" y="1607311"/>
            <a:ext cx="2242922" cy="584775"/>
          </a:xfrm>
          <a:prstGeom prst="rect">
            <a:avLst/>
          </a:prstGeom>
          <a:noFill/>
        </p:spPr>
        <p:txBody>
          <a:bodyPr wrap="none" rtlCol="0">
            <a:spAutoFit/>
          </a:bodyPr>
          <a:lstStyle/>
          <a:p>
            <a:r>
              <a:rPr lang="en-US" altLang="zh-CN" sz="3200" b="1" dirty="0">
                <a:solidFill>
                  <a:srgbClr val="FF0000"/>
                </a:solidFill>
                <a:latin typeface="Times New Roman" panose="02020603050405020304" pitchFamily="18" charset="0"/>
                <a:cs typeface="Times New Roman" panose="02020603050405020304" pitchFamily="18" charset="0"/>
              </a:rPr>
              <a:t>1. </a:t>
            </a:r>
            <a:r>
              <a:rPr lang="zh-CN" altLang="en-US" sz="3200" b="1" dirty="0">
                <a:solidFill>
                  <a:srgbClr val="FF0000"/>
                </a:solidFill>
                <a:latin typeface="Times New Roman" panose="02020603050405020304" pitchFamily="18" charset="0"/>
                <a:cs typeface="Times New Roman" panose="02020603050405020304" pitchFamily="18" charset="0"/>
              </a:rPr>
              <a:t>设计初衷</a:t>
            </a:r>
          </a:p>
        </p:txBody>
      </p:sp>
      <p:sp>
        <p:nvSpPr>
          <p:cNvPr id="6" name="文本框 5"/>
          <p:cNvSpPr txBox="1"/>
          <p:nvPr/>
        </p:nvSpPr>
        <p:spPr>
          <a:xfrm>
            <a:off x="1633665" y="2377313"/>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2. </a:t>
            </a:r>
            <a:r>
              <a:rPr lang="zh-CN" altLang="en-US" sz="3200" b="1" dirty="0">
                <a:latin typeface="Times New Roman" panose="02020603050405020304" pitchFamily="18" charset="0"/>
                <a:cs typeface="Times New Roman" panose="02020603050405020304" pitchFamily="18" charset="0"/>
              </a:rPr>
              <a:t>推进过程</a:t>
            </a:r>
          </a:p>
        </p:txBody>
      </p:sp>
      <p:sp>
        <p:nvSpPr>
          <p:cNvPr id="7" name="文本框 6"/>
          <p:cNvSpPr txBox="1"/>
          <p:nvPr/>
        </p:nvSpPr>
        <p:spPr>
          <a:xfrm>
            <a:off x="1633665" y="3147316"/>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3. </a:t>
            </a:r>
            <a:r>
              <a:rPr lang="zh-CN" altLang="en-US" sz="3200" b="1" dirty="0">
                <a:latin typeface="Times New Roman" panose="02020603050405020304" pitchFamily="18" charset="0"/>
                <a:cs typeface="Times New Roman" panose="02020603050405020304" pitchFamily="18" charset="0"/>
              </a:rPr>
              <a:t>竞品激励</a:t>
            </a:r>
          </a:p>
        </p:txBody>
      </p:sp>
      <p:sp>
        <p:nvSpPr>
          <p:cNvPr id="20" name="文本框 19"/>
          <p:cNvSpPr txBox="1"/>
          <p:nvPr/>
        </p:nvSpPr>
        <p:spPr>
          <a:xfrm>
            <a:off x="1633665" y="3917319"/>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4. </a:t>
            </a:r>
            <a:r>
              <a:rPr lang="zh-CN" altLang="en-US" sz="3200" b="1" dirty="0">
                <a:latin typeface="Times New Roman" panose="02020603050405020304" pitchFamily="18" charset="0"/>
                <a:cs typeface="Times New Roman" panose="02020603050405020304" pitchFamily="18" charset="0"/>
              </a:rPr>
              <a:t>基本成型</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15" name="文本框 14">
            <a:extLst>
              <a:ext uri="{FF2B5EF4-FFF2-40B4-BE49-F238E27FC236}">
                <a16:creationId xmlns:a16="http://schemas.microsoft.com/office/drawing/2014/main" id="{A3CCC8DE-B0BB-47C1-B046-EDAD8A6D87AD}"/>
              </a:ext>
            </a:extLst>
          </p:cNvPr>
          <p:cNvSpPr txBox="1"/>
          <p:nvPr/>
        </p:nvSpPr>
        <p:spPr>
          <a:xfrm>
            <a:off x="1633665" y="4692729"/>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5. </a:t>
            </a:r>
            <a:r>
              <a:rPr lang="zh-CN" altLang="en-US" sz="3200" b="1" dirty="0">
                <a:latin typeface="Times New Roman" panose="02020603050405020304" pitchFamily="18" charset="0"/>
                <a:cs typeface="Times New Roman" panose="02020603050405020304" pitchFamily="18" charset="0"/>
              </a:rPr>
              <a:t>投入实践</a:t>
            </a:r>
          </a:p>
        </p:txBody>
      </p:sp>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3422768" cy="584775"/>
            </a:xfrm>
            <a:prstGeom prst="rect">
              <a:avLst/>
            </a:prstGeom>
            <a:noFill/>
          </p:spPr>
          <p:txBody>
            <a:bodyPr wrap="square" rtlCol="0">
              <a:spAutoFit/>
            </a:bodyPr>
            <a:lstStyle/>
            <a:p>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目录</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spTree>
    <p:extLst>
      <p:ext uri="{BB962C8B-B14F-4D97-AF65-F5344CB8AC3E}">
        <p14:creationId xmlns:p14="http://schemas.microsoft.com/office/powerpoint/2010/main" val="20849017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5.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投入实践：</a:t>
              </a:r>
              <a:r>
                <a:rPr lang="en-US" altLang="zh-CN" sz="32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impute_dt</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8" name="矩形 7">
            <a:extLst>
              <a:ext uri="{FF2B5EF4-FFF2-40B4-BE49-F238E27FC236}">
                <a16:creationId xmlns:a16="http://schemas.microsoft.com/office/drawing/2014/main" id="{8CE133F7-EB78-465F-9B56-ABEB14D10644}"/>
              </a:ext>
            </a:extLst>
          </p:cNvPr>
          <p:cNvSpPr/>
          <p:nvPr/>
        </p:nvSpPr>
        <p:spPr>
          <a:xfrm>
            <a:off x="1202816" y="1633584"/>
            <a:ext cx="6421142" cy="461665"/>
          </a:xfrm>
          <a:prstGeom prst="rect">
            <a:avLst/>
          </a:prstGeom>
        </p:spPr>
        <p:txBody>
          <a:bodyPr wrap="square">
            <a:spAutoFit/>
          </a:bodyPr>
          <a:lstStyle/>
          <a:p>
            <a:pPr algn="ctr"/>
            <a:r>
              <a:rPr lang="zh-CN" altLang="en-US" sz="2400" b="1" dirty="0">
                <a:solidFill>
                  <a:srgbClr val="4D5156"/>
                </a:solidFill>
                <a:latin typeface="arial" panose="020B0604020202020204" pitchFamily="34" charset="0"/>
                <a:ea typeface="仿宋" panose="02010609060101010101" pitchFamily="49" charset="-122"/>
              </a:rPr>
              <a:t>缺失值的插补</a:t>
            </a:r>
            <a:endParaRPr lang="en-US" altLang="zh-CN" sz="2400" b="1" dirty="0">
              <a:solidFill>
                <a:srgbClr val="4D5156"/>
              </a:solidFill>
              <a:latin typeface="arial" panose="020B0604020202020204" pitchFamily="34" charset="0"/>
              <a:ea typeface="仿宋" panose="02010609060101010101" pitchFamily="49" charset="-122"/>
            </a:endParaRPr>
          </a:p>
        </p:txBody>
      </p:sp>
      <p:pic>
        <p:nvPicPr>
          <p:cNvPr id="2" name="图片 1">
            <a:extLst>
              <a:ext uri="{FF2B5EF4-FFF2-40B4-BE49-F238E27FC236}">
                <a16:creationId xmlns:a16="http://schemas.microsoft.com/office/drawing/2014/main" id="{A7F5FB0C-354D-42FE-96DF-1A50B8C7E12E}"/>
              </a:ext>
            </a:extLst>
          </p:cNvPr>
          <p:cNvPicPr>
            <a:picLocks noChangeAspect="1"/>
          </p:cNvPicPr>
          <p:nvPr/>
        </p:nvPicPr>
        <p:blipFill>
          <a:blip r:embed="rId5"/>
          <a:stretch>
            <a:fillRect/>
          </a:stretch>
        </p:blipFill>
        <p:spPr>
          <a:xfrm>
            <a:off x="542121" y="2959945"/>
            <a:ext cx="3190875" cy="2181225"/>
          </a:xfrm>
          <a:prstGeom prst="rect">
            <a:avLst/>
          </a:prstGeom>
        </p:spPr>
      </p:pic>
      <p:pic>
        <p:nvPicPr>
          <p:cNvPr id="3" name="图片 2">
            <a:extLst>
              <a:ext uri="{FF2B5EF4-FFF2-40B4-BE49-F238E27FC236}">
                <a16:creationId xmlns:a16="http://schemas.microsoft.com/office/drawing/2014/main" id="{60841954-2E9C-4992-81FF-0C883650E1BA}"/>
              </a:ext>
            </a:extLst>
          </p:cNvPr>
          <p:cNvPicPr>
            <a:picLocks noChangeAspect="1"/>
          </p:cNvPicPr>
          <p:nvPr/>
        </p:nvPicPr>
        <p:blipFill>
          <a:blip r:embed="rId6"/>
          <a:stretch>
            <a:fillRect/>
          </a:stretch>
        </p:blipFill>
        <p:spPr>
          <a:xfrm>
            <a:off x="4732997" y="2954170"/>
            <a:ext cx="4048125" cy="2314575"/>
          </a:xfrm>
          <a:prstGeom prst="rect">
            <a:avLst/>
          </a:prstGeom>
        </p:spPr>
      </p:pic>
      <p:sp>
        <p:nvSpPr>
          <p:cNvPr id="4" name="箭头: 右 3">
            <a:extLst>
              <a:ext uri="{FF2B5EF4-FFF2-40B4-BE49-F238E27FC236}">
                <a16:creationId xmlns:a16="http://schemas.microsoft.com/office/drawing/2014/main" id="{A926C648-AAC2-4297-ADF9-F6799EDEAF48}"/>
              </a:ext>
            </a:extLst>
          </p:cNvPr>
          <p:cNvSpPr/>
          <p:nvPr/>
        </p:nvSpPr>
        <p:spPr>
          <a:xfrm>
            <a:off x="4019117" y="3954483"/>
            <a:ext cx="55288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876025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5.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投入实践：</a:t>
              </a:r>
              <a:r>
                <a:rPr lang="en-US" altLang="zh-CN" sz="32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sql_join</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8" name="矩形 7">
            <a:extLst>
              <a:ext uri="{FF2B5EF4-FFF2-40B4-BE49-F238E27FC236}">
                <a16:creationId xmlns:a16="http://schemas.microsoft.com/office/drawing/2014/main" id="{6A56F4DB-0C49-46DA-8FAC-0BCE694E23F6}"/>
              </a:ext>
            </a:extLst>
          </p:cNvPr>
          <p:cNvSpPr/>
          <p:nvPr/>
        </p:nvSpPr>
        <p:spPr>
          <a:xfrm>
            <a:off x="1202816" y="1633584"/>
            <a:ext cx="6421142" cy="461665"/>
          </a:xfrm>
          <a:prstGeom prst="rect">
            <a:avLst/>
          </a:prstGeom>
        </p:spPr>
        <p:txBody>
          <a:bodyPr wrap="square">
            <a:spAutoFit/>
          </a:bodyPr>
          <a:lstStyle/>
          <a:p>
            <a:pPr algn="ctr"/>
            <a:r>
              <a:rPr lang="zh-CN" altLang="en-US" sz="2400" b="1" dirty="0">
                <a:solidFill>
                  <a:srgbClr val="4D5156"/>
                </a:solidFill>
                <a:latin typeface="arial" panose="020B0604020202020204" pitchFamily="34" charset="0"/>
                <a:ea typeface="仿宋" panose="02010609060101010101" pitchFamily="49" charset="-122"/>
              </a:rPr>
              <a:t>不区分共有键大小写的数据表连接操作</a:t>
            </a:r>
            <a:endParaRPr lang="en-US" altLang="zh-CN" sz="2400" b="1" dirty="0">
              <a:solidFill>
                <a:srgbClr val="4D5156"/>
              </a:solidFill>
              <a:latin typeface="arial" panose="020B0604020202020204" pitchFamily="34" charset="0"/>
              <a:ea typeface="仿宋" panose="02010609060101010101" pitchFamily="49" charset="-122"/>
            </a:endParaRPr>
          </a:p>
        </p:txBody>
      </p:sp>
      <p:pic>
        <p:nvPicPr>
          <p:cNvPr id="2" name="图片 1">
            <a:extLst>
              <a:ext uri="{FF2B5EF4-FFF2-40B4-BE49-F238E27FC236}">
                <a16:creationId xmlns:a16="http://schemas.microsoft.com/office/drawing/2014/main" id="{ECE7E581-2827-4738-AE62-EEF456E9CDAF}"/>
              </a:ext>
            </a:extLst>
          </p:cNvPr>
          <p:cNvPicPr>
            <a:picLocks noChangeAspect="1"/>
          </p:cNvPicPr>
          <p:nvPr/>
        </p:nvPicPr>
        <p:blipFill>
          <a:blip r:embed="rId5"/>
          <a:stretch>
            <a:fillRect/>
          </a:stretch>
        </p:blipFill>
        <p:spPr>
          <a:xfrm>
            <a:off x="606816" y="2371725"/>
            <a:ext cx="8239125" cy="1057275"/>
          </a:xfrm>
          <a:prstGeom prst="rect">
            <a:avLst/>
          </a:prstGeom>
        </p:spPr>
      </p:pic>
      <p:pic>
        <p:nvPicPr>
          <p:cNvPr id="3" name="图片 2">
            <a:extLst>
              <a:ext uri="{FF2B5EF4-FFF2-40B4-BE49-F238E27FC236}">
                <a16:creationId xmlns:a16="http://schemas.microsoft.com/office/drawing/2014/main" id="{0411A094-C6DB-4754-B3EE-7013A7D750BA}"/>
              </a:ext>
            </a:extLst>
          </p:cNvPr>
          <p:cNvPicPr>
            <a:picLocks noChangeAspect="1"/>
          </p:cNvPicPr>
          <p:nvPr/>
        </p:nvPicPr>
        <p:blipFill>
          <a:blip r:embed="rId6"/>
          <a:stretch>
            <a:fillRect/>
          </a:stretch>
        </p:blipFill>
        <p:spPr>
          <a:xfrm>
            <a:off x="2813187" y="3607672"/>
            <a:ext cx="3200400" cy="2228850"/>
          </a:xfrm>
          <a:prstGeom prst="rect">
            <a:avLst/>
          </a:prstGeom>
        </p:spPr>
      </p:pic>
    </p:spTree>
    <p:extLst>
      <p:ext uri="{BB962C8B-B14F-4D97-AF65-F5344CB8AC3E}">
        <p14:creationId xmlns:p14="http://schemas.microsoft.com/office/powerpoint/2010/main" val="13050969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5.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投入实践：</a:t>
              </a:r>
              <a:r>
                <a:rPr lang="en-US" altLang="zh-CN" sz="32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col_max</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8" name="矩形 7">
            <a:extLst>
              <a:ext uri="{FF2B5EF4-FFF2-40B4-BE49-F238E27FC236}">
                <a16:creationId xmlns:a16="http://schemas.microsoft.com/office/drawing/2014/main" id="{8CE133F7-EB78-465F-9B56-ABEB14D10644}"/>
              </a:ext>
            </a:extLst>
          </p:cNvPr>
          <p:cNvSpPr/>
          <p:nvPr/>
        </p:nvSpPr>
        <p:spPr>
          <a:xfrm>
            <a:off x="1202816" y="1633584"/>
            <a:ext cx="6421142" cy="461665"/>
          </a:xfrm>
          <a:prstGeom prst="rect">
            <a:avLst/>
          </a:prstGeom>
        </p:spPr>
        <p:txBody>
          <a:bodyPr wrap="square">
            <a:spAutoFit/>
          </a:bodyPr>
          <a:lstStyle/>
          <a:p>
            <a:pPr algn="ctr"/>
            <a:r>
              <a:rPr lang="zh-CN" altLang="en-US" sz="2400" b="1" dirty="0">
                <a:solidFill>
                  <a:srgbClr val="4D5156"/>
                </a:solidFill>
                <a:latin typeface="arial" panose="020B0604020202020204" pitchFamily="34" charset="0"/>
                <a:ea typeface="仿宋" panose="02010609060101010101" pitchFamily="49" charset="-122"/>
              </a:rPr>
              <a:t>获得行内最大值的列名</a:t>
            </a:r>
            <a:endParaRPr lang="en-US" altLang="zh-CN" sz="2400" b="1" dirty="0">
              <a:solidFill>
                <a:srgbClr val="4D5156"/>
              </a:solidFill>
              <a:latin typeface="arial" panose="020B0604020202020204" pitchFamily="34" charset="0"/>
              <a:ea typeface="仿宋" panose="02010609060101010101" pitchFamily="49" charset="-122"/>
            </a:endParaRPr>
          </a:p>
        </p:txBody>
      </p:sp>
      <p:pic>
        <p:nvPicPr>
          <p:cNvPr id="6" name="图片 5">
            <a:extLst>
              <a:ext uri="{FF2B5EF4-FFF2-40B4-BE49-F238E27FC236}">
                <a16:creationId xmlns:a16="http://schemas.microsoft.com/office/drawing/2014/main" id="{B25D9D3E-D776-4C86-BBC3-95BCEAF18877}"/>
              </a:ext>
            </a:extLst>
          </p:cNvPr>
          <p:cNvPicPr>
            <a:picLocks noChangeAspect="1"/>
          </p:cNvPicPr>
          <p:nvPr/>
        </p:nvPicPr>
        <p:blipFill>
          <a:blip r:embed="rId5"/>
          <a:stretch>
            <a:fillRect/>
          </a:stretch>
        </p:blipFill>
        <p:spPr>
          <a:xfrm>
            <a:off x="994196" y="2428550"/>
            <a:ext cx="7155607" cy="3246979"/>
          </a:xfrm>
          <a:prstGeom prst="rect">
            <a:avLst/>
          </a:prstGeom>
        </p:spPr>
      </p:pic>
    </p:spTree>
    <p:extLst>
      <p:ext uri="{BB962C8B-B14F-4D97-AF65-F5344CB8AC3E}">
        <p14:creationId xmlns:p14="http://schemas.microsoft.com/office/powerpoint/2010/main" val="29308362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5.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投入实践：</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2" name="矩形 1">
            <a:extLst>
              <a:ext uri="{FF2B5EF4-FFF2-40B4-BE49-F238E27FC236}">
                <a16:creationId xmlns:a16="http://schemas.microsoft.com/office/drawing/2014/main" id="{E2FA8DFF-3F68-440A-8962-DFC96FF0D19F}"/>
              </a:ext>
            </a:extLst>
          </p:cNvPr>
          <p:cNvSpPr/>
          <p:nvPr/>
        </p:nvSpPr>
        <p:spPr>
          <a:xfrm>
            <a:off x="491344" y="2227061"/>
            <a:ext cx="8486403" cy="461665"/>
          </a:xfrm>
          <a:prstGeom prst="rect">
            <a:avLst/>
          </a:prstGeom>
        </p:spPr>
        <p:txBody>
          <a:bodyPr wrap="square">
            <a:spAutoFit/>
          </a:bodyPr>
          <a:lstStyle/>
          <a:p>
            <a:r>
              <a:rPr lang="zh-CN" altLang="en-US" sz="2400" b="1" dirty="0">
                <a:latin typeface="Times New Roman" panose="02020603050405020304" pitchFamily="18" charset="0"/>
                <a:cs typeface="Times New Roman" panose="02020603050405020304" pitchFamily="18" charset="0"/>
              </a:rPr>
              <a:t>https://hope-data-science.github.io/tidyfst/reference/index.html</a:t>
            </a:r>
          </a:p>
        </p:txBody>
      </p:sp>
      <p:sp>
        <p:nvSpPr>
          <p:cNvPr id="9" name="矩形 8">
            <a:extLst>
              <a:ext uri="{FF2B5EF4-FFF2-40B4-BE49-F238E27FC236}">
                <a16:creationId xmlns:a16="http://schemas.microsoft.com/office/drawing/2014/main" id="{5FAACFAB-449C-4778-AA1F-5330367A7586}"/>
              </a:ext>
            </a:extLst>
          </p:cNvPr>
          <p:cNvSpPr/>
          <p:nvPr/>
        </p:nvSpPr>
        <p:spPr>
          <a:xfrm>
            <a:off x="1202816" y="1633584"/>
            <a:ext cx="6421142" cy="461665"/>
          </a:xfrm>
          <a:prstGeom prst="rect">
            <a:avLst/>
          </a:prstGeom>
        </p:spPr>
        <p:txBody>
          <a:bodyPr wrap="square">
            <a:spAutoFit/>
          </a:bodyPr>
          <a:lstStyle/>
          <a:p>
            <a:pPr algn="ctr"/>
            <a:r>
              <a:rPr lang="zh-CN" altLang="en-US" sz="2400" b="1" dirty="0">
                <a:solidFill>
                  <a:srgbClr val="4D5156"/>
                </a:solidFill>
                <a:latin typeface="arial" panose="020B0604020202020204" pitchFamily="34" charset="0"/>
                <a:ea typeface="仿宋" panose="02010609060101010101" pitchFamily="49" charset="-122"/>
              </a:rPr>
              <a:t>全部函数的文档信息</a:t>
            </a:r>
            <a:endParaRPr lang="en-US" altLang="zh-CN" sz="2400" b="1" dirty="0">
              <a:solidFill>
                <a:srgbClr val="4D5156"/>
              </a:solidFill>
              <a:latin typeface="arial" panose="020B0604020202020204" pitchFamily="34" charset="0"/>
              <a:ea typeface="仿宋" panose="02010609060101010101" pitchFamily="49" charset="-122"/>
            </a:endParaRPr>
          </a:p>
        </p:txBody>
      </p:sp>
      <p:pic>
        <p:nvPicPr>
          <p:cNvPr id="3" name="图片 2">
            <a:extLst>
              <a:ext uri="{FF2B5EF4-FFF2-40B4-BE49-F238E27FC236}">
                <a16:creationId xmlns:a16="http://schemas.microsoft.com/office/drawing/2014/main" id="{C1D4933C-4583-46E7-8B07-A81A7ACD6587}"/>
              </a:ext>
            </a:extLst>
          </p:cNvPr>
          <p:cNvPicPr>
            <a:picLocks noChangeAspect="1"/>
          </p:cNvPicPr>
          <p:nvPr/>
        </p:nvPicPr>
        <p:blipFill>
          <a:blip r:embed="rId5"/>
          <a:stretch>
            <a:fillRect/>
          </a:stretch>
        </p:blipFill>
        <p:spPr>
          <a:xfrm>
            <a:off x="432001" y="2711694"/>
            <a:ext cx="2725634" cy="3207745"/>
          </a:xfrm>
          <a:prstGeom prst="rect">
            <a:avLst/>
          </a:prstGeom>
        </p:spPr>
      </p:pic>
      <p:pic>
        <p:nvPicPr>
          <p:cNvPr id="4" name="图片 3">
            <a:extLst>
              <a:ext uri="{FF2B5EF4-FFF2-40B4-BE49-F238E27FC236}">
                <a16:creationId xmlns:a16="http://schemas.microsoft.com/office/drawing/2014/main" id="{2948F0A7-FD35-4039-8C80-D60F212C4092}"/>
              </a:ext>
            </a:extLst>
          </p:cNvPr>
          <p:cNvPicPr>
            <a:picLocks noChangeAspect="1"/>
          </p:cNvPicPr>
          <p:nvPr/>
        </p:nvPicPr>
        <p:blipFill>
          <a:blip r:embed="rId6"/>
          <a:stretch>
            <a:fillRect/>
          </a:stretch>
        </p:blipFill>
        <p:spPr>
          <a:xfrm>
            <a:off x="3520698" y="2929813"/>
            <a:ext cx="3800475" cy="3009900"/>
          </a:xfrm>
          <a:prstGeom prst="rect">
            <a:avLst/>
          </a:prstGeom>
        </p:spPr>
      </p:pic>
      <p:sp>
        <p:nvSpPr>
          <p:cNvPr id="13" name="矩形 12">
            <a:extLst>
              <a:ext uri="{FF2B5EF4-FFF2-40B4-BE49-F238E27FC236}">
                <a16:creationId xmlns:a16="http://schemas.microsoft.com/office/drawing/2014/main" id="{225066A9-2E89-4E3F-8620-D9AACE9A2357}"/>
              </a:ext>
            </a:extLst>
          </p:cNvPr>
          <p:cNvSpPr/>
          <p:nvPr/>
        </p:nvSpPr>
        <p:spPr>
          <a:xfrm flipH="1">
            <a:off x="7944592" y="4272185"/>
            <a:ext cx="463137" cy="461665"/>
          </a:xfrm>
          <a:prstGeom prst="rect">
            <a:avLst/>
          </a:prstGeom>
        </p:spPr>
        <p:txBody>
          <a:bodyPr wrap="square">
            <a:spAutoFit/>
          </a:bodyPr>
          <a:lstStyle/>
          <a:p>
            <a:r>
              <a:rPr lang="en-US" altLang="zh-CN" sz="2400" b="1" dirty="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3842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9C2209C-E6A9-4A2F-BB8D-454105A1E853}"/>
              </a:ext>
            </a:extLst>
          </p:cNvPr>
          <p:cNvPicPr>
            <a:picLocks noChangeAspect="1"/>
          </p:cNvPicPr>
          <p:nvPr/>
        </p:nvPicPr>
        <p:blipFill>
          <a:blip r:embed="rId3"/>
          <a:stretch>
            <a:fillRect/>
          </a:stretch>
        </p:blipFill>
        <p:spPr>
          <a:xfrm>
            <a:off x="5088408" y="1482769"/>
            <a:ext cx="3743325" cy="1724025"/>
          </a:xfrm>
          <a:prstGeom prst="rect">
            <a:avLst/>
          </a:prstGeom>
        </p:spPr>
      </p:pic>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欢迎合作与交流！</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11" name="图片 10">
            <a:extLst>
              <a:ext uri="{FF2B5EF4-FFF2-40B4-BE49-F238E27FC236}">
                <a16:creationId xmlns:a16="http://schemas.microsoft.com/office/drawing/2014/main" id="{C0B82208-9D09-40CA-940D-70F4E81582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88408" y="3575133"/>
            <a:ext cx="1597400" cy="2344306"/>
          </a:xfrm>
          <a:prstGeom prst="rect">
            <a:avLst/>
          </a:prstGeom>
        </p:spPr>
      </p:pic>
      <p:pic>
        <p:nvPicPr>
          <p:cNvPr id="13" name="图片 12">
            <a:extLst>
              <a:ext uri="{FF2B5EF4-FFF2-40B4-BE49-F238E27FC236}">
                <a16:creationId xmlns:a16="http://schemas.microsoft.com/office/drawing/2014/main" id="{6D9DCFCC-A5BB-44E6-80AA-E0978FA53B7B}"/>
              </a:ext>
            </a:extLst>
          </p:cNvPr>
          <p:cNvPicPr>
            <a:picLocks noChangeAspect="1"/>
          </p:cNvPicPr>
          <p:nvPr/>
        </p:nvPicPr>
        <p:blipFill>
          <a:blip r:embed="rId7"/>
          <a:stretch>
            <a:fillRect/>
          </a:stretch>
        </p:blipFill>
        <p:spPr>
          <a:xfrm>
            <a:off x="6874924" y="3689115"/>
            <a:ext cx="1881130" cy="2230321"/>
          </a:xfrm>
          <a:prstGeom prst="rect">
            <a:avLst/>
          </a:prstGeom>
        </p:spPr>
      </p:pic>
      <p:sp>
        <p:nvSpPr>
          <p:cNvPr id="14" name="文本框 13">
            <a:extLst>
              <a:ext uri="{FF2B5EF4-FFF2-40B4-BE49-F238E27FC236}">
                <a16:creationId xmlns:a16="http://schemas.microsoft.com/office/drawing/2014/main" id="{AA20270F-4379-4C2E-8C4E-E98FBAEBB31D}"/>
              </a:ext>
            </a:extLst>
          </p:cNvPr>
          <p:cNvSpPr txBox="1"/>
          <p:nvPr/>
        </p:nvSpPr>
        <p:spPr>
          <a:xfrm>
            <a:off x="570032" y="1310212"/>
            <a:ext cx="4001968" cy="4708981"/>
          </a:xfrm>
          <a:prstGeom prst="rect">
            <a:avLst/>
          </a:prstGeom>
          <a:noFill/>
        </p:spPr>
        <p:txBody>
          <a:bodyPr wrap="square" rtlCol="0">
            <a:spAutoFit/>
          </a:bodyPr>
          <a:lstStyle/>
          <a:p>
            <a:r>
              <a:rPr lang="zh-CN" altLang="en-US" sz="4000" b="1" dirty="0">
                <a:latin typeface="+mn-ea"/>
              </a:rPr>
              <a:t>黄天元</a:t>
            </a:r>
            <a:endParaRPr lang="en-US" altLang="zh-CN" sz="4000" b="1" dirty="0">
              <a:latin typeface="+mn-ea"/>
            </a:endParaRPr>
          </a:p>
          <a:p>
            <a:endParaRPr lang="en-US" altLang="zh-CN" sz="2000" dirty="0"/>
          </a:p>
          <a:p>
            <a:endParaRPr lang="en-US" altLang="zh-CN" sz="2000" dirty="0"/>
          </a:p>
          <a:p>
            <a:endParaRPr lang="en-US" altLang="zh-CN" sz="2000" dirty="0">
              <a:latin typeface="Times New Roman" panose="02020603050405020304" pitchFamily="18" charset="0"/>
            </a:endParaRPr>
          </a:p>
          <a:p>
            <a:r>
              <a:rPr lang="zh-CN" altLang="en-US" sz="2000" dirty="0">
                <a:latin typeface="Times New Roman" panose="02020603050405020304" pitchFamily="18" charset="0"/>
              </a:rPr>
              <a:t>中国科学院文献情报中心特别研究助理，复旦大学理学博士，热爱数据科学与开源工具（</a:t>
            </a:r>
            <a:r>
              <a:rPr lang="en-US" altLang="zh-CN" sz="2000" dirty="0">
                <a:latin typeface="Times New Roman" panose="02020603050405020304" pitchFamily="18" charset="0"/>
              </a:rPr>
              <a:t>R</a:t>
            </a:r>
            <a:r>
              <a:rPr lang="zh-CN" altLang="en-US" sz="2000" dirty="0">
                <a:latin typeface="Times New Roman" panose="02020603050405020304" pitchFamily="18" charset="0"/>
              </a:rPr>
              <a:t>），致力于利用数据科学迅速积累行业经验优势和科学知识发现，在</a:t>
            </a:r>
            <a:r>
              <a:rPr lang="en-US" altLang="zh-CN" sz="2000" dirty="0">
                <a:latin typeface="Times New Roman" panose="02020603050405020304" pitchFamily="18" charset="0"/>
              </a:rPr>
              <a:t>CRAN</a:t>
            </a:r>
            <a:r>
              <a:rPr lang="zh-CN" altLang="en-US" sz="2000" dirty="0">
                <a:latin typeface="Times New Roman" panose="02020603050405020304" pitchFamily="18" charset="0"/>
              </a:rPr>
              <a:t>维护有</a:t>
            </a:r>
            <a:r>
              <a:rPr lang="en-US" altLang="zh-CN" sz="2000" dirty="0" err="1">
                <a:latin typeface="Times New Roman" panose="02020603050405020304" pitchFamily="18" charset="0"/>
              </a:rPr>
              <a:t>tidyfst</a:t>
            </a:r>
            <a:r>
              <a:rPr lang="zh-CN" altLang="en-US" sz="2000" dirty="0">
                <a:latin typeface="Times New Roman" panose="02020603050405020304" pitchFamily="18" charset="0"/>
              </a:rPr>
              <a:t>、</a:t>
            </a:r>
            <a:r>
              <a:rPr lang="en-US" altLang="zh-CN" sz="2000" dirty="0" err="1">
                <a:latin typeface="Times New Roman" panose="02020603050405020304" pitchFamily="18" charset="0"/>
              </a:rPr>
              <a:t>tidyft</a:t>
            </a:r>
            <a:r>
              <a:rPr lang="zh-CN" altLang="en-US" sz="2000" dirty="0">
                <a:latin typeface="Times New Roman" panose="02020603050405020304" pitchFamily="18" charset="0"/>
              </a:rPr>
              <a:t>和</a:t>
            </a:r>
            <a:r>
              <a:rPr lang="en-US" altLang="zh-CN" sz="2000" dirty="0" err="1">
                <a:latin typeface="Times New Roman" panose="02020603050405020304" pitchFamily="18" charset="0"/>
              </a:rPr>
              <a:t>akc</a:t>
            </a:r>
            <a:r>
              <a:rPr lang="zh-CN" altLang="en-US" sz="2000" dirty="0">
                <a:latin typeface="Times New Roman" panose="02020603050405020304" pitchFamily="18" charset="0"/>
              </a:rPr>
              <a:t>三个</a:t>
            </a:r>
            <a:r>
              <a:rPr lang="en-US" altLang="zh-CN" sz="2000" dirty="0">
                <a:latin typeface="Times New Roman" panose="02020603050405020304" pitchFamily="18" charset="0"/>
              </a:rPr>
              <a:t>R</a:t>
            </a:r>
            <a:r>
              <a:rPr lang="zh-CN" altLang="en-US" sz="2000" dirty="0">
                <a:latin typeface="Times New Roman" panose="02020603050405020304" pitchFamily="18" charset="0"/>
              </a:rPr>
              <a:t>包，著有</a:t>
            </a:r>
            <a:r>
              <a:rPr lang="en-US" altLang="zh-CN" sz="2000" dirty="0">
                <a:latin typeface="Times New Roman" panose="02020603050405020304" pitchFamily="18" charset="0"/>
              </a:rPr>
              <a:t>《R</a:t>
            </a:r>
            <a:r>
              <a:rPr lang="zh-CN" altLang="en-US" sz="2000" dirty="0">
                <a:latin typeface="Times New Roman" panose="02020603050405020304" pitchFamily="18" charset="0"/>
              </a:rPr>
              <a:t>语言数据高效处理指南</a:t>
            </a:r>
            <a:r>
              <a:rPr lang="en-US" altLang="zh-CN" sz="2000" dirty="0">
                <a:latin typeface="Times New Roman" panose="02020603050405020304" pitchFamily="18" charset="0"/>
              </a:rPr>
              <a:t>》</a:t>
            </a:r>
            <a:r>
              <a:rPr lang="zh-CN" altLang="en-US" sz="2000" dirty="0">
                <a:latin typeface="Times New Roman" panose="02020603050405020304" pitchFamily="18" charset="0"/>
              </a:rPr>
              <a:t>、</a:t>
            </a:r>
            <a:r>
              <a:rPr lang="en-US" altLang="zh-CN" sz="2000" dirty="0">
                <a:latin typeface="Times New Roman" panose="02020603050405020304" pitchFamily="18" charset="0"/>
              </a:rPr>
              <a:t>《</a:t>
            </a:r>
            <a:r>
              <a:rPr lang="zh-CN" altLang="en-US" sz="2000" dirty="0">
                <a:latin typeface="Times New Roman" panose="02020603050405020304" pitchFamily="18" charset="0"/>
              </a:rPr>
              <a:t>文本数据挖掘</a:t>
            </a:r>
            <a:r>
              <a:rPr lang="en-US" altLang="zh-CN" sz="2000" dirty="0">
                <a:latin typeface="Times New Roman" panose="02020603050405020304" pitchFamily="18" charset="0"/>
              </a:rPr>
              <a:t>——</a:t>
            </a:r>
            <a:r>
              <a:rPr lang="zh-CN" altLang="en-US" sz="2000" dirty="0">
                <a:latin typeface="Times New Roman" panose="02020603050405020304" pitchFamily="18" charset="0"/>
              </a:rPr>
              <a:t>基于</a:t>
            </a:r>
            <a:r>
              <a:rPr lang="en-US" altLang="zh-CN" sz="2000" dirty="0">
                <a:latin typeface="Times New Roman" panose="02020603050405020304" pitchFamily="18" charset="0"/>
              </a:rPr>
              <a:t>R</a:t>
            </a:r>
            <a:r>
              <a:rPr lang="zh-CN" altLang="en-US" sz="2000" dirty="0">
                <a:latin typeface="Times New Roman" panose="02020603050405020304" pitchFamily="18" charset="0"/>
              </a:rPr>
              <a:t>语言</a:t>
            </a:r>
            <a:r>
              <a:rPr lang="en-US" altLang="zh-CN" sz="2000" dirty="0">
                <a:latin typeface="Times New Roman" panose="02020603050405020304" pitchFamily="18" charset="0"/>
              </a:rPr>
              <a:t>》</a:t>
            </a:r>
            <a:r>
              <a:rPr lang="zh-CN" altLang="en-US" sz="2000" dirty="0">
                <a:latin typeface="Times New Roman" panose="02020603050405020304" pitchFamily="18" charset="0"/>
              </a:rPr>
              <a:t>。知乎专栏：</a:t>
            </a:r>
            <a:r>
              <a:rPr lang="en-US" altLang="zh-CN" sz="2000" dirty="0">
                <a:latin typeface="Times New Roman" panose="02020603050405020304" pitchFamily="18" charset="0"/>
              </a:rPr>
              <a:t>R</a:t>
            </a:r>
            <a:r>
              <a:rPr lang="zh-CN" altLang="en-US" sz="2000" dirty="0">
                <a:latin typeface="Times New Roman" panose="02020603050405020304" pitchFamily="18" charset="0"/>
              </a:rPr>
              <a:t>语言数据挖掘，邮箱：</a:t>
            </a:r>
            <a:r>
              <a:rPr lang="en-US" altLang="zh-CN" sz="2000" dirty="0">
                <a:latin typeface="Times New Roman" panose="02020603050405020304" pitchFamily="18" charset="0"/>
              </a:rPr>
              <a:t>huang.tian-yuan@qq.com</a:t>
            </a:r>
            <a:r>
              <a:rPr lang="zh-CN" altLang="en-US" sz="2000" dirty="0">
                <a:latin typeface="Times New Roman" panose="02020603050405020304" pitchFamily="18" charset="0"/>
              </a:rPr>
              <a:t>。</a:t>
            </a:r>
            <a:endParaRPr lang="en-US" altLang="zh-CN" sz="2000" dirty="0">
              <a:latin typeface="Times New Roman" panose="02020603050405020304" pitchFamily="18" charset="0"/>
            </a:endParaRPr>
          </a:p>
        </p:txBody>
      </p:sp>
      <p:pic>
        <p:nvPicPr>
          <p:cNvPr id="4" name="图片 3">
            <a:extLst>
              <a:ext uri="{FF2B5EF4-FFF2-40B4-BE49-F238E27FC236}">
                <a16:creationId xmlns:a16="http://schemas.microsoft.com/office/drawing/2014/main" id="{AE8F0948-80B3-442B-A9B4-FC621979C17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88408" y="2010511"/>
            <a:ext cx="1265336" cy="1265336"/>
          </a:xfrm>
          <a:prstGeom prst="rect">
            <a:avLst/>
          </a:prstGeom>
        </p:spPr>
      </p:pic>
      <p:pic>
        <p:nvPicPr>
          <p:cNvPr id="16" name="图片 15">
            <a:extLst>
              <a:ext uri="{FF2B5EF4-FFF2-40B4-BE49-F238E27FC236}">
                <a16:creationId xmlns:a16="http://schemas.microsoft.com/office/drawing/2014/main" id="{260CD104-75FD-44ED-A9AE-F01EB3CE7BA5}"/>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1911" r="21014"/>
          <a:stretch/>
        </p:blipFill>
        <p:spPr>
          <a:xfrm>
            <a:off x="3182587" y="1386937"/>
            <a:ext cx="1332231" cy="1324103"/>
          </a:xfrm>
          <a:prstGeom prst="rect">
            <a:avLst/>
          </a:prstGeom>
        </p:spPr>
      </p:pic>
    </p:spTree>
    <p:extLst>
      <p:ext uri="{BB962C8B-B14F-4D97-AF65-F5344CB8AC3E}">
        <p14:creationId xmlns:p14="http://schemas.microsoft.com/office/powerpoint/2010/main" val="15458641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3422768" cy="584775"/>
            </a:xfrm>
            <a:prstGeom prst="rect">
              <a:avLst/>
            </a:prstGeom>
            <a:noFill/>
          </p:spPr>
          <p:txBody>
            <a:bodyPr wrap="square" rtlCol="0">
              <a:spAutoFit/>
            </a:bodyPr>
            <a:lstStyle/>
            <a:p>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sp>
        <p:nvSpPr>
          <p:cNvPr id="8" name="文本框 7">
            <a:extLst>
              <a:ext uri="{FF2B5EF4-FFF2-40B4-BE49-F238E27FC236}">
                <a16:creationId xmlns:a16="http://schemas.microsoft.com/office/drawing/2014/main" id="{D5355626-FD96-4090-83BE-EA197D1BF53A}"/>
              </a:ext>
            </a:extLst>
          </p:cNvPr>
          <p:cNvSpPr txBox="1"/>
          <p:nvPr/>
        </p:nvSpPr>
        <p:spPr>
          <a:xfrm>
            <a:off x="1990864" y="2637644"/>
            <a:ext cx="5438669" cy="1754326"/>
          </a:xfrm>
          <a:prstGeom prst="rect">
            <a:avLst/>
          </a:prstGeom>
          <a:noFill/>
        </p:spPr>
        <p:txBody>
          <a:bodyPr wrap="none" rtlCol="0">
            <a:spAutoFit/>
          </a:bodyPr>
          <a:lstStyle/>
          <a:p>
            <a:pPr algn="ctr"/>
            <a:r>
              <a:rPr lang="zh-CN" altLang="en-US" sz="3600" b="1" dirty="0">
                <a:latin typeface="Times New Roman" panose="02020603050405020304" pitchFamily="18" charset="0"/>
                <a:cs typeface="Times New Roman" panose="02020603050405020304" pitchFamily="18" charset="0"/>
              </a:rPr>
              <a:t>谢谢！</a:t>
            </a:r>
            <a:endParaRPr lang="en-US" altLang="zh-CN" sz="3600" b="1" dirty="0">
              <a:latin typeface="Times New Roman" panose="02020603050405020304" pitchFamily="18" charset="0"/>
              <a:cs typeface="Times New Roman" panose="02020603050405020304" pitchFamily="18" charset="0"/>
            </a:endParaRPr>
          </a:p>
          <a:p>
            <a:pPr algn="ctr"/>
            <a:endParaRPr lang="en-US" altLang="zh-CN" sz="3600" b="1" dirty="0">
              <a:latin typeface="Times New Roman" panose="02020603050405020304" pitchFamily="18" charset="0"/>
              <a:cs typeface="Times New Roman" panose="02020603050405020304" pitchFamily="18" charset="0"/>
            </a:endParaRPr>
          </a:p>
          <a:p>
            <a:pPr algn="ctr"/>
            <a:r>
              <a:rPr lang="en-US" altLang="zh-CN" sz="3600" b="1" dirty="0">
                <a:latin typeface="Times New Roman" panose="02020603050405020304" pitchFamily="18" charset="0"/>
                <a:cs typeface="Times New Roman" panose="02020603050405020304" pitchFamily="18" charset="0"/>
              </a:rPr>
              <a:t>Thanks for your attention!</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4092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8DBABB1E-DE99-40D6-AE6D-D7A5FF7BEDBC}"/>
              </a:ext>
            </a:extLst>
          </p:cNvPr>
          <p:cNvPicPr>
            <a:picLocks noChangeAspect="1"/>
          </p:cNvPicPr>
          <p:nvPr/>
        </p:nvPicPr>
        <p:blipFill>
          <a:blip r:embed="rId3"/>
          <a:stretch>
            <a:fillRect/>
          </a:stretch>
        </p:blipFill>
        <p:spPr>
          <a:xfrm>
            <a:off x="432001" y="3810959"/>
            <a:ext cx="3905705" cy="2108477"/>
          </a:xfrm>
          <a:prstGeom prst="rect">
            <a:avLst/>
          </a:prstGeom>
        </p:spPr>
      </p:pic>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4908135"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1.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设计初衷：强大的</a:t>
              </a:r>
              <a:r>
                <a:rPr lang="en-US" altLang="zh-CN" sz="32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dplyr</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sp>
        <p:nvSpPr>
          <p:cNvPr id="14" name="矩形 13">
            <a:extLst>
              <a:ext uri="{FF2B5EF4-FFF2-40B4-BE49-F238E27FC236}">
                <a16:creationId xmlns:a16="http://schemas.microsoft.com/office/drawing/2014/main" id="{852B7D11-5937-4561-97BD-94018232962F}"/>
              </a:ext>
            </a:extLst>
          </p:cNvPr>
          <p:cNvSpPr/>
          <p:nvPr/>
        </p:nvSpPr>
        <p:spPr>
          <a:xfrm>
            <a:off x="346266" y="1641553"/>
            <a:ext cx="4225733" cy="1569660"/>
          </a:xfrm>
          <a:prstGeom prst="rect">
            <a:avLst/>
          </a:prstGeom>
        </p:spPr>
        <p:txBody>
          <a:bodyPr wrap="square">
            <a:spAutoFit/>
          </a:bodyPr>
          <a:lstStyle/>
          <a:p>
            <a:r>
              <a:rPr lang="en-US" altLang="zh-CN" sz="2400" b="1" dirty="0" err="1">
                <a:solidFill>
                  <a:srgbClr val="4D5156"/>
                </a:solidFill>
                <a:latin typeface="arial" panose="020B0604020202020204" pitchFamily="34" charset="0"/>
                <a:ea typeface="仿宋" panose="02010609060101010101" pitchFamily="49" charset="-122"/>
              </a:rPr>
              <a:t>dplyr</a:t>
            </a:r>
            <a:r>
              <a:rPr lang="zh-CN" altLang="en-US" sz="2400" b="1" dirty="0">
                <a:solidFill>
                  <a:srgbClr val="4D5156"/>
                </a:solidFill>
                <a:latin typeface="arial" panose="020B0604020202020204" pitchFamily="34" charset="0"/>
                <a:ea typeface="仿宋" panose="02010609060101010101" pitchFamily="49" charset="-122"/>
              </a:rPr>
              <a:t>是</a:t>
            </a:r>
            <a:r>
              <a:rPr lang="en-US" altLang="zh-CN" sz="2400" b="1" dirty="0">
                <a:solidFill>
                  <a:srgbClr val="4D5156"/>
                </a:solidFill>
                <a:latin typeface="arial" panose="020B0604020202020204" pitchFamily="34" charset="0"/>
                <a:ea typeface="仿宋" panose="02010609060101010101" pitchFamily="49" charset="-122"/>
              </a:rPr>
              <a:t>R</a:t>
            </a:r>
            <a:r>
              <a:rPr lang="zh-CN" altLang="en-US" sz="2400" b="1" dirty="0">
                <a:solidFill>
                  <a:srgbClr val="4D5156"/>
                </a:solidFill>
                <a:latin typeface="arial" panose="020B0604020202020204" pitchFamily="34" charset="0"/>
                <a:ea typeface="仿宋" panose="02010609060101010101" pitchFamily="49" charset="-122"/>
              </a:rPr>
              <a:t>编程语言中的数据操作软件包，包含一组函数，以直观、用户友好的方式进行数据框操作。</a:t>
            </a:r>
            <a:endParaRPr lang="zh-CN" altLang="en-US" sz="2400" b="1" dirty="0">
              <a:ea typeface="仿宋" panose="02010609060101010101" pitchFamily="49" charset="-122"/>
            </a:endParaRPr>
          </a:p>
        </p:txBody>
      </p:sp>
      <p:pic>
        <p:nvPicPr>
          <p:cNvPr id="8202" name="Picture 10" descr="My top 8 dplyr functions | Aud H. Halbritter">
            <a:extLst>
              <a:ext uri="{FF2B5EF4-FFF2-40B4-BE49-F238E27FC236}">
                <a16:creationId xmlns:a16="http://schemas.microsoft.com/office/drawing/2014/main" id="{456A99E2-F258-47BC-B635-F6C97CE31E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0344" y="1641553"/>
            <a:ext cx="3023234" cy="4277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706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0" y="472448"/>
              <a:ext cx="475375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1.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设计初衷：</a:t>
              </a:r>
              <a:r>
                <a:rPr lang="en-US" altLang="zh-CN" sz="32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dplyr</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不够快</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8" name="图片 7">
            <a:extLst>
              <a:ext uri="{FF2B5EF4-FFF2-40B4-BE49-F238E27FC236}">
                <a16:creationId xmlns:a16="http://schemas.microsoft.com/office/drawing/2014/main" id="{A2B106FF-2D28-4991-B9B5-51D3E144C1EE}"/>
              </a:ext>
            </a:extLst>
          </p:cNvPr>
          <p:cNvPicPr>
            <a:picLocks noChangeAspect="1"/>
          </p:cNvPicPr>
          <p:nvPr/>
        </p:nvPicPr>
        <p:blipFill>
          <a:blip r:embed="rId5"/>
          <a:stretch>
            <a:fillRect/>
          </a:stretch>
        </p:blipFill>
        <p:spPr>
          <a:xfrm>
            <a:off x="425698" y="3651749"/>
            <a:ext cx="8041408" cy="2393112"/>
          </a:xfrm>
          <a:prstGeom prst="rect">
            <a:avLst/>
          </a:prstGeom>
        </p:spPr>
      </p:pic>
      <p:pic>
        <p:nvPicPr>
          <p:cNvPr id="2" name="图片 1">
            <a:extLst>
              <a:ext uri="{FF2B5EF4-FFF2-40B4-BE49-F238E27FC236}">
                <a16:creationId xmlns:a16="http://schemas.microsoft.com/office/drawing/2014/main" id="{69FBCF6A-68A5-447C-9266-36115C188AC5}"/>
              </a:ext>
            </a:extLst>
          </p:cNvPr>
          <p:cNvPicPr>
            <a:picLocks noChangeAspect="1"/>
          </p:cNvPicPr>
          <p:nvPr/>
        </p:nvPicPr>
        <p:blipFill>
          <a:blip r:embed="rId6"/>
          <a:stretch>
            <a:fillRect/>
          </a:stretch>
        </p:blipFill>
        <p:spPr>
          <a:xfrm>
            <a:off x="1054599" y="1710686"/>
            <a:ext cx="6948843" cy="1732835"/>
          </a:xfrm>
          <a:prstGeom prst="rect">
            <a:avLst/>
          </a:prstGeom>
        </p:spPr>
      </p:pic>
    </p:spTree>
    <p:extLst>
      <p:ext uri="{BB962C8B-B14F-4D97-AF65-F5344CB8AC3E}">
        <p14:creationId xmlns:p14="http://schemas.microsoft.com/office/powerpoint/2010/main" val="869317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B0C5C285-A3D1-42D4-ACC3-0918F5DBF80B}"/>
              </a:ext>
            </a:extLst>
          </p:cNvPr>
          <p:cNvPicPr>
            <a:picLocks noChangeAspect="1"/>
          </p:cNvPicPr>
          <p:nvPr/>
        </p:nvPicPr>
        <p:blipFill>
          <a:blip r:embed="rId3"/>
          <a:stretch>
            <a:fillRect/>
          </a:stretch>
        </p:blipFill>
        <p:spPr>
          <a:xfrm>
            <a:off x="521467" y="5035385"/>
            <a:ext cx="7155608" cy="1014732"/>
          </a:xfrm>
          <a:prstGeom prst="rect">
            <a:avLst/>
          </a:prstGeom>
        </p:spPr>
      </p:pic>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6131294"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1.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设计初衷：</a:t>
              </a:r>
              <a:r>
                <a:rPr lang="en-US" altLang="zh-CN" sz="32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data.table</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不好学</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2" name="图片 1">
            <a:extLst>
              <a:ext uri="{FF2B5EF4-FFF2-40B4-BE49-F238E27FC236}">
                <a16:creationId xmlns:a16="http://schemas.microsoft.com/office/drawing/2014/main" id="{04823458-39E4-4854-8E06-09967557B79A}"/>
              </a:ext>
            </a:extLst>
          </p:cNvPr>
          <p:cNvPicPr>
            <a:picLocks noChangeAspect="1"/>
          </p:cNvPicPr>
          <p:nvPr/>
        </p:nvPicPr>
        <p:blipFill>
          <a:blip r:embed="rId5"/>
          <a:stretch>
            <a:fillRect/>
          </a:stretch>
        </p:blipFill>
        <p:spPr>
          <a:xfrm>
            <a:off x="432001" y="1969578"/>
            <a:ext cx="4148125" cy="2918843"/>
          </a:xfrm>
          <a:prstGeom prst="rect">
            <a:avLst/>
          </a:prstGeom>
        </p:spPr>
      </p:pic>
      <p:pic>
        <p:nvPicPr>
          <p:cNvPr id="4" name="图片 3">
            <a:extLst>
              <a:ext uri="{FF2B5EF4-FFF2-40B4-BE49-F238E27FC236}">
                <a16:creationId xmlns:a16="http://schemas.microsoft.com/office/drawing/2014/main" id="{E59525F7-B4E2-4B57-9392-899FB33A1E40}"/>
              </a:ext>
            </a:extLst>
          </p:cNvPr>
          <p:cNvPicPr>
            <a:picLocks noChangeAspect="1"/>
          </p:cNvPicPr>
          <p:nvPr/>
        </p:nvPicPr>
        <p:blipFill>
          <a:blip r:embed="rId6"/>
          <a:stretch>
            <a:fillRect/>
          </a:stretch>
        </p:blipFill>
        <p:spPr>
          <a:xfrm>
            <a:off x="4674909" y="1281601"/>
            <a:ext cx="4302838" cy="3955738"/>
          </a:xfrm>
          <a:prstGeom prst="rect">
            <a:avLst/>
          </a:prstGeom>
        </p:spPr>
      </p:pic>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13" name="矩形 12">
            <a:extLst>
              <a:ext uri="{FF2B5EF4-FFF2-40B4-BE49-F238E27FC236}">
                <a16:creationId xmlns:a16="http://schemas.microsoft.com/office/drawing/2014/main" id="{4E76ECC7-E6EC-4DD2-BCE2-82E0A746D8C1}"/>
              </a:ext>
            </a:extLst>
          </p:cNvPr>
          <p:cNvSpPr/>
          <p:nvPr/>
        </p:nvSpPr>
        <p:spPr>
          <a:xfrm>
            <a:off x="393196" y="1360949"/>
            <a:ext cx="4225733" cy="461665"/>
          </a:xfrm>
          <a:prstGeom prst="rect">
            <a:avLst/>
          </a:prstGeom>
        </p:spPr>
        <p:txBody>
          <a:bodyPr wrap="square">
            <a:spAutoFit/>
          </a:bodyPr>
          <a:lstStyle/>
          <a:p>
            <a:r>
              <a:rPr lang="zh-CN" altLang="en-US" sz="2400" b="1" dirty="0">
                <a:solidFill>
                  <a:srgbClr val="4D5156"/>
                </a:solidFill>
                <a:latin typeface="arial" panose="020B0604020202020204" pitchFamily="34" charset="0"/>
                <a:ea typeface="仿宋" panose="02010609060101010101" pitchFamily="49" charset="-122"/>
              </a:rPr>
              <a:t>每次实现一个功能都需要查。</a:t>
            </a:r>
            <a:endParaRPr lang="zh-CN" altLang="en-US" sz="2400" b="1" dirty="0">
              <a:ea typeface="仿宋" panose="02010609060101010101" pitchFamily="49" charset="-122"/>
            </a:endParaRPr>
          </a:p>
        </p:txBody>
      </p:sp>
    </p:spTree>
    <p:extLst>
      <p:ext uri="{BB962C8B-B14F-4D97-AF65-F5344CB8AC3E}">
        <p14:creationId xmlns:p14="http://schemas.microsoft.com/office/powerpoint/2010/main" val="236718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6131294"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1.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设计初衷：分而治之</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3" name="图片 2">
            <a:extLst>
              <a:ext uri="{FF2B5EF4-FFF2-40B4-BE49-F238E27FC236}">
                <a16:creationId xmlns:a16="http://schemas.microsoft.com/office/drawing/2014/main" id="{032BCD1F-2CF4-4008-BAEA-226A667EB5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9986" y="3151114"/>
            <a:ext cx="3691099" cy="2768325"/>
          </a:xfrm>
          <a:prstGeom prst="rect">
            <a:avLst/>
          </a:prstGeom>
        </p:spPr>
      </p:pic>
      <p:pic>
        <p:nvPicPr>
          <p:cNvPr id="17410" name="Picture 2" descr="专场介绍| 第12届中国R会议（上海）R语言与数据思维专场">
            <a:extLst>
              <a:ext uri="{FF2B5EF4-FFF2-40B4-BE49-F238E27FC236}">
                <a16:creationId xmlns:a16="http://schemas.microsoft.com/office/drawing/2014/main" id="{1FDBC2AB-5FDD-40E6-8A8D-4D067DCF03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986" y="1517171"/>
            <a:ext cx="3691099" cy="1566571"/>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R语言数据高效处理指南》(黄天元)【摘要书评试读】- 京东图书">
            <a:extLst>
              <a:ext uri="{FF2B5EF4-FFF2-40B4-BE49-F238E27FC236}">
                <a16:creationId xmlns:a16="http://schemas.microsoft.com/office/drawing/2014/main" id="{99D50B4B-DA98-40CA-AA3C-C890FB7AC1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7476" y="1971295"/>
            <a:ext cx="3598231" cy="3598231"/>
          </a:xfrm>
          <a:prstGeom prst="rect">
            <a:avLst/>
          </a:prstGeom>
          <a:noFill/>
          <a:extLst>
            <a:ext uri="{909E8E84-426E-40DD-AFC4-6F175D3DCCD1}">
              <a14:hiddenFill xmlns:a14="http://schemas.microsoft.com/office/drawing/2010/main">
                <a:solidFill>
                  <a:srgbClr val="FFFFFF"/>
                </a:solidFill>
              </a14:hiddenFill>
            </a:ext>
          </a:extLst>
        </p:spPr>
      </p:pic>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Tree>
    <p:extLst>
      <p:ext uri="{BB962C8B-B14F-4D97-AF65-F5344CB8AC3E}">
        <p14:creationId xmlns:p14="http://schemas.microsoft.com/office/powerpoint/2010/main" val="2061020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6131294"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1.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设计初衷：</a:t>
              </a:r>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Why not both?</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8" name="矩形 7">
            <a:extLst>
              <a:ext uri="{FF2B5EF4-FFF2-40B4-BE49-F238E27FC236}">
                <a16:creationId xmlns:a16="http://schemas.microsoft.com/office/drawing/2014/main" id="{0E72199D-B3B7-4D46-BA00-3F09FC19EEDE}"/>
              </a:ext>
            </a:extLst>
          </p:cNvPr>
          <p:cNvSpPr/>
          <p:nvPr/>
        </p:nvSpPr>
        <p:spPr>
          <a:xfrm>
            <a:off x="973741" y="1479490"/>
            <a:ext cx="6982762" cy="2308324"/>
          </a:xfrm>
          <a:prstGeom prst="rect">
            <a:avLst/>
          </a:prstGeom>
        </p:spPr>
        <p:txBody>
          <a:bodyPr wrap="square">
            <a:spAutoFit/>
          </a:bodyPr>
          <a:lstStyle/>
          <a:p>
            <a:r>
              <a:rPr lang="zh-CN" altLang="en-US" sz="3600" b="1" dirty="0">
                <a:solidFill>
                  <a:srgbClr val="4D5156"/>
                </a:solidFill>
                <a:latin typeface="arial" panose="020B0604020202020204" pitchFamily="34" charset="0"/>
                <a:ea typeface="仿宋" panose="02010609060101010101" pitchFamily="49" charset="-122"/>
              </a:rPr>
              <a:t>优雅的顶层设计和高性能的底层支持必须是对立的吗？</a:t>
            </a:r>
            <a:endParaRPr lang="en-US" altLang="zh-CN" sz="3600" b="1" dirty="0">
              <a:solidFill>
                <a:srgbClr val="4D5156"/>
              </a:solidFill>
              <a:latin typeface="arial" panose="020B0604020202020204" pitchFamily="34" charset="0"/>
              <a:ea typeface="仿宋" panose="02010609060101010101" pitchFamily="49" charset="-122"/>
            </a:endParaRPr>
          </a:p>
          <a:p>
            <a:endParaRPr lang="en-US" altLang="zh-CN" sz="3600" b="1" dirty="0">
              <a:solidFill>
                <a:srgbClr val="4D5156"/>
              </a:solidFill>
              <a:latin typeface="arial" panose="020B0604020202020204" pitchFamily="34" charset="0"/>
              <a:ea typeface="仿宋" panose="02010609060101010101" pitchFamily="49" charset="-122"/>
            </a:endParaRPr>
          </a:p>
          <a:p>
            <a:pPr algn="ctr"/>
            <a:r>
              <a:rPr lang="zh-CN" altLang="en-US" sz="3600" b="1" dirty="0">
                <a:solidFill>
                  <a:srgbClr val="4D5156"/>
                </a:solidFill>
                <a:latin typeface="arial" panose="020B0604020202020204" pitchFamily="34" charset="0"/>
                <a:ea typeface="仿宋" panose="02010609060101010101" pitchFamily="49" charset="-122"/>
              </a:rPr>
              <a:t>答案是否定的！</a:t>
            </a:r>
            <a:endParaRPr lang="zh-CN" altLang="en-US" sz="3600" b="1" dirty="0">
              <a:ea typeface="仿宋" panose="02010609060101010101" pitchFamily="49" charset="-122"/>
            </a:endParaRPr>
          </a:p>
        </p:txBody>
      </p:sp>
      <p:pic>
        <p:nvPicPr>
          <p:cNvPr id="2" name="图片 1">
            <a:extLst>
              <a:ext uri="{FF2B5EF4-FFF2-40B4-BE49-F238E27FC236}">
                <a16:creationId xmlns:a16="http://schemas.microsoft.com/office/drawing/2014/main" id="{6F53C896-3B8E-4927-87EC-E4D2EC1C5716}"/>
              </a:ext>
            </a:extLst>
          </p:cNvPr>
          <p:cNvPicPr>
            <a:picLocks noChangeAspect="1"/>
          </p:cNvPicPr>
          <p:nvPr/>
        </p:nvPicPr>
        <p:blipFill>
          <a:blip r:embed="rId5"/>
          <a:stretch>
            <a:fillRect/>
          </a:stretch>
        </p:blipFill>
        <p:spPr>
          <a:xfrm>
            <a:off x="1156783" y="4087719"/>
            <a:ext cx="6830433" cy="1831720"/>
          </a:xfrm>
          <a:prstGeom prst="rect">
            <a:avLst/>
          </a:prstGeom>
        </p:spPr>
      </p:pic>
    </p:spTree>
    <p:extLst>
      <p:ext uri="{BB962C8B-B14F-4D97-AF65-F5344CB8AC3E}">
        <p14:creationId xmlns:p14="http://schemas.microsoft.com/office/powerpoint/2010/main" val="3240374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33665" y="1607311"/>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1. </a:t>
            </a:r>
            <a:r>
              <a:rPr lang="zh-CN" altLang="en-US" sz="3200" b="1" dirty="0">
                <a:latin typeface="Times New Roman" panose="02020603050405020304" pitchFamily="18" charset="0"/>
                <a:cs typeface="Times New Roman" panose="02020603050405020304" pitchFamily="18" charset="0"/>
              </a:rPr>
              <a:t>设计初衷</a:t>
            </a:r>
          </a:p>
        </p:txBody>
      </p:sp>
      <p:sp>
        <p:nvSpPr>
          <p:cNvPr id="6" name="文本框 5"/>
          <p:cNvSpPr txBox="1"/>
          <p:nvPr/>
        </p:nvSpPr>
        <p:spPr>
          <a:xfrm>
            <a:off x="1633665" y="2377313"/>
            <a:ext cx="2242922" cy="584775"/>
          </a:xfrm>
          <a:prstGeom prst="rect">
            <a:avLst/>
          </a:prstGeom>
          <a:noFill/>
        </p:spPr>
        <p:txBody>
          <a:bodyPr wrap="none" rtlCol="0">
            <a:spAutoFit/>
          </a:bodyPr>
          <a:lstStyle/>
          <a:p>
            <a:r>
              <a:rPr lang="en-US" altLang="zh-CN" sz="3200" b="1" dirty="0">
                <a:solidFill>
                  <a:srgbClr val="FF0000"/>
                </a:solidFill>
                <a:latin typeface="Times New Roman" panose="02020603050405020304" pitchFamily="18" charset="0"/>
                <a:cs typeface="Times New Roman" panose="02020603050405020304" pitchFamily="18" charset="0"/>
              </a:rPr>
              <a:t>2. </a:t>
            </a:r>
            <a:r>
              <a:rPr lang="zh-CN" altLang="en-US" sz="3200" b="1" dirty="0">
                <a:solidFill>
                  <a:srgbClr val="FF0000"/>
                </a:solidFill>
                <a:latin typeface="Times New Roman" panose="02020603050405020304" pitchFamily="18" charset="0"/>
                <a:cs typeface="Times New Roman" panose="02020603050405020304" pitchFamily="18" charset="0"/>
              </a:rPr>
              <a:t>推进过程</a:t>
            </a:r>
          </a:p>
        </p:txBody>
      </p:sp>
      <p:sp>
        <p:nvSpPr>
          <p:cNvPr id="7" name="文本框 6"/>
          <p:cNvSpPr txBox="1"/>
          <p:nvPr/>
        </p:nvSpPr>
        <p:spPr>
          <a:xfrm>
            <a:off x="1633665" y="3147316"/>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3. </a:t>
            </a:r>
            <a:r>
              <a:rPr lang="zh-CN" altLang="en-US" sz="3200" b="1" dirty="0">
                <a:latin typeface="Times New Roman" panose="02020603050405020304" pitchFamily="18" charset="0"/>
                <a:cs typeface="Times New Roman" panose="02020603050405020304" pitchFamily="18" charset="0"/>
              </a:rPr>
              <a:t>竞品激励</a:t>
            </a:r>
          </a:p>
        </p:txBody>
      </p:sp>
      <p:sp>
        <p:nvSpPr>
          <p:cNvPr id="20" name="文本框 19"/>
          <p:cNvSpPr txBox="1"/>
          <p:nvPr/>
        </p:nvSpPr>
        <p:spPr>
          <a:xfrm>
            <a:off x="1633665" y="3917319"/>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4. </a:t>
            </a:r>
            <a:r>
              <a:rPr lang="zh-CN" altLang="en-US" sz="3200" b="1" dirty="0">
                <a:latin typeface="Times New Roman" panose="02020603050405020304" pitchFamily="18" charset="0"/>
                <a:cs typeface="Times New Roman" panose="02020603050405020304" pitchFamily="18" charset="0"/>
              </a:rPr>
              <a:t>基本成型</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15" name="文本框 14">
            <a:extLst>
              <a:ext uri="{FF2B5EF4-FFF2-40B4-BE49-F238E27FC236}">
                <a16:creationId xmlns:a16="http://schemas.microsoft.com/office/drawing/2014/main" id="{A3CCC8DE-B0BB-47C1-B046-EDAD8A6D87AD}"/>
              </a:ext>
            </a:extLst>
          </p:cNvPr>
          <p:cNvSpPr txBox="1"/>
          <p:nvPr/>
        </p:nvSpPr>
        <p:spPr>
          <a:xfrm>
            <a:off x="1633665" y="4692729"/>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5. </a:t>
            </a:r>
            <a:r>
              <a:rPr lang="zh-CN" altLang="en-US" sz="3200" b="1" dirty="0">
                <a:latin typeface="Times New Roman" panose="02020603050405020304" pitchFamily="18" charset="0"/>
                <a:cs typeface="Times New Roman" panose="02020603050405020304" pitchFamily="18" charset="0"/>
              </a:rPr>
              <a:t>投入实践</a:t>
            </a:r>
          </a:p>
        </p:txBody>
      </p:sp>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3422768" cy="584775"/>
            </a:xfrm>
            <a:prstGeom prst="rect">
              <a:avLst/>
            </a:prstGeom>
            <a:noFill/>
          </p:spPr>
          <p:txBody>
            <a:bodyPr wrap="square" rtlCol="0">
              <a:spAutoFit/>
            </a:bodyPr>
            <a:lstStyle/>
            <a:p>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目录</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spTree>
    <p:extLst>
      <p:ext uri="{BB962C8B-B14F-4D97-AF65-F5344CB8AC3E}">
        <p14:creationId xmlns:p14="http://schemas.microsoft.com/office/powerpoint/2010/main" val="174953100"/>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11735</TotalTime>
  <Words>1800</Words>
  <Application>Microsoft Office PowerPoint</Application>
  <PresentationFormat>全屏显示(4:3)</PresentationFormat>
  <Paragraphs>185</Paragraphs>
  <Slides>35</Slides>
  <Notes>35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35</vt:i4>
      </vt:variant>
    </vt:vector>
  </HeadingPairs>
  <TitlesOfParts>
    <vt:vector size="47" baseType="lpstr">
      <vt:lpstr>lucida Grande</vt:lpstr>
      <vt:lpstr>仿宋</vt:lpstr>
      <vt:lpstr>黑体</vt:lpstr>
      <vt:lpstr>华光小标宋_CNKI</vt:lpstr>
      <vt:lpstr>华文新魏</vt:lpstr>
      <vt:lpstr>宋体</vt:lpstr>
      <vt:lpstr>arial</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Haijun Deng</dc:creator>
  <cp:lastModifiedBy>Hope</cp:lastModifiedBy>
  <cp:revision>286</cp:revision>
  <cp:lastPrinted>2019-10-02T04:32:10Z</cp:lastPrinted>
  <dcterms:created xsi:type="dcterms:W3CDTF">2016-06-23T09:25:57Z</dcterms:created>
  <dcterms:modified xsi:type="dcterms:W3CDTF">2022-11-18T03:26:40Z</dcterms:modified>
</cp:coreProperties>
</file>