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61" r:id="rId5"/>
    <p:sldId id="258" r:id="rId6"/>
    <p:sldId id="272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>
        <p:scale>
          <a:sx n="60" d="100"/>
          <a:sy n="60" d="100"/>
        </p:scale>
        <p:origin x="10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6F11-7435-443F-A1A4-B50485FFF2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44587-B2E9-424D-AD41-CEEADA5808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50AE-3B6C-4B6A-B3A5-50FEC2D1D1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1AEC-B365-4A50-B8DC-44F055FB92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REPORT 2013/2014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6229350"/>
            <a:ext cx="471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MICHAEL CHISOM FORTUNE</a:t>
            </a:r>
            <a:endParaRPr lang="en-GB" b="1" i="1" dirty="0" smtClean="0"/>
          </a:p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7" y="930442"/>
            <a:ext cx="5937014" cy="4372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94" y="2353096"/>
            <a:ext cx="5937013" cy="437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69" y="200526"/>
            <a:ext cx="10515600" cy="770022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ON 2013 AND 2014 (QTR4)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275094" y="2801871"/>
            <a:ext cx="4720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and Manufacture both generated high revenue in 2014 and 2013 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2014 profit of ₦6.3M was accounted for Qtr. 4.</a:t>
            </a:r>
            <a:b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0" y="1138989"/>
            <a:ext cx="7105684" cy="55725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1"/>
            <a:ext cx="10515600" cy="118711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ON 2013 AND 2014 (QTR4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BY PRODUCT CATEGORY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262" y="1187117"/>
            <a:ext cx="6864212" cy="55793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7267072" y="2598822"/>
            <a:ext cx="4787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Qtr. 4 for year 2014 and 2013, Biro had the highest revenue than Pencil, which had the lowest revenue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accounted for 29.45%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Revenue.</a:t>
            </a:r>
            <a:b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989" y="124494"/>
            <a:ext cx="10515600" cy="69365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ON 2013 AND 2014 (QTR4) BY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2642" y="2073442"/>
            <a:ext cx="5089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Manufacture Cost are positively correlated with each other.﻿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Osun state and Lagos State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accounted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₦11.6M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.﻿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Oyo state had the lowest Profit.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6" y="818149"/>
            <a:ext cx="6859730" cy="59002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63" y="124493"/>
            <a:ext cx="10515600" cy="821991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PRODUCTS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" y="1058780"/>
            <a:ext cx="6631514" cy="5551958"/>
          </a:xfrm>
        </p:spPr>
      </p:pic>
      <p:sp>
        <p:nvSpPr>
          <p:cNvPr id="7" name="TextBox 6"/>
          <p:cNvSpPr txBox="1"/>
          <p:nvPr/>
        </p:nvSpPr>
        <p:spPr>
          <a:xfrm rot="10800000" flipH="1" flipV="1">
            <a:off x="7196487" y="3126873"/>
            <a:ext cx="485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products that generated high PAT  are Biro, Pencil and A4 Paper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124495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TAX ON PRODUCTS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" y="866275"/>
            <a:ext cx="6611273" cy="5860475"/>
          </a:xfrm>
        </p:spPr>
      </p:pic>
      <p:sp>
        <p:nvSpPr>
          <p:cNvPr id="9" name="TextBox 8"/>
          <p:cNvSpPr txBox="1"/>
          <p:nvPr/>
        </p:nvSpPr>
        <p:spPr>
          <a:xfrm>
            <a:off x="6866022" y="2780849"/>
            <a:ext cx="5166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﻿At ₦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1,519,148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Biro had the highest Tax and was 236.16% higher than Stapler, which had the lowest Tax 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-₦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1,115,674.﻿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63" y="188663"/>
            <a:ext cx="10515600" cy="70969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TAX ON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BY STATE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7" y="1106905"/>
            <a:ext cx="6765628" cy="5587415"/>
          </a:xfrm>
        </p:spPr>
      </p:pic>
      <p:sp>
        <p:nvSpPr>
          <p:cNvPr id="5" name="TextBox 4"/>
          <p:cNvSpPr txBox="1"/>
          <p:nvPr/>
        </p:nvSpPr>
        <p:spPr>
          <a:xfrm>
            <a:off x="6892025" y="2717382"/>
            <a:ext cx="50271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in Product made up 6.89% of Sum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Ondo State, Lagos State and Ogun State all recorded lowest Tax for Marker, Notepad and Stapler.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172619"/>
            <a:ext cx="10515600" cy="51719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TAX ON PRODUCTS BY SEGMENT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0" y="1106906"/>
            <a:ext cx="6788460" cy="5623510"/>
          </a:xfrm>
        </p:spPr>
      </p:pic>
      <p:sp>
        <p:nvSpPr>
          <p:cNvPr id="5" name="TextBox 4"/>
          <p:cNvSpPr txBox="1"/>
          <p:nvPr/>
        </p:nvSpPr>
        <p:spPr>
          <a:xfrm>
            <a:off x="6903440" y="2310063"/>
            <a:ext cx="4966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﻿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Product made up 12.12% of Tax.﻿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Government, Enterprise, Midmarket and Channel Partners all had lowest  Tax for Markers, Notepad and Stapler.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analyzed,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advisable to discontinue  products on Note pad and stapler due to poor returns and increase in manufacturing cost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the manufacturing cost on A4 paper next year could have a better impact 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revenue, PAT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2014 should be on Biro, A4 Paper and pencil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Department should focus on what could be the reason for the staggering performance on Marker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8" y="165833"/>
            <a:ext cx="10533185" cy="90096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apture 1"/>
          <p:cNvPicPr>
            <a:picLocks noGrp="1" noChangeAspect="1"/>
          </p:cNvPicPr>
          <p:nvPr isPhoto="1">
            <p:ph idx="1"/>
          </p:nvPr>
        </p:nvPicPr>
        <p:blipFill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283"/>
            <a:ext cx="12192000" cy="130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22738" y="2663058"/>
            <a:ext cx="2536504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3188677" y="3048000"/>
            <a:ext cx="1629508" cy="234462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1795" y="2939910"/>
            <a:ext cx="6260123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experienced inflation as value for manufacture sales grew, volume sales declined.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2738" y="3982936"/>
            <a:ext cx="2536504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3188677" y="4393591"/>
            <a:ext cx="1629508" cy="234462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1795" y="4321691"/>
            <a:ext cx="6260123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Markers, note pad and stapler had loses in Government, Enterprise,  Midmarket and Channel Partners.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2738" y="5601685"/>
            <a:ext cx="2536504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QUESTION(S)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3280919" y="6058885"/>
            <a:ext cx="1629508" cy="234462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1794" y="5668284"/>
            <a:ext cx="6260123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products share loss across the states?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continue to drive growth for our key products?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5" y="18842"/>
            <a:ext cx="10515600" cy="991812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 2014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814" y="1010654"/>
            <a:ext cx="7011938" cy="5670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345736" y="2486528"/>
            <a:ext cx="4717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Qtr.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had the highest profit for the year.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Qtr.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had the lowest profit for the year.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Qtr.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accounted for 52.40% of Profit.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68" y="200526"/>
            <a:ext cx="9950116" cy="69206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CONTRIBUTION (%) PER CATEGORY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4673" y="2737435"/>
            <a:ext cx="5077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value of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51.51%.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A4 paper accounted the lowest value  of Revenue for 11.63%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" y="1165309"/>
            <a:ext cx="6815934" cy="5432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47" y="140535"/>
            <a:ext cx="10515600" cy="78990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BY PRODUCT AND SEGMENT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41" y="930442"/>
            <a:ext cx="7452817" cy="5935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603958" y="1973179"/>
            <a:ext cx="4219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had no lose in Product.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 segments had loses in Markers, Note pad and Stapler.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Product made up 12.12% of PAT.﻿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84" y="152567"/>
            <a:ext cx="10515600" cy="649538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OVERVIEW FOR SEGMENT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5094" y="2470485"/>
            <a:ext cx="4788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highest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and Gross Sales.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had the highest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Channel Partners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Midmarket suffered losses.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0" y="930443"/>
            <a:ext cx="6981825" cy="5783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73" y="0"/>
            <a:ext cx="10515600" cy="689811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OVERVIEW FOR STATE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6917" y="2326106"/>
            <a:ext cx="4596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Oyo state  had the highest gross sales and revenue.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Osun state had the highest PAT.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total Revenue are positively correlated with each other.﻿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7" y="689811"/>
            <a:ext cx="6962775" cy="6061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79" y="124495"/>
            <a:ext cx="10515600" cy="677612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OVERVIEW FOR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802108"/>
            <a:ext cx="6786234" cy="5868150"/>
          </a:xfrm>
        </p:spPr>
      </p:pic>
      <p:sp>
        <p:nvSpPr>
          <p:cNvPr id="9" name="TextBox 8"/>
          <p:cNvSpPr txBox="1"/>
          <p:nvPr/>
        </p:nvSpPr>
        <p:spPr>
          <a:xfrm>
            <a:off x="6884070" y="2458910"/>
            <a:ext cx="478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 had one of the lowest manufacture  cost but had the highest Gross sales and profit. </a:t>
            </a: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pad and Stapler both had high significant amount for manufacture cost and gross sales but suffered losses. </a:t>
            </a:r>
            <a:b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8" y="0"/>
            <a:ext cx="10250907" cy="78331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FOR JAN. AND DEC. 2014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299510" y="5312601"/>
            <a:ext cx="116104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total Manufacture Cost are negatively correlated with each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in January and December.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Markers, Stapler and Notepad products recorded losses in both Months.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 Products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54.40% of Gross Sales.﻿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38.90% of Gross Sales.﻿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780860"/>
            <a:ext cx="5829838" cy="441678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26" y="780860"/>
            <a:ext cx="5852808" cy="4416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3348</Words>
  <Application>WPS Presentation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Executive Summary</vt:lpstr>
      <vt:lpstr>REVENUE TREND 2014</vt:lpstr>
      <vt:lpstr>REVENUE CONTRIBUTION (%) PER CATEGORY</vt:lpstr>
      <vt:lpstr>TOTAL PROFIT BY PRODUCT AND SEGMENT</vt:lpstr>
      <vt:lpstr>REPORT OVERVIEW FOR SEGMENT</vt:lpstr>
      <vt:lpstr>REPORT OVERVIEW FOR STATE</vt:lpstr>
      <vt:lpstr>REPORT OVERVIEW FOR PRODUCT</vt:lpstr>
      <vt:lpstr>PRODUCT ANALYSIS FOR JAN. AND DEC. 2014</vt:lpstr>
      <vt:lpstr>HIGHLIGHT ON 2013 AND 2014 (QTR4)</vt:lpstr>
      <vt:lpstr>HIGHLIGHT ON 2013 AND 2014 (QTR4) BY PRODUCT CATEGORY </vt:lpstr>
      <vt:lpstr>HIGHLIGHT ON 2013 AND 2014 (QTR4) BY STATE</vt:lpstr>
      <vt:lpstr>PROFIT BY PRODUCTS</vt:lpstr>
      <vt:lpstr>OVERALL TAX ON PRODUCTS</vt:lpstr>
      <vt:lpstr>OVERALL TAX ON PRODUCTS BY STATE</vt:lpstr>
      <vt:lpstr>OVERALL TAX ON PRODUCTS BY SEGMENT</vt:lpstr>
      <vt:lpstr>RECOMENDATION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Chioma</dc:creator>
  <cp:lastModifiedBy>HP</cp:lastModifiedBy>
  <cp:revision>84</cp:revision>
  <dcterms:created xsi:type="dcterms:W3CDTF">2022-11-09T23:30:00Z</dcterms:created>
  <dcterms:modified xsi:type="dcterms:W3CDTF">2023-05-02T20:33:14Z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E13F15FCFCA6468E99ADAC1FD85D1CF2</vt:lpwstr>
  </property>
  <property fmtid="{D5CDD505-2E9C-101B-9397-08002B2CF9AE}" pid="3" name="KSOProductBuildVer">
    <vt:lpwstr>1033-11.2.0.11537</vt:lpwstr>
  </property>
</Properties>
</file>