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2" r:id="rId2"/>
    <p:sldMasterId id="2147483666" r:id="rId3"/>
    <p:sldMasterId id="2147483664" r:id="rId4"/>
    <p:sldMasterId id="2147483669" r:id="rId5"/>
  </p:sldMasterIdLst>
  <p:sldIdLst>
    <p:sldId id="276" r:id="rId6"/>
    <p:sldId id="257" r:id="rId7"/>
    <p:sldId id="480" r:id="rId8"/>
    <p:sldId id="1043" r:id="rId9"/>
    <p:sldId id="1044" r:id="rId10"/>
    <p:sldId id="1045" r:id="rId11"/>
    <p:sldId id="1046" r:id="rId12"/>
    <p:sldId id="916" r:id="rId13"/>
    <p:sldId id="1047" r:id="rId14"/>
    <p:sldId id="885" r:id="rId15"/>
    <p:sldId id="919" r:id="rId16"/>
    <p:sldId id="920" r:id="rId17"/>
    <p:sldId id="921" r:id="rId18"/>
    <p:sldId id="961" r:id="rId19"/>
    <p:sldId id="1048" r:id="rId20"/>
    <p:sldId id="1049" r:id="rId21"/>
    <p:sldId id="1050" r:id="rId22"/>
    <p:sldId id="1051" r:id="rId23"/>
    <p:sldId id="1052" r:id="rId24"/>
    <p:sldId id="1053" r:id="rId25"/>
    <p:sldId id="1054" r:id="rId26"/>
    <p:sldId id="1055" r:id="rId27"/>
    <p:sldId id="1056" r:id="rId28"/>
    <p:sldId id="1057" r:id="rId29"/>
    <p:sldId id="1058" r:id="rId30"/>
    <p:sldId id="1059" r:id="rId31"/>
    <p:sldId id="1060" r:id="rId32"/>
    <p:sldId id="925" r:id="rId33"/>
    <p:sldId id="1061" r:id="rId34"/>
    <p:sldId id="1062" r:id="rId35"/>
    <p:sldId id="962" r:id="rId36"/>
    <p:sldId id="1063" r:id="rId37"/>
    <p:sldId id="1064" r:id="rId38"/>
    <p:sldId id="1065" r:id="rId39"/>
    <p:sldId id="1066" r:id="rId40"/>
    <p:sldId id="886" r:id="rId41"/>
    <p:sldId id="933" r:id="rId42"/>
    <p:sldId id="934" r:id="rId43"/>
    <p:sldId id="935" r:id="rId44"/>
    <p:sldId id="936" r:id="rId45"/>
    <p:sldId id="937" r:id="rId46"/>
    <p:sldId id="1067" r:id="rId47"/>
    <p:sldId id="1068" r:id="rId48"/>
    <p:sldId id="1069" r:id="rId49"/>
    <p:sldId id="977" r:id="rId50"/>
    <p:sldId id="1070" r:id="rId51"/>
    <p:sldId id="1071" r:id="rId52"/>
    <p:sldId id="952" r:id="rId53"/>
    <p:sldId id="979" r:id="rId54"/>
    <p:sldId id="1072" r:id="rId55"/>
    <p:sldId id="980" r:id="rId56"/>
    <p:sldId id="981" r:id="rId57"/>
    <p:sldId id="983" r:id="rId58"/>
    <p:sldId id="1073" r:id="rId59"/>
    <p:sldId id="1074" r:id="rId60"/>
    <p:sldId id="1075" r:id="rId61"/>
    <p:sldId id="1076" r:id="rId62"/>
    <p:sldId id="1077" r:id="rId63"/>
    <p:sldId id="1078" r:id="rId64"/>
    <p:sldId id="1080" r:id="rId65"/>
    <p:sldId id="1079" r:id="rId66"/>
    <p:sldId id="1081" r:id="rId67"/>
    <p:sldId id="1082" r:id="rId68"/>
    <p:sldId id="1083" r:id="rId69"/>
    <p:sldId id="1084" r:id="rId70"/>
    <p:sldId id="1085" r:id="rId71"/>
    <p:sldId id="1086" r:id="rId72"/>
    <p:sldId id="1087" r:id="rId73"/>
    <p:sldId id="1088" r:id="rId74"/>
    <p:sldId id="1089" r:id="rId75"/>
    <p:sldId id="1090" r:id="rId76"/>
    <p:sldId id="1091" r:id="rId77"/>
    <p:sldId id="1092" r:id="rId78"/>
    <p:sldId id="1093" r:id="rId79"/>
    <p:sldId id="1094" r:id="rId80"/>
    <p:sldId id="1095" r:id="rId81"/>
    <p:sldId id="1096" r:id="rId82"/>
    <p:sldId id="1097" r:id="rId83"/>
    <p:sldId id="1098" r:id="rId84"/>
    <p:sldId id="1099" r:id="rId85"/>
    <p:sldId id="1100" r:id="rId86"/>
    <p:sldId id="1101" r:id="rId87"/>
    <p:sldId id="1102" r:id="rId88"/>
    <p:sldId id="1103" r:id="rId89"/>
    <p:sldId id="1104" r:id="rId90"/>
    <p:sldId id="1105" r:id="rId91"/>
    <p:sldId id="1106" r:id="rId92"/>
    <p:sldId id="1107" r:id="rId93"/>
    <p:sldId id="1108" r:id="rId94"/>
    <p:sldId id="1109" r:id="rId95"/>
    <p:sldId id="1110" r:id="rId96"/>
    <p:sldId id="1111" r:id="rId97"/>
    <p:sldId id="1121" r:id="rId98"/>
    <p:sldId id="1112" r:id="rId99"/>
    <p:sldId id="1114" r:id="rId100"/>
    <p:sldId id="1115" r:id="rId101"/>
    <p:sldId id="1116" r:id="rId102"/>
    <p:sldId id="1117" r:id="rId103"/>
    <p:sldId id="1118" r:id="rId104"/>
    <p:sldId id="1119" r:id="rId105"/>
    <p:sldId id="1120" r:id="rId10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CB8"/>
    <a:srgbClr val="AFA6C5"/>
    <a:srgbClr val="B4D7D1"/>
    <a:srgbClr val="26ADAE"/>
    <a:srgbClr val="C022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872" autoAdjust="0"/>
  </p:normalViewPr>
  <p:slideViewPr>
    <p:cSldViewPr snapToGrid="0" snapToObjects="1">
      <p:cViewPr varScale="1">
        <p:scale>
          <a:sx n="124" d="100"/>
          <a:sy n="124" d="100"/>
        </p:scale>
        <p:origin x="-15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Relationship Id="rId104" Type="http://schemas.openxmlformats.org/officeDocument/2006/relationships/slide" Target="slides/slide99.xml"/><Relationship Id="rId105" Type="http://schemas.openxmlformats.org/officeDocument/2006/relationships/slide" Target="slides/slide100.xml"/><Relationship Id="rId106" Type="http://schemas.openxmlformats.org/officeDocument/2006/relationships/slide" Target="slides/slide101.xml"/><Relationship Id="rId107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8" Type="http://schemas.openxmlformats.org/officeDocument/2006/relationships/presProps" Target="presProps.xml"/><Relationship Id="rId109" Type="http://schemas.openxmlformats.org/officeDocument/2006/relationships/viewProps" Target="viewProp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110" Type="http://schemas.openxmlformats.org/officeDocument/2006/relationships/theme" Target="theme/theme1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111" Type="http://schemas.openxmlformats.org/officeDocument/2006/relationships/tableStyles" Target="tableStyles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100" Type="http://schemas.openxmlformats.org/officeDocument/2006/relationships/slide" Target="slides/slide95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>
          <a:xfrm>
            <a:off x="200853" y="4004352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r>
              <a:rPr lang="en-US" sz="3600" b="1" dirty="0" smtClean="0"/>
              <a:t>Chapter 11 – Input/Output and Exception Handling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r>
              <a:rPr lang="en-US" b="1" dirty="0" smtClean="0"/>
              <a:t>Implementing a Test Program</a:t>
            </a:r>
            <a:endParaRPr lang="en-US" b="1" dirty="0"/>
          </a:p>
        </p:txBody>
      </p:sp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76200">
            <a:solidFill>
              <a:srgbClr val="B4D7D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964" y="0"/>
            <a:ext cx="9135036" cy="1133142"/>
          </a:xfrm>
        </p:spPr>
        <p:txBody>
          <a:bodyPr/>
          <a:lstStyle>
            <a:lvl1pPr>
              <a:defRPr b="1" i="0" baseline="0"/>
            </a:lvl1pPr>
          </a:lstStyle>
          <a:p>
            <a:r>
              <a:rPr lang="en-US" b="1" dirty="0" smtClean="0"/>
              <a:t>Implementing a Test Program</a:t>
            </a:r>
            <a:endParaRPr lang="en-US" b="1" dirty="0"/>
          </a:p>
        </p:txBody>
      </p:sp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0" y="1133142"/>
            <a:ext cx="9144000" cy="0"/>
          </a:xfrm>
          <a:prstGeom prst="line">
            <a:avLst/>
          </a:prstGeom>
          <a:noFill/>
          <a:ln w="76200">
            <a:solidFill>
              <a:srgbClr val="B4D7D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r>
              <a:rPr lang="en-US" b="1" dirty="0" smtClean="0"/>
              <a:t>Graphics</a:t>
            </a:r>
            <a:endParaRPr lang="en-US" b="1" dirty="0"/>
          </a:p>
        </p:txBody>
      </p:sp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76200">
            <a:solidFill>
              <a:srgbClr val="AFA6C5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" y="-1"/>
            <a:ext cx="9135036" cy="131759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Line 3"/>
          <p:cNvSpPr>
            <a:spLocks noChangeShapeType="1"/>
          </p:cNvSpPr>
          <p:nvPr userDrawn="1"/>
        </p:nvSpPr>
        <p:spPr bwMode="auto">
          <a:xfrm>
            <a:off x="8964" y="1103931"/>
            <a:ext cx="9144000" cy="0"/>
          </a:xfrm>
          <a:prstGeom prst="line">
            <a:avLst/>
          </a:prstGeom>
          <a:noFill/>
          <a:ln w="76200">
            <a:solidFill>
              <a:srgbClr val="AFA6C5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 b="1" dirty="0" smtClean="0"/>
              <a:t>Syntax 1.1 Java Program</a:t>
            </a:r>
            <a:endParaRPr lang="en-US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 b="1" dirty="0" smtClean="0"/>
              <a:t>Syntax 1.1 Java Program</a:t>
            </a:r>
            <a:endParaRPr lang="en-US" b="1" dirty="0"/>
          </a:p>
        </p:txBody>
      </p:sp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76200">
            <a:solidFill>
              <a:srgbClr val="26ADAE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/>
            </a:lvl1pPr>
          </a:lstStyle>
          <a:p>
            <a:r>
              <a:rPr lang="en-US" b="1" dirty="0" smtClean="0"/>
              <a:t>Syntax 1.1 Java Program</a:t>
            </a:r>
            <a:endParaRPr lang="en-US" b="1" dirty="0"/>
          </a:p>
        </p:txBody>
      </p:sp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76200">
            <a:solidFill>
              <a:srgbClr val="26ADAE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" y="0"/>
            <a:ext cx="9135036" cy="110393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Line 3"/>
          <p:cNvSpPr>
            <a:spLocks noChangeShapeType="1"/>
          </p:cNvSpPr>
          <p:nvPr userDrawn="1"/>
        </p:nvSpPr>
        <p:spPr bwMode="auto">
          <a:xfrm>
            <a:off x="8964" y="1103931"/>
            <a:ext cx="9144000" cy="0"/>
          </a:xfrm>
          <a:prstGeom prst="line">
            <a:avLst/>
          </a:prstGeom>
          <a:noFill/>
          <a:ln w="76200">
            <a:solidFill>
              <a:srgbClr val="26ADAE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theme" Target="../theme/theme5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3"/>
          <p:cNvSpPr>
            <a:spLocks noChangeShapeType="1"/>
          </p:cNvSpPr>
          <p:nvPr userDrawn="1"/>
        </p:nvSpPr>
        <p:spPr bwMode="auto">
          <a:xfrm>
            <a:off x="0" y="4722264"/>
            <a:ext cx="9144000" cy="0"/>
          </a:xfrm>
          <a:prstGeom prst="line">
            <a:avLst/>
          </a:prstGeom>
          <a:noFill/>
          <a:ln w="76200">
            <a:solidFill>
              <a:srgbClr val="FFE06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87" y="0"/>
            <a:ext cx="3274577" cy="4093221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 userDrawn="1"/>
        </p:nvSpPr>
        <p:spPr>
          <a:xfrm>
            <a:off x="0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200" dirty="0" smtClean="0"/>
              <a:t>Copyright © 2014 by John Wiley &amp; Sons.  All rights reserved.</a:t>
            </a:r>
          </a:p>
        </p:txBody>
      </p:sp>
      <p:sp>
        <p:nvSpPr>
          <p:cNvPr id="15" name="Title 1"/>
          <p:cNvSpPr txBox="1">
            <a:spLocks/>
          </p:cNvSpPr>
          <p:nvPr userDrawn="1"/>
        </p:nvSpPr>
        <p:spPr>
          <a:xfrm>
            <a:off x="5237722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fld id="{99C3A85B-E06E-2F4C-9735-6BAF3E9D20FC}" type="slidenum">
              <a:rPr lang="en-US" sz="1200" smtClean="0"/>
              <a:pPr algn="r"/>
              <a:t>‹#›</a:t>
            </a:fld>
            <a:endParaRPr lang="en-US" sz="12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64" y="0"/>
            <a:ext cx="9135036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4" y="958813"/>
            <a:ext cx="8677836" cy="5155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Line 3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76200">
            <a:solidFill>
              <a:srgbClr val="FFE06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200" dirty="0" smtClean="0"/>
              <a:t>Copyright © 2014 by John Wiley &amp; Sons.  All rights reserved.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5237722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fld id="{99C3A85B-E06E-2F4C-9735-6BAF3E9D20FC}" type="slidenum">
              <a:rPr lang="en-US" sz="1200" smtClean="0"/>
              <a:pPr algn="r"/>
              <a:t>‹#›</a:t>
            </a:fld>
            <a:endParaRPr lang="en-US" sz="12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79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Lucida Sans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2400" kern="1200">
          <a:solidFill>
            <a:schemeClr val="tx1"/>
          </a:solidFill>
          <a:latin typeface="Lucida Sans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Lucida Sans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Lucida Sans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Lucida Sans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Lucida Sans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64" y="0"/>
            <a:ext cx="9135036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4" y="1220307"/>
            <a:ext cx="8677836" cy="4893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Line 3"/>
          <p:cNvSpPr>
            <a:spLocks noChangeShapeType="1"/>
          </p:cNvSpPr>
          <p:nvPr userDrawn="1"/>
        </p:nvSpPr>
        <p:spPr bwMode="auto">
          <a:xfrm>
            <a:off x="0" y="1060848"/>
            <a:ext cx="9144000" cy="0"/>
          </a:xfrm>
          <a:prstGeom prst="line">
            <a:avLst/>
          </a:prstGeom>
          <a:noFill/>
          <a:ln w="76200">
            <a:solidFill>
              <a:srgbClr val="FFE06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200" dirty="0" smtClean="0"/>
              <a:t>Copyright © 2014 by John Wiley &amp; Sons.  All rights reserved.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5237722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fld id="{99C3A85B-E06E-2F4C-9735-6BAF3E9D20FC}" type="slidenum">
              <a:rPr lang="en-US" sz="1200" smtClean="0"/>
              <a:pPr algn="r"/>
              <a:t>‹#›</a:t>
            </a:fld>
            <a:endParaRPr lang="en-US" sz="12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Lucida Sans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2400" kern="1200">
          <a:solidFill>
            <a:schemeClr val="tx1"/>
          </a:solidFill>
          <a:latin typeface="Lucida Sans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Lucida Sans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Lucida Sans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Lucida Sans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Lucida Sans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64" y="0"/>
            <a:ext cx="9135036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4" y="958813"/>
            <a:ext cx="8677836" cy="5155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Line 3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76200">
            <a:solidFill>
              <a:srgbClr val="C02254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200" dirty="0" smtClean="0"/>
              <a:t>Copyright © 2014 by John Wiley &amp; Sons.  All rights reserved.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5237722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fld id="{99C3A85B-E06E-2F4C-9735-6BAF3E9D20FC}" type="slidenum">
              <a:rPr lang="en-US" sz="1200" smtClean="0"/>
              <a:pPr algn="r"/>
              <a:t>‹#›</a:t>
            </a:fld>
            <a:endParaRPr lang="en-US" sz="12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Lucida Sans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2400" kern="1200">
          <a:solidFill>
            <a:schemeClr val="tx1"/>
          </a:solidFill>
          <a:latin typeface="Lucida Sans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Lucida Sans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Lucida Sans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Lucida Sans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Lucida Sans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64" y="0"/>
            <a:ext cx="9135036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4" y="958813"/>
            <a:ext cx="8677836" cy="5155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200" dirty="0" smtClean="0"/>
              <a:t>Copyright © 2014 by John Wiley &amp; Sons.  All rights reserved.</a:t>
            </a: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5237722" y="6435250"/>
            <a:ext cx="3906278" cy="424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fld id="{99C3A85B-E06E-2F4C-9735-6BAF3E9D20FC}" type="slidenum">
              <a:rPr lang="en-US" sz="1200" smtClean="0"/>
              <a:pPr algn="r"/>
              <a:t>‹#›</a:t>
            </a:fld>
            <a:endParaRPr lang="en-US" sz="12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8" r:id="rId4"/>
    <p:sldLayoutId id="2147483674" r:id="rId5"/>
    <p:sldLayoutId id="2147483675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Lucida Sans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2400" kern="1200">
          <a:solidFill>
            <a:schemeClr val="tx1"/>
          </a:solidFill>
          <a:latin typeface="Lucida Sans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Lucida Sans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Lucida Sans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Lucida Sans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Lucida Sans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cia.gov/library/publications/the-world-factbook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code%5Csection_3%5CCaesarCipher.java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code%5Csection_3%5CCaesarCipher.java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code%5Csection_3%5CCaesarCipher.java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code%5Csection_3%5CCaesarCipher.java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jpe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jpe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jpe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Documents%5CBigJava%5CBJOE5%5Cppt%5Cch11%5Ccode%5Csection_1%5CTotal.java" TargetMode="Externa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code%5Csection_5%5CDataAnalyzer.java" TargetMode="Externa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code%5Csection_5%5CDataAnalyzer.java" TargetMode="Externa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Documents%5CBigJava%5CBJOE5%5Cppt%5Cch11%5Ccode%5Csection_1%5CTotal.java" TargetMode="Externa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code%5Csection_5%5CDataSetReader.java" TargetMode="Externa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code%5Csection_5%5CDataSetReader.java" TargetMode="Externa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code%5Csection_5%5CDataSetReader.java" TargetMode="Externa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code%5Csection_5%5CDataSetReader.java" TargetMode="Externa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code%5Csection_5%5CBadDataException.java" TargetMode="Externa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11.1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4294967295"/>
          </p:nvPr>
        </p:nvSpPr>
        <p:spPr>
          <a:xfrm>
            <a:off x="599372" y="2674693"/>
            <a:ext cx="8535664" cy="153345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Answer:</a:t>
            </a:r>
            <a:r>
              <a:rPr lang="en-US" dirty="0" smtClean="0"/>
              <a:t> When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PrintWriter</a:t>
            </a:r>
            <a:r>
              <a:rPr lang="en-US" dirty="0" smtClean="0"/>
              <a:t> object is created, the output file is emptied. Sadly, that is the same file as the input file. The input file is now empty and the while loop exits immediately. 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idx="4294967295"/>
          </p:nvPr>
        </p:nvSpPr>
        <p:spPr>
          <a:xfrm>
            <a:off x="0" y="958816"/>
            <a:ext cx="9135036" cy="1193558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What </a:t>
            </a:r>
            <a:r>
              <a:rPr lang="en-US" dirty="0" smtClean="0"/>
              <a:t>happens when you supply the same name for the input and output files to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Total</a:t>
            </a:r>
            <a:r>
              <a:rPr lang="en-US" dirty="0" smtClean="0"/>
              <a:t> program? Try it out if you are not sure. </a:t>
            </a:r>
            <a:endParaRPr lang="en-US" sz="1600" dirty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11.27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4294967295"/>
          </p:nvPr>
        </p:nvSpPr>
        <p:spPr>
          <a:xfrm>
            <a:off x="608336" y="2395048"/>
            <a:ext cx="8535664" cy="216313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Answer:</a:t>
            </a:r>
            <a:r>
              <a:rPr lang="en-US" dirty="0" smtClean="0"/>
              <a:t> If it had been declared inside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try</a:t>
            </a:r>
            <a:r>
              <a:rPr lang="en-US" dirty="0" smtClean="0"/>
              <a:t> block, its scope would only have extended until the end of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try</a:t>
            </a:r>
            <a:r>
              <a:rPr lang="en-US" dirty="0" smtClean="0"/>
              <a:t> block, and it would not have been accessible in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finally</a:t>
            </a:r>
            <a:r>
              <a:rPr lang="en-US" dirty="0" smtClean="0"/>
              <a:t> clause. 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idx="4294967295"/>
          </p:nvPr>
        </p:nvSpPr>
        <p:spPr>
          <a:xfrm>
            <a:off x="8964" y="903998"/>
            <a:ext cx="9135036" cy="118380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	Consider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try/finally</a:t>
            </a:r>
            <a:r>
              <a:rPr lang="en-US" dirty="0" smtClean="0"/>
              <a:t> statement in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readFile</a:t>
            </a:r>
            <a:r>
              <a:rPr lang="en-US" dirty="0" smtClean="0"/>
              <a:t> method. Why was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</a:t>
            </a:r>
            <a:r>
              <a:rPr lang="en-US" dirty="0" smtClean="0"/>
              <a:t> variable declared outside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try</a:t>
            </a:r>
            <a:r>
              <a:rPr lang="en-US" dirty="0" smtClean="0"/>
              <a:t> block?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11.28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4294967295"/>
          </p:nvPr>
        </p:nvSpPr>
        <p:spPr>
          <a:xfrm>
            <a:off x="608336" y="2528189"/>
            <a:ext cx="8535664" cy="245370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Answer: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try/finally </a:t>
            </a:r>
            <a:r>
              <a:rPr lang="en-US" dirty="0" smtClean="0"/>
              <a:t>statement in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readFile</a:t>
            </a:r>
            <a:r>
              <a:rPr lang="en-US" dirty="0" smtClean="0"/>
              <a:t> method can be rewritten as</a:t>
            </a:r>
          </a:p>
          <a:p>
            <a:pPr lvl="1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try (Scanner in = new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Scanner(inFile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))</a:t>
            </a:r>
          </a:p>
          <a:p>
            <a:pPr lvl="1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readData(in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);</a:t>
            </a:r>
          </a:p>
          <a:p>
            <a:pPr lvl="1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return data;</a:t>
            </a:r>
          </a:p>
          <a:p>
            <a:pPr lvl="1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 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idx="4294967295"/>
          </p:nvPr>
        </p:nvSpPr>
        <p:spPr>
          <a:xfrm>
            <a:off x="8964" y="903998"/>
            <a:ext cx="9135036" cy="118380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	How </a:t>
            </a:r>
            <a:r>
              <a:rPr lang="en-US" dirty="0" smtClean="0"/>
              <a:t>can the program be simplified when you use the “automatic resource management” feature described in Special Topic 11.6?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11.2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4294967295"/>
          </p:nvPr>
        </p:nvSpPr>
        <p:spPr>
          <a:xfrm>
            <a:off x="599372" y="2672924"/>
            <a:ext cx="8535664" cy="1531609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Answer:</a:t>
            </a:r>
            <a:r>
              <a:rPr lang="en-US" dirty="0" smtClean="0"/>
              <a:t> The program throws a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FileNotFoundException</a:t>
            </a:r>
            <a:r>
              <a:rPr lang="en-US" dirty="0" smtClean="0"/>
              <a:t> and terminates. 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idx="4294967295"/>
          </p:nvPr>
        </p:nvSpPr>
        <p:spPr>
          <a:xfrm>
            <a:off x="0" y="958815"/>
            <a:ext cx="9135036" cy="1232756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What </a:t>
            </a:r>
            <a:r>
              <a:rPr lang="en-US" dirty="0" smtClean="0"/>
              <a:t>happens when you supply the name of a nonexistent input file to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Total</a:t>
            </a:r>
            <a:r>
              <a:rPr lang="en-US" dirty="0" smtClean="0"/>
              <a:t> program? Try it out if you are not sure.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11.3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4294967295"/>
          </p:nvPr>
        </p:nvSpPr>
        <p:spPr>
          <a:xfrm>
            <a:off x="599372" y="2938698"/>
            <a:ext cx="8535664" cy="349904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Answer:</a:t>
            </a:r>
            <a:endParaRPr lang="en-US" dirty="0" smtClean="0"/>
          </a:p>
          <a:p>
            <a:pPr lvl="1">
              <a:spcBef>
                <a:spcPts val="0"/>
              </a:spcBef>
              <a:buNone/>
            </a:pPr>
            <a:r>
              <a:rPr lang="en-US" sz="2000" dirty="0" smtClean="0">
                <a:latin typeface="Comic Sans MS"/>
                <a:cs typeface="Comic Sans MS"/>
              </a:rPr>
              <a:t>Open a scanner for the file.</a:t>
            </a:r>
          </a:p>
          <a:p>
            <a:pPr lvl="1">
              <a:spcBef>
                <a:spcPts val="0"/>
              </a:spcBef>
              <a:buNone/>
            </a:pPr>
            <a:r>
              <a:rPr lang="en-US" sz="2000" dirty="0" smtClean="0">
                <a:latin typeface="Comic Sans MS"/>
                <a:cs typeface="Comic Sans MS"/>
              </a:rPr>
              <a:t>For each number in the scanner</a:t>
            </a:r>
          </a:p>
          <a:p>
            <a:pPr lvl="1">
              <a:spcBef>
                <a:spcPts val="0"/>
              </a:spcBef>
              <a:buNone/>
            </a:pPr>
            <a:r>
              <a:rPr lang="en-US" sz="2000" dirty="0" smtClean="0">
                <a:latin typeface="Comic Sans MS"/>
                <a:cs typeface="Comic Sans MS"/>
              </a:rPr>
              <a:t>   Add the number to an array.</a:t>
            </a:r>
          </a:p>
          <a:p>
            <a:pPr lvl="1">
              <a:spcBef>
                <a:spcPts val="0"/>
              </a:spcBef>
              <a:buNone/>
            </a:pPr>
            <a:r>
              <a:rPr lang="en-US" sz="2000" dirty="0" smtClean="0">
                <a:latin typeface="Comic Sans MS"/>
                <a:cs typeface="Comic Sans MS"/>
              </a:rPr>
              <a:t>Close the scanner.</a:t>
            </a:r>
          </a:p>
          <a:p>
            <a:pPr lvl="1">
              <a:spcBef>
                <a:spcPts val="0"/>
              </a:spcBef>
              <a:buNone/>
            </a:pPr>
            <a:r>
              <a:rPr lang="en-US" sz="2000" dirty="0" smtClean="0">
                <a:latin typeface="Comic Sans MS"/>
                <a:cs typeface="Comic Sans MS"/>
              </a:rPr>
              <a:t>Set total to 0.</a:t>
            </a:r>
          </a:p>
          <a:p>
            <a:pPr lvl="1">
              <a:spcBef>
                <a:spcPts val="0"/>
              </a:spcBef>
              <a:buNone/>
            </a:pPr>
            <a:r>
              <a:rPr lang="en-US" sz="2000" dirty="0" smtClean="0">
                <a:latin typeface="Comic Sans MS"/>
                <a:cs typeface="Comic Sans MS"/>
              </a:rPr>
              <a:t>Open a print writer for the file.</a:t>
            </a:r>
          </a:p>
          <a:p>
            <a:pPr lvl="1">
              <a:spcBef>
                <a:spcPts val="0"/>
              </a:spcBef>
              <a:buNone/>
            </a:pPr>
            <a:r>
              <a:rPr lang="en-US" sz="2000" dirty="0" smtClean="0">
                <a:latin typeface="Comic Sans MS"/>
                <a:cs typeface="Comic Sans MS"/>
              </a:rPr>
              <a:t>For each number in the array</a:t>
            </a:r>
          </a:p>
          <a:p>
            <a:pPr lvl="1">
              <a:spcBef>
                <a:spcPts val="0"/>
              </a:spcBef>
              <a:buNone/>
            </a:pPr>
            <a:r>
              <a:rPr lang="en-US" sz="2000" dirty="0" smtClean="0">
                <a:latin typeface="Comic Sans MS"/>
                <a:cs typeface="Comic Sans MS"/>
              </a:rPr>
              <a:t>   Write the number to the print writer.</a:t>
            </a:r>
          </a:p>
          <a:p>
            <a:pPr lvl="1">
              <a:spcBef>
                <a:spcPts val="0"/>
              </a:spcBef>
              <a:buNone/>
            </a:pPr>
            <a:r>
              <a:rPr lang="en-US" sz="2000" dirty="0" smtClean="0">
                <a:latin typeface="Comic Sans MS"/>
                <a:cs typeface="Comic Sans MS"/>
              </a:rPr>
              <a:t>   Add the number to total. Write total to the print writer.</a:t>
            </a:r>
          </a:p>
          <a:p>
            <a:pPr lvl="1">
              <a:spcBef>
                <a:spcPts val="0"/>
              </a:spcBef>
              <a:buNone/>
            </a:pPr>
            <a:r>
              <a:rPr lang="en-US" sz="2000" dirty="0" smtClean="0">
                <a:latin typeface="Comic Sans MS"/>
                <a:cs typeface="Comic Sans MS"/>
              </a:rPr>
              <a:t>Close the print writer.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9" name="Content Placeholder 5"/>
          <p:cNvSpPr>
            <a:spLocks noGrp="1"/>
          </p:cNvSpPr>
          <p:nvPr>
            <p:ph idx="4294967295"/>
          </p:nvPr>
        </p:nvSpPr>
        <p:spPr>
          <a:xfrm>
            <a:off x="0" y="958816"/>
            <a:ext cx="9135036" cy="197988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Suppose </a:t>
            </a:r>
            <a:r>
              <a:rPr lang="en-US" dirty="0" smtClean="0"/>
              <a:t>you wanted to add the total to an existing file instead of writing a new file. Self Check 1 indicates that you cannot simply do this by specifying the same file for input and output. How can you achieve this task? Provide the </a:t>
            </a:r>
            <a:r>
              <a:rPr lang="en-US" dirty="0" err="1" smtClean="0"/>
              <a:t>pseudocode</a:t>
            </a:r>
            <a:r>
              <a:rPr lang="en-US" dirty="0" smtClean="0"/>
              <a:t> for the solution.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11.4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4294967295"/>
          </p:nvPr>
        </p:nvSpPr>
        <p:spPr>
          <a:xfrm>
            <a:off x="599372" y="2374662"/>
            <a:ext cx="8535664" cy="2876437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Answer:</a:t>
            </a:r>
            <a:r>
              <a:rPr lang="en-US" dirty="0" smtClean="0"/>
              <a:t> Add a variable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count</a:t>
            </a:r>
            <a:r>
              <a:rPr lang="en-US" dirty="0" smtClean="0"/>
              <a:t> that is incremented whenever a number is read. At the end, print the average, not the total, as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out.printf("Average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: %8.2f\n", total / count);</a:t>
            </a:r>
          </a:p>
          <a:p>
            <a:pPr>
              <a:buNone/>
            </a:pPr>
            <a:r>
              <a:rPr lang="en-US" dirty="0" smtClean="0"/>
              <a:t>Because the string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"Average" </a:t>
            </a:r>
            <a:r>
              <a:rPr lang="en-US" dirty="0" smtClean="0"/>
              <a:t>is three characters longer than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"Total"</a:t>
            </a:r>
            <a:r>
              <a:rPr lang="en-US" dirty="0" smtClean="0"/>
              <a:t>, change the other output to</a:t>
            </a:r>
          </a:p>
          <a:p>
            <a:pPr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	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out.printf("%18.2f\n", value);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idx="4294967295"/>
          </p:nvPr>
        </p:nvSpPr>
        <p:spPr>
          <a:xfrm>
            <a:off x="0" y="958816"/>
            <a:ext cx="9135036" cy="82183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	How </a:t>
            </a:r>
            <a:r>
              <a:rPr lang="en-US" dirty="0" smtClean="0"/>
              <a:t>do you modify the program so that it shows the average, not the total, of the inputs?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11.5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idx="4294967295"/>
          </p:nvPr>
        </p:nvSpPr>
        <p:spPr>
          <a:xfrm>
            <a:off x="0" y="958816"/>
            <a:ext cx="9135036" cy="2664748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How </a:t>
            </a:r>
            <a:r>
              <a:rPr lang="en-US" dirty="0" smtClean="0"/>
              <a:t>can you modify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Total</a:t>
            </a:r>
            <a:r>
              <a:rPr lang="en-US" dirty="0" smtClean="0"/>
              <a:t> program so that it writes the values in two columns, like this:</a:t>
            </a:r>
          </a:p>
          <a:p>
            <a:pPr lvl="1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32.00  54.00</a:t>
            </a:r>
          </a:p>
          <a:p>
            <a:pPr lvl="1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67.50  29.00</a:t>
            </a:r>
          </a:p>
          <a:p>
            <a:pPr lvl="1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35.00  80.00</a:t>
            </a:r>
          </a:p>
          <a:p>
            <a:pPr lvl="1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115.00  44.50</a:t>
            </a:r>
          </a:p>
          <a:p>
            <a:pPr lvl="1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100.00  65.00</a:t>
            </a:r>
          </a:p>
          <a:p>
            <a:pPr lvl="1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Total:    622.00 </a:t>
            </a:r>
            <a:endParaRPr lang="en-US" sz="2000" dirty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7162800" y="57912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 dirty="0"/>
              <a:t>Continued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11.5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4294967295"/>
          </p:nvPr>
        </p:nvSpPr>
        <p:spPr>
          <a:xfrm>
            <a:off x="599372" y="983717"/>
            <a:ext cx="8535664" cy="4171457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Answer:</a:t>
            </a:r>
            <a:r>
              <a:rPr lang="en-US" dirty="0" smtClean="0"/>
              <a:t> Add a variable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count</a:t>
            </a:r>
            <a:r>
              <a:rPr lang="en-US" dirty="0" smtClean="0"/>
              <a:t> that is incremented whenever a number is read. Only write a new line when it is even.</a:t>
            </a:r>
          </a:p>
          <a:p>
            <a:pPr lvl="1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count++;</a:t>
            </a:r>
          </a:p>
          <a:p>
            <a:pPr lvl="1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out.printf("%8.2f", value);</a:t>
            </a:r>
          </a:p>
          <a:p>
            <a:pPr lvl="1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if (count % 2 == 0) {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out.println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(); }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At the end of the loop, write a new line if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count</a:t>
            </a:r>
            <a:r>
              <a:rPr lang="en-US" dirty="0" smtClean="0"/>
              <a:t> is odd, then write the total:</a:t>
            </a:r>
          </a:p>
          <a:p>
            <a:pPr lvl="1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if (count % 2 == 1) {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out.println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(); }</a:t>
            </a:r>
          </a:p>
          <a:p>
            <a:pPr lvl="1">
              <a:spcBef>
                <a:spcPts val="0"/>
              </a:spcBef>
              <a:buNone/>
            </a:pP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out.printf("Total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: %10.2f\n", total);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Text Input and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7100"/>
            <a:ext cx="9134475" cy="5460833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next</a:t>
            </a:r>
            <a:r>
              <a:rPr lang="en-US" dirty="0" smtClean="0"/>
              <a:t> method of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Scanner</a:t>
            </a:r>
            <a:r>
              <a:rPr lang="en-US" dirty="0" smtClean="0"/>
              <a:t> class reads a string that is delimited by white space.</a:t>
            </a:r>
          </a:p>
          <a:p>
            <a:r>
              <a:rPr lang="en-US" dirty="0" smtClean="0"/>
              <a:t>A loop for processing a file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while (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in.hasNext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())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String input =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in.next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();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System.out.println(input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);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 </a:t>
            </a:r>
          </a:p>
          <a:p>
            <a:r>
              <a:rPr lang="en-US" dirty="0" smtClean="0"/>
              <a:t>If the input is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"Mary had a little lamb"</a:t>
            </a:r>
            <a:r>
              <a:rPr lang="en-US" dirty="0" smtClean="0"/>
              <a:t>, the loop prints each word on a separate line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Mary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Had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Little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lamb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Text Input and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7100"/>
            <a:ext cx="9134475" cy="5460833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next</a:t>
            </a:r>
            <a:r>
              <a:rPr lang="en-US" dirty="0" smtClean="0"/>
              <a:t> method returns any sequence of characters that is not white space. </a:t>
            </a:r>
          </a:p>
          <a:p>
            <a:r>
              <a:rPr lang="en-US" b="1" dirty="0" smtClean="0"/>
              <a:t>White space</a:t>
            </a:r>
            <a:r>
              <a:rPr lang="en-US" dirty="0" smtClean="0"/>
              <a:t> includes: spaces, tab characters, and the newline characters that separate lines.</a:t>
            </a:r>
          </a:p>
          <a:p>
            <a:r>
              <a:rPr lang="en-US" dirty="0" smtClean="0"/>
              <a:t>These strings are considered “words” by the next method 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Snow.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1729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C++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Text Input and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7100"/>
            <a:ext cx="9134475" cy="5460833"/>
          </a:xfrm>
        </p:spPr>
        <p:txBody>
          <a:bodyPr/>
          <a:lstStyle/>
          <a:p>
            <a:r>
              <a:rPr lang="en-US" dirty="0" smtClean="0"/>
              <a:t>When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next</a:t>
            </a:r>
            <a:r>
              <a:rPr lang="en-US" dirty="0" smtClean="0"/>
              <a:t> is called: </a:t>
            </a:r>
          </a:p>
          <a:p>
            <a:pPr lvl="1"/>
            <a:r>
              <a:rPr lang="en-US" dirty="0" smtClean="0"/>
              <a:t>Input characters that are white space are consumed - removed from the input</a:t>
            </a:r>
          </a:p>
          <a:p>
            <a:pPr lvl="1"/>
            <a:r>
              <a:rPr lang="en-US" dirty="0" smtClean="0"/>
              <a:t>They do not become part of the word</a:t>
            </a:r>
          </a:p>
          <a:p>
            <a:pPr lvl="1"/>
            <a:r>
              <a:rPr lang="en-US" dirty="0" smtClean="0"/>
              <a:t>The first character that is </a:t>
            </a:r>
            <a:r>
              <a:rPr lang="en-US" b="1" dirty="0" smtClean="0"/>
              <a:t>not</a:t>
            </a:r>
            <a:r>
              <a:rPr lang="en-US" dirty="0" smtClean="0"/>
              <a:t> white space becomes the first character of the word</a:t>
            </a:r>
          </a:p>
          <a:p>
            <a:pPr lvl="1"/>
            <a:r>
              <a:rPr lang="en-US" dirty="0" smtClean="0"/>
              <a:t>More characters are added until </a:t>
            </a:r>
          </a:p>
          <a:p>
            <a:pPr lvl="2">
              <a:buFont typeface="Courier New"/>
              <a:buChar char="o"/>
            </a:pPr>
            <a:r>
              <a:rPr lang="en-US" dirty="0" smtClean="0"/>
              <a:t>Either another white space character occurs</a:t>
            </a:r>
          </a:p>
          <a:p>
            <a:pPr lvl="2">
              <a:buFont typeface="Courier New"/>
              <a:buChar char="o"/>
            </a:pPr>
            <a:r>
              <a:rPr lang="en-US" dirty="0" smtClean="0"/>
              <a:t>Or the end of the input file has been reached</a:t>
            </a:r>
          </a:p>
          <a:p>
            <a:r>
              <a:rPr lang="en-US" dirty="0" smtClean="0"/>
              <a:t>If the end of the input file is reached before any character was added to the word </a:t>
            </a:r>
          </a:p>
          <a:p>
            <a:pPr lvl="1"/>
            <a:r>
              <a:rPr lang="en-US" dirty="0" smtClean="0"/>
              <a:t>a “no such element exception” occurs.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Text Input and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7100"/>
            <a:ext cx="9134475" cy="5460833"/>
          </a:xfrm>
        </p:spPr>
        <p:txBody>
          <a:bodyPr/>
          <a:lstStyle/>
          <a:p>
            <a:r>
              <a:rPr lang="en-US" dirty="0" smtClean="0"/>
              <a:t>To read just words and discard anything that isn't a letter: </a:t>
            </a:r>
          </a:p>
          <a:p>
            <a:pPr lvl="1"/>
            <a:r>
              <a:rPr lang="en-US" dirty="0" smtClean="0"/>
              <a:t>Call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useDelimiter</a:t>
            </a:r>
            <a:r>
              <a:rPr lang="en-US" dirty="0" smtClean="0"/>
              <a:t> method of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Scanner</a:t>
            </a:r>
            <a:r>
              <a:rPr lang="en-US" dirty="0" smtClean="0"/>
              <a:t> class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Scanner in = new Scanner(. . .);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in.useDelimiter("[^A-Za-z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]+");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. . . </a:t>
            </a:r>
          </a:p>
          <a:p>
            <a:r>
              <a:rPr lang="en-US" dirty="0" smtClean="0"/>
              <a:t>The word separator becomes any character that is </a:t>
            </a:r>
            <a:r>
              <a:rPr lang="en-US" b="1" dirty="0" smtClean="0"/>
              <a:t>not</a:t>
            </a:r>
            <a:r>
              <a:rPr lang="en-US" dirty="0" smtClean="0"/>
              <a:t> a letter.</a:t>
            </a:r>
          </a:p>
          <a:p>
            <a:r>
              <a:rPr lang="en-US" dirty="0" smtClean="0"/>
              <a:t>Punctuation and numbers are not included in the words returned by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next</a:t>
            </a:r>
            <a:r>
              <a:rPr lang="en-US" dirty="0" smtClean="0"/>
              <a:t> method.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Chapter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712" y="4247295"/>
            <a:ext cx="8229600" cy="1614280"/>
          </a:xfrm>
        </p:spPr>
        <p:txBody>
          <a:bodyPr>
            <a:noAutofit/>
          </a:bodyPr>
          <a:lstStyle/>
          <a:p>
            <a:r>
              <a:rPr lang="en-US" sz="2000" dirty="0" smtClean="0"/>
              <a:t>To read and write text files</a:t>
            </a:r>
          </a:p>
          <a:p>
            <a:r>
              <a:rPr lang="en-US" sz="2000" dirty="0" smtClean="0"/>
              <a:t>To process command line arguments</a:t>
            </a:r>
          </a:p>
          <a:p>
            <a:r>
              <a:rPr lang="en-US" sz="2000" dirty="0" smtClean="0"/>
              <a:t>To throw and catch exceptions</a:t>
            </a:r>
          </a:p>
          <a:p>
            <a:r>
              <a:rPr lang="en-US" sz="2000" dirty="0" smtClean="0"/>
              <a:t>To implement programs that propagate checked exceptions</a:t>
            </a:r>
            <a:endParaRPr lang="en-US" sz="2000" dirty="0"/>
          </a:p>
        </p:txBody>
      </p:sp>
      <p:pic>
        <p:nvPicPr>
          <p:cNvPr id="7" name="Picture 6" descr="enigm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4" y="942120"/>
            <a:ext cx="4238625" cy="3305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Text Input and Output – Reading Characters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7100"/>
            <a:ext cx="9134475" cy="5460833"/>
          </a:xfrm>
        </p:spPr>
        <p:txBody>
          <a:bodyPr/>
          <a:lstStyle/>
          <a:p>
            <a:r>
              <a:rPr lang="en-US" dirty="0" smtClean="0"/>
              <a:t>To read one character at a time, set the delimiter pattern to the empty string: 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Scanner in = new Scanner(. . .);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in.useDelimiter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(""); </a:t>
            </a:r>
          </a:p>
          <a:p>
            <a:r>
              <a:rPr lang="en-US" dirty="0" smtClean="0"/>
              <a:t>Now each call to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next</a:t>
            </a:r>
            <a:r>
              <a:rPr lang="en-US" dirty="0" smtClean="0"/>
              <a:t> returns a string consisting of a single character.</a:t>
            </a:r>
          </a:p>
          <a:p>
            <a:r>
              <a:rPr lang="en-US" dirty="0" smtClean="0"/>
              <a:t>To process the characters: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while (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in.hasNext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())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char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ch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= in.next().charAt(0);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Process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ch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Text Input and Output – Classifying Characters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7100"/>
            <a:ext cx="9134475" cy="82864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Character</a:t>
            </a:r>
            <a:r>
              <a:rPr lang="en-US" dirty="0" smtClean="0"/>
              <a:t> class has methods for classifying characters.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pic>
        <p:nvPicPr>
          <p:cNvPr id="4" name="Picture 3" descr="Character_method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769" y="1889758"/>
            <a:ext cx="4160462" cy="30784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Text Input and Output – Reading Lines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7100"/>
            <a:ext cx="9134475" cy="5460833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nextLine</a:t>
            </a:r>
            <a:r>
              <a:rPr lang="en-US" dirty="0" smtClean="0"/>
              <a:t> method reads a line of input and consumes the newline character at the end of the line: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String line =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in.nextLine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();</a:t>
            </a:r>
          </a:p>
          <a:p>
            <a:r>
              <a:rPr lang="en-US" dirty="0" smtClean="0"/>
              <a:t>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hasNextLine</a:t>
            </a:r>
            <a:r>
              <a:rPr lang="en-US" dirty="0" smtClean="0"/>
              <a:t> method returns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true</a:t>
            </a:r>
            <a:r>
              <a:rPr lang="en-US" dirty="0" smtClean="0"/>
              <a:t> if there are more input lines,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false</a:t>
            </a:r>
            <a:r>
              <a:rPr lang="en-US" dirty="0" smtClean="0"/>
              <a:t> when all lines have been read.</a:t>
            </a:r>
          </a:p>
          <a:p>
            <a:r>
              <a:rPr lang="en-US" dirty="0" smtClean="0"/>
              <a:t>Example: process a file with population data from the </a:t>
            </a:r>
            <a:r>
              <a:rPr lang="en-US" dirty="0" smtClean="0">
                <a:hlinkClick r:id="rId2"/>
              </a:rPr>
              <a:t>CIA Fact Book</a:t>
            </a:r>
            <a:r>
              <a:rPr lang="en-US" dirty="0" smtClean="0"/>
              <a:t> with lines like this: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China 1330044605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India 1147995898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United States 303824646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...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Text Input and Output – Reading Lines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7100"/>
            <a:ext cx="9134475" cy="5460833"/>
          </a:xfrm>
        </p:spPr>
        <p:txBody>
          <a:bodyPr/>
          <a:lstStyle/>
          <a:p>
            <a:r>
              <a:rPr lang="en-US" dirty="0" smtClean="0"/>
              <a:t>Read each input line into a string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while (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in.hasNextLine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())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String line =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nextLine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();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</a:t>
            </a:r>
            <a:r>
              <a:rPr lang="en-US" i="1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Process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line.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Then use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isDigit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isWhitespace</a:t>
            </a:r>
            <a:r>
              <a:rPr lang="en-US" dirty="0" smtClean="0"/>
              <a:t> methods to find out where the name ends and the number starts.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To locate the first digit: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= 0;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while (!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Character.isDigit(line.charAt(i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))) {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++; }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To extract the country name and population: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String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countryName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= line.substring(0,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);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String population =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line.substring(i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Text Input and Output – Reading Lines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7100"/>
            <a:ext cx="9134475" cy="5460833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trim</a:t>
            </a:r>
            <a:r>
              <a:rPr lang="en-US" dirty="0" smtClean="0"/>
              <a:t> to remove spaces at the beginning and end of string: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countryName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=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countryName.trim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Note that the population is stored in a string.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pic>
        <p:nvPicPr>
          <p:cNvPr id="5" name="Picture 4" descr="processing_str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2230257"/>
            <a:ext cx="6234253" cy="17517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Text Input and Output – Scanning a String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7100"/>
            <a:ext cx="9134475" cy="5460833"/>
          </a:xfrm>
        </p:spPr>
        <p:txBody>
          <a:bodyPr/>
          <a:lstStyle/>
          <a:p>
            <a:r>
              <a:rPr lang="en-US" dirty="0" smtClean="0"/>
              <a:t>Occasionally easier to construct a new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Scanner</a:t>
            </a:r>
            <a:r>
              <a:rPr lang="en-US" dirty="0" smtClean="0"/>
              <a:t> object to read the characters from a string: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Scanner 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lineScanner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= new 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Scanner(line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); </a:t>
            </a:r>
          </a:p>
          <a:p>
            <a:r>
              <a:rPr lang="en-US" dirty="0" smtClean="0"/>
              <a:t>Then you can use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lineScanner</a:t>
            </a:r>
            <a:r>
              <a:rPr lang="en-US" dirty="0" smtClean="0"/>
              <a:t> like any other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Scanner</a:t>
            </a:r>
            <a:r>
              <a:rPr lang="en-US" dirty="0" smtClean="0"/>
              <a:t> object, reading words and numbers: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String 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countryName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= 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lineScanner.next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while (!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lineScanner.hasNextInt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())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countryName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= 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countryName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+ " " + 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lineScanner.next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populationValue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= 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lineScanner.nextInt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();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Text Input and Output - Converting Strings to Numbers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7100"/>
            <a:ext cx="9134475" cy="5460833"/>
          </a:xfrm>
        </p:spPr>
        <p:txBody>
          <a:bodyPr/>
          <a:lstStyle/>
          <a:p>
            <a:r>
              <a:rPr lang="en-US" dirty="0" smtClean="0"/>
              <a:t>If a string contains the digits of a number. </a:t>
            </a:r>
          </a:p>
          <a:p>
            <a:pPr lvl="1"/>
            <a:r>
              <a:rPr lang="en-US" dirty="0" smtClean="0"/>
              <a:t>Use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Integer.parseInt</a:t>
            </a:r>
            <a:r>
              <a:rPr lang="en-US" dirty="0" smtClean="0"/>
              <a:t> or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Double.parseDouble</a:t>
            </a:r>
            <a:r>
              <a:rPr lang="en-US" dirty="0" smtClean="0"/>
              <a:t> method to obtain the number value.</a:t>
            </a:r>
          </a:p>
          <a:p>
            <a:r>
              <a:rPr lang="en-US" dirty="0" smtClean="0"/>
              <a:t>If the string contains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"303824646" 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Integer.parseInt</a:t>
            </a:r>
            <a:r>
              <a:rPr lang="en-US" dirty="0" smtClean="0"/>
              <a:t> method to get the integer value</a:t>
            </a:r>
          </a:p>
          <a:p>
            <a:pPr lvl="2">
              <a:buNone/>
            </a:pP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populationValue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=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Integer.parseInt(population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);</a:t>
            </a:r>
          </a:p>
          <a:p>
            <a:pPr lvl="2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//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populationValue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is the integer 303824646</a:t>
            </a:r>
          </a:p>
          <a:p>
            <a:r>
              <a:rPr lang="en-US" dirty="0" smtClean="0"/>
              <a:t>If the string contains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"3.95" 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Double.parseDouble</a:t>
            </a:r>
            <a:r>
              <a:rPr lang="en-US" dirty="0" smtClean="0"/>
              <a:t> </a:t>
            </a:r>
          </a:p>
          <a:p>
            <a:pPr lvl="2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double price =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Double.parseDouble(input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);</a:t>
            </a:r>
          </a:p>
          <a:p>
            <a:pPr lvl="2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// price is the floating-point number 3.95 </a:t>
            </a:r>
          </a:p>
          <a:p>
            <a:r>
              <a:rPr lang="en-US" dirty="0" smtClean="0"/>
              <a:t>The string must not contain spaces or other non-digits. Use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trim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populationValue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= 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Integer.parseInt(population.trim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());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Avoiding Errors When Reading Numbers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7100"/>
            <a:ext cx="9134475" cy="5460833"/>
          </a:xfrm>
        </p:spPr>
        <p:txBody>
          <a:bodyPr/>
          <a:lstStyle/>
          <a:p>
            <a:r>
              <a:rPr lang="en-US" dirty="0" smtClean="0"/>
              <a:t>If the input is not a properly formatted number when calling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nextInt</a:t>
            </a:r>
            <a:r>
              <a:rPr lang="en-US" dirty="0" smtClean="0"/>
              <a:t> or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nextDouble</a:t>
            </a:r>
            <a:r>
              <a:rPr lang="en-US" dirty="0" smtClean="0"/>
              <a:t> method </a:t>
            </a:r>
          </a:p>
          <a:p>
            <a:pPr lvl="1"/>
            <a:r>
              <a:rPr lang="en-US" dirty="0" smtClean="0"/>
              <a:t>input mismatch exception occurs</a:t>
            </a:r>
          </a:p>
          <a:p>
            <a:r>
              <a:rPr lang="en-US" dirty="0" smtClean="0"/>
              <a:t>For example, if the input contains characters: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White space is consumed and the word 21st is read. </a:t>
            </a:r>
          </a:p>
          <a:p>
            <a:pPr lvl="1"/>
            <a:r>
              <a:rPr lang="en-US" dirty="0" smtClean="0"/>
              <a:t>21st is not a properly formatted number</a:t>
            </a:r>
          </a:p>
          <a:p>
            <a:pPr lvl="1"/>
            <a:r>
              <a:rPr lang="en-US" dirty="0" smtClean="0"/>
              <a:t>Causes an input mismatch exception in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nextInt</a:t>
            </a:r>
            <a:r>
              <a:rPr lang="en-US" dirty="0" smtClean="0"/>
              <a:t> method.</a:t>
            </a:r>
          </a:p>
          <a:p>
            <a:r>
              <a:rPr lang="en-US" dirty="0" smtClean="0"/>
              <a:t>If there is no input at all when you call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nextInt</a:t>
            </a:r>
            <a:r>
              <a:rPr lang="en-US" dirty="0" smtClean="0"/>
              <a:t> or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nextDouble</a:t>
            </a:r>
            <a:r>
              <a:rPr lang="en-US" dirty="0" smtClean="0"/>
              <a:t>, </a:t>
            </a:r>
          </a:p>
          <a:p>
            <a:pPr lvl="1"/>
            <a:r>
              <a:rPr lang="en-US" dirty="0" smtClean="0"/>
              <a:t>A “no such element exception” occurs. </a:t>
            </a:r>
          </a:p>
          <a:p>
            <a:r>
              <a:rPr lang="en-US" dirty="0" smtClean="0"/>
              <a:t>To avoid exceptions, use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hasNextInt</a:t>
            </a:r>
            <a:r>
              <a:rPr lang="en-US" dirty="0" smtClean="0"/>
              <a:t> method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if (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in.hasNextInt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()) { 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value = 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in.nextInt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(); . . . }</a:t>
            </a:r>
          </a:p>
        </p:txBody>
      </p:sp>
      <p:pic>
        <p:nvPicPr>
          <p:cNvPr id="4" name="Picture 3" descr="non-integ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94" y="2562114"/>
            <a:ext cx="3464905" cy="3993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Mixing Number, Word, and Line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664807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nextInt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nextDouble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next</a:t>
            </a:r>
            <a:r>
              <a:rPr lang="en-US" dirty="0" smtClean="0"/>
              <a:t> methods do </a:t>
            </a:r>
            <a:r>
              <a:rPr lang="en-US" b="1" dirty="0" smtClean="0"/>
              <a:t>not</a:t>
            </a:r>
            <a:r>
              <a:rPr lang="en-US" dirty="0" smtClean="0"/>
              <a:t> consume the white space that follows the number or word.</a:t>
            </a:r>
          </a:p>
          <a:p>
            <a:r>
              <a:rPr lang="en-US" dirty="0" smtClean="0"/>
              <a:t>This can be a problem if you alternate between calling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nextInt</a:t>
            </a:r>
            <a:r>
              <a:rPr lang="en-US" dirty="0" err="1" smtClean="0"/>
              <a:t>/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nextDouble</a:t>
            </a:r>
            <a:r>
              <a:rPr lang="en-US" dirty="0" err="1" smtClean="0"/>
              <a:t>/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next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nextLine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Example: a file contains country names and populations in this format: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China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1330044605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India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1147995898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United States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303824646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Mixing Number, Word, and Line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664807"/>
          </a:xfrm>
        </p:spPr>
        <p:txBody>
          <a:bodyPr/>
          <a:lstStyle/>
          <a:p>
            <a:r>
              <a:rPr lang="en-US" dirty="0" smtClean="0"/>
              <a:t>The file is read with these instructions: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while (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in.hasNextLine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())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String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countryName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=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in.nextLine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();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population =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in.nextInt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();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</a:t>
            </a:r>
            <a:r>
              <a:rPr lang="en-US" i="1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Process the country name and population.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Reading and Writing Text Files - Reading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7100"/>
            <a:ext cx="9134475" cy="4228073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Scanner</a:t>
            </a:r>
            <a:r>
              <a:rPr lang="en-US" dirty="0" smtClean="0"/>
              <a:t> class for reading text files </a:t>
            </a:r>
          </a:p>
          <a:p>
            <a:r>
              <a:rPr lang="en-US" dirty="0" smtClean="0"/>
              <a:t>To read from a disk file: </a:t>
            </a:r>
          </a:p>
          <a:p>
            <a:pPr lvl="1"/>
            <a:r>
              <a:rPr lang="en-US" dirty="0" smtClean="0"/>
              <a:t>Construct a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File</a:t>
            </a:r>
            <a:r>
              <a:rPr lang="en-US" dirty="0" smtClean="0"/>
              <a:t> object representing the input file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File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inputFile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= new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File("input.txt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");</a:t>
            </a:r>
          </a:p>
          <a:p>
            <a:pPr lvl="1"/>
            <a:r>
              <a:rPr lang="en-US" dirty="0" smtClean="0"/>
              <a:t>Use this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File</a:t>
            </a:r>
            <a:r>
              <a:rPr lang="en-US" dirty="0" smtClean="0"/>
              <a:t> object to construct a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Scanner</a:t>
            </a:r>
            <a:r>
              <a:rPr lang="en-US" dirty="0" smtClean="0"/>
              <a:t> object: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Scanner in = new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Scanner(reader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);</a:t>
            </a:r>
          </a:p>
          <a:p>
            <a:pPr lvl="1"/>
            <a:r>
              <a:rPr lang="en-US" dirty="0" smtClean="0"/>
              <a:t>Use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Scanner</a:t>
            </a:r>
            <a:r>
              <a:rPr lang="en-US" dirty="0" smtClean="0"/>
              <a:t> methods to read data from file </a:t>
            </a:r>
          </a:p>
          <a:p>
            <a:pPr lvl="2">
              <a:buFont typeface="Courier New"/>
              <a:buChar char="o"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next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nextInt</a:t>
            </a:r>
            <a:r>
              <a:rPr lang="en-US" dirty="0" smtClean="0"/>
              <a:t>, and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nextDouble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Mixing Number, Word, and Line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664807"/>
          </a:xfrm>
        </p:spPr>
        <p:txBody>
          <a:bodyPr/>
          <a:lstStyle/>
          <a:p>
            <a:r>
              <a:rPr lang="en-US" dirty="0" smtClean="0"/>
              <a:t>Initial input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Input after first call to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nextLine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Input after call to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nextInt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nextInt</a:t>
            </a:r>
            <a:r>
              <a:rPr lang="en-US" dirty="0" smtClean="0"/>
              <a:t> did </a:t>
            </a:r>
            <a:r>
              <a:rPr lang="en-US" b="1" dirty="0" smtClean="0"/>
              <a:t>not</a:t>
            </a:r>
            <a:r>
              <a:rPr lang="en-US" dirty="0" smtClean="0"/>
              <a:t> consume the newline character</a:t>
            </a:r>
          </a:p>
          <a:p>
            <a:r>
              <a:rPr lang="en-US" dirty="0" smtClean="0"/>
              <a:t>The second call to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nextLine</a:t>
            </a:r>
            <a:r>
              <a:rPr lang="en-US" dirty="0" smtClean="0"/>
              <a:t> reads an empty string! </a:t>
            </a:r>
          </a:p>
          <a:p>
            <a:r>
              <a:rPr lang="en-US" dirty="0" smtClean="0"/>
              <a:t>The remedy is to add a call to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nextLine</a:t>
            </a:r>
            <a:r>
              <a:rPr lang="en-US" dirty="0" smtClean="0"/>
              <a:t> after reading the population value: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String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countryName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=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in.nextLine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();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population =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in.nextInt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();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in.nextLine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(); // Consume the newline </a:t>
            </a:r>
          </a:p>
        </p:txBody>
      </p:sp>
      <p:pic>
        <p:nvPicPr>
          <p:cNvPr id="4" name="Picture 3" descr="initial_inpu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35" y="1356868"/>
            <a:ext cx="5899355" cy="463705"/>
          </a:xfrm>
          <a:prstGeom prst="rect">
            <a:avLst/>
          </a:prstGeom>
        </p:spPr>
      </p:pic>
      <p:pic>
        <p:nvPicPr>
          <p:cNvPr id="5" name="Picture 4" descr="after_nextI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835" y="2939534"/>
            <a:ext cx="2125313" cy="489466"/>
          </a:xfrm>
          <a:prstGeom prst="rect">
            <a:avLst/>
          </a:prstGeom>
        </p:spPr>
      </p:pic>
      <p:pic>
        <p:nvPicPr>
          <p:cNvPr id="6" name="Picture 5" descr="after_nextLin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835" y="2137961"/>
            <a:ext cx="4430957" cy="5023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Formatting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664807"/>
          </a:xfrm>
        </p:spPr>
        <p:txBody>
          <a:bodyPr/>
          <a:lstStyle/>
          <a:p>
            <a:r>
              <a:rPr lang="en-US" dirty="0" smtClean="0"/>
              <a:t>There are additional options for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printf</a:t>
            </a:r>
            <a:r>
              <a:rPr lang="en-US" dirty="0" smtClean="0"/>
              <a:t> method.</a:t>
            </a:r>
          </a:p>
          <a:p>
            <a:r>
              <a:rPr lang="en-US" dirty="0" smtClean="0"/>
              <a:t>Format flags</a:t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4" name="Picture 3" descr="formatting_flag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939" y="1870437"/>
            <a:ext cx="6788122" cy="31171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Formatting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664807"/>
          </a:xfrm>
        </p:spPr>
        <p:txBody>
          <a:bodyPr/>
          <a:lstStyle/>
          <a:p>
            <a:r>
              <a:rPr lang="en-US" dirty="0" smtClean="0"/>
              <a:t>Example: print a table of items and prices, each stored in an array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Cookies:       3.20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Linguine:      2.95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Clams:        17.29</a:t>
            </a:r>
          </a:p>
          <a:p>
            <a:pPr lvl="1"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The item strings line up to the left; the numbers line up to the right.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Formatting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664807"/>
          </a:xfrm>
        </p:spPr>
        <p:txBody>
          <a:bodyPr/>
          <a:lstStyle/>
          <a:p>
            <a:r>
              <a:rPr lang="en-US" dirty="0" smtClean="0"/>
              <a:t>To specify left alignment, add a hyphen (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-</a:t>
            </a:r>
            <a:r>
              <a:rPr lang="en-US" dirty="0" smtClean="0"/>
              <a:t>) before the field width: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System.out.printf("%-10s%10.2f", 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items[i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] + ":", 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prices[i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]);</a:t>
            </a:r>
          </a:p>
          <a:p>
            <a:r>
              <a:rPr lang="en-US" dirty="0" smtClean="0"/>
              <a:t>There are two format </a:t>
            </a:r>
            <a:r>
              <a:rPr lang="en-US" dirty="0" err="1" smtClean="0"/>
              <a:t>specifiers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"%-10s%10.2f"</a:t>
            </a:r>
          </a:p>
          <a:p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%-10s</a:t>
            </a:r>
          </a:p>
          <a:p>
            <a:pPr lvl="1"/>
            <a:r>
              <a:rPr lang="en-US" dirty="0" smtClean="0"/>
              <a:t>Formats a left-justified string. </a:t>
            </a:r>
          </a:p>
          <a:p>
            <a:pPr lvl="1"/>
            <a:r>
              <a:rPr lang="en-US" dirty="0" smtClean="0"/>
              <a:t>Padded with spaces so it becomes ten characters wide</a:t>
            </a:r>
          </a:p>
          <a:p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%10.2f</a:t>
            </a:r>
          </a:p>
          <a:p>
            <a:pPr lvl="1"/>
            <a:r>
              <a:rPr lang="en-US" dirty="0" smtClean="0"/>
              <a:t>Formats a floating-point number</a:t>
            </a:r>
          </a:p>
          <a:p>
            <a:pPr lvl="1"/>
            <a:r>
              <a:rPr lang="en-US" dirty="0" smtClean="0"/>
              <a:t>The field that is ten characters wide.</a:t>
            </a:r>
          </a:p>
          <a:p>
            <a:pPr lvl="1"/>
            <a:r>
              <a:rPr lang="en-US" dirty="0" smtClean="0"/>
              <a:t>Spaces appear to the left and the value to the right</a:t>
            </a:r>
          </a:p>
          <a:p>
            <a:r>
              <a:rPr lang="en-US" dirty="0" smtClean="0"/>
              <a:t>The output</a:t>
            </a:r>
            <a:endParaRPr lang="en-US" dirty="0"/>
          </a:p>
        </p:txBody>
      </p:sp>
      <p:pic>
        <p:nvPicPr>
          <p:cNvPr id="4" name="Picture 3" descr="format_specifi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053" y="5244294"/>
            <a:ext cx="4795304" cy="13419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Formatting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664807"/>
          </a:xfrm>
        </p:spPr>
        <p:txBody>
          <a:bodyPr/>
          <a:lstStyle/>
          <a:p>
            <a:r>
              <a:rPr lang="en-US" dirty="0" smtClean="0"/>
              <a:t>A format </a:t>
            </a:r>
            <a:r>
              <a:rPr lang="en-US" dirty="0" err="1" smtClean="0"/>
              <a:t>specifier</a:t>
            </a:r>
            <a:r>
              <a:rPr lang="en-US" dirty="0" smtClean="0"/>
              <a:t> has the following structure:</a:t>
            </a:r>
          </a:p>
          <a:p>
            <a:pPr lvl="1"/>
            <a:r>
              <a:rPr lang="en-US" dirty="0" smtClean="0"/>
              <a:t>The first character is a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%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Next are optional “flags” that modify the format, such as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-</a:t>
            </a:r>
            <a:r>
              <a:rPr lang="en-US" dirty="0" smtClean="0"/>
              <a:t> to indicate left alignment. </a:t>
            </a:r>
          </a:p>
          <a:p>
            <a:pPr lvl="1"/>
            <a:r>
              <a:rPr lang="en-US" dirty="0" smtClean="0"/>
              <a:t>Next is the field width, the total number of characters in the field (including the spaces used for padding), followed by an optional precision for floating-point numbers. </a:t>
            </a:r>
          </a:p>
          <a:p>
            <a:pPr lvl="1"/>
            <a:r>
              <a:rPr lang="en-US" dirty="0" smtClean="0"/>
              <a:t>The format </a:t>
            </a:r>
            <a:r>
              <a:rPr lang="en-US" dirty="0" err="1" smtClean="0"/>
              <a:t>specifier</a:t>
            </a:r>
            <a:r>
              <a:rPr lang="en-US" dirty="0" smtClean="0"/>
              <a:t> ends with the format type, such as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f</a:t>
            </a:r>
            <a:r>
              <a:rPr lang="en-US" dirty="0" smtClean="0"/>
              <a:t> for floating-point values or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</a:t>
            </a:r>
            <a:r>
              <a:rPr lang="en-US" dirty="0" smtClean="0"/>
              <a:t> for strings.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Formatting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664807"/>
          </a:xfrm>
        </p:spPr>
        <p:txBody>
          <a:bodyPr/>
          <a:lstStyle/>
          <a:p>
            <a:r>
              <a:rPr lang="en-US" dirty="0" smtClean="0"/>
              <a:t>Format types</a:t>
            </a:r>
            <a:endParaRPr lang="en-US" dirty="0"/>
          </a:p>
        </p:txBody>
      </p:sp>
      <p:pic>
        <p:nvPicPr>
          <p:cNvPr id="5" name="Picture 4" descr="format_ty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757" y="1330436"/>
            <a:ext cx="5551576" cy="31815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11.6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4294967295"/>
          </p:nvPr>
        </p:nvSpPr>
        <p:spPr>
          <a:xfrm>
            <a:off x="599372" y="3168695"/>
            <a:ext cx="8535664" cy="848839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Answer: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word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"Hello"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input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"World!"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idx="4294967295"/>
          </p:nvPr>
        </p:nvSpPr>
        <p:spPr>
          <a:xfrm>
            <a:off x="0" y="958815"/>
            <a:ext cx="9135036" cy="178546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	Suppose </a:t>
            </a:r>
            <a:r>
              <a:rPr lang="en-US" dirty="0" smtClean="0"/>
              <a:t>the input contains the characters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Hello, World!</a:t>
            </a:r>
            <a:r>
              <a:rPr lang="en-US" dirty="0" smtClean="0"/>
              <a:t>. What are the values of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word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input</a:t>
            </a:r>
            <a:r>
              <a:rPr lang="en-US" dirty="0" smtClean="0"/>
              <a:t> after this code fragment?</a:t>
            </a:r>
          </a:p>
          <a:p>
            <a:pPr lvl="1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String word =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in.next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();</a:t>
            </a:r>
          </a:p>
          <a:p>
            <a:pPr lvl="1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String input =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in.nextLine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(); </a:t>
            </a:r>
            <a:endParaRPr lang="en-US" sz="2000" dirty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11.7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4294967295"/>
          </p:nvPr>
        </p:nvSpPr>
        <p:spPr>
          <a:xfrm>
            <a:off x="599372" y="3621217"/>
            <a:ext cx="8535664" cy="164810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Answer:</a:t>
            </a:r>
            <a:r>
              <a:rPr lang="en-US" dirty="0" smtClean="0"/>
              <a:t> Because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995.0</a:t>
            </a:r>
            <a:r>
              <a:rPr lang="en-US" dirty="0" smtClean="0"/>
              <a:t> is not an integer, the call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in.hasNextInt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</a:t>
            </a:r>
            <a:r>
              <a:rPr lang="en-US" dirty="0" smtClean="0"/>
              <a:t> returns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false</a:t>
            </a:r>
            <a:r>
              <a:rPr lang="en-US" dirty="0" smtClean="0"/>
              <a:t>, and the call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in.nextInt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</a:t>
            </a:r>
            <a:r>
              <a:rPr lang="en-US" dirty="0" smtClean="0"/>
              <a:t> is skipped. The value of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number</a:t>
            </a:r>
            <a:r>
              <a:rPr lang="en-US" dirty="0" smtClean="0"/>
              <a:t> stays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0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input</a:t>
            </a:r>
            <a:r>
              <a:rPr lang="en-US" dirty="0" smtClean="0"/>
              <a:t> is set to the string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"995.0"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idx="4294967295"/>
          </p:nvPr>
        </p:nvSpPr>
        <p:spPr>
          <a:xfrm>
            <a:off x="0" y="958816"/>
            <a:ext cx="9135036" cy="212984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Suppose </a:t>
            </a:r>
            <a:r>
              <a:rPr lang="en-US" dirty="0" smtClean="0"/>
              <a:t>the input contains the characters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995.0 Fred</a:t>
            </a:r>
            <a:r>
              <a:rPr lang="en-US" dirty="0" smtClean="0"/>
              <a:t>. What are the values of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number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input</a:t>
            </a:r>
            <a:r>
              <a:rPr lang="en-US" dirty="0" smtClean="0"/>
              <a:t> after this code fragment?</a:t>
            </a:r>
          </a:p>
          <a:p>
            <a:pPr lvl="1">
              <a:spcBef>
                <a:spcPts val="0"/>
              </a:spcBef>
              <a:buNone/>
            </a:pP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number = 0;</a:t>
            </a:r>
          </a:p>
          <a:p>
            <a:pPr lvl="1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if (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in.hasNextInt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()) { number =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in.nextInt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(); }</a:t>
            </a:r>
          </a:p>
          <a:p>
            <a:pPr lvl="1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String input =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in.next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(); </a:t>
            </a:r>
            <a:endParaRPr lang="en-US" sz="2000" dirty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11.8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4294967295"/>
          </p:nvPr>
        </p:nvSpPr>
        <p:spPr>
          <a:xfrm>
            <a:off x="476462" y="3433062"/>
            <a:ext cx="8535664" cy="154970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Answer: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x1</a:t>
            </a:r>
            <a:r>
              <a:rPr lang="en-US" dirty="0" smtClean="0"/>
              <a:t> is set to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6000000</a:t>
            </a:r>
            <a:r>
              <a:rPr lang="en-US" dirty="0" smtClean="0"/>
              <a:t>. Because a comma is not considered a part of a floating-point number in Java, the second call to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nextDouble</a:t>
            </a:r>
            <a:r>
              <a:rPr lang="en-US" dirty="0" smtClean="0"/>
              <a:t> causes an input mismatch exception and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x2</a:t>
            </a:r>
            <a:r>
              <a:rPr lang="en-US" dirty="0" smtClean="0"/>
              <a:t> is not set. 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idx="4294967295"/>
          </p:nvPr>
        </p:nvSpPr>
        <p:spPr>
          <a:xfrm>
            <a:off x="0" y="958816"/>
            <a:ext cx="9135036" cy="183927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Suppose </a:t>
            </a:r>
            <a:r>
              <a:rPr lang="en-US" dirty="0" smtClean="0"/>
              <a:t>the input contains the characters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6E6 6,995.00</a:t>
            </a:r>
            <a:r>
              <a:rPr lang="en-US" dirty="0" smtClean="0"/>
              <a:t>. What are the values of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x1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x2</a:t>
            </a:r>
            <a:r>
              <a:rPr lang="en-US" dirty="0" smtClean="0"/>
              <a:t> after this code fragment?</a:t>
            </a:r>
          </a:p>
          <a:p>
            <a:pPr lvl="1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double x1 =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in.nextDouble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();</a:t>
            </a:r>
          </a:p>
          <a:p>
            <a:pPr lvl="1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double x2 =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in.nextDouble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(); </a:t>
            </a:r>
            <a:endParaRPr lang="en-US" sz="2000" dirty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11.9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4294967295"/>
          </p:nvPr>
        </p:nvSpPr>
        <p:spPr>
          <a:xfrm>
            <a:off x="599372" y="2722587"/>
            <a:ext cx="8535664" cy="259361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Answer:</a:t>
            </a:r>
            <a:r>
              <a:rPr lang="en-US" dirty="0" smtClean="0"/>
              <a:t> Read them as strings, and convert those strings to numbers that are not equal to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N/A</a:t>
            </a:r>
            <a:r>
              <a:rPr lang="en-US" dirty="0" smtClean="0"/>
              <a:t>:</a:t>
            </a:r>
          </a:p>
          <a:p>
            <a:pPr lvl="1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String input =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in.next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();</a:t>
            </a:r>
          </a:p>
          <a:p>
            <a:pPr lvl="1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if (!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input.equals("N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/A"))</a:t>
            </a:r>
          </a:p>
          <a:p>
            <a:pPr lvl="1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double value =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Double.parseDouble(input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);</a:t>
            </a:r>
          </a:p>
          <a:p>
            <a:pPr lvl="1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Process value</a:t>
            </a:r>
          </a:p>
          <a:p>
            <a:pPr lvl="1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 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idx="4294967295"/>
          </p:nvPr>
        </p:nvSpPr>
        <p:spPr>
          <a:xfrm>
            <a:off x="0" y="958815"/>
            <a:ext cx="9135036" cy="154869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	Your </a:t>
            </a:r>
            <a:r>
              <a:rPr lang="en-US" dirty="0" smtClean="0"/>
              <a:t>input file contains a sequence of numbers, but sometimes a value is not available and marked as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N/A</a:t>
            </a:r>
            <a:r>
              <a:rPr lang="en-US" dirty="0" smtClean="0"/>
              <a:t>. How can you read the numbers and skip over the markers?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Reading and Writing Text Files - Reading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7100"/>
            <a:ext cx="9134475" cy="4228073"/>
          </a:xfrm>
        </p:spPr>
        <p:txBody>
          <a:bodyPr/>
          <a:lstStyle/>
          <a:p>
            <a:r>
              <a:rPr lang="en-US" dirty="0" smtClean="0"/>
              <a:t>A loop to process numbers in the input file: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while (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in.hasNextDouble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())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double value =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in.nextDouble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();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</a:t>
            </a:r>
            <a:r>
              <a:rPr lang="en-US" i="1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Process value.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11.10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4294967295"/>
          </p:nvPr>
        </p:nvSpPr>
        <p:spPr>
          <a:xfrm>
            <a:off x="599372" y="2142323"/>
            <a:ext cx="8535664" cy="2649857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Answer:</a:t>
            </a:r>
            <a:r>
              <a:rPr lang="en-US" dirty="0" smtClean="0"/>
              <a:t> Locate the last character of the country name:</a:t>
            </a:r>
          </a:p>
          <a:p>
            <a:pPr lvl="1">
              <a:spcBef>
                <a:spcPts val="0"/>
              </a:spcBef>
              <a:buNone/>
            </a:pP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j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=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– 1;</a:t>
            </a:r>
          </a:p>
          <a:p>
            <a:pPr lvl="1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while (!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Character.isWhiteSpace(line.charAt(j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)))</a:t>
            </a:r>
          </a:p>
          <a:p>
            <a:pPr lvl="1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j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--;</a:t>
            </a:r>
          </a:p>
          <a:p>
            <a:pPr lvl="1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Then extract the country name:</a:t>
            </a:r>
          </a:p>
          <a:p>
            <a:pPr lvl="1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String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countryName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= line.substring(0,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j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+ 1); 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idx="4294967295"/>
          </p:nvPr>
        </p:nvSpPr>
        <p:spPr>
          <a:xfrm>
            <a:off x="0" y="958815"/>
            <a:ext cx="9135036" cy="77384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	How </a:t>
            </a:r>
            <a:r>
              <a:rPr lang="en-US" dirty="0" smtClean="0"/>
              <a:t>can you remove spaces from the country name in Section 11.2.4 without using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trim</a:t>
            </a:r>
            <a:r>
              <a:rPr lang="en-US" dirty="0" smtClean="0"/>
              <a:t> method?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664807"/>
          </a:xfrm>
        </p:spPr>
        <p:txBody>
          <a:bodyPr/>
          <a:lstStyle/>
          <a:p>
            <a:r>
              <a:rPr lang="en-US" dirty="0" smtClean="0"/>
              <a:t>You can run a Java program by typing a command at the prompt in the command shell window</a:t>
            </a:r>
          </a:p>
          <a:p>
            <a:pPr lvl="1"/>
            <a:r>
              <a:rPr lang="en-US" dirty="0" smtClean="0"/>
              <a:t>Called “invoking the program from the command line”</a:t>
            </a:r>
          </a:p>
          <a:p>
            <a:r>
              <a:rPr lang="en-US" dirty="0" smtClean="0"/>
              <a:t>With this method, you can add extra information for the program to use</a:t>
            </a:r>
          </a:p>
          <a:p>
            <a:pPr lvl="1"/>
            <a:r>
              <a:rPr lang="en-US" dirty="0" smtClean="0"/>
              <a:t>Called </a:t>
            </a:r>
            <a:r>
              <a:rPr lang="en-US" b="1" dirty="0" smtClean="0"/>
              <a:t>command line arguments</a:t>
            </a:r>
            <a:endParaRPr lang="en-US" dirty="0" smtClean="0"/>
          </a:p>
          <a:p>
            <a:r>
              <a:rPr lang="en-US" dirty="0" smtClean="0"/>
              <a:t>Example: start a program with a command line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java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ProgramClass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-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v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input.dat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  <a:p>
            <a:r>
              <a:rPr lang="en-US" dirty="0" smtClean="0"/>
              <a:t>The program receives the strings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"-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v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"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"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input.dat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" </a:t>
            </a:r>
            <a:r>
              <a:rPr lang="en-US" dirty="0" smtClean="0"/>
              <a:t>as command line arguments</a:t>
            </a:r>
          </a:p>
          <a:p>
            <a:r>
              <a:rPr lang="en-US" dirty="0" smtClean="0"/>
              <a:t>Useful for automating tasks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664807"/>
          </a:xfrm>
        </p:spPr>
        <p:txBody>
          <a:bodyPr/>
          <a:lstStyle/>
          <a:p>
            <a:r>
              <a:rPr lang="en-US" dirty="0" smtClean="0"/>
              <a:t>Your program receives its command line arguments in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args</a:t>
            </a:r>
            <a:r>
              <a:rPr lang="en-US" dirty="0" smtClean="0"/>
              <a:t> parameter of the main method: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static void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main(String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[]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args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</a:t>
            </a:r>
          </a:p>
          <a:p>
            <a:r>
              <a:rPr lang="en-US" dirty="0" smtClean="0"/>
              <a:t>In the example,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args</a:t>
            </a:r>
            <a:r>
              <a:rPr lang="en-US" dirty="0" smtClean="0"/>
              <a:t> is an array of length 2, containing the strings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args[0]: "-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v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”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args[1]: "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input.dat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"</a:t>
            </a:r>
            <a:endParaRPr lang="en-US" dirty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66480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Example: a program that encrypts a file </a:t>
            </a:r>
          </a:p>
          <a:p>
            <a:pPr lvl="1"/>
            <a:r>
              <a:rPr lang="en-US" dirty="0" smtClean="0"/>
              <a:t>Use a Caesar Cipher that replaces A with a D, B with an E, and so on</a:t>
            </a:r>
          </a:p>
          <a:p>
            <a:pPr lvl="1"/>
            <a:r>
              <a:rPr lang="en-US" dirty="0" smtClean="0"/>
              <a:t>Sample text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 program will take command line arguments </a:t>
            </a:r>
          </a:p>
          <a:p>
            <a:pPr lvl="1"/>
            <a:r>
              <a:rPr lang="en-US" dirty="0" smtClean="0"/>
              <a:t>An optional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-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d</a:t>
            </a:r>
            <a:r>
              <a:rPr lang="en-US" dirty="0" smtClean="0"/>
              <a:t> flag to indicate decryption instead of encryption</a:t>
            </a:r>
          </a:p>
          <a:p>
            <a:pPr lvl="1"/>
            <a:r>
              <a:rPr lang="en-US" dirty="0" smtClean="0"/>
              <a:t>The input file name </a:t>
            </a:r>
          </a:p>
          <a:p>
            <a:pPr lvl="1"/>
            <a:r>
              <a:rPr lang="en-US" dirty="0" smtClean="0"/>
              <a:t>The output file name</a:t>
            </a:r>
          </a:p>
          <a:p>
            <a:r>
              <a:rPr lang="en-US" dirty="0" smtClean="0"/>
              <a:t>To encrypt the file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input.txt</a:t>
            </a:r>
            <a:r>
              <a:rPr lang="en-US" dirty="0" smtClean="0"/>
              <a:t> and place the result into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encrypt.txt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java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CaesarCipher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input.txt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encrypt.txt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  <a:p>
            <a:r>
              <a:rPr lang="en-US" dirty="0" smtClean="0"/>
              <a:t>To decrypt the file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encrypt.txt</a:t>
            </a:r>
            <a:r>
              <a:rPr lang="en-US" dirty="0" smtClean="0"/>
              <a:t> and place the result into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output.txt</a:t>
            </a:r>
          </a:p>
          <a:p>
            <a:pPr lvl="1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java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CaesarCipher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-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d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encrypt.txt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output.tx</a:t>
            </a:r>
            <a:r>
              <a:rPr lang="en-US" dirty="0" err="1" smtClean="0"/>
              <a:t>t</a:t>
            </a:r>
            <a:endParaRPr lang="en-US" dirty="0"/>
          </a:p>
        </p:txBody>
      </p:sp>
      <p:pic>
        <p:nvPicPr>
          <p:cNvPr id="4" name="Picture 3" descr="caesar_ciph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719" y="1777253"/>
            <a:ext cx="5384128" cy="9789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section_3/</a:t>
            </a:r>
            <a:r>
              <a:rPr lang="en-US" dirty="0" smtClean="0">
                <a:hlinkClick r:id="rId2" action="ppaction://hlinkfile"/>
              </a:rPr>
              <a:t>CaesarCipher.java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762000"/>
            <a:ext cx="9134475" cy="577045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1  </a:t>
            </a:r>
            <a:r>
              <a:rPr lang="en-US" sz="12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java.io.File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2  </a:t>
            </a:r>
            <a:r>
              <a:rPr lang="en-US" sz="12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java.io.FileNotFoundException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3  </a:t>
            </a:r>
            <a:r>
              <a:rPr lang="en-US" sz="12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java.io.PrintWriter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4  </a:t>
            </a:r>
            <a:r>
              <a:rPr lang="en-US" sz="12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java.util.Scanner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5 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6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/**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7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sz="12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This program encrypts a file using the Caesar cipher.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8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*/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9  </a:t>
            </a:r>
            <a:r>
              <a:rPr lang="en-US" sz="12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2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CaesarCipher</a:t>
            </a:r>
            <a:endParaRPr lang="en-US" sz="120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10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{ 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11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sz="12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2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static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2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main(String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[]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args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 </a:t>
            </a:r>
            <a:r>
              <a:rPr lang="en-US" sz="12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throws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FileNotFoundException</a:t>
            </a:r>
            <a:endParaRPr lang="en-US" sz="120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12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{ 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13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2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final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200" dirty="0" err="1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DEFAULT_KEY = </a:t>
            </a:r>
            <a:r>
              <a:rPr lang="en-US" sz="12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3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14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200" dirty="0" err="1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key = DEFAULT_KEY;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15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String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inFile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= </a:t>
            </a:r>
            <a:r>
              <a:rPr lang="en-US" sz="1200" dirty="0" smtClean="0">
                <a:solidFill>
                  <a:srgbClr val="32E598"/>
                </a:solidFill>
                <a:latin typeface="Courier"/>
                <a:ea typeface="Courier"/>
                <a:cs typeface="Courier"/>
              </a:rPr>
              <a:t>""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16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String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outFile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= </a:t>
            </a:r>
            <a:r>
              <a:rPr lang="en-US" sz="1200" dirty="0" smtClean="0">
                <a:solidFill>
                  <a:srgbClr val="32E598"/>
                </a:solidFill>
                <a:latin typeface="Courier"/>
                <a:ea typeface="Courier"/>
                <a:cs typeface="Courier"/>
              </a:rPr>
              <a:t>""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17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200" dirty="0" err="1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files = </a:t>
            </a:r>
            <a:r>
              <a:rPr lang="en-US" sz="12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0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; //</a:t>
            </a:r>
            <a:r>
              <a:rPr lang="en-US" sz="12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 Number of command line arguments that are files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18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7162800" y="57912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 dirty="0"/>
              <a:t>Continued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section_3/</a:t>
            </a:r>
            <a:r>
              <a:rPr lang="en-US" dirty="0" smtClean="0">
                <a:hlinkClick r:id="rId2" action="ppaction://hlinkfile"/>
              </a:rPr>
              <a:t>CaesarCipher.java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762000"/>
            <a:ext cx="9134475" cy="577045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19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2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for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(</a:t>
            </a:r>
            <a:r>
              <a:rPr lang="en-US" sz="1200" dirty="0" err="1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= </a:t>
            </a:r>
            <a:r>
              <a:rPr lang="en-US" sz="12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0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;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&lt;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args.length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;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++)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20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{ 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21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 String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arg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=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args[i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];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22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 </a:t>
            </a:r>
            <a:r>
              <a:rPr lang="en-US" sz="12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(arg.charAt(</a:t>
            </a:r>
            <a:r>
              <a:rPr lang="en-US" sz="12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0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 == </a:t>
            </a:r>
            <a:r>
              <a:rPr lang="en-US" sz="12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&amp;</a:t>
            </a:r>
            <a:r>
              <a:rPr lang="en-US" sz="1200" dirty="0" err="1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apos;-&amp;apos</a:t>
            </a:r>
            <a:r>
              <a:rPr lang="en-US" sz="12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23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 { 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24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    //</a:t>
            </a:r>
            <a:r>
              <a:rPr lang="en-US" sz="12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 It is a command line option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25 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26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    </a:t>
            </a:r>
            <a:r>
              <a:rPr lang="en-US" sz="12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char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option = arg.charAt(</a:t>
            </a:r>
            <a:r>
              <a:rPr lang="en-US" sz="12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1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27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    </a:t>
            </a:r>
            <a:r>
              <a:rPr lang="en-US" sz="12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(option == </a:t>
            </a:r>
            <a:r>
              <a:rPr lang="en-US" sz="12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&amp;</a:t>
            </a:r>
            <a:r>
              <a:rPr lang="en-US" sz="1200" dirty="0" err="1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apos;d&amp;apos</a:t>
            </a:r>
            <a:r>
              <a:rPr lang="en-US" sz="12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 { key = -key; }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28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    </a:t>
            </a:r>
            <a:r>
              <a:rPr lang="en-US" sz="12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else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{ usage(); </a:t>
            </a:r>
            <a:r>
              <a:rPr lang="en-US" sz="12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; }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29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 }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30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 </a:t>
            </a:r>
            <a:r>
              <a:rPr lang="en-US" sz="12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else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31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 { 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32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    //</a:t>
            </a:r>
            <a:r>
              <a:rPr lang="en-US" sz="12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 It is a file name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33 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34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    files++;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35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    </a:t>
            </a:r>
            <a:r>
              <a:rPr lang="en-US" sz="12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(files == </a:t>
            </a:r>
            <a:r>
              <a:rPr lang="en-US" sz="12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1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 {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inFile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=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arg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; }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36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    </a:t>
            </a:r>
            <a:r>
              <a:rPr lang="en-US" sz="12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else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2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(files == </a:t>
            </a:r>
            <a:r>
              <a:rPr lang="en-US" sz="12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2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 {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outFile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=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arg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; }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37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 }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38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}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39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2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(files != </a:t>
            </a:r>
            <a:r>
              <a:rPr lang="en-US" sz="12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2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 { usage(); </a:t>
            </a:r>
            <a:r>
              <a:rPr lang="en-US" sz="12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; }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40 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7162800" y="57912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 dirty="0"/>
              <a:t>Continued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section_3/</a:t>
            </a:r>
            <a:r>
              <a:rPr lang="en-US" dirty="0" smtClean="0">
                <a:hlinkClick r:id="rId2" action="ppaction://hlinkfile"/>
              </a:rPr>
              <a:t>CaesarCipher.java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762000"/>
            <a:ext cx="9134475" cy="577045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41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Scanner in = </a:t>
            </a:r>
            <a:r>
              <a:rPr lang="en-US" sz="12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new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Scanner(</a:t>
            </a:r>
            <a:r>
              <a:rPr lang="en-US" sz="1200" dirty="0" err="1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new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File(inFile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));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42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in.useDelimiter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</a:t>
            </a:r>
            <a:r>
              <a:rPr lang="en-US" sz="1200" dirty="0" smtClean="0">
                <a:solidFill>
                  <a:srgbClr val="32E598"/>
                </a:solidFill>
                <a:latin typeface="Courier"/>
                <a:ea typeface="Courier"/>
                <a:cs typeface="Courier"/>
              </a:rPr>
              <a:t>""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 //</a:t>
            </a:r>
            <a:r>
              <a:rPr lang="en-US" sz="12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 Process individual characters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43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PrintWriter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out = </a:t>
            </a:r>
            <a:r>
              <a:rPr lang="en-US" sz="12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new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PrintWriter(outFile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44 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45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2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while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(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in.hasNext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())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46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{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47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 </a:t>
            </a:r>
            <a:r>
              <a:rPr lang="en-US" sz="12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char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from = in.next().charAt(</a:t>
            </a:r>
            <a:r>
              <a:rPr lang="en-US" sz="12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0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48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 </a:t>
            </a:r>
            <a:r>
              <a:rPr lang="en-US" sz="12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char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to =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encrypt(from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key);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49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out.print(to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50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}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51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in.close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52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out.close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();              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53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}  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54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7162800" y="57912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 dirty="0"/>
              <a:t>Continued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section_3/</a:t>
            </a:r>
            <a:r>
              <a:rPr lang="en-US" dirty="0" smtClean="0">
                <a:hlinkClick r:id="rId2" action="ppaction://hlinkfile"/>
              </a:rPr>
              <a:t>CaesarCipher.java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762000"/>
            <a:ext cx="9134475" cy="577045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55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/**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56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2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Encrypts upper- and lowercase characters by shifting them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57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2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according to a key.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58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@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param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ch</a:t>
            </a:r>
            <a:r>
              <a:rPr lang="en-US" sz="12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 the letter to be encrypted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59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@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param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key</a:t>
            </a:r>
            <a:r>
              <a:rPr lang="en-US" sz="12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 the encryption key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60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@return</a:t>
            </a:r>
            <a:r>
              <a:rPr lang="en-US" sz="12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 the encrypted letter     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61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*/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62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sz="12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2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static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2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char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encrypt(</a:t>
            </a:r>
            <a:r>
              <a:rPr lang="en-US" sz="1200" dirty="0" err="1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char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ch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sz="1200" dirty="0" err="1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key)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63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{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64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200" dirty="0" err="1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base = </a:t>
            </a:r>
            <a:r>
              <a:rPr lang="en-US" sz="12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0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65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2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(</a:t>
            </a:r>
            <a:r>
              <a:rPr lang="en-US" sz="12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&amp;</a:t>
            </a:r>
            <a:r>
              <a:rPr lang="en-US" sz="1200" dirty="0" err="1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apos;A&amp;apos</a:t>
            </a:r>
            <a:r>
              <a:rPr lang="en-US" sz="12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&lt;=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ch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&amp;&amp;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ch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&lt;= </a:t>
            </a:r>
            <a:r>
              <a:rPr lang="en-US" sz="12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&amp;</a:t>
            </a:r>
            <a:r>
              <a:rPr lang="en-US" sz="1200" dirty="0" err="1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apos;Z&amp;apos</a:t>
            </a:r>
            <a:r>
              <a:rPr lang="en-US" sz="12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 { base = </a:t>
            </a:r>
            <a:r>
              <a:rPr lang="en-US" sz="12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&amp;</a:t>
            </a:r>
            <a:r>
              <a:rPr lang="en-US" sz="1200" dirty="0" err="1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apos;A&amp;apos</a:t>
            </a:r>
            <a:r>
              <a:rPr lang="en-US" sz="12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; }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66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2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else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2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(</a:t>
            </a:r>
            <a:r>
              <a:rPr lang="en-US" sz="12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&amp;</a:t>
            </a:r>
            <a:r>
              <a:rPr lang="en-US" sz="1200" dirty="0" err="1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apos;a&amp;apos</a:t>
            </a:r>
            <a:r>
              <a:rPr lang="en-US" sz="12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&lt;=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ch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&amp;&amp;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ch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&lt;= </a:t>
            </a:r>
            <a:r>
              <a:rPr lang="en-US" sz="12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&amp;</a:t>
            </a:r>
            <a:r>
              <a:rPr lang="en-US" sz="1200" dirty="0" err="1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apos;z&amp;apos</a:t>
            </a:r>
            <a:r>
              <a:rPr lang="en-US" sz="12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 { base = </a:t>
            </a:r>
            <a:r>
              <a:rPr lang="en-US" sz="12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&amp;</a:t>
            </a:r>
            <a:r>
              <a:rPr lang="en-US" sz="1200" dirty="0" err="1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apos;a&amp;apos</a:t>
            </a:r>
            <a:r>
              <a:rPr lang="en-US" sz="12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;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; }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67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2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else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{ </a:t>
            </a:r>
            <a:r>
              <a:rPr lang="en-US" sz="12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ch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; } //</a:t>
            </a:r>
            <a:r>
              <a:rPr lang="en-US" sz="12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 Not a letter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68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200" dirty="0" err="1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offset =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ch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- base + key;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69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2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final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200" dirty="0" err="1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LETTERS = </a:t>
            </a:r>
            <a:r>
              <a:rPr lang="en-US" sz="12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26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; //</a:t>
            </a:r>
            <a:r>
              <a:rPr lang="en-US" sz="12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 Number of letters in the Roman alphabet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70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2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(offset &gt; LETTERS) { offset = offset - LETTERS; }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71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2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else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2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(offset &lt; </a:t>
            </a:r>
            <a:r>
              <a:rPr lang="en-US" sz="12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0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 { offset = offset + LETTERS; }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72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2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(</a:t>
            </a:r>
            <a:r>
              <a:rPr lang="en-US" sz="12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char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 (base + offset);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73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}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74 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75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/**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76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2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Prints a message describing proper usage.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77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*/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78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sz="12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2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static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2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usage()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79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{ 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80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System.out.println(</a:t>
            </a:r>
            <a:r>
              <a:rPr lang="en-US" sz="1200" dirty="0" err="1" smtClean="0">
                <a:solidFill>
                  <a:srgbClr val="32E598"/>
                </a:solidFill>
                <a:latin typeface="Courier"/>
                <a:ea typeface="Courier"/>
                <a:cs typeface="Courier"/>
              </a:rPr>
              <a:t>"Usage</a:t>
            </a:r>
            <a:r>
              <a:rPr lang="en-US" sz="1200" dirty="0" smtClean="0">
                <a:solidFill>
                  <a:srgbClr val="32E598"/>
                </a:solidFill>
                <a:latin typeface="Courier"/>
                <a:ea typeface="Courier"/>
                <a:cs typeface="Courier"/>
              </a:rPr>
              <a:t>: java </a:t>
            </a:r>
            <a:r>
              <a:rPr lang="en-US" sz="1200" dirty="0" err="1" smtClean="0">
                <a:solidFill>
                  <a:srgbClr val="32E598"/>
                </a:solidFill>
                <a:latin typeface="Courier"/>
                <a:ea typeface="Courier"/>
                <a:cs typeface="Courier"/>
              </a:rPr>
              <a:t>CaesarCipher</a:t>
            </a:r>
            <a:r>
              <a:rPr lang="en-US" sz="1200" dirty="0" smtClean="0">
                <a:solidFill>
                  <a:srgbClr val="32E598"/>
                </a:solidFill>
                <a:latin typeface="Courier"/>
                <a:ea typeface="Courier"/>
                <a:cs typeface="Courier"/>
              </a:rPr>
              <a:t> [-</a:t>
            </a:r>
            <a:r>
              <a:rPr lang="en-US" sz="1200" dirty="0" err="1" smtClean="0">
                <a:solidFill>
                  <a:srgbClr val="32E598"/>
                </a:solidFill>
                <a:latin typeface="Courier"/>
                <a:ea typeface="Courier"/>
                <a:cs typeface="Courier"/>
              </a:rPr>
              <a:t>d</a:t>
            </a:r>
            <a:r>
              <a:rPr lang="en-US" sz="1200" dirty="0" smtClean="0">
                <a:solidFill>
                  <a:srgbClr val="32E598"/>
                </a:solidFill>
                <a:latin typeface="Courier"/>
                <a:ea typeface="Courier"/>
                <a:cs typeface="Courier"/>
              </a:rPr>
              <a:t>] </a:t>
            </a:r>
            <a:r>
              <a:rPr lang="en-US" sz="1200" dirty="0" err="1" smtClean="0">
                <a:solidFill>
                  <a:srgbClr val="32E598"/>
                </a:solidFill>
                <a:latin typeface="Courier"/>
                <a:ea typeface="Courier"/>
                <a:cs typeface="Courier"/>
              </a:rPr>
              <a:t>infile</a:t>
            </a:r>
            <a:r>
              <a:rPr lang="en-US" sz="1200" dirty="0" smtClean="0">
                <a:solidFill>
                  <a:srgbClr val="32E598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200" dirty="0" err="1" smtClean="0">
                <a:solidFill>
                  <a:srgbClr val="32E598"/>
                </a:solidFill>
                <a:latin typeface="Courier"/>
                <a:ea typeface="Courier"/>
                <a:cs typeface="Courier"/>
              </a:rPr>
              <a:t>outfile</a:t>
            </a:r>
            <a:r>
              <a:rPr lang="en-US" sz="1200" dirty="0" smtClean="0">
                <a:solidFill>
                  <a:srgbClr val="32E598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81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}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82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}</a:t>
            </a:r>
            <a:endParaRPr lang="en-US" sz="1200" b="1" dirty="0" smtClean="0">
              <a:solidFill>
                <a:srgbClr val="0073FF"/>
              </a:solidFill>
              <a:latin typeface="Courier"/>
              <a:ea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11.11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4294967295"/>
          </p:nvPr>
        </p:nvSpPr>
        <p:spPr>
          <a:xfrm>
            <a:off x="599372" y="2676939"/>
            <a:ext cx="8535664" cy="84674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Answer: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args[0]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"-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d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"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args[1]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"file1.txt"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idx="4294967295"/>
          </p:nvPr>
        </p:nvSpPr>
        <p:spPr>
          <a:xfrm>
            <a:off x="0" y="958814"/>
            <a:ext cx="9135036" cy="145184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If the program is invoked with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java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CaesarCipher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-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d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file1.txt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what are the elements of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args</a:t>
            </a:r>
            <a:r>
              <a:rPr lang="en-US" dirty="0" smtClean="0"/>
              <a:t>?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11.12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4294967295"/>
          </p:nvPr>
        </p:nvSpPr>
        <p:spPr>
          <a:xfrm>
            <a:off x="599372" y="1775708"/>
            <a:ext cx="8535664" cy="250751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Answer: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Then the program prints a message</a:t>
            </a:r>
          </a:p>
          <a:p>
            <a:pPr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Usage: java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CaesarCipher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[-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d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]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infile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outfile</a:t>
            </a:r>
            <a:endParaRPr lang="en-US" sz="20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9" name="Content Placeholder 5"/>
          <p:cNvSpPr>
            <a:spLocks noGrp="1"/>
          </p:cNvSpPr>
          <p:nvPr>
            <p:ph idx="4294967295"/>
          </p:nvPr>
        </p:nvSpPr>
        <p:spPr>
          <a:xfrm>
            <a:off x="0" y="958815"/>
            <a:ext cx="9135036" cy="483275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Trace the program when it is invoked as in Self Check 11.</a:t>
            </a:r>
            <a:endParaRPr lang="en-US" dirty="0"/>
          </a:p>
        </p:txBody>
      </p:sp>
      <p:pic>
        <p:nvPicPr>
          <p:cNvPr id="6" name="Picture 5" descr="sc11.12_tra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236" y="1775708"/>
            <a:ext cx="4044536" cy="1519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Reading and Writing Text Files - Writing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762000"/>
            <a:ext cx="9134475" cy="5787810"/>
          </a:xfrm>
        </p:spPr>
        <p:txBody>
          <a:bodyPr/>
          <a:lstStyle/>
          <a:p>
            <a:r>
              <a:rPr lang="en-US" dirty="0" smtClean="0"/>
              <a:t>To write to a file, construct a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PrintWriter</a:t>
            </a:r>
            <a:r>
              <a:rPr lang="en-US" dirty="0" smtClean="0"/>
              <a:t> object: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PrintWriter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out = new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PrintWriter("output.txt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"); </a:t>
            </a:r>
          </a:p>
          <a:p>
            <a:r>
              <a:rPr lang="en-US" dirty="0" smtClean="0"/>
              <a:t>If file already exists, it is emptied before the new data are written into it. </a:t>
            </a:r>
          </a:p>
          <a:p>
            <a:r>
              <a:rPr lang="en-US" dirty="0" smtClean="0"/>
              <a:t>If file doesn't exist, an empty file is created.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print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println</a:t>
            </a:r>
            <a:r>
              <a:rPr lang="en-US" dirty="0" smtClean="0"/>
              <a:t> to write into a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PrintWriter</a:t>
            </a:r>
            <a:r>
              <a:rPr lang="en-US" dirty="0" smtClean="0"/>
              <a:t>: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out.println("Hello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, World!");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out.printf("Total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: %8.2f\n", total); </a:t>
            </a:r>
          </a:p>
          <a:p>
            <a:r>
              <a:rPr lang="en-US" dirty="0" smtClean="0"/>
              <a:t>You must close a file when you are done processing it: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in.close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();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out.close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();</a:t>
            </a:r>
          </a:p>
          <a:p>
            <a:pPr lvl="1">
              <a:buNone/>
            </a:pPr>
            <a:r>
              <a:rPr lang="en-US" sz="2400" dirty="0" smtClean="0"/>
              <a:t>Otherwise, not all of the output may be written to the disk file. </a:t>
            </a:r>
          </a:p>
          <a:p>
            <a:r>
              <a:rPr lang="en-US" dirty="0" smtClean="0"/>
              <a:t>Always specify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"UTF-8" </a:t>
            </a:r>
            <a:r>
              <a:rPr lang="en-US" dirty="0" smtClean="0"/>
              <a:t>as the second parameter when construction a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Scanner</a:t>
            </a:r>
            <a:r>
              <a:rPr lang="en-US" dirty="0" smtClean="0"/>
              <a:t> or a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PrintWriter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11.13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4294967295"/>
          </p:nvPr>
        </p:nvSpPr>
        <p:spPr>
          <a:xfrm>
            <a:off x="425249" y="3330707"/>
            <a:ext cx="8535664" cy="12591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Answer:</a:t>
            </a:r>
            <a:r>
              <a:rPr lang="en-US" dirty="0" smtClean="0"/>
              <a:t> The program will run correctly. The loop that parses the options does not depend on the positions in which the options appear.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idx="4294967295"/>
          </p:nvPr>
        </p:nvSpPr>
        <p:spPr>
          <a:xfrm>
            <a:off x="0" y="958814"/>
            <a:ext cx="9135036" cy="1817748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Will </a:t>
            </a:r>
            <a:r>
              <a:rPr lang="en-US" dirty="0" smtClean="0"/>
              <a:t>the program run correctly if the program is invoked with</a:t>
            </a:r>
          </a:p>
          <a:p>
            <a:pPr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	java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CaesarCipher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file1.txt file2.txt –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If </a:t>
            </a:r>
            <a:r>
              <a:rPr lang="en-US" dirty="0" smtClean="0"/>
              <a:t>so, why? If not, why not?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11.14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4294967295"/>
          </p:nvPr>
        </p:nvSpPr>
        <p:spPr>
          <a:xfrm>
            <a:off x="435492" y="2075211"/>
            <a:ext cx="8535664" cy="130929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Answer:</a:t>
            </a:r>
            <a:r>
              <a:rPr lang="en-US" dirty="0" smtClean="0"/>
              <a:t> FDHVDU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idx="4294967295"/>
          </p:nvPr>
        </p:nvSpPr>
        <p:spPr>
          <a:xfrm>
            <a:off x="0" y="958815"/>
            <a:ext cx="9135036" cy="461751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Encrypt </a:t>
            </a:r>
            <a:r>
              <a:rPr lang="en-US" dirty="0" smtClean="0"/>
              <a:t>CAESAR using the Caesar cipher.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11.15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4294967295"/>
          </p:nvPr>
        </p:nvSpPr>
        <p:spPr>
          <a:xfrm>
            <a:off x="423970" y="2914740"/>
            <a:ext cx="8535664" cy="318185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Answer:</a:t>
            </a:r>
            <a:r>
              <a:rPr lang="en-US" dirty="0" smtClean="0"/>
              <a:t> Add the lines</a:t>
            </a:r>
          </a:p>
          <a:p>
            <a:pPr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	else if (option == '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k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’)</a:t>
            </a:r>
          </a:p>
          <a:p>
            <a:pPr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	{</a:t>
            </a:r>
          </a:p>
          <a:p>
            <a:pPr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	   key =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Integer.parseInt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 args[i].substring(2));</a:t>
            </a:r>
          </a:p>
          <a:p>
            <a:pPr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	}</a:t>
            </a:r>
          </a:p>
          <a:p>
            <a:pPr>
              <a:buNone/>
            </a:pPr>
            <a:r>
              <a:rPr lang="en-US" dirty="0" smtClean="0"/>
              <a:t>after line 27 and update the usage information.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idx="4294967295"/>
          </p:nvPr>
        </p:nvSpPr>
        <p:spPr>
          <a:xfrm>
            <a:off x="0" y="958815"/>
            <a:ext cx="9135036" cy="1710128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How </a:t>
            </a:r>
            <a:r>
              <a:rPr lang="en-US" dirty="0" smtClean="0"/>
              <a:t>can you modify the program so that the user can specify an encryption key other than 3 with a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-k</a:t>
            </a:r>
            <a:r>
              <a:rPr lang="en-US" dirty="0" smtClean="0"/>
              <a:t> option, for example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java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CaesarCipher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-k15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input.txt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output.txt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endParaRPr lang="en-US" sz="2000" dirty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Exception Handling - Throwing Exceptions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428045"/>
          </a:xfrm>
        </p:spPr>
        <p:txBody>
          <a:bodyPr/>
          <a:lstStyle/>
          <a:p>
            <a:r>
              <a:rPr lang="en-US" dirty="0" smtClean="0"/>
              <a:t>Exception handling provides a flexible mechanism for passing control from the point of error detection to a handler that can deal with the error. </a:t>
            </a:r>
          </a:p>
          <a:p>
            <a:r>
              <a:rPr lang="en-US" dirty="0" smtClean="0"/>
              <a:t>When you detect an error condition, throw an exception object to signal an exceptional condition </a:t>
            </a:r>
          </a:p>
          <a:p>
            <a:r>
              <a:rPr lang="en-US" dirty="0" smtClean="0"/>
              <a:t>If someone tries to withdraw too much money from a bank account </a:t>
            </a:r>
          </a:p>
          <a:p>
            <a:pPr lvl="1"/>
            <a:r>
              <a:rPr lang="en-US" dirty="0" smtClean="0"/>
              <a:t>Throw an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IllegalArgumentException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  <a:p>
            <a:pPr lvl="2">
              <a:buNone/>
            </a:pP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IllegalArgumentException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exception =</a:t>
            </a:r>
          </a:p>
          <a:p>
            <a:pPr lvl="2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new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IllegalArgumentException("Amount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exceeds balance");</a:t>
            </a:r>
          </a:p>
          <a:p>
            <a:pPr lvl="2"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throw exception;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Exception Handling - Throwing Exceptions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428045"/>
          </a:xfrm>
        </p:spPr>
        <p:txBody>
          <a:bodyPr/>
          <a:lstStyle/>
          <a:p>
            <a:r>
              <a:rPr lang="en-US" dirty="0" smtClean="0"/>
              <a:t>When an exception is thrown, method terminates immediately</a:t>
            </a:r>
          </a:p>
          <a:p>
            <a:pPr lvl="1"/>
            <a:r>
              <a:rPr lang="en-US" dirty="0" smtClean="0"/>
              <a:t>Execution continues with an exception handler </a:t>
            </a:r>
          </a:p>
          <a:p>
            <a:r>
              <a:rPr lang="en-US" dirty="0" smtClean="0"/>
              <a:t>When you throw an exception, the normal control flow is terminated. This is similar to a circuit breaker that cuts off the flow of electricity in a dangerous situation.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pic>
        <p:nvPicPr>
          <p:cNvPr id="4" name="Picture 3" descr="circuit_break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70" y="3428999"/>
            <a:ext cx="1485900" cy="2676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26ADAE"/>
                </a:solidFill>
              </a:rPr>
              <a:t>Syntax 11.1 </a:t>
            </a:r>
            <a:r>
              <a:rPr lang="en-US" dirty="0" smtClean="0"/>
              <a:t>Throwing an Exception</a:t>
            </a:r>
            <a:endParaRPr lang="en-US" dirty="0"/>
          </a:p>
        </p:txBody>
      </p:sp>
      <p:pic>
        <p:nvPicPr>
          <p:cNvPr id="5" name="Picture 4" descr="syntax11.1_throw_exce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958" y="1213047"/>
            <a:ext cx="7548083" cy="3284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Hierarchy of Exception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428045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Figure 2</a:t>
            </a:r>
            <a:r>
              <a:rPr lang="en-US" dirty="0" smtClean="0"/>
              <a:t> A Part of the Hierarchy of Exception Classes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pic>
        <p:nvPicPr>
          <p:cNvPr id="5" name="Picture 4" descr="exception_hierarch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380" y="1355147"/>
            <a:ext cx="4972228" cy="51563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Catching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42804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Every exception should be handled somewhere in your program</a:t>
            </a:r>
          </a:p>
          <a:p>
            <a:r>
              <a:rPr lang="en-US" dirty="0" smtClean="0"/>
              <a:t>Place the statements that can cause an exception inside a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try</a:t>
            </a:r>
            <a:r>
              <a:rPr lang="en-US" dirty="0" smtClean="0"/>
              <a:t> block, and the handler inside a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catch</a:t>
            </a:r>
            <a:r>
              <a:rPr lang="en-US" dirty="0" smtClean="0"/>
              <a:t> clause.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try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String filename = . . .;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Scanner in = new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Scanner(new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File(filename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String input =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in.next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value =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Integer.parseInt(input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. . .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catch (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IOException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exception)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exception.printStackTrace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catch (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NumberFormatException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exception)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System.out.println(exception.getMessage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Catching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428045"/>
          </a:xfrm>
        </p:spPr>
        <p:txBody>
          <a:bodyPr/>
          <a:lstStyle/>
          <a:p>
            <a:r>
              <a:rPr lang="en-US" dirty="0" smtClean="0"/>
              <a:t>Three exceptions may be thrown in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try </a:t>
            </a:r>
            <a:r>
              <a:rPr lang="en-US" dirty="0" smtClean="0"/>
              <a:t>block: 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Scanner</a:t>
            </a:r>
            <a:r>
              <a:rPr lang="en-US" dirty="0" smtClean="0"/>
              <a:t> constructor can throw a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FileNotFoundException</a:t>
            </a:r>
            <a:r>
              <a:rPr lang="en-US" dirty="0" smtClean="0"/>
              <a:t>. </a:t>
            </a:r>
          </a:p>
          <a:p>
            <a:pPr lvl="1"/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Scanner.next</a:t>
            </a:r>
            <a:r>
              <a:rPr lang="en-US" dirty="0" smtClean="0"/>
              <a:t> can throw a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NoSuchElementException</a:t>
            </a:r>
            <a:r>
              <a:rPr lang="en-US" dirty="0" smtClean="0"/>
              <a:t>. </a:t>
            </a:r>
          </a:p>
          <a:p>
            <a:pPr lvl="1"/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Integer.parseInt</a:t>
            </a:r>
            <a:r>
              <a:rPr lang="en-US" dirty="0" smtClean="0"/>
              <a:t> can throw a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NumberFormatException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If any of these exceptions is actually thrown, then the rest of the instructions in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try</a:t>
            </a:r>
            <a:r>
              <a:rPr lang="en-US" dirty="0" smtClean="0"/>
              <a:t> block are skipped.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Catching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428045"/>
          </a:xfrm>
        </p:spPr>
        <p:txBody>
          <a:bodyPr/>
          <a:lstStyle/>
          <a:p>
            <a:r>
              <a:rPr lang="en-US" dirty="0" smtClean="0"/>
              <a:t>What happens when each exception is thrown:</a:t>
            </a:r>
          </a:p>
          <a:p>
            <a:r>
              <a:rPr lang="en-US" dirty="0" smtClean="0"/>
              <a:t>If a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FileNotFoundException</a:t>
            </a:r>
            <a:r>
              <a:rPr lang="en-US" dirty="0" smtClean="0"/>
              <a:t> is thrown, </a:t>
            </a:r>
          </a:p>
          <a:p>
            <a:pPr lvl="1"/>
            <a:r>
              <a:rPr lang="en-US" dirty="0" smtClean="0"/>
              <a:t>then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catch</a:t>
            </a:r>
            <a:r>
              <a:rPr lang="en-US" dirty="0" smtClean="0"/>
              <a:t> clause for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IOException</a:t>
            </a:r>
            <a:r>
              <a:rPr lang="en-US" dirty="0" smtClean="0"/>
              <a:t> is executed because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FileNotFoundException</a:t>
            </a:r>
            <a:r>
              <a:rPr lang="en-US" dirty="0" smtClean="0"/>
              <a:t> is a descendant of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IOException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If you want to show the user a different message for a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FileNotFoundException</a:t>
            </a:r>
            <a:r>
              <a:rPr lang="en-US" dirty="0" smtClean="0"/>
              <a:t>, you must place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catch</a:t>
            </a:r>
            <a:r>
              <a:rPr lang="en-US" dirty="0" smtClean="0"/>
              <a:t> clause before the clause for an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IOException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  <a:p>
            <a:r>
              <a:rPr lang="en-US" dirty="0" smtClean="0"/>
              <a:t>If a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NumberFormatException</a:t>
            </a:r>
            <a:r>
              <a:rPr lang="en-US" dirty="0" smtClean="0"/>
              <a:t> occurs, </a:t>
            </a:r>
          </a:p>
          <a:p>
            <a:pPr lvl="1"/>
            <a:r>
              <a:rPr lang="en-US" dirty="0" smtClean="0"/>
              <a:t>then the second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catch</a:t>
            </a:r>
            <a:r>
              <a:rPr lang="en-US" dirty="0" smtClean="0"/>
              <a:t> clause is executed.</a:t>
            </a:r>
          </a:p>
          <a:p>
            <a:r>
              <a:rPr lang="en-US" dirty="0" smtClean="0"/>
              <a:t>A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NoSuchElementException</a:t>
            </a:r>
            <a:r>
              <a:rPr lang="en-US" dirty="0" smtClean="0"/>
              <a:t> is not caught by any of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catch</a:t>
            </a:r>
            <a:r>
              <a:rPr lang="en-US" dirty="0" smtClean="0"/>
              <a:t> clauses. </a:t>
            </a:r>
          </a:p>
          <a:p>
            <a:pPr lvl="1"/>
            <a:r>
              <a:rPr lang="en-US" dirty="0" smtClean="0"/>
              <a:t>The exception remains thrown until it is caught by another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try</a:t>
            </a:r>
            <a:r>
              <a:rPr lang="en-US" dirty="0" smtClean="0"/>
              <a:t> block.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FileNotFoundException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7100"/>
            <a:ext cx="9134475" cy="4228073"/>
          </a:xfrm>
        </p:spPr>
        <p:txBody>
          <a:bodyPr/>
          <a:lstStyle/>
          <a:p>
            <a:r>
              <a:rPr lang="en-US" dirty="0" smtClean="0"/>
              <a:t>When the input or output file doesn't exist, a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FileNotFoundException</a:t>
            </a:r>
            <a:r>
              <a:rPr lang="en-US" dirty="0" smtClean="0"/>
              <a:t> can occur. </a:t>
            </a:r>
          </a:p>
          <a:p>
            <a:r>
              <a:rPr lang="en-US" dirty="0" smtClean="0"/>
              <a:t>To handle the exception, label the main method like this: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static void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main(String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[]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args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 throws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FileNotFoundException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26ADAE"/>
                </a:solidFill>
              </a:rPr>
              <a:t>Syntax 11.2 </a:t>
            </a:r>
            <a:r>
              <a:rPr lang="en-US" dirty="0" smtClean="0"/>
              <a:t>Catching Exceptions</a:t>
            </a:r>
            <a:endParaRPr lang="en-US" dirty="0"/>
          </a:p>
        </p:txBody>
      </p:sp>
      <p:pic>
        <p:nvPicPr>
          <p:cNvPr id="4" name="Picture 3" descr="syntax11.2_catch_exce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98" y="922365"/>
            <a:ext cx="8803639" cy="55519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Catching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428045"/>
          </a:xfrm>
        </p:spPr>
        <p:txBody>
          <a:bodyPr/>
          <a:lstStyle/>
          <a:p>
            <a:r>
              <a:rPr lang="en-US" dirty="0" smtClean="0"/>
              <a:t>Each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catch</a:t>
            </a:r>
            <a:r>
              <a:rPr lang="en-US" dirty="0" smtClean="0"/>
              <a:t> clause contains a handler.</a:t>
            </a:r>
          </a:p>
          <a:p>
            <a:r>
              <a:rPr lang="en-US" dirty="0" smtClean="0"/>
              <a:t>Our example just informed the user of a problem.</a:t>
            </a:r>
          </a:p>
          <a:p>
            <a:r>
              <a:rPr lang="en-US" dirty="0" smtClean="0"/>
              <a:t>Often better to give the user another chance.</a:t>
            </a:r>
          </a:p>
          <a:p>
            <a:r>
              <a:rPr lang="en-US" dirty="0" smtClean="0"/>
              <a:t>When you throw an exception, you can provide your own message string.</a:t>
            </a:r>
          </a:p>
          <a:p>
            <a:r>
              <a:rPr lang="en-US" dirty="0" smtClean="0"/>
              <a:t>For example, when you call</a:t>
            </a:r>
          </a:p>
          <a:p>
            <a:pPr lvl="1"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throw new 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IllegalArgumentException("Amount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exceeds balance");</a:t>
            </a:r>
          </a:p>
          <a:p>
            <a:pPr lvl="1">
              <a:buNone/>
            </a:pPr>
            <a:r>
              <a:rPr lang="en-US" sz="2400" dirty="0" smtClean="0"/>
              <a:t>the message of the exception is the string provided in the constructor.</a:t>
            </a:r>
          </a:p>
          <a:p>
            <a:r>
              <a:rPr lang="en-US" dirty="0" smtClean="0"/>
              <a:t>You should only catch those exceptions that you can handle.</a:t>
            </a:r>
            <a:endParaRPr lang="en-US" dirty="0"/>
          </a:p>
        </p:txBody>
      </p:sp>
      <p:pic>
        <p:nvPicPr>
          <p:cNvPr id="5" name="Picture 4" descr="catching_frisbe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957" y="5045366"/>
            <a:ext cx="2427635" cy="18126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Checked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428045"/>
          </a:xfrm>
        </p:spPr>
        <p:txBody>
          <a:bodyPr/>
          <a:lstStyle/>
          <a:p>
            <a:r>
              <a:rPr lang="en-US" dirty="0" smtClean="0"/>
              <a:t>Exceptions fall into three categories</a:t>
            </a:r>
          </a:p>
          <a:p>
            <a:r>
              <a:rPr lang="en-US" dirty="0" smtClean="0"/>
              <a:t>Internal errors are reported by descendants of the type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Error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OutOfMemoryError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Descendants of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RuntimeException</a:t>
            </a:r>
            <a:r>
              <a:rPr lang="en-US" dirty="0" smtClean="0"/>
              <a:t>, 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IndexOutOfBoundsException</a:t>
            </a:r>
            <a:r>
              <a:rPr lang="en-US" dirty="0" smtClean="0"/>
              <a:t> or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IllegalArgumentException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  <a:p>
            <a:pPr lvl="1"/>
            <a:r>
              <a:rPr lang="en-US" dirty="0" smtClean="0"/>
              <a:t>Indicate errors in your code. </a:t>
            </a:r>
          </a:p>
          <a:p>
            <a:pPr lvl="1"/>
            <a:r>
              <a:rPr lang="en-US" dirty="0" smtClean="0"/>
              <a:t>They are called unchecked exceptions.</a:t>
            </a:r>
          </a:p>
          <a:p>
            <a:r>
              <a:rPr lang="en-US" dirty="0" smtClean="0"/>
              <a:t>All other exceptions are checked exceptions. </a:t>
            </a:r>
          </a:p>
          <a:p>
            <a:pPr lvl="1"/>
            <a:r>
              <a:rPr lang="en-US" dirty="0" smtClean="0"/>
              <a:t>Indicate that something has gone wrong for some external reason beyond your control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IOException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Checked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428045"/>
          </a:xfrm>
        </p:spPr>
        <p:txBody>
          <a:bodyPr/>
          <a:lstStyle/>
          <a:p>
            <a:r>
              <a:rPr lang="en-US" dirty="0" smtClean="0"/>
              <a:t>Checked exceptions are due to external circumstances that the programmer cannot prevent. </a:t>
            </a:r>
          </a:p>
          <a:p>
            <a:pPr lvl="1"/>
            <a:r>
              <a:rPr lang="en-US" dirty="0" smtClean="0"/>
              <a:t>The compiler checks that your program handles these exceptions.</a:t>
            </a:r>
          </a:p>
          <a:p>
            <a:r>
              <a:rPr lang="en-US" dirty="0" smtClean="0"/>
              <a:t>The unchecked exceptions are your fault. </a:t>
            </a:r>
          </a:p>
          <a:p>
            <a:pPr lvl="1"/>
            <a:r>
              <a:rPr lang="en-US" dirty="0" smtClean="0"/>
              <a:t>The compiler does not check whether you handle an unchecked exception.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Checked Exceptions -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throws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428045"/>
          </a:xfrm>
        </p:spPr>
        <p:txBody>
          <a:bodyPr/>
          <a:lstStyle/>
          <a:p>
            <a:r>
              <a:rPr lang="en-US" dirty="0" smtClean="0"/>
              <a:t>You can handle the checked exception in the same method that throws it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try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File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inFile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= new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File(filename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Scanner in = new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Scanner(inFile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); //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ThrowsFileNotFoundException</a:t>
            </a:r>
            <a:endParaRPr lang="en-US" sz="16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. . .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catch (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FileNotFoundException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exception) // Exception caught here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. . .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Checked Exceptions -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throws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428045"/>
          </a:xfrm>
        </p:spPr>
        <p:txBody>
          <a:bodyPr/>
          <a:lstStyle/>
          <a:p>
            <a:r>
              <a:rPr lang="en-US" dirty="0" smtClean="0"/>
              <a:t>Often the current method cannot handle the exception. Tell the compiler you are aware of the exception</a:t>
            </a:r>
          </a:p>
          <a:p>
            <a:r>
              <a:rPr lang="en-US" dirty="0" smtClean="0"/>
              <a:t>You want the method to terminate if the exception occurs</a:t>
            </a:r>
          </a:p>
          <a:p>
            <a:r>
              <a:rPr lang="en-US" dirty="0" smtClean="0"/>
              <a:t>Add a throws clause to the method header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void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readData(String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filename) </a:t>
            </a:r>
            <a:r>
              <a:rPr lang="en-US" sz="1600" dirty="0" smtClean="0">
                <a:solidFill>
                  <a:srgbClr val="006CB8"/>
                </a:solidFill>
                <a:latin typeface="Lucida Sans Typewriter"/>
                <a:ea typeface="Courier New" charset="0"/>
                <a:cs typeface="Courier New" charset="0"/>
              </a:rPr>
              <a:t>throws </a:t>
            </a:r>
            <a:r>
              <a:rPr lang="en-US" sz="1600" dirty="0" err="1" smtClean="0">
                <a:solidFill>
                  <a:srgbClr val="006CB8"/>
                </a:solidFill>
                <a:latin typeface="Lucida Sans Typewriter"/>
                <a:ea typeface="Courier New" charset="0"/>
                <a:cs typeface="Courier New" charset="0"/>
              </a:rPr>
              <a:t>FileNotFoundException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File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inFile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= new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File(filename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Scanner in = new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Scanner(inFile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. . .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Checked Exceptions -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throws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428045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throws</a:t>
            </a:r>
            <a:r>
              <a:rPr lang="en-US" dirty="0" smtClean="0"/>
              <a:t> clause signals to the caller of your method that it may encounter a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FileNotFoundException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caller must decide </a:t>
            </a:r>
          </a:p>
          <a:p>
            <a:pPr lvl="2">
              <a:buFont typeface="Courier New"/>
              <a:buChar char="o"/>
            </a:pPr>
            <a:r>
              <a:rPr lang="en-US" dirty="0" smtClean="0"/>
              <a:t>To handle the exception</a:t>
            </a:r>
          </a:p>
          <a:p>
            <a:pPr lvl="2">
              <a:buFont typeface="Courier New"/>
              <a:buChar char="o"/>
            </a:pPr>
            <a:r>
              <a:rPr lang="en-US" dirty="0" smtClean="0"/>
              <a:t>Or declare the exception may be thrown</a:t>
            </a:r>
          </a:p>
          <a:p>
            <a:r>
              <a:rPr lang="en-US" dirty="0" smtClean="0"/>
              <a:t>Throw early, catch late</a:t>
            </a:r>
          </a:p>
          <a:p>
            <a:pPr lvl="1"/>
            <a:r>
              <a:rPr lang="en-US" dirty="0" smtClean="0"/>
              <a:t>Throw an exception as soon as a problem is detected.</a:t>
            </a:r>
          </a:p>
          <a:p>
            <a:pPr lvl="1"/>
            <a:r>
              <a:rPr lang="en-US" dirty="0" smtClean="0"/>
              <a:t>Catch it only when the problem can be handled</a:t>
            </a:r>
          </a:p>
          <a:p>
            <a:r>
              <a:rPr lang="en-US" dirty="0" smtClean="0"/>
              <a:t>Just as trucks with large or hazardous loads carry warning signs, the throws clause warns the caller that an exception may occur.</a:t>
            </a:r>
            <a:endParaRPr lang="en-US" sz="16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pic>
        <p:nvPicPr>
          <p:cNvPr id="4" name="Picture 3" descr="wide_lo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16" y="4692174"/>
            <a:ext cx="1320429" cy="21658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26ADAE"/>
                </a:solidFill>
              </a:rPr>
              <a:t>Syntax 11.3 </a:t>
            </a:r>
            <a:r>
              <a:rPr lang="en-US" sz="32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throws</a:t>
            </a:r>
            <a:r>
              <a:rPr lang="en-US" sz="3200" dirty="0" smtClean="0"/>
              <a:t> Clause</a:t>
            </a:r>
            <a:endParaRPr lang="en-US" sz="3200" dirty="0"/>
          </a:p>
        </p:txBody>
      </p:sp>
      <p:pic>
        <p:nvPicPr>
          <p:cNvPr id="5" name="Picture 4" descr="syntax11.3_throw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251" y="1071834"/>
            <a:ext cx="7071498" cy="23571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finally</a:t>
            </a:r>
            <a:r>
              <a:rPr lang="en-US" dirty="0" smtClean="0"/>
              <a:t>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428045"/>
          </a:xfrm>
        </p:spPr>
        <p:txBody>
          <a:bodyPr/>
          <a:lstStyle/>
          <a:p>
            <a:r>
              <a:rPr lang="en-US" dirty="0" smtClean="0"/>
              <a:t>Once a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try</a:t>
            </a:r>
            <a:r>
              <a:rPr lang="en-US" dirty="0" smtClean="0"/>
              <a:t> block is entered, the statements in a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finally</a:t>
            </a:r>
            <a:r>
              <a:rPr lang="en-US" dirty="0" smtClean="0"/>
              <a:t> clause are guaranteed to be executed - whether or not an exception is thrown.</a:t>
            </a:r>
          </a:p>
          <a:p>
            <a:r>
              <a:rPr lang="en-US" dirty="0" smtClean="0"/>
              <a:t>Use when you do some clean up</a:t>
            </a:r>
          </a:p>
          <a:p>
            <a:r>
              <a:rPr lang="en-US" dirty="0" smtClean="0"/>
              <a:t>Example - closing files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PrintWriter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out = new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PrintWriter(filename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);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try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writeData(out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);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finally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out.close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();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 </a:t>
            </a:r>
          </a:p>
          <a:p>
            <a:r>
              <a:rPr lang="en-US" dirty="0" smtClean="0"/>
              <a:t>Executes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close</a:t>
            </a:r>
            <a:r>
              <a:rPr lang="en-US" dirty="0" smtClean="0"/>
              <a:t> even if an exception is thrown.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finally</a:t>
            </a:r>
            <a:r>
              <a:rPr lang="en-US" dirty="0" smtClean="0"/>
              <a:t>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400013" y="921456"/>
            <a:ext cx="6743987" cy="5428045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All visitors to a foreign country have to go through passport control, no matter what happened on their trip. Similarly, the code in a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finally</a:t>
            </a:r>
            <a:r>
              <a:rPr lang="en-US" dirty="0" smtClean="0"/>
              <a:t> clause is always executed, even when an exception has occurred.</a:t>
            </a:r>
            <a:endParaRPr lang="en-US" dirty="0"/>
          </a:p>
        </p:txBody>
      </p:sp>
      <p:pic>
        <p:nvPicPr>
          <p:cNvPr id="4" name="Picture 3" descr="passpor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83" y="921456"/>
            <a:ext cx="1933575" cy="3133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Reading and Writing Text Files - Example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7100"/>
            <a:ext cx="9134475" cy="554799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Read a file containing numbers </a:t>
            </a:r>
          </a:p>
          <a:p>
            <a:pPr lvl="1"/>
            <a:r>
              <a:rPr lang="en-US" dirty="0" smtClean="0"/>
              <a:t>Sample input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32 54 67.5 29 35 80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115 44.5 100 65</a:t>
            </a:r>
          </a:p>
          <a:p>
            <a:r>
              <a:rPr lang="en-US" dirty="0" smtClean="0"/>
              <a:t>Write the numbers in a column followed by their total </a:t>
            </a:r>
          </a:p>
          <a:p>
            <a:pPr lvl="1"/>
            <a:r>
              <a:rPr lang="en-US" dirty="0" smtClean="0"/>
              <a:t>Output from sample input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    32.00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    54.00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    67.50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    29.00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    35.00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    80.00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   115.00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    44.50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   100.00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    65.00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Total:   622.00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26ADAE"/>
                </a:solidFill>
              </a:rPr>
              <a:t>Syntax 11.4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finally</a:t>
            </a:r>
            <a:r>
              <a:rPr lang="en-US" dirty="0" smtClean="0"/>
              <a:t> Clause</a:t>
            </a:r>
            <a:endParaRPr lang="en-US" dirty="0"/>
          </a:p>
        </p:txBody>
      </p:sp>
      <p:pic>
        <p:nvPicPr>
          <p:cNvPr id="4" name="Picture 3" descr="syntax1.4_final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12" y="945649"/>
            <a:ext cx="7019975" cy="53326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Designing Your Own Exception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428045"/>
          </a:xfrm>
        </p:spPr>
        <p:txBody>
          <a:bodyPr/>
          <a:lstStyle/>
          <a:p>
            <a:r>
              <a:rPr lang="en-US" dirty="0" smtClean="0"/>
              <a:t>You can design your own exception types — subclasses of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Exception</a:t>
            </a:r>
            <a:r>
              <a:rPr lang="en-US" dirty="0" smtClean="0"/>
              <a:t> or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RuntimeException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Throw an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InsufficientFundsException</a:t>
            </a:r>
            <a:r>
              <a:rPr lang="en-US" dirty="0" smtClean="0"/>
              <a:t> when the amount to withdraw an amount from a bank account exceeds the current balance.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if (amount &gt; balance)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throw new 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InsufficientFundsException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 "withdrawal of " +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amount + " exceeds balance of " + balance);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 </a:t>
            </a:r>
          </a:p>
          <a:p>
            <a:r>
              <a:rPr lang="en-US" dirty="0" smtClean="0"/>
              <a:t>Make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InsufficientFundsException</a:t>
            </a:r>
            <a:r>
              <a:rPr lang="en-US" dirty="0" smtClean="0"/>
              <a:t> an unchecked exception </a:t>
            </a:r>
          </a:p>
          <a:p>
            <a:pPr lvl="1"/>
            <a:r>
              <a:rPr lang="en-US" dirty="0" smtClean="0"/>
              <a:t>Programmer could have avoided it by calling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getBalance</a:t>
            </a:r>
            <a:r>
              <a:rPr lang="en-US" dirty="0" smtClean="0"/>
              <a:t> first </a:t>
            </a:r>
          </a:p>
          <a:p>
            <a:pPr lvl="1"/>
            <a:r>
              <a:rPr lang="en-US" dirty="0" smtClean="0"/>
              <a:t>Extend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RuntimeException</a:t>
            </a:r>
            <a:r>
              <a:rPr lang="en-US" dirty="0" smtClean="0"/>
              <a:t> or one of its subclasses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Designing Your Own Exception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428045"/>
          </a:xfrm>
        </p:spPr>
        <p:txBody>
          <a:bodyPr/>
          <a:lstStyle/>
          <a:p>
            <a:r>
              <a:rPr lang="en-US" dirty="0" smtClean="0"/>
              <a:t>Supply two constructors for the class </a:t>
            </a:r>
          </a:p>
          <a:p>
            <a:pPr lvl="1"/>
            <a:r>
              <a:rPr lang="en-US" dirty="0" smtClean="0"/>
              <a:t>A constructor with no arguments</a:t>
            </a:r>
          </a:p>
          <a:p>
            <a:pPr lvl="1"/>
            <a:r>
              <a:rPr lang="en-US" dirty="0" smtClean="0"/>
              <a:t>A constructor that accepts a message string describing reason for exception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class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InsufficientFundsException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extends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RuntimeException</a:t>
            </a:r>
            <a:endParaRPr lang="en-US" sz="16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public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InsufficientFundsException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 {}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public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InsufficientFundsException(String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message)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{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super(message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}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</a:p>
          <a:p>
            <a:r>
              <a:rPr lang="en-US" dirty="0" smtClean="0"/>
              <a:t>When the exception is caught, its message string can be retrieved </a:t>
            </a:r>
          </a:p>
          <a:p>
            <a:pPr lvl="1"/>
            <a:r>
              <a:rPr lang="en-US" dirty="0" smtClean="0"/>
              <a:t>Using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getMessage</a:t>
            </a:r>
            <a:r>
              <a:rPr lang="en-US" dirty="0" smtClean="0"/>
              <a:t> method of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Throwable</a:t>
            </a:r>
            <a:r>
              <a:rPr lang="en-US" dirty="0" smtClean="0"/>
              <a:t> class.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11.16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4294967295"/>
          </p:nvPr>
        </p:nvSpPr>
        <p:spPr>
          <a:xfrm>
            <a:off x="599372" y="3458913"/>
            <a:ext cx="8535664" cy="166443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Answer:</a:t>
            </a:r>
            <a:r>
              <a:rPr lang="en-US" dirty="0" smtClean="0"/>
              <a:t> It is still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100</a:t>
            </a:r>
            <a:r>
              <a:rPr lang="en-US" dirty="0" smtClean="0"/>
              <a:t>. The last statement was not executed because the exception was thrown.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idx="4294967295"/>
          </p:nvPr>
        </p:nvSpPr>
        <p:spPr>
          <a:xfrm>
            <a:off x="0" y="958815"/>
            <a:ext cx="9135036" cy="216212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Suppose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balance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100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amount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200</a:t>
            </a:r>
            <a:r>
              <a:rPr lang="en-US" dirty="0" smtClean="0"/>
              <a:t>. What is the value of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balance</a:t>
            </a:r>
            <a:r>
              <a:rPr lang="en-US" dirty="0" smtClean="0"/>
              <a:t> after these statements?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if (amount &gt; balance)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throw new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IllegalArgumentException("Amount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exceeds balance");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balance = balance – amount;</a:t>
            </a:r>
            <a:endParaRPr lang="en-US" sz="1600" dirty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11.17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4294967295"/>
          </p:nvPr>
        </p:nvSpPr>
        <p:spPr>
          <a:xfrm>
            <a:off x="466219" y="3050839"/>
            <a:ext cx="8535664" cy="216313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Answer:</a:t>
            </a:r>
            <a:endParaRPr lang="en-US" dirty="0" smtClean="0"/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if (amount &lt; 0)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throw new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IllegalArgumentException("Negative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amount");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idx="4294967295"/>
          </p:nvPr>
        </p:nvSpPr>
        <p:spPr>
          <a:xfrm>
            <a:off x="0" y="958816"/>
            <a:ext cx="9135036" cy="155946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When </a:t>
            </a:r>
            <a:r>
              <a:rPr lang="en-US" dirty="0" smtClean="0"/>
              <a:t>depositing an amount into a bank account, we don’t have to worry about overdrafts—except when the amount is negative. Write a statement that throws an appropriate exception in that case. </a:t>
            </a:r>
            <a:endParaRPr lang="en-US" sz="1600" dirty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11.18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idx="4294967295"/>
          </p:nvPr>
        </p:nvSpPr>
        <p:spPr>
          <a:xfrm>
            <a:off x="0" y="958816"/>
            <a:ext cx="9135036" cy="536916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Consider </a:t>
            </a:r>
            <a:r>
              <a:rPr lang="en-US" dirty="0" smtClean="0"/>
              <a:t>the method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static void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main(String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[]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args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try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{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Scanner in = new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Scanner(new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File("input.txt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"));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value =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in.nextInt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();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System.out.println(value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);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}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catch (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IOException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exception)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{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System.out.println("Error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opening file.");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}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</a:t>
            </a:r>
          </a:p>
          <a:p>
            <a:pPr>
              <a:buNone/>
            </a:pPr>
            <a:r>
              <a:rPr lang="en-US" dirty="0" smtClean="0"/>
              <a:t>	Suppose </a:t>
            </a:r>
            <a:r>
              <a:rPr lang="en-US" dirty="0" smtClean="0"/>
              <a:t>the file with the given file name exists and has no contents. Trace the flow of execution.</a:t>
            </a:r>
            <a:endParaRPr lang="en-US" sz="1600" dirty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7162800" y="57912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 dirty="0"/>
              <a:t>Continued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11.18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4294967295"/>
          </p:nvPr>
        </p:nvSpPr>
        <p:spPr>
          <a:xfrm>
            <a:off x="599372" y="925521"/>
            <a:ext cx="8535664" cy="2163135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Answer: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Scanner</a:t>
            </a:r>
            <a:r>
              <a:rPr lang="en-US" dirty="0" smtClean="0"/>
              <a:t> constructor succeeds because the file exists.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nextInt</a:t>
            </a:r>
            <a:r>
              <a:rPr lang="en-US" dirty="0" smtClean="0"/>
              <a:t> method throws a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NoSuchElementException</a:t>
            </a:r>
            <a:r>
              <a:rPr lang="en-US" dirty="0" smtClean="0"/>
              <a:t>. This is not an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IOException</a:t>
            </a:r>
            <a:r>
              <a:rPr lang="en-US" dirty="0" smtClean="0"/>
              <a:t>. Therefore, the error is not caught. Because there is no other handler, an error message is printed and the program terminates.</a:t>
            </a:r>
            <a:endParaRPr lang="en-US" sz="16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11.19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4294967295"/>
          </p:nvPr>
        </p:nvSpPr>
        <p:spPr>
          <a:xfrm>
            <a:off x="599372" y="1764946"/>
            <a:ext cx="8535664" cy="216313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Answer:</a:t>
            </a:r>
            <a:r>
              <a:rPr lang="en-US" dirty="0" smtClean="0"/>
              <a:t> Because programmers should simply check that their array index values are valid instead of trying to handle an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ArrayIndexOutOfBoundsException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idx="4294967295"/>
          </p:nvPr>
        </p:nvSpPr>
        <p:spPr>
          <a:xfrm>
            <a:off x="0" y="958816"/>
            <a:ext cx="9135036" cy="80613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	Why </a:t>
            </a:r>
            <a:r>
              <a:rPr lang="en-US" dirty="0" smtClean="0"/>
              <a:t>is an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ArrayIndexOutOfBoundsException</a:t>
            </a:r>
            <a:r>
              <a:rPr lang="en-US" dirty="0" smtClean="0"/>
              <a:t> not a checked exception? </a:t>
            </a:r>
            <a:endParaRPr lang="en-US" sz="1600" dirty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11.20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4294967295"/>
          </p:nvPr>
        </p:nvSpPr>
        <p:spPr>
          <a:xfrm>
            <a:off x="599372" y="1764946"/>
            <a:ext cx="8535664" cy="216313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Answer:</a:t>
            </a:r>
            <a:r>
              <a:rPr lang="en-US" dirty="0" smtClean="0"/>
              <a:t> No. You can catch both exception types in the same way, as you can see in the code example on page 536.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idx="4294967295"/>
          </p:nvPr>
        </p:nvSpPr>
        <p:spPr>
          <a:xfrm>
            <a:off x="0" y="958816"/>
            <a:ext cx="9135036" cy="80613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	Is </a:t>
            </a:r>
            <a:r>
              <a:rPr lang="en-US" dirty="0" smtClean="0"/>
              <a:t>there a difference between catching checked and unchecked exceptions? </a:t>
            </a:r>
            <a:endParaRPr lang="en-US" sz="1600" dirty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11.21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4294967295"/>
          </p:nvPr>
        </p:nvSpPr>
        <p:spPr>
          <a:xfrm>
            <a:off x="599372" y="4014177"/>
            <a:ext cx="8535664" cy="2163135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 smtClean="0"/>
              <a:t>Answer:</a:t>
            </a:r>
            <a:r>
              <a:rPr lang="en-US" dirty="0" smtClean="0"/>
              <a:t> There are two mistakes.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PrintWriter</a:t>
            </a:r>
            <a:r>
              <a:rPr lang="en-US" dirty="0" smtClean="0"/>
              <a:t> constructor can throw a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FileNotFoundException</a:t>
            </a:r>
            <a:r>
              <a:rPr lang="en-US" dirty="0" smtClean="0"/>
              <a:t>. You should supply a throws clause. And if one of the array elements is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null</a:t>
            </a:r>
            <a:r>
              <a:rPr lang="en-US" dirty="0" smtClean="0"/>
              <a:t>, a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NullPointerException</a:t>
            </a:r>
            <a:r>
              <a:rPr lang="en-US" dirty="0" smtClean="0"/>
              <a:t> is thrown. In that case,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out.close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</a:t>
            </a:r>
            <a:r>
              <a:rPr lang="en-US" dirty="0" smtClean="0"/>
              <a:t> statement is never executed. You should use a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try/finally </a:t>
            </a:r>
            <a:r>
              <a:rPr lang="en-US" dirty="0" smtClean="0"/>
              <a:t>statement.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idx="4294967295"/>
          </p:nvPr>
        </p:nvSpPr>
        <p:spPr>
          <a:xfrm>
            <a:off x="0" y="762000"/>
            <a:ext cx="9135036" cy="3252177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	What </a:t>
            </a:r>
            <a:r>
              <a:rPr lang="en-US" dirty="0" smtClean="0"/>
              <a:t>is wrong with the following code, and how can you fix it?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static void 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writeAll(String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[] lines, String filename)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PrintWriter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out = new 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PrintWriter(filename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for (String line : lines)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{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out.println(line.toUpperCase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}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out.close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section_1/</a:t>
            </a:r>
            <a:r>
              <a:rPr lang="en-US" dirty="0" smtClean="0">
                <a:hlinkClick r:id="rId2" action="ppaction://hlinkfile"/>
              </a:rPr>
              <a:t>Total.java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762000"/>
            <a:ext cx="9134475" cy="577045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1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import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java.io.File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2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import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java.io.FileNotFoundException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3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import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java.io.PrintWriter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4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import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java.util.Scanner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5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6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/**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7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This program reads a file with numbers, and writes the numbers to another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8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file, lined up in a column and followed by their total.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9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*/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10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Total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11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12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static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main(String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[]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args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throws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FileNotFoundException</a:t>
            </a:r>
            <a:endParaRPr lang="en-US" sz="140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13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{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14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//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 Prompt for the input and output file names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15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16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Scanner console =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Scanner(System.in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17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System.out.print(</a:t>
            </a:r>
            <a:r>
              <a:rPr lang="en-US" sz="1400" dirty="0" err="1" smtClean="0">
                <a:solidFill>
                  <a:srgbClr val="32E598"/>
                </a:solidFill>
                <a:latin typeface="Courier"/>
                <a:ea typeface="Courier"/>
                <a:cs typeface="Courier"/>
              </a:rPr>
              <a:t>"Input</a:t>
            </a:r>
            <a:r>
              <a:rPr lang="en-US" sz="1400" dirty="0" smtClean="0">
                <a:solidFill>
                  <a:srgbClr val="32E598"/>
                </a:solidFill>
                <a:latin typeface="Courier"/>
                <a:ea typeface="Courier"/>
                <a:cs typeface="Courier"/>
              </a:rPr>
              <a:t> file: "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18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String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inputFileName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console.next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19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System.out.print(</a:t>
            </a:r>
            <a:r>
              <a:rPr lang="en-US" sz="1400" dirty="0" err="1" smtClean="0">
                <a:solidFill>
                  <a:srgbClr val="32E598"/>
                </a:solidFill>
                <a:latin typeface="Courier"/>
                <a:ea typeface="Courier"/>
                <a:cs typeface="Courier"/>
              </a:rPr>
              <a:t>"Output</a:t>
            </a:r>
            <a:r>
              <a:rPr lang="en-US" sz="1400" dirty="0" smtClean="0">
                <a:solidFill>
                  <a:srgbClr val="32E598"/>
                </a:solidFill>
                <a:latin typeface="Courier"/>
                <a:ea typeface="Courier"/>
                <a:cs typeface="Courier"/>
              </a:rPr>
              <a:t> file: "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20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String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outputFileName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console.next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21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22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//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 Construct the Scanner and </a:t>
            </a:r>
            <a:r>
              <a:rPr lang="en-US" sz="1400" dirty="0" err="1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PrintWriter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 objects for reading and writing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23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24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File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inputFile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=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File(inputFileName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25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Scanner in =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Scanner(inputFile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26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PrintWriter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out =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PrintWriter(outputFileName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27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7162800" y="57912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 dirty="0"/>
              <a:t>Continued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11.22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4294967295"/>
          </p:nvPr>
        </p:nvSpPr>
        <p:spPr>
          <a:xfrm>
            <a:off x="599372" y="2293165"/>
            <a:ext cx="8535664" cy="216313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Answer:</a:t>
            </a:r>
            <a:r>
              <a:rPr lang="en-US" dirty="0" smtClean="0"/>
              <a:t> To pass the exception message string to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IllegalArgumentException</a:t>
            </a:r>
            <a:r>
              <a:rPr lang="en-US" dirty="0" smtClean="0"/>
              <a:t> </a:t>
            </a:r>
            <a:r>
              <a:rPr lang="en-US" dirty="0" err="1" smtClean="0"/>
              <a:t>superclass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idx="4294967295"/>
          </p:nvPr>
        </p:nvSpPr>
        <p:spPr>
          <a:xfrm>
            <a:off x="8964" y="903998"/>
            <a:ext cx="9135036" cy="115361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	What </a:t>
            </a:r>
            <a:r>
              <a:rPr lang="en-US" dirty="0" smtClean="0"/>
              <a:t>is the purpose of the call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super(message) </a:t>
            </a:r>
            <a:r>
              <a:rPr lang="en-US" dirty="0" smtClean="0"/>
              <a:t>in the second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InsufficientFundsException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constructor?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11.23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4294967295"/>
          </p:nvPr>
        </p:nvSpPr>
        <p:spPr>
          <a:xfrm>
            <a:off x="608336" y="3063160"/>
            <a:ext cx="8535664" cy="2163135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Answer:</a:t>
            </a:r>
            <a:r>
              <a:rPr lang="en-US" dirty="0" smtClean="0"/>
              <a:t> Because file corruption is beyond the control of the programmer, this should be a checked exception, so it would be wrong to extend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RuntimeException</a:t>
            </a:r>
            <a:r>
              <a:rPr lang="en-US" dirty="0" smtClean="0"/>
              <a:t> or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IllegalArgumentException</a:t>
            </a:r>
            <a:r>
              <a:rPr lang="en-US" dirty="0" smtClean="0"/>
              <a:t>. Because the error is related to input,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IOException</a:t>
            </a:r>
            <a:r>
              <a:rPr lang="en-US" dirty="0" smtClean="0"/>
              <a:t> would be a good choice. 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idx="4294967295"/>
          </p:nvPr>
        </p:nvSpPr>
        <p:spPr>
          <a:xfrm>
            <a:off x="8964" y="903998"/>
            <a:ext cx="9135036" cy="1657326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Suppose </a:t>
            </a:r>
            <a:r>
              <a:rPr lang="en-US" dirty="0" smtClean="0"/>
              <a:t>you read bank account data from a file. Contrary to your expectation, the next input value is not of type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double</a:t>
            </a:r>
            <a:r>
              <a:rPr lang="en-US" dirty="0" smtClean="0"/>
              <a:t>. You decide to implement a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BadDataException</a:t>
            </a:r>
            <a:r>
              <a:rPr lang="en-US" dirty="0" smtClean="0"/>
              <a:t>. Which exception class should you extend?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Application: Handling Input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428045"/>
          </a:xfrm>
        </p:spPr>
        <p:txBody>
          <a:bodyPr/>
          <a:lstStyle/>
          <a:p>
            <a:r>
              <a:rPr lang="en-US" smtClean="0"/>
              <a:t>Program asks </a:t>
            </a:r>
            <a:r>
              <a:rPr lang="en-US" dirty="0" smtClean="0"/>
              <a:t>user for name of file </a:t>
            </a:r>
          </a:p>
          <a:p>
            <a:pPr lvl="1"/>
            <a:r>
              <a:rPr lang="en-US" dirty="0" smtClean="0"/>
              <a:t>File expected to contain data values </a:t>
            </a:r>
          </a:p>
          <a:p>
            <a:pPr lvl="1"/>
            <a:r>
              <a:rPr lang="en-US" dirty="0" smtClean="0"/>
              <a:t>First line of file contains total number of values </a:t>
            </a:r>
          </a:p>
          <a:p>
            <a:pPr lvl="1"/>
            <a:r>
              <a:rPr lang="en-US" dirty="0" smtClean="0"/>
              <a:t>Remaining lines contain the data </a:t>
            </a:r>
          </a:p>
          <a:p>
            <a:pPr lvl="1"/>
            <a:r>
              <a:rPr lang="en-US" dirty="0" smtClean="0"/>
              <a:t>Typical input file:</a:t>
            </a:r>
          </a:p>
          <a:p>
            <a:pPr lvl="2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3</a:t>
            </a:r>
          </a:p>
          <a:p>
            <a:pPr lvl="2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1.45</a:t>
            </a:r>
          </a:p>
          <a:p>
            <a:pPr lvl="2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-2.1</a:t>
            </a:r>
          </a:p>
          <a:p>
            <a:pPr lvl="2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0.05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Case Study: A Complete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428045"/>
          </a:xfrm>
        </p:spPr>
        <p:txBody>
          <a:bodyPr/>
          <a:lstStyle/>
          <a:p>
            <a:r>
              <a:rPr lang="en-US" dirty="0" smtClean="0"/>
              <a:t>What can go wrong? </a:t>
            </a:r>
          </a:p>
          <a:p>
            <a:pPr lvl="1"/>
            <a:r>
              <a:rPr lang="en-US" dirty="0" smtClean="0"/>
              <a:t>File might not exist </a:t>
            </a:r>
          </a:p>
          <a:p>
            <a:pPr lvl="1"/>
            <a:r>
              <a:rPr lang="en-US" dirty="0" smtClean="0"/>
              <a:t>File might have data in wrong format </a:t>
            </a:r>
          </a:p>
          <a:p>
            <a:r>
              <a:rPr lang="en-US" dirty="0" smtClean="0"/>
              <a:t>Who can detect the faults? </a:t>
            </a:r>
          </a:p>
          <a:p>
            <a:pPr lvl="1"/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Scanner</a:t>
            </a:r>
            <a:r>
              <a:rPr lang="en-US" dirty="0" smtClean="0"/>
              <a:t> constructor will throw an exception when file does not exist </a:t>
            </a:r>
          </a:p>
          <a:p>
            <a:pPr lvl="1"/>
            <a:r>
              <a:rPr lang="en-US" dirty="0" smtClean="0"/>
              <a:t>Methods that process input need to throw exception if they find error in data format </a:t>
            </a:r>
          </a:p>
          <a:p>
            <a:r>
              <a:rPr lang="en-US" dirty="0" smtClean="0"/>
              <a:t>What exceptions can be thrown? </a:t>
            </a:r>
          </a:p>
          <a:p>
            <a:pPr lvl="1"/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FileNotFoundException</a:t>
            </a:r>
            <a:r>
              <a:rPr lang="en-US" dirty="0" smtClean="0"/>
              <a:t> can be thrown by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Scanner</a:t>
            </a:r>
            <a:r>
              <a:rPr lang="en-US" dirty="0" smtClean="0"/>
              <a:t> constructor </a:t>
            </a:r>
          </a:p>
          <a:p>
            <a:pPr lvl="1"/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BadDataException</a:t>
            </a:r>
            <a:r>
              <a:rPr lang="en-US" dirty="0" smtClean="0"/>
              <a:t>, a custom checked exception class for reporting wrong data format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Case Study: A Complete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428045"/>
          </a:xfrm>
        </p:spPr>
        <p:txBody>
          <a:bodyPr/>
          <a:lstStyle/>
          <a:p>
            <a:r>
              <a:rPr lang="en-US" dirty="0" smtClean="0"/>
              <a:t>Who can remedy the faults that the exceptions report? </a:t>
            </a:r>
          </a:p>
          <a:p>
            <a:pPr lvl="1"/>
            <a:r>
              <a:rPr lang="en-US" dirty="0" smtClean="0"/>
              <a:t>Only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main</a:t>
            </a:r>
            <a:r>
              <a:rPr lang="en-US" dirty="0" smtClean="0"/>
              <a:t> method of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DataAnalyzer</a:t>
            </a:r>
            <a:r>
              <a:rPr lang="en-US" dirty="0" smtClean="0"/>
              <a:t> program interacts with user </a:t>
            </a:r>
          </a:p>
          <a:p>
            <a:pPr lvl="2"/>
            <a:r>
              <a:rPr lang="en-US" dirty="0" smtClean="0"/>
              <a:t>Catches exceptions </a:t>
            </a:r>
          </a:p>
          <a:p>
            <a:pPr lvl="2"/>
            <a:r>
              <a:rPr lang="en-US" dirty="0" smtClean="0"/>
              <a:t>Prints appropriate error messages </a:t>
            </a:r>
          </a:p>
          <a:p>
            <a:pPr lvl="2"/>
            <a:r>
              <a:rPr lang="en-US" dirty="0" smtClean="0"/>
              <a:t>Gives user another chance to enter a correct file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section_5/</a:t>
            </a:r>
            <a:r>
              <a:rPr lang="en-US" dirty="0" smtClean="0">
                <a:hlinkClick r:id="rId2" action="ppaction://hlinkfile"/>
              </a:rPr>
              <a:t>DataAnalyzer.java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47054"/>
            <a:ext cx="9134475" cy="53854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1  </a:t>
            </a:r>
            <a:r>
              <a:rPr lang="en-US" sz="12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java.io.FileNotFoundException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2  </a:t>
            </a:r>
            <a:r>
              <a:rPr lang="en-US" sz="12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java.io.IOException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3  </a:t>
            </a:r>
            <a:r>
              <a:rPr lang="en-US" sz="12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java.util.Scanner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4 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5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/**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6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sz="12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This program reads a file containing numbers and analyzes its contents.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7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sz="12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If the file </a:t>
            </a:r>
            <a:r>
              <a:rPr lang="en-US" sz="1200" dirty="0" err="1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doesn&amp;apos;t</a:t>
            </a:r>
            <a:r>
              <a:rPr lang="en-US" sz="12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 exist or contains strings that are not numbers, an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8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sz="12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error message is displayed.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9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*/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10  </a:t>
            </a:r>
            <a:r>
              <a:rPr lang="en-US" sz="12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2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DataAnalyzer</a:t>
            </a:r>
            <a:endParaRPr lang="en-US" sz="120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11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12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sz="12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2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static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2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main(String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[]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args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13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{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14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Scanner in = </a:t>
            </a:r>
            <a:r>
              <a:rPr lang="en-US" sz="12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new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Scanner(System.in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15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DataSetReader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reader = </a:t>
            </a:r>
            <a:r>
              <a:rPr lang="en-US" sz="12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new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DataSetReader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16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7162800" y="57912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 dirty="0"/>
              <a:t>Continued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section_5/</a:t>
            </a:r>
            <a:r>
              <a:rPr lang="en-US" dirty="0" smtClean="0">
                <a:hlinkClick r:id="rId2" action="ppaction://hlinkfile"/>
              </a:rPr>
              <a:t>DataAnalyzer.java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762000"/>
            <a:ext cx="9134475" cy="577045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17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200" dirty="0" err="1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boolean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done = </a:t>
            </a:r>
            <a:r>
              <a:rPr lang="en-US" sz="12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false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18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2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while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(!done)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19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{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20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 </a:t>
            </a:r>
            <a:r>
              <a:rPr lang="en-US" sz="12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try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21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 {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22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   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System.out.println(</a:t>
            </a:r>
            <a:r>
              <a:rPr lang="en-US" sz="1200" dirty="0" err="1" smtClean="0">
                <a:solidFill>
                  <a:srgbClr val="32E598"/>
                </a:solidFill>
                <a:latin typeface="Courier"/>
                <a:ea typeface="Courier"/>
                <a:cs typeface="Courier"/>
              </a:rPr>
              <a:t>"Please</a:t>
            </a:r>
            <a:r>
              <a:rPr lang="en-US" sz="1200" dirty="0" smtClean="0">
                <a:solidFill>
                  <a:srgbClr val="32E598"/>
                </a:solidFill>
                <a:latin typeface="Courier"/>
                <a:ea typeface="Courier"/>
                <a:cs typeface="Courier"/>
              </a:rPr>
              <a:t> enter the file name: "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23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    String filename =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in.next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24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   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25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    </a:t>
            </a:r>
            <a:r>
              <a:rPr lang="en-US" sz="12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double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[] data =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reader.readFile(filename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26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    </a:t>
            </a:r>
            <a:r>
              <a:rPr lang="en-US" sz="12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double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sum = </a:t>
            </a:r>
            <a:r>
              <a:rPr lang="en-US" sz="12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0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27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    </a:t>
            </a:r>
            <a:r>
              <a:rPr lang="en-US" sz="12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for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(</a:t>
            </a:r>
            <a:r>
              <a:rPr lang="en-US" sz="12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double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d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: data) { sum = sum +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d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; }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28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   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System.out.println(</a:t>
            </a:r>
            <a:r>
              <a:rPr lang="en-US" sz="1200" dirty="0" err="1" smtClean="0">
                <a:solidFill>
                  <a:srgbClr val="32E598"/>
                </a:solidFill>
                <a:latin typeface="Courier"/>
                <a:ea typeface="Courier"/>
                <a:cs typeface="Courier"/>
              </a:rPr>
              <a:t>"The</a:t>
            </a:r>
            <a:r>
              <a:rPr lang="en-US" sz="1200" dirty="0" smtClean="0">
                <a:solidFill>
                  <a:srgbClr val="32E598"/>
                </a:solidFill>
                <a:latin typeface="Courier"/>
                <a:ea typeface="Courier"/>
                <a:cs typeface="Courier"/>
              </a:rPr>
              <a:t> sum is "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+ sum);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29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    done = </a:t>
            </a:r>
            <a:r>
              <a:rPr lang="en-US" sz="12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true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30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 }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31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 catch (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FileNotFoundException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exception)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32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 {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33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   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System.out.println(</a:t>
            </a:r>
            <a:r>
              <a:rPr lang="en-US" sz="1200" dirty="0" err="1" smtClean="0">
                <a:solidFill>
                  <a:srgbClr val="32E598"/>
                </a:solidFill>
                <a:latin typeface="Courier"/>
                <a:ea typeface="Courier"/>
                <a:cs typeface="Courier"/>
              </a:rPr>
              <a:t>"File</a:t>
            </a:r>
            <a:r>
              <a:rPr lang="en-US" sz="1200" dirty="0" smtClean="0">
                <a:solidFill>
                  <a:srgbClr val="32E598"/>
                </a:solidFill>
                <a:latin typeface="Courier"/>
                <a:ea typeface="Courier"/>
                <a:cs typeface="Courier"/>
              </a:rPr>
              <a:t> not found."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34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 }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35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 catch (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BadDataException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exception)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36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 {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37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   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System.out.println(</a:t>
            </a:r>
            <a:r>
              <a:rPr lang="en-US" sz="1200" dirty="0" err="1" smtClean="0">
                <a:solidFill>
                  <a:srgbClr val="32E598"/>
                </a:solidFill>
                <a:latin typeface="Courier"/>
                <a:ea typeface="Courier"/>
                <a:cs typeface="Courier"/>
              </a:rPr>
              <a:t>"Bad</a:t>
            </a:r>
            <a:r>
              <a:rPr lang="en-US" sz="1200" dirty="0" smtClean="0">
                <a:solidFill>
                  <a:srgbClr val="32E598"/>
                </a:solidFill>
                <a:latin typeface="Courier"/>
                <a:ea typeface="Courier"/>
                <a:cs typeface="Courier"/>
              </a:rPr>
              <a:t> data: "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+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exception.getMessage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());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38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 }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39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 catch (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IOException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exception)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40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 {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41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   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exception.printStackTrace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42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 }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43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}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44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}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45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}</a:t>
            </a:r>
            <a:endParaRPr lang="en-US" sz="1200" b="1" dirty="0" smtClean="0">
              <a:solidFill>
                <a:srgbClr val="0073FF"/>
              </a:solidFill>
              <a:latin typeface="Courier"/>
              <a:ea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The </a:t>
            </a:r>
            <a:r>
              <a:rPr lang="en-US" sz="24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readFile</a:t>
            </a:r>
            <a:r>
              <a:rPr lang="en-US" sz="2400" dirty="0" smtClean="0"/>
              <a:t> Method of the </a:t>
            </a:r>
            <a:r>
              <a:rPr lang="en-US" sz="24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DataSetReader</a:t>
            </a:r>
            <a:r>
              <a:rPr lang="en-US" sz="24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sz="2400" dirty="0" smtClean="0"/>
              <a:t>Class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428045"/>
          </a:xfrm>
        </p:spPr>
        <p:txBody>
          <a:bodyPr/>
          <a:lstStyle/>
          <a:p>
            <a:r>
              <a:rPr lang="en-US" dirty="0" smtClean="0"/>
              <a:t>Constructs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Scanner</a:t>
            </a:r>
            <a:r>
              <a:rPr lang="en-US" dirty="0" smtClean="0"/>
              <a:t> object </a:t>
            </a:r>
          </a:p>
          <a:p>
            <a:r>
              <a:rPr lang="en-US" dirty="0" smtClean="0"/>
              <a:t>Calls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readData</a:t>
            </a:r>
            <a:r>
              <a:rPr lang="en-US" dirty="0" smtClean="0"/>
              <a:t> method </a:t>
            </a:r>
          </a:p>
          <a:p>
            <a:r>
              <a:rPr lang="en-US" dirty="0" smtClean="0"/>
              <a:t>Completely unconcerned with any exceptions </a:t>
            </a:r>
          </a:p>
          <a:p>
            <a:r>
              <a:rPr lang="en-US" dirty="0" smtClean="0"/>
              <a:t>If there is a problem with input file, it simply passes the exception to caller: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public double[] 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readFile(String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filename) throws 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IOException</a:t>
            </a:r>
            <a:endParaRPr lang="en-US" sz="18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File 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inFile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= new 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File(filename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Scanner in = new 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Scanner(inFile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try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{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readData(in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return data;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}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finally { 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in.close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(); }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The </a:t>
            </a:r>
            <a:r>
              <a:rPr lang="en-US" sz="24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readData</a:t>
            </a:r>
            <a:r>
              <a:rPr lang="en-US" sz="2400" dirty="0" smtClean="0"/>
              <a:t> Method of the </a:t>
            </a:r>
            <a:r>
              <a:rPr lang="en-US" sz="24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DataSetReader</a:t>
            </a:r>
            <a:r>
              <a:rPr lang="en-US" sz="24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sz="2400" dirty="0" smtClean="0"/>
              <a:t>Class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428045"/>
          </a:xfrm>
        </p:spPr>
        <p:txBody>
          <a:bodyPr/>
          <a:lstStyle/>
          <a:p>
            <a:r>
              <a:rPr lang="en-US" dirty="0" smtClean="0"/>
              <a:t>Reads the number of values</a:t>
            </a:r>
          </a:p>
          <a:p>
            <a:r>
              <a:rPr lang="en-US" dirty="0" smtClean="0"/>
              <a:t>Constructs an array</a:t>
            </a:r>
          </a:p>
          <a:p>
            <a:r>
              <a:rPr lang="en-US" dirty="0" smtClean="0"/>
              <a:t>Calls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readValue</a:t>
            </a:r>
            <a:r>
              <a:rPr lang="en-US" dirty="0" smtClean="0"/>
              <a:t> for each data value: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private void 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readData(Scanner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in) throws 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BadDataException</a:t>
            </a:r>
            <a:endParaRPr lang="en-US" sz="18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if (!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in.hasNextInt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())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{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throw new 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BadDataException("Length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expected");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}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numberOfValues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= 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in.nextInt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data = new 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double[numberOfValues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];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for (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= 0; 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&lt; 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numberOfValues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; 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++)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readValue(in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, 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if (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in.hasNext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())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throw new </a:t>
            </a:r>
            <a:r>
              <a:rPr lang="en-US" sz="18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BadDataException("End</a:t>
            </a: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of file expected");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The </a:t>
            </a:r>
            <a:r>
              <a:rPr lang="en-US" sz="24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readData</a:t>
            </a:r>
            <a:r>
              <a:rPr lang="en-US" sz="2400" dirty="0" smtClean="0"/>
              <a:t> Method of the </a:t>
            </a:r>
            <a:r>
              <a:rPr lang="en-US" sz="24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DataSetReader</a:t>
            </a:r>
            <a:r>
              <a:rPr lang="en-US" sz="24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sz="2400" dirty="0" smtClean="0"/>
              <a:t>Class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428045"/>
          </a:xfrm>
        </p:spPr>
        <p:txBody>
          <a:bodyPr/>
          <a:lstStyle/>
          <a:p>
            <a:r>
              <a:rPr lang="en-US" dirty="0" smtClean="0"/>
              <a:t>Checks for two potential errors: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File might not start with an integer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File might have additional data after reading all values.</a:t>
            </a:r>
          </a:p>
          <a:p>
            <a:r>
              <a:rPr lang="en-US" dirty="0" smtClean="0"/>
              <a:t>Makes no attempt to catch any exceptions. </a:t>
            </a:r>
            <a:endParaRPr lang="en-US" sz="18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section_1/</a:t>
            </a:r>
            <a:r>
              <a:rPr lang="en-US" dirty="0" smtClean="0">
                <a:hlinkClick r:id="rId2" action="ppaction://hlinkfile"/>
              </a:rPr>
              <a:t>Total.java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762000"/>
            <a:ext cx="9134475" cy="577045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28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//</a:t>
            </a:r>
            <a:r>
              <a:rPr lang="en-US" sz="14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 Read the input and write the output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29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30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double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total = </a:t>
            </a:r>
            <a:r>
              <a:rPr lang="en-US" sz="14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0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31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32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while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(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in.hasNextDouble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())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33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{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34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 </a:t>
            </a:r>
            <a:r>
              <a:rPr lang="en-US" sz="14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double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value =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in.nextDouble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35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 out.printf(</a:t>
            </a:r>
            <a:r>
              <a:rPr lang="en-US" sz="1400" dirty="0" smtClean="0">
                <a:solidFill>
                  <a:srgbClr val="32E598"/>
                </a:solidFill>
                <a:latin typeface="Courier"/>
                <a:ea typeface="Courier"/>
                <a:cs typeface="Courier"/>
              </a:rPr>
              <a:t>"%15.2f\n"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value);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36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 total = total + value;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37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}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38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39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out.printf(</a:t>
            </a:r>
            <a:r>
              <a:rPr lang="en-US" sz="1400" dirty="0" err="1" smtClean="0">
                <a:solidFill>
                  <a:srgbClr val="32E598"/>
                </a:solidFill>
                <a:latin typeface="Courier"/>
                <a:ea typeface="Courier"/>
                <a:cs typeface="Courier"/>
              </a:rPr>
              <a:t>"Total</a:t>
            </a:r>
            <a:r>
              <a:rPr lang="en-US" sz="1400" dirty="0" smtClean="0">
                <a:solidFill>
                  <a:srgbClr val="32E598"/>
                </a:solidFill>
                <a:latin typeface="Courier"/>
                <a:ea typeface="Courier"/>
                <a:cs typeface="Courier"/>
              </a:rPr>
              <a:t>: %8.2f\n"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total);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40  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41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in.close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42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out.close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43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}</a:t>
            </a:r>
          </a:p>
          <a:p>
            <a:pPr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44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The </a:t>
            </a:r>
            <a:r>
              <a:rPr lang="en-US" sz="24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readValue</a:t>
            </a:r>
            <a:r>
              <a:rPr lang="en-US" sz="2400" dirty="0" smtClean="0"/>
              <a:t> Method of the </a:t>
            </a:r>
            <a:r>
              <a:rPr lang="en-US" sz="24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DataSetReader</a:t>
            </a:r>
            <a:r>
              <a:rPr lang="en-US" sz="24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sz="2400" dirty="0" smtClean="0"/>
              <a:t>Class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428045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private void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readValue(Scanner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in,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 throws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BadDataException</a:t>
            </a:r>
            <a:endParaRPr lang="en-US" sz="1600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  <a:p>
            <a:pPr lvl="1"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if (!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in.hasNextDouble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())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   throw new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BadDataException("Data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value expected");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data[i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] = </a:t>
            </a:r>
            <a:r>
              <a:rPr lang="en-US" sz="16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in.nextDouble</a:t>
            </a: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();</a:t>
            </a:r>
          </a:p>
          <a:p>
            <a:pPr lvl="1">
              <a:buNone/>
            </a:pPr>
            <a:r>
              <a:rPr lang="en-US" sz="16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Error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25" y="921456"/>
            <a:ext cx="9134475" cy="542804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DataAnalyzer.main</a:t>
            </a:r>
            <a:r>
              <a:rPr lang="en-US" dirty="0" smtClean="0"/>
              <a:t> calls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DataSetReader.readFile</a:t>
            </a:r>
            <a:r>
              <a:rPr lang="en-US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readFile</a:t>
            </a:r>
            <a:r>
              <a:rPr lang="en-US" dirty="0" smtClean="0"/>
              <a:t> calls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readData</a:t>
            </a:r>
            <a:r>
              <a:rPr lang="en-US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readData</a:t>
            </a:r>
            <a:r>
              <a:rPr lang="en-US" dirty="0" smtClean="0"/>
              <a:t> calls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readValue</a:t>
            </a:r>
            <a:r>
              <a:rPr lang="en-US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readValue</a:t>
            </a:r>
            <a:r>
              <a:rPr lang="en-US" dirty="0" smtClean="0"/>
              <a:t> doesn't find expected value and throws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BadDataException</a:t>
            </a:r>
            <a:r>
              <a:rPr lang="en-US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readValue</a:t>
            </a:r>
            <a:r>
              <a:rPr lang="en-US" dirty="0" smtClean="0"/>
              <a:t> has no handler for exception and terminates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readData</a:t>
            </a:r>
            <a:r>
              <a:rPr lang="en-US" dirty="0" smtClean="0"/>
              <a:t> has no handler for exception and terminates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readFile</a:t>
            </a:r>
            <a:r>
              <a:rPr lang="en-US" dirty="0" smtClean="0"/>
              <a:t> has no handler for exception and terminates after executing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finally</a:t>
            </a:r>
            <a:r>
              <a:rPr lang="en-US" dirty="0" smtClean="0"/>
              <a:t> clause and closing the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Scanner</a:t>
            </a:r>
            <a:r>
              <a:rPr lang="en-US" dirty="0" smtClean="0"/>
              <a:t> object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DataAnalyzer.main</a:t>
            </a:r>
            <a:r>
              <a:rPr lang="en-US" dirty="0" smtClean="0"/>
              <a:t> has handler for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BadDataException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Handler prints a message</a:t>
            </a:r>
          </a:p>
          <a:p>
            <a:pPr lvl="1"/>
            <a:r>
              <a:rPr lang="en-US" dirty="0" smtClean="0"/>
              <a:t>User is given another chance to enter file name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section_5/</a:t>
            </a:r>
            <a:r>
              <a:rPr lang="en-US" dirty="0" smtClean="0">
                <a:hlinkClick r:id="rId2" action="ppaction://hlinkfile"/>
              </a:rPr>
              <a:t>DataSetReader.java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762000"/>
            <a:ext cx="9134475" cy="577045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1  </a:t>
            </a:r>
            <a:r>
              <a:rPr lang="en-US" sz="12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java.io.File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2  </a:t>
            </a:r>
            <a:r>
              <a:rPr lang="en-US" sz="12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java.io.IOException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3  </a:t>
            </a:r>
            <a:r>
              <a:rPr lang="en-US" sz="12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java.util.Scanner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4 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5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/**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6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sz="12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Reads a data set from a file. The file must have the format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7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sz="1200" dirty="0" err="1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numberOfValues</a:t>
            </a:r>
            <a:endParaRPr lang="en-US" sz="1200" dirty="0" smtClean="0">
              <a:solidFill>
                <a:srgbClr val="0073FF"/>
              </a:solidFill>
              <a:latin typeface="Times"/>
              <a:ea typeface="Times"/>
              <a:cs typeface="Times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8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sz="12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value1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9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sz="12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value2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10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sz="12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. . .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11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*/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12  </a:t>
            </a:r>
            <a:r>
              <a:rPr lang="en-US" sz="12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2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DataSetReader</a:t>
            </a:r>
            <a:endParaRPr lang="en-US" sz="120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13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14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sz="12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private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2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double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[] data;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15  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7162800" y="57912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 dirty="0"/>
              <a:t>Continued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section_5/</a:t>
            </a:r>
            <a:r>
              <a:rPr lang="en-US" dirty="0" smtClean="0">
                <a:hlinkClick r:id="rId2" action="ppaction://hlinkfile"/>
              </a:rPr>
              <a:t>DataSetReader.java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762000"/>
            <a:ext cx="9134475" cy="577045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16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/**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17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2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Reads a data set.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18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@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param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filename</a:t>
            </a:r>
            <a:r>
              <a:rPr lang="en-US" sz="12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 the name of the file holding the data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19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@return</a:t>
            </a:r>
            <a:r>
              <a:rPr lang="en-US" sz="12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 the data in the file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20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*/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21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sz="12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2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double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[]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readFile(String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filename) </a:t>
            </a:r>
            <a:r>
              <a:rPr lang="en-US" sz="12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throws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IOException</a:t>
            </a:r>
            <a:endParaRPr lang="en-US" sz="120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22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{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23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File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inFile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= </a:t>
            </a:r>
            <a:r>
              <a:rPr lang="en-US" sz="12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new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File(filename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24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Scanner in = </a:t>
            </a:r>
            <a:r>
              <a:rPr lang="en-US" sz="12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new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Scanner(inFile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25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2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try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26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{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27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readData(in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28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 </a:t>
            </a:r>
            <a:r>
              <a:rPr lang="en-US" sz="12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data;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29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}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30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2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finally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31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{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32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in.close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33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}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34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}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35 </a:t>
            </a:r>
            <a:endParaRPr lang="en-US" sz="120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7162800" y="57912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 dirty="0"/>
              <a:t>Continued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section_5/</a:t>
            </a:r>
            <a:r>
              <a:rPr lang="en-US" dirty="0" smtClean="0">
                <a:hlinkClick r:id="rId2" action="ppaction://hlinkfile"/>
              </a:rPr>
              <a:t>DataSetReader.java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762000"/>
            <a:ext cx="9134475" cy="577045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36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/**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37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2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Reads all data.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38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@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param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in</a:t>
            </a:r>
            <a:r>
              <a:rPr lang="en-US" sz="12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 the scanner that scans the data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39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*/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40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sz="12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private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2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readData(Scanner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in) </a:t>
            </a:r>
            <a:r>
              <a:rPr lang="en-US" sz="12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throws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BadDataException</a:t>
            </a:r>
            <a:endParaRPr lang="en-US" sz="120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41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{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42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2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(!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in.hasNextInt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())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43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{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44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 </a:t>
            </a:r>
            <a:r>
              <a:rPr lang="en-US" sz="12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throw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2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new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BadDataException(</a:t>
            </a:r>
            <a:r>
              <a:rPr lang="en-US" sz="1200" dirty="0" err="1" smtClean="0">
                <a:solidFill>
                  <a:srgbClr val="32E598"/>
                </a:solidFill>
                <a:latin typeface="Courier"/>
                <a:ea typeface="Courier"/>
                <a:cs typeface="Courier"/>
              </a:rPr>
              <a:t>"Length</a:t>
            </a:r>
            <a:r>
              <a:rPr lang="en-US" sz="1200" dirty="0" smtClean="0">
                <a:solidFill>
                  <a:srgbClr val="32E598"/>
                </a:solidFill>
                <a:latin typeface="Courier"/>
                <a:ea typeface="Courier"/>
                <a:cs typeface="Courier"/>
              </a:rPr>
              <a:t> expected"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45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}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46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200" dirty="0" err="1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numberOfValues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=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in.nextInt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47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data = </a:t>
            </a:r>
            <a:r>
              <a:rPr lang="en-US" sz="12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new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200" dirty="0" err="1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double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[numberOfValues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];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48 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49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2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for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(</a:t>
            </a:r>
            <a:r>
              <a:rPr lang="en-US" sz="1200" dirty="0" err="1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= </a:t>
            </a:r>
            <a:r>
              <a:rPr lang="en-US" sz="1200" dirty="0" smtClean="0">
                <a:solidFill>
                  <a:srgbClr val="66FF19"/>
                </a:solidFill>
                <a:latin typeface="Courier"/>
                <a:ea typeface="Courier"/>
                <a:cs typeface="Courier"/>
              </a:rPr>
              <a:t>0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;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&lt;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numberOfValues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;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++)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50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{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51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readValue(in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52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}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53 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54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2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(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in.hasNext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())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55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{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56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 </a:t>
            </a:r>
            <a:r>
              <a:rPr lang="en-US" sz="12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throw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2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new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BadDataException(</a:t>
            </a:r>
            <a:r>
              <a:rPr lang="en-US" sz="1200" dirty="0" err="1" smtClean="0">
                <a:solidFill>
                  <a:srgbClr val="32E598"/>
                </a:solidFill>
                <a:latin typeface="Courier"/>
                <a:ea typeface="Courier"/>
                <a:cs typeface="Courier"/>
              </a:rPr>
              <a:t>"End</a:t>
            </a:r>
            <a:r>
              <a:rPr lang="en-US" sz="1200" dirty="0" smtClean="0">
                <a:solidFill>
                  <a:srgbClr val="32E598"/>
                </a:solidFill>
                <a:latin typeface="Courier"/>
                <a:ea typeface="Courier"/>
                <a:cs typeface="Courier"/>
              </a:rPr>
              <a:t> of file expected"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57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}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58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}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59 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</a:t>
            </a:r>
            <a:endParaRPr lang="en-US" dirty="0" smtClean="0">
              <a:solidFill>
                <a:srgbClr val="6E8080"/>
              </a:solidFill>
              <a:latin typeface="Lucida Sans Typewriter"/>
              <a:ea typeface="Courier New" charset="0"/>
              <a:cs typeface="Courier New" charset="0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7162800" y="57912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 dirty="0"/>
              <a:t>Continued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section_5/</a:t>
            </a:r>
            <a:r>
              <a:rPr lang="en-US" dirty="0" smtClean="0">
                <a:hlinkClick r:id="rId2" action="ppaction://hlinkfile"/>
              </a:rPr>
              <a:t>DataSetReader.java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762000"/>
            <a:ext cx="9134475" cy="577045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60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/**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61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2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Reads one data value.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62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@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param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in</a:t>
            </a:r>
            <a:r>
              <a:rPr lang="en-US" sz="12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 the scanner that scans the data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63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@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param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12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 the position of the value to read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64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*/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65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sz="12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private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2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readValue(Scanner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in, </a:t>
            </a:r>
            <a:r>
              <a:rPr lang="en-US" sz="1200" dirty="0" err="1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 </a:t>
            </a:r>
            <a:r>
              <a:rPr lang="en-US" sz="12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throws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BadDataException</a:t>
            </a:r>
            <a:endParaRPr lang="en-US" sz="120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66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{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67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2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(!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in.hasNextDouble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())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68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{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69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 </a:t>
            </a:r>
            <a:r>
              <a:rPr lang="en-US" sz="12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throw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2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new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BadDataException(</a:t>
            </a:r>
            <a:r>
              <a:rPr lang="en-US" sz="1200" dirty="0" err="1" smtClean="0">
                <a:solidFill>
                  <a:srgbClr val="32E598"/>
                </a:solidFill>
                <a:latin typeface="Courier"/>
                <a:ea typeface="Courier"/>
                <a:cs typeface="Courier"/>
              </a:rPr>
              <a:t>"Data</a:t>
            </a:r>
            <a:r>
              <a:rPr lang="en-US" sz="1200" dirty="0" smtClean="0">
                <a:solidFill>
                  <a:srgbClr val="32E598"/>
                </a:solidFill>
                <a:latin typeface="Courier"/>
                <a:ea typeface="Courier"/>
                <a:cs typeface="Courier"/>
              </a:rPr>
              <a:t> value expected"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70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}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71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data[i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] =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in.nextDouble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();     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72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}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73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section_5/</a:t>
            </a:r>
            <a:r>
              <a:rPr lang="en-US" dirty="0" smtClean="0">
                <a:hlinkClick r:id="rId2" action="ppaction://hlinkfile"/>
              </a:rPr>
              <a:t>BadDataException.java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762000"/>
            <a:ext cx="9134475" cy="577045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1  </a:t>
            </a:r>
            <a:r>
              <a:rPr lang="en-US" sz="12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java.io.IOException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2  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3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/**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4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sz="1200" dirty="0" smtClean="0">
                <a:solidFill>
                  <a:srgbClr val="0073FF"/>
                </a:solidFill>
                <a:latin typeface="Times"/>
                <a:ea typeface="Times"/>
                <a:cs typeface="Times"/>
              </a:rPr>
              <a:t>This class reports bad input data.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5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*/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6  </a:t>
            </a:r>
            <a:r>
              <a:rPr lang="en-US" sz="12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2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BadDataException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2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extends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IOException</a:t>
            </a:r>
            <a:endParaRPr lang="en-US" sz="1200" dirty="0" smtClean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7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8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sz="12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BadDataException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() {}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 9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</a:t>
            </a:r>
            <a:r>
              <a:rPr lang="en-US" sz="1200" dirty="0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BadDataException(String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message)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10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{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11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</a:t>
            </a:r>
            <a:r>
              <a:rPr lang="en-US" sz="1200" dirty="0" err="1" smtClean="0">
                <a:solidFill>
                  <a:srgbClr val="CC0066"/>
                </a:solidFill>
                <a:latin typeface="Courier"/>
                <a:ea typeface="Courier"/>
                <a:cs typeface="Courier"/>
              </a:rPr>
              <a:t>super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(message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12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}</a:t>
            </a:r>
          </a:p>
          <a:p>
            <a:pPr>
              <a:spcBef>
                <a:spcPts val="0"/>
              </a:spcBef>
              <a:buNone/>
            </a:pPr>
            <a:r>
              <a:rPr lang="en-US" sz="1200" b="1" dirty="0" smtClean="0">
                <a:solidFill>
                  <a:srgbClr val="0073FF"/>
                </a:solidFill>
                <a:latin typeface="Courier"/>
                <a:ea typeface="Courier"/>
                <a:cs typeface="Courier"/>
              </a:rPr>
              <a:t> 13  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11.24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4294967295"/>
          </p:nvPr>
        </p:nvSpPr>
        <p:spPr>
          <a:xfrm>
            <a:off x="608336" y="2213494"/>
            <a:ext cx="8535664" cy="216313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Answer:</a:t>
            </a:r>
            <a:r>
              <a:rPr lang="en-US" dirty="0" smtClean="0"/>
              <a:t> It would not be able to do much with them.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DataSetReader</a:t>
            </a:r>
            <a:r>
              <a:rPr lang="en-US" dirty="0" smtClean="0"/>
              <a:t> class is a reusable class that may be used for systems with different languages and different user interfaces. Thus, it cannot engage in a dialog with the program user. 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idx="4294967295"/>
          </p:nvPr>
        </p:nvSpPr>
        <p:spPr>
          <a:xfrm>
            <a:off x="8964" y="903998"/>
            <a:ext cx="9135036" cy="81790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	Why </a:t>
            </a:r>
            <a:r>
              <a:rPr lang="en-US" dirty="0" smtClean="0"/>
              <a:t>doesn't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DataSetReader.readFile</a:t>
            </a:r>
            <a:r>
              <a:rPr lang="en-US" dirty="0" smtClean="0"/>
              <a:t> method catch any exceptions?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11.25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4294967295"/>
          </p:nvPr>
        </p:nvSpPr>
        <p:spPr>
          <a:xfrm>
            <a:off x="608336" y="2285185"/>
            <a:ext cx="8535664" cy="2163135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Answer: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DataAnalyzer.main</a:t>
            </a:r>
            <a:r>
              <a:rPr lang="en-US" dirty="0" smtClean="0"/>
              <a:t> calls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DataSetReader.readFile</a:t>
            </a:r>
            <a:r>
              <a:rPr lang="en-US" dirty="0" smtClean="0"/>
              <a:t>, which calls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readData</a:t>
            </a:r>
            <a:r>
              <a:rPr lang="en-US" dirty="0" smtClean="0"/>
              <a:t>. The call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in.hasNextInt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 </a:t>
            </a:r>
            <a:r>
              <a:rPr lang="en-US" dirty="0" smtClean="0"/>
              <a:t>returns </a:t>
            </a:r>
            <a:r>
              <a:rPr lang="en-US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false</a:t>
            </a:r>
            <a:r>
              <a:rPr lang="en-US" dirty="0" smtClean="0"/>
              <a:t>, and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readData</a:t>
            </a:r>
            <a:r>
              <a:rPr lang="en-US" dirty="0" smtClean="0"/>
              <a:t> throws a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BadDataException</a:t>
            </a:r>
            <a:r>
              <a:rPr lang="en-US" dirty="0" smtClean="0"/>
              <a:t>. 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readFile</a:t>
            </a:r>
            <a:r>
              <a:rPr lang="en-US" dirty="0" smtClean="0"/>
              <a:t> method doesn't catch it, so it propagates back to main, where it is caught. 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idx="4294967295"/>
          </p:nvPr>
        </p:nvSpPr>
        <p:spPr>
          <a:xfrm>
            <a:off x="8964" y="903998"/>
            <a:ext cx="9135036" cy="81790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	Suppose </a:t>
            </a:r>
            <a:r>
              <a:rPr lang="en-US" dirty="0" smtClean="0"/>
              <a:t>the user specifies a file that exists and is empty. Trace the flow of execution.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Check 11.26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4294967295"/>
          </p:nvPr>
        </p:nvSpPr>
        <p:spPr>
          <a:xfrm>
            <a:off x="608336" y="2765220"/>
            <a:ext cx="8535664" cy="349237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Answer:</a:t>
            </a:r>
            <a:r>
              <a:rPr lang="en-US" dirty="0" smtClean="0"/>
              <a:t> It could simply be</a:t>
            </a:r>
          </a:p>
          <a:p>
            <a:pPr lvl="1">
              <a:spcBef>
                <a:spcPts val="600"/>
              </a:spcBef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private void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readValue(Scanner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in,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int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)</a:t>
            </a:r>
          </a:p>
          <a:p>
            <a:pPr lvl="1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{</a:t>
            </a:r>
          </a:p>
          <a:p>
            <a:pPr lvl="1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  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data[i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] = </a:t>
            </a:r>
            <a:r>
              <a:rPr lang="en-US" sz="2000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in.nextDouble</a:t>
            </a: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();</a:t>
            </a:r>
          </a:p>
          <a:p>
            <a:pPr lvl="1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}</a:t>
            </a:r>
          </a:p>
          <a:p>
            <a:pPr>
              <a:spcBef>
                <a:spcPts val="1128"/>
              </a:spcBef>
              <a:buNone/>
            </a:pPr>
            <a:r>
              <a:rPr lang="en-US" dirty="0" smtClean="0"/>
              <a:t>	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nextDouble</a:t>
            </a:r>
            <a:r>
              <a:rPr lang="en-US" dirty="0" smtClean="0"/>
              <a:t> method throws a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NoSuchElementException</a:t>
            </a:r>
            <a:r>
              <a:rPr lang="en-US" dirty="0" smtClean="0"/>
              <a:t> or a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InputMismatchException</a:t>
            </a:r>
            <a:r>
              <a:rPr lang="en-US" dirty="0" smtClean="0"/>
              <a:t> (which is a subclass of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NoSuchElementException</a:t>
            </a:r>
            <a:r>
              <a:rPr lang="en-US" dirty="0" smtClean="0"/>
              <a:t>) when the next input isn’t a floating-point number. That exception isn’t a checked exception, so it need not be declared.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idx="4294967295"/>
          </p:nvPr>
        </p:nvSpPr>
        <p:spPr>
          <a:xfrm>
            <a:off x="8964" y="903998"/>
            <a:ext cx="9135036" cy="175880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If </a:t>
            </a:r>
            <a:r>
              <a:rPr lang="en-US" dirty="0" smtClean="0"/>
              <a:t>the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readValue</a:t>
            </a:r>
            <a:r>
              <a:rPr lang="en-US" dirty="0" smtClean="0"/>
              <a:t> method had to throw a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NoSuchElementException</a:t>
            </a:r>
            <a:r>
              <a:rPr lang="en-US" dirty="0" smtClean="0"/>
              <a:t> instead of a </a:t>
            </a:r>
            <a:r>
              <a:rPr lang="en-US" dirty="0" err="1" smtClean="0">
                <a:solidFill>
                  <a:srgbClr val="6E8080"/>
                </a:solidFill>
                <a:latin typeface="Lucida Sans Typewriter"/>
                <a:ea typeface="Courier New" charset="0"/>
                <a:cs typeface="Courier New" charset="0"/>
              </a:rPr>
              <a:t>BadDataException</a:t>
            </a:r>
            <a:r>
              <a:rPr lang="en-US" dirty="0" smtClean="0"/>
              <a:t> when the next input isn’t a floating-point number, how would the implementation change?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theme/theme1.xml><?xml version="1.0" encoding="utf-8"?>
<a:theme xmlns:a="http://schemas.openxmlformats.org/drawingml/2006/main" name="Title P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7976</TotalTime>
  <Words>6375</Words>
  <Application>Microsoft Macintosh PowerPoint</Application>
  <PresentationFormat>On-screen Show (4:3)</PresentationFormat>
  <Paragraphs>957</Paragraphs>
  <Slides>101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101</vt:i4>
      </vt:variant>
    </vt:vector>
  </HeadingPairs>
  <TitlesOfParts>
    <vt:vector size="106" baseType="lpstr">
      <vt:lpstr>Title Page</vt:lpstr>
      <vt:lpstr>Office Theme</vt:lpstr>
      <vt:lpstr>2_Office Theme</vt:lpstr>
      <vt:lpstr>1_Office Theme</vt:lpstr>
      <vt:lpstr>3_Office Theme</vt:lpstr>
      <vt:lpstr>PowerPoint Presentation</vt:lpstr>
      <vt:lpstr>Chapter Goals</vt:lpstr>
      <vt:lpstr>Reading and Writing Text Files - Reading</vt:lpstr>
      <vt:lpstr>Reading and Writing Text Files - Reading</vt:lpstr>
      <vt:lpstr>Reading and Writing Text Files - Writing</vt:lpstr>
      <vt:lpstr>FileNotFoundException </vt:lpstr>
      <vt:lpstr>Reading and Writing Text Files - Example</vt:lpstr>
      <vt:lpstr>section_1/Total.java</vt:lpstr>
      <vt:lpstr>section_1/Total.java</vt:lpstr>
      <vt:lpstr>Self Check 11.1</vt:lpstr>
      <vt:lpstr>Self Check 11.2</vt:lpstr>
      <vt:lpstr>Self Check 11.3</vt:lpstr>
      <vt:lpstr>Self Check 11.4</vt:lpstr>
      <vt:lpstr>Self Check 11.5</vt:lpstr>
      <vt:lpstr>Self Check 11.5</vt:lpstr>
      <vt:lpstr>Text Input and Output</vt:lpstr>
      <vt:lpstr>Text Input and Output</vt:lpstr>
      <vt:lpstr>Text Input and Output</vt:lpstr>
      <vt:lpstr>Text Input and Output</vt:lpstr>
      <vt:lpstr>Text Input and Output – Reading Characters</vt:lpstr>
      <vt:lpstr>Text Input and Output – Classifying Characters</vt:lpstr>
      <vt:lpstr>Text Input and Output – Reading Lines</vt:lpstr>
      <vt:lpstr>Text Input and Output – Reading Lines</vt:lpstr>
      <vt:lpstr>Text Input and Output – Reading Lines</vt:lpstr>
      <vt:lpstr>Text Input and Output – Scanning a String</vt:lpstr>
      <vt:lpstr>Text Input and Output - Converting Strings to Numbers</vt:lpstr>
      <vt:lpstr>Avoiding Errors When Reading Numbers</vt:lpstr>
      <vt:lpstr>Mixing Number, Word, and Line Input</vt:lpstr>
      <vt:lpstr>Mixing Number, Word, and Line Input</vt:lpstr>
      <vt:lpstr>Mixing Number, Word, and Line Input</vt:lpstr>
      <vt:lpstr>Formatting Output</vt:lpstr>
      <vt:lpstr>Formatting Output</vt:lpstr>
      <vt:lpstr>Formatting Output</vt:lpstr>
      <vt:lpstr>Formatting Output</vt:lpstr>
      <vt:lpstr>Formatting Output</vt:lpstr>
      <vt:lpstr>Self Check 11.6</vt:lpstr>
      <vt:lpstr>Self Check 11.7</vt:lpstr>
      <vt:lpstr>Self Check 11.8</vt:lpstr>
      <vt:lpstr>Self Check 11.9</vt:lpstr>
      <vt:lpstr>Self Check 11.10</vt:lpstr>
      <vt:lpstr>Command Line Arguments</vt:lpstr>
      <vt:lpstr>Command Line Arguments</vt:lpstr>
      <vt:lpstr>Command Line Arguments</vt:lpstr>
      <vt:lpstr>section_3/CaesarCipher.java</vt:lpstr>
      <vt:lpstr>section_3/CaesarCipher.java</vt:lpstr>
      <vt:lpstr>section_3/CaesarCipher.java</vt:lpstr>
      <vt:lpstr>section_3/CaesarCipher.java</vt:lpstr>
      <vt:lpstr>Self Check 11.11</vt:lpstr>
      <vt:lpstr>Self Check 11.12</vt:lpstr>
      <vt:lpstr>Self Check 11.13</vt:lpstr>
      <vt:lpstr>Self Check 11.14</vt:lpstr>
      <vt:lpstr>Self Check 11.15</vt:lpstr>
      <vt:lpstr>Exception Handling - Throwing Exceptions</vt:lpstr>
      <vt:lpstr>Exception Handling - Throwing Exceptions</vt:lpstr>
      <vt:lpstr>Syntax 11.1 Throwing an Exception</vt:lpstr>
      <vt:lpstr>Hierarchy of Exception Classes</vt:lpstr>
      <vt:lpstr>Catching Exceptions</vt:lpstr>
      <vt:lpstr>Catching Exceptions</vt:lpstr>
      <vt:lpstr>Catching Exceptions</vt:lpstr>
      <vt:lpstr>Syntax 11.2 Catching Exceptions</vt:lpstr>
      <vt:lpstr>Catching Exceptions</vt:lpstr>
      <vt:lpstr>Checked Exceptions</vt:lpstr>
      <vt:lpstr>Checked Exceptions</vt:lpstr>
      <vt:lpstr>Checked Exceptions - throws</vt:lpstr>
      <vt:lpstr>Checked Exceptions - throws</vt:lpstr>
      <vt:lpstr>Checked Exceptions - throws</vt:lpstr>
      <vt:lpstr>Syntax 11.3 throws Clause</vt:lpstr>
      <vt:lpstr>The finally Clause</vt:lpstr>
      <vt:lpstr>The finally Clause</vt:lpstr>
      <vt:lpstr>Syntax 11.4 finally Clause</vt:lpstr>
      <vt:lpstr>Designing Your Own Exception Types</vt:lpstr>
      <vt:lpstr>Designing Your Own Exception Types</vt:lpstr>
      <vt:lpstr>Self Check 11.16</vt:lpstr>
      <vt:lpstr>Self Check 11.17</vt:lpstr>
      <vt:lpstr>Self Check 11.18</vt:lpstr>
      <vt:lpstr>Self Check 11.18</vt:lpstr>
      <vt:lpstr>Self Check 11.19</vt:lpstr>
      <vt:lpstr>Self Check 11.20</vt:lpstr>
      <vt:lpstr>Self Check 11.21</vt:lpstr>
      <vt:lpstr>Self Check 11.22</vt:lpstr>
      <vt:lpstr>Self Check 11.23</vt:lpstr>
      <vt:lpstr>Application: Handling Input Errors</vt:lpstr>
      <vt:lpstr>Case Study: A Complete Example</vt:lpstr>
      <vt:lpstr>Case Study: A Complete Example</vt:lpstr>
      <vt:lpstr>section_5/DataAnalyzer.java</vt:lpstr>
      <vt:lpstr>section_5/DataAnalyzer.java</vt:lpstr>
      <vt:lpstr>The readFile Method of the DataSetReader Class</vt:lpstr>
      <vt:lpstr>The readData Method of the DataSetReader Class</vt:lpstr>
      <vt:lpstr>The readData Method of the DataSetReader Class</vt:lpstr>
      <vt:lpstr>The readValue Method of the DataSetReader Class</vt:lpstr>
      <vt:lpstr>Error Scenario</vt:lpstr>
      <vt:lpstr>section_5/DataSetReader.java</vt:lpstr>
      <vt:lpstr>section_5/DataSetReader.java</vt:lpstr>
      <vt:lpstr>section_5/DataSetReader.java</vt:lpstr>
      <vt:lpstr>section_5/DataSetReader.java</vt:lpstr>
      <vt:lpstr>section_5/BadDataException.java</vt:lpstr>
      <vt:lpstr>Self Check 11.24</vt:lpstr>
      <vt:lpstr>Self Check 11.25</vt:lpstr>
      <vt:lpstr>Self Check 11.26</vt:lpstr>
      <vt:lpstr>Self Check 11.27</vt:lpstr>
      <vt:lpstr>Self Check 11.28</vt:lpstr>
    </vt:vector>
  </TitlesOfParts>
  <Company>Acadia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Rick Giles</dc:creator>
  <cp:lastModifiedBy>Cindy Johnson</cp:lastModifiedBy>
  <cp:revision>1249</cp:revision>
  <dcterms:created xsi:type="dcterms:W3CDTF">2013-06-11T19:01:24Z</dcterms:created>
  <dcterms:modified xsi:type="dcterms:W3CDTF">2013-06-14T16:06:40Z</dcterms:modified>
</cp:coreProperties>
</file>