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2" r:id="rId5"/>
  </p:sldMasterIdLst>
  <p:notesMasterIdLst>
    <p:notesMasterId r:id="rId7"/>
  </p:notesMasterIdLst>
  <p:sldIdLst>
    <p:sldId id="256" r:id="rId6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>
        <p:scale>
          <a:sx n="33" d="100"/>
          <a:sy n="33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3E180-D0F0-4A66-B489-DAFD4E329B39}" type="datetimeFigureOut"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F5B4F-3387-41EE-907C-0E9E33116A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40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914400" y="2978727"/>
            <a:ext cx="31089600" cy="18288000"/>
          </a:xfrm>
          <a:prstGeom prst="roundRect">
            <a:avLst>
              <a:gd name="adj" fmla="val 0"/>
            </a:avLst>
          </a:prstGeom>
          <a:solidFill>
            <a:srgbClr val="817EA0"/>
          </a:solidFill>
          <a:ln w="12700" cap="flat" cmpd="sng">
            <a:solidFill>
              <a:srgbClr val="817E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6797528" y="12351327"/>
            <a:ext cx="14859000" cy="8458200"/>
          </a:xfrm>
          <a:prstGeom prst="roundRect">
            <a:avLst>
              <a:gd name="adj" fmla="val 5242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910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481328" y="12361718"/>
            <a:ext cx="14859000" cy="8458200"/>
          </a:xfrm>
          <a:prstGeom prst="roundRect">
            <a:avLst>
              <a:gd name="adj" fmla="val 5242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910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16797528" y="3453245"/>
            <a:ext cx="14859000" cy="8458200"/>
          </a:xfrm>
          <a:prstGeom prst="roundRect">
            <a:avLst>
              <a:gd name="adj" fmla="val 5242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910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2743200" y="678873"/>
            <a:ext cx="27432000" cy="1828800"/>
          </a:xfrm>
          <a:prstGeom prst="roundRect">
            <a:avLst>
              <a:gd name="adj" fmla="val 0"/>
            </a:avLst>
          </a:prstGeom>
          <a:solidFill>
            <a:srgbClr val="817EA0"/>
          </a:solidFill>
          <a:ln w="12700" cap="flat" cmpd="sng">
            <a:solidFill>
              <a:srgbClr val="817E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1481328" y="3463636"/>
            <a:ext cx="14859000" cy="8458200"/>
          </a:xfrm>
          <a:prstGeom prst="roundRect">
            <a:avLst>
              <a:gd name="adj" fmla="val 5242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910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80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65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45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166649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3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4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238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77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5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6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6429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9497059" y="-1391919"/>
            <a:ext cx="13924282" cy="283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4137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9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0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53563-C161-48C0-BDFC-74591AE2F0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00D33-AE1E-4F1F-B1EC-87C8D35D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09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3200400"/>
            <a:ext cx="32918400" cy="18745200"/>
          </a:xfrm>
          <a:prstGeom prst="roundRect">
            <a:avLst>
              <a:gd name="adj" fmla="val 0"/>
            </a:avLst>
          </a:prstGeom>
          <a:solidFill>
            <a:srgbClr val="690000"/>
          </a:solidFill>
          <a:ln w="12700" cap="flat" cmpd="sng">
            <a:solidFill>
              <a:srgbClr val="9895B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32918400" cy="3180900"/>
          </a:xfrm>
          <a:prstGeom prst="rect">
            <a:avLst/>
          </a:prstGeom>
          <a:solidFill>
            <a:srgbClr val="F5F2D8"/>
          </a:solidFill>
          <a:ln w="12700" cap="flat" cmpd="sng">
            <a:solidFill>
              <a:srgbClr val="CCCA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tabLst/>
              <a:defRPr/>
            </a:pPr>
            <a:endParaRPr kumimoji="0" sz="5700" b="1" i="0" u="none" strike="noStrike" kern="0" cap="none" spc="0" normalizeH="0" baseline="0" noProof="0">
              <a:ln>
                <a:noFill/>
              </a:ln>
              <a:solidFill>
                <a:srgbClr val="28242E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  <a:tabLst/>
              <a:defRPr/>
            </a:pPr>
            <a:r>
              <a:rPr lang="en-US" sz="6000" b="1" kern="0">
                <a:solidFill>
                  <a:srgbClr val="690000"/>
                </a:solidFill>
                <a:latin typeface="Book Antiqua"/>
                <a:ea typeface="Arial"/>
                <a:cs typeface="Arial"/>
                <a:sym typeface="Book Antiqua"/>
              </a:rPr>
              <a:t>BURRITO, The TACO Clone: An Analysis of Compiler Schedules and Optimizations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700" b="1" i="1" u="none" strike="noStrike" kern="0" cap="none" spc="0" normalizeH="0" baseline="0" noProof="0">
                <a:ln>
                  <a:noFill/>
                </a:ln>
                <a:solidFill>
                  <a:srgbClr val="791009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A CS 4323 Lab Project, Designed </a:t>
            </a:r>
            <a:r>
              <a:rPr lang="en-US" sz="2700" b="1" i="1" kern="0">
                <a:solidFill>
                  <a:srgbClr val="791009"/>
                </a:solidFill>
                <a:latin typeface="Book Antiqua"/>
                <a:ea typeface="Book Antiqua"/>
                <a:cs typeface="Book Antiqua"/>
                <a:sym typeface="Book Antiqua"/>
              </a:rPr>
              <a:t>with guidance from Dr. Richard Veras</a:t>
            </a:r>
            <a:endParaRPr kumimoji="0" sz="2700" b="1" i="1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8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endParaRPr kumimoji="0" sz="2700" b="1" i="1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8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en-US" sz="2700" b="1" u="sng" kern="0">
                <a:solidFill>
                  <a:srgbClr val="0563C1"/>
                </a:solidFill>
                <a:latin typeface="Book Antiqua"/>
                <a:ea typeface="Book Antiqua"/>
                <a:cs typeface="Book Antiqua"/>
                <a:sym typeface="Book Antiqua"/>
              </a:rPr>
              <a:t>https://github.com/MichaelCrabb/lab2_taco</a:t>
            </a:r>
            <a:endParaRPr kumimoji="0" sz="2700" b="1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8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28242E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													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28242E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tabLst/>
              <a:defRPr/>
            </a:pPr>
            <a:endParaRPr kumimoji="0" sz="5700" b="1" i="0" u="none" strike="noStrike" kern="0" cap="none" spc="0" normalizeH="0" baseline="0" noProof="0">
              <a:ln>
                <a:noFill/>
              </a:ln>
              <a:solidFill>
                <a:srgbClr val="28242E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4654904" y="3953000"/>
            <a:ext cx="7772400" cy="901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42875" dist="285750" dir="27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1073897" y="3833177"/>
            <a:ext cx="8329500" cy="9006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42875" dist="285750" dir="27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371718" y="3862617"/>
            <a:ext cx="7733858" cy="118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1. </a:t>
            </a:r>
            <a:r>
              <a:rPr lang="en-US" sz="5000" b="1" kern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9571853" y="3921725"/>
            <a:ext cx="17177952" cy="86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2. </a:t>
            </a:r>
            <a:r>
              <a:rPr lang="en-US" sz="5000" b="1" kern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The Operations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5370612" y="5335975"/>
            <a:ext cx="6339600" cy="7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200" b="1" dirty="0"/>
              <a:t>Reduction</a:t>
            </a:r>
            <a:r>
              <a:rPr lang="en-US" sz="2200" dirty="0"/>
              <a:t> creates a single for loop node with an assign node containing an accumulation expression (e.g., acc = acc + A[</a:t>
            </a:r>
            <a:r>
              <a:rPr lang="en-US" sz="2200" dirty="0" err="1"/>
              <a:t>i</a:t>
            </a:r>
            <a:r>
              <a:rPr lang="en-US" sz="2200" dirty="0"/>
              <a:t>]). </a:t>
            </a:r>
            <a:r>
              <a:rPr lang="en-US" sz="2200" b="1" dirty="0"/>
              <a:t>Scaling</a:t>
            </a:r>
            <a:r>
              <a:rPr lang="en-US" sz="2200" dirty="0"/>
              <a:t> uses a for loop node with an assign node that multiplies each array element by a constant (e.g., A[</a:t>
            </a:r>
            <a:r>
              <a:rPr lang="en-US" sz="2200" dirty="0" err="1"/>
              <a:t>i</a:t>
            </a:r>
            <a:r>
              <a:rPr lang="en-US" sz="2200" dirty="0"/>
              <a:t>] = A[</a:t>
            </a:r>
            <a:r>
              <a:rPr lang="en-US" sz="2200" dirty="0" err="1"/>
              <a:t>i</a:t>
            </a:r>
            <a:r>
              <a:rPr lang="en-US" sz="2200" dirty="0"/>
              <a:t>] * c). </a:t>
            </a:r>
            <a:r>
              <a:rPr lang="en-US" sz="2200" b="1" dirty="0"/>
              <a:t>Pointwise</a:t>
            </a:r>
            <a:r>
              <a:rPr lang="en-US" sz="2200" dirty="0"/>
              <a:t> has a for loop with assign nodes performing binary operations (add, </a:t>
            </a:r>
            <a:r>
              <a:rPr lang="en-US" sz="2200" dirty="0" err="1"/>
              <a:t>mul</a:t>
            </a:r>
            <a:r>
              <a:rPr lang="en-US" sz="2200" dirty="0"/>
              <a:t>, etc.) across multiple arrays. </a:t>
            </a:r>
            <a:r>
              <a:rPr lang="en-US" sz="2200" b="1" dirty="0"/>
              <a:t>Transpose</a:t>
            </a:r>
            <a:r>
              <a:rPr lang="en-US" sz="2200" dirty="0"/>
              <a:t> uses two nested for loop nodes where the indices are swapped in the access expression (B[j][</a:t>
            </a:r>
            <a:r>
              <a:rPr lang="en-US" sz="2200" dirty="0" err="1"/>
              <a:t>i</a:t>
            </a:r>
            <a:r>
              <a:rPr lang="en-US" sz="2200" dirty="0"/>
              <a:t>] = A[</a:t>
            </a:r>
            <a:r>
              <a:rPr lang="en-US" sz="2200" dirty="0" err="1"/>
              <a:t>i</a:t>
            </a:r>
            <a:r>
              <a:rPr lang="en-US" sz="2200" dirty="0"/>
              <a:t>][j]). </a:t>
            </a:r>
            <a:r>
              <a:rPr lang="en-US" sz="2200" b="1" dirty="0"/>
              <a:t>Outer product </a:t>
            </a:r>
            <a:r>
              <a:rPr lang="en-US" sz="2200" dirty="0"/>
              <a:t>has nested for loops with a </a:t>
            </a:r>
            <a:r>
              <a:rPr lang="en-US" sz="2200" dirty="0" err="1"/>
              <a:t>mul</a:t>
            </a:r>
            <a:r>
              <a:rPr lang="en-US" sz="2200" dirty="0"/>
              <a:t> expression between elements of two vectors stored into a matrix. M</a:t>
            </a:r>
            <a:r>
              <a:rPr lang="en-US" sz="2200" b="1" dirty="0"/>
              <a:t>atrix-vector multiplication</a:t>
            </a:r>
            <a:r>
              <a:rPr lang="en-US" sz="2200" dirty="0"/>
              <a:t> uses nested for loops with an inner accumulate node summing products of matrix rows and vector elements. </a:t>
            </a:r>
            <a:r>
              <a:rPr lang="en-US" sz="2200" b="1" dirty="0"/>
              <a:t>Matrix-matrix multiplication</a:t>
            </a:r>
            <a:r>
              <a:rPr lang="en-US" sz="2200" dirty="0"/>
              <a:t> uses three nested for loops with an assign node that performs a </a:t>
            </a:r>
            <a:r>
              <a:rPr lang="en-US" sz="2200" dirty="0" err="1"/>
              <a:t>mul</a:t>
            </a:r>
            <a:r>
              <a:rPr lang="en-US" sz="2200" dirty="0"/>
              <a:t> and add chain (C[</a:t>
            </a:r>
            <a:r>
              <a:rPr lang="en-US" sz="2200" dirty="0" err="1"/>
              <a:t>i</a:t>
            </a:r>
            <a:r>
              <a:rPr lang="en-US" sz="2200" dirty="0"/>
              <a:t>][j] += A[</a:t>
            </a:r>
            <a:r>
              <a:rPr lang="en-US" sz="2200" dirty="0" err="1"/>
              <a:t>i</a:t>
            </a:r>
            <a:r>
              <a:rPr lang="en-US" sz="2200" dirty="0"/>
              <a:t>][k] * B[k][j]). 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63400" y="13394275"/>
            <a:ext cx="9243230" cy="794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42875" dist="285750" dir="27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90075" y="13359150"/>
            <a:ext cx="8329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3. </a:t>
            </a:r>
            <a:r>
              <a:rPr lang="en-US" sz="4000" b="1" kern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Transformations and Schedules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4913599" y="13391825"/>
            <a:ext cx="7477200" cy="794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42875" dist="285750" dir="27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4913600" y="13413350"/>
            <a:ext cx="74772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lang="en-US" sz="5000" b="1" kern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5</a:t>
            </a:r>
            <a:r>
              <a:rPr kumimoji="0" lang="en-US" sz="5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r>
              <a:rPr lang="en-US" sz="5000" b="1" kern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4913600" y="13934875"/>
            <a:ext cx="7477200" cy="7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seven operations in Burrito stressed different performance metrics.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Transpose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pointwise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prod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uct were most affected by memory usage (bytes, </a:t>
            </a:r>
            <a:r>
              <a:rPr lang="en-US" sz="2800" kern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GB_per_s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matrix-vector multiplication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were limited by execution time (nanoseconds) and low throughput due to dependencies or poor reuse. </a:t>
            </a: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Matrix-matrix multiplication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impacted flop and throughput. These differences highlight how operation types change specific bottlenecks and guide where compiler optimizations matter most.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" descr="Interlocking OU, Gallogly College of Engineering, School of Computer Science, The University of Oklahoma website wordmark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27675"/>
            <a:ext cx="8977101" cy="12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705618" y="5134120"/>
            <a:ext cx="6773795" cy="779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91425" rIns="0" bIns="0" anchor="t" anchorCtr="0">
            <a:no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Burrito takes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seven .operation files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reduction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scaling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pointwise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transpose,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outer product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matrix-vector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matrix-matrix multiplication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and uses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Python generators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produce both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baseline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and scheduled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 code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We evaluate these by compiling and running each version,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collecting performance metrics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like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execution time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throughput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memory usage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bottlenecks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Optimizing these operations is essential, as each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impacts key performance areas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reductions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minimize overhead,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scaling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pointwise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boost throughput via vectorization, transposes improve memory bandwidth,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matrix operations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benefit from better memory reuse and compute efficiency.</a:t>
            </a:r>
            <a:endParaRPr lang="en-US" sz="2200" dirty="0">
              <a:effectLst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384625" y="2568500"/>
            <a:ext cx="19469238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28242E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Andrew Gallant, Harivansh Luchmun, Hugo Atayde, Luis Guillen Arcos, Michael Crabb, Nick Louque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28242E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endParaRPr kumimoji="0" sz="3500" b="1" i="0" u="none" strike="noStrike" kern="0" cap="none" spc="0" normalizeH="0" baseline="0" noProof="0">
              <a:ln>
                <a:noFill/>
              </a:ln>
              <a:solidFill>
                <a:srgbClr val="28242E"/>
              </a:solidFill>
              <a:effectLst/>
              <a:uLnTx/>
              <a:uFillTx/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7853863" y="12568300"/>
            <a:ext cx="26730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91096" y="3909019"/>
            <a:ext cx="6591170" cy="901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42875" dist="285750" dir="27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91096" y="3898684"/>
            <a:ext cx="6591170" cy="1065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lang="en-US" sz="5000" b="1" kern="0" dirty="0">
                <a:solidFill>
                  <a:srgbClr val="000000"/>
                </a:solidFill>
                <a:latin typeface="Book Antiqua"/>
                <a:ea typeface="Arial"/>
                <a:cs typeface="Arial"/>
                <a:sym typeface="Book Antiqua"/>
              </a:rPr>
              <a:t>Introduction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62557" y="4846811"/>
            <a:ext cx="6591169" cy="79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91425" rIns="0" bIns="0" anchor="t" anchorCtr="0">
            <a:noAutofit/>
          </a:bodyPr>
          <a:lstStyle/>
          <a:p>
            <a:pPr marL="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tabLst/>
              <a:defRPr/>
            </a:pPr>
            <a:r>
              <a:rPr lang="en-US" sz="2200" dirty="0"/>
              <a:t>This project implements </a:t>
            </a:r>
            <a:r>
              <a:rPr lang="en-US" sz="2200" b="1" dirty="0"/>
              <a:t>Burrito</a:t>
            </a:r>
            <a:r>
              <a:rPr lang="en-US" sz="2200" dirty="0"/>
              <a:t>, a clone of the </a:t>
            </a:r>
            <a:r>
              <a:rPr lang="en-US" sz="2200" b="1" dirty="0"/>
              <a:t>Tensor Algebra Compiler</a:t>
            </a:r>
            <a:r>
              <a:rPr lang="en-US" sz="2200" dirty="0"/>
              <a:t>, to explore </a:t>
            </a:r>
            <a:r>
              <a:rPr lang="en-US" sz="2200" u="sng" dirty="0"/>
              <a:t>modular compiler construction principles</a:t>
            </a:r>
            <a:r>
              <a:rPr lang="en-US" sz="2200" dirty="0"/>
              <a:t>. By independently defining computations through </a:t>
            </a:r>
            <a:r>
              <a:rPr lang="en-US" sz="2200" b="1" dirty="0"/>
              <a:t>seven operation </a:t>
            </a:r>
            <a:r>
              <a:rPr lang="en-US" sz="2200" dirty="0"/>
              <a:t>being </a:t>
            </a:r>
            <a:r>
              <a:rPr lang="en-US" sz="2200" b="1" dirty="0"/>
              <a:t>reduction, scaling, pointwise, transposition, outer product, matrix-vector </a:t>
            </a:r>
            <a:r>
              <a:rPr lang="en-US" sz="2200" b="1" dirty="0" err="1"/>
              <a:t>mult</a:t>
            </a:r>
            <a:r>
              <a:rPr lang="en-US" sz="2200" b="1" dirty="0"/>
              <a:t>, and matrix-matrix </a:t>
            </a:r>
            <a:r>
              <a:rPr lang="en-US" sz="2200" b="1" dirty="0" err="1"/>
              <a:t>mult</a:t>
            </a:r>
            <a:r>
              <a:rPr lang="en-US" sz="2200" dirty="0"/>
              <a:t>, and applying schedule transformations such as </a:t>
            </a:r>
            <a:r>
              <a:rPr lang="en-US" sz="2200" b="1" dirty="0"/>
              <a:t>splitting, interchange, </a:t>
            </a:r>
            <a:r>
              <a:rPr lang="en-US" sz="2200" dirty="0"/>
              <a:t>and</a:t>
            </a:r>
            <a:r>
              <a:rPr lang="en-US" sz="2200" b="1" dirty="0"/>
              <a:t> unrolling</a:t>
            </a:r>
            <a:r>
              <a:rPr lang="en-US" sz="2200" dirty="0"/>
              <a:t>, we record how execution strategies impact </a:t>
            </a:r>
            <a:r>
              <a:rPr lang="en-US" sz="2200" u="sng" dirty="0"/>
              <a:t>computational efficiency</a:t>
            </a:r>
            <a:r>
              <a:rPr lang="en-US" sz="2200" dirty="0"/>
              <a:t>. This is important because it demonstrates how simple changes in the way a compiler organizes and traverses through work can </a:t>
            </a:r>
            <a:r>
              <a:rPr lang="en-US" sz="2200" u="sng" dirty="0"/>
              <a:t>significantly shift bottlenecks </a:t>
            </a:r>
            <a:r>
              <a:rPr lang="en-US" sz="2200" dirty="0"/>
              <a:t>and lead to </a:t>
            </a:r>
            <a:r>
              <a:rPr lang="en-US" sz="2200" u="sng" dirty="0"/>
              <a:t>performance improvements</a:t>
            </a:r>
            <a:r>
              <a:rPr lang="en-US" sz="2200" dirty="0"/>
              <a:t>. </a:t>
            </a:r>
          </a:p>
          <a:p>
            <a:pPr marL="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tabLst/>
              <a:defRPr/>
            </a:pPr>
            <a:r>
              <a:rPr lang="en-US" dirty="0"/>
              <a:t>	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l="-225553" t="141754" r="226121" b="-141098"/>
          <a:stretch/>
        </p:blipFill>
        <p:spPr>
          <a:xfrm>
            <a:off x="9932354" y="18143875"/>
            <a:ext cx="2673010" cy="27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661512" y="14314525"/>
            <a:ext cx="8644500" cy="6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introduces loop-carried dependencies,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limiting throughput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increasing nanoseconds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pointwise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parallel and increase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flop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lang="en-US" sz="22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GB_per_s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their performance is limited by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bytes moved per iteration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transpose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alters memory access patterns,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increasing bytes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decreases </a:t>
            </a:r>
            <a:r>
              <a:rPr lang="en-US" sz="22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GB_per_s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outer product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increases both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bytes and nanoseconds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matrix-vector multiplication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increases nanoseconds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lowers throughput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matrix-matrix multiplication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increasing flop and which gives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throughput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splitting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reduces nanoseconds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reducing per-iteration bytes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interchange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increases </a:t>
            </a:r>
            <a:r>
              <a:rPr lang="en-US" sz="22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GB_per_s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unrolling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improves throughput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increases the number of operations per cycle. </a:t>
            </a:r>
            <a:endParaRPr kumimoji="0" sz="22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92;p1">
            <a:extLst>
              <a:ext uri="{FF2B5EF4-FFF2-40B4-BE49-F238E27FC236}">
                <a16:creationId xmlns:a16="http://schemas.microsoft.com/office/drawing/2014/main" id="{A7141828-A229-B5A2-F582-CDF7DDAFC19A}"/>
              </a:ext>
            </a:extLst>
          </p:cNvPr>
          <p:cNvSpPr/>
          <p:nvPr/>
        </p:nvSpPr>
        <p:spPr>
          <a:xfrm>
            <a:off x="12731088" y="13359150"/>
            <a:ext cx="9444132" cy="794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42875" dist="285750" dir="27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79100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6;p1">
            <a:extLst>
              <a:ext uri="{FF2B5EF4-FFF2-40B4-BE49-F238E27FC236}">
                <a16:creationId xmlns:a16="http://schemas.microsoft.com/office/drawing/2014/main" id="{7C959B31-BADF-9186-75AF-49660141F1CC}"/>
              </a:ext>
            </a:extLst>
          </p:cNvPr>
          <p:cNvSpPr txBox="1"/>
          <p:nvPr/>
        </p:nvSpPr>
        <p:spPr>
          <a:xfrm>
            <a:off x="10460584" y="13280275"/>
            <a:ext cx="13941091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Book Antiqua"/>
                <a:cs typeface="Book Antiqua"/>
                <a:sym typeface="Book Antiqua"/>
              </a:rPr>
              <a:t>4. Performance Analysis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A3710FF8-CE56-12ED-65E8-2B6CD86620AA}"/>
              </a:ext>
            </a:extLst>
          </p:cNvPr>
          <p:cNvSpPr txBox="1"/>
          <p:nvPr/>
        </p:nvSpPr>
        <p:spPr>
          <a:xfrm>
            <a:off x="13117288" y="14480601"/>
            <a:ext cx="10330088" cy="650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0" bIns="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1" dirty="0"/>
              <a:t>Transpose</a:t>
            </a:r>
            <a:r>
              <a:rPr lang="en-US" sz="2200" dirty="0"/>
              <a:t>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bytes and </a:t>
            </a:r>
            <a:r>
              <a:rPr lang="en-US" sz="2200" dirty="0" err="1"/>
              <a:t>GB_per_s</a:t>
            </a:r>
            <a:endParaRPr lang="en-US" sz="2200" dirty="0"/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Reduction</a:t>
            </a:r>
            <a:r>
              <a:rPr lang="en-US" sz="2200" dirty="0"/>
              <a:t>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throughput and nanoseconds</a:t>
            </a:r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Scaling</a:t>
            </a:r>
            <a:r>
              <a:rPr lang="en-US" sz="2200" dirty="0"/>
              <a:t>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bytes and </a:t>
            </a:r>
            <a:r>
              <a:rPr lang="en-US" sz="2200" dirty="0" err="1"/>
              <a:t>GB_per_s</a:t>
            </a:r>
            <a:endParaRPr lang="en-US" sz="2200" dirty="0"/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Pointwise</a:t>
            </a:r>
            <a:r>
              <a:rPr lang="en-US" sz="2200" dirty="0"/>
              <a:t>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bytes and </a:t>
            </a:r>
            <a:r>
              <a:rPr lang="en-US" sz="2200" dirty="0" err="1"/>
              <a:t>GB_per_s</a:t>
            </a:r>
            <a:endParaRPr lang="en-US" sz="2200" dirty="0"/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Outer Product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bytes and </a:t>
            </a:r>
            <a:r>
              <a:rPr lang="en-US" sz="2200" dirty="0" err="1"/>
              <a:t>GB_per_s</a:t>
            </a:r>
            <a:endParaRPr lang="en-US" sz="2200" dirty="0"/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Matrix-Vector Multiplication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bytes and nanoseconds</a:t>
            </a:r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Matrix-Matrix Multiplication </a:t>
            </a: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Impacted most through flop and throughput</a:t>
            </a:r>
          </a:p>
          <a:p>
            <a:pPr marL="457200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defTabSz="914400">
              <a:lnSpc>
                <a:spcPct val="14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endParaRPr kumimoji="0" lang="en-US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C5C81B59AE7419B10C5CA18B7B37A" ma:contentTypeVersion="13" ma:contentTypeDescription="Create a new document." ma:contentTypeScope="" ma:versionID="920cbbf3badd4eb227e96b599fa0ef1d">
  <xsd:schema xmlns:xsd="http://www.w3.org/2001/XMLSchema" xmlns:xs="http://www.w3.org/2001/XMLSchema" xmlns:p="http://schemas.microsoft.com/office/2006/metadata/properties" xmlns:ns3="d0ba257c-c444-4a46-a4db-ecc12bef7918" xmlns:ns4="06fd6729-9918-405f-856c-cc3c9ccbded0" targetNamespace="http://schemas.microsoft.com/office/2006/metadata/properties" ma:root="true" ma:fieldsID="48ad296c9f74a95e4a050467d39c886e" ns3:_="" ns4:_="">
    <xsd:import namespace="d0ba257c-c444-4a46-a4db-ecc12bef7918"/>
    <xsd:import namespace="06fd6729-9918-405f-856c-cc3c9ccbde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a257c-c444-4a46-a4db-ecc12bef7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d6729-9918-405f-856c-cc3c9ccbded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ba257c-c444-4a46-a4db-ecc12bef79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6C1E07-D246-4DAF-8628-B1E3FBA42C5E}">
  <ds:schemaRefs>
    <ds:schemaRef ds:uri="06fd6729-9918-405f-856c-cc3c9ccbded0"/>
    <ds:schemaRef ds:uri="d0ba257c-c444-4a46-a4db-ecc12bef7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D97A43-3CD8-4275-BABA-4B39CA05F9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06fd6729-9918-405f-856c-cc3c9ccbded0"/>
    <ds:schemaRef ds:uri="http://schemas.microsoft.com/office/infopath/2007/PartnerControls"/>
    <ds:schemaRef ds:uri="d0ba257c-c444-4a46-a4db-ecc12bef7918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881D6C-CDA4-4F06-96A5-C0BC258D33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744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Book Antiqua</vt:lpstr>
      <vt:lpstr>Calibri</vt:lpstr>
      <vt:lpstr>Times New Roman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Louque, Nick R.</dc:creator>
  <cp:lastModifiedBy>Nicholas Louque</cp:lastModifiedBy>
  <cp:revision>4</cp:revision>
  <dcterms:created xsi:type="dcterms:W3CDTF">2025-04-22T17:37:59Z</dcterms:created>
  <dcterms:modified xsi:type="dcterms:W3CDTF">2025-05-01T21:10:18Z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0x01010073DC5C81B59AE7419B10C5CA18B7B37A</vt:lpwstr>
  </property>
</Properties>
</file>