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2" r:id="rId14"/>
    <p:sldId id="273" r:id="rId15"/>
    <p:sldId id="274" r:id="rId16"/>
    <p:sldId id="275" r:id="rId17"/>
    <p:sldId id="276" r:id="rId18"/>
    <p:sldId id="278"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C21E88-B220-4797-8869-DDB30DF26D55}" type="datetimeFigureOut">
              <a:rPr lang="en-GB" smtClean="0"/>
              <a:t>03/10/2016</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99D4838-EBCC-4ED5-AAE1-DF7890026289}"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21E88-B220-4797-8869-DDB30DF26D55}" type="datetimeFigureOut">
              <a:rPr lang="en-GB" smtClean="0"/>
              <a:t>03/10/2016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4838-EBCC-4ED5-AAE1-DF789002628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21E88-B220-4797-8869-DDB30DF26D55}" type="datetimeFigureOut">
              <a:rPr lang="en-GB" smtClean="0"/>
              <a:t>03/10/2016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4838-EBCC-4ED5-AAE1-DF789002628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C21E88-B220-4797-8869-DDB30DF26D55}" type="datetimeFigureOut">
              <a:rPr lang="en-GB" smtClean="0"/>
              <a:t>03/10/2016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4838-EBCC-4ED5-AAE1-DF7890026289}"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21E88-B220-4797-8869-DDB30DF26D55}" type="datetimeFigureOut">
              <a:rPr lang="en-GB" smtClean="0"/>
              <a:t>03/10/2016</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99D4838-EBCC-4ED5-AAE1-DF7890026289}"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C21E88-B220-4797-8869-DDB30DF26D55}" type="datetimeFigureOut">
              <a:rPr lang="en-GB" smtClean="0"/>
              <a:t>03/10/2016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9D4838-EBCC-4ED5-AAE1-DF7890026289}"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1E88-B220-4797-8869-DDB30DF26D55}" type="datetimeFigureOut">
              <a:rPr lang="en-GB" smtClean="0"/>
              <a:t>03/10/2016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9D4838-EBCC-4ED5-AAE1-DF7890026289}"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21E88-B220-4797-8869-DDB30DF26D55}" type="datetimeFigureOut">
              <a:rPr lang="en-GB" smtClean="0"/>
              <a:t>03/10/2016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9D4838-EBCC-4ED5-AAE1-DF789002628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21E88-B220-4797-8869-DDB30DF26D55}" type="datetimeFigureOut">
              <a:rPr lang="en-GB" smtClean="0"/>
              <a:t>03/10/2016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9D4838-EBCC-4ED5-AAE1-DF789002628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21E88-B220-4797-8869-DDB30DF26D55}" type="datetimeFigureOut">
              <a:rPr lang="en-GB" smtClean="0"/>
              <a:t>03/10/2016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9D4838-EBCC-4ED5-AAE1-DF7890026289}"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21E88-B220-4797-8869-DDB30DF26D55}" type="datetimeFigureOut">
              <a:rPr lang="en-GB" smtClean="0"/>
              <a:t>03/10/2016</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F99D4838-EBCC-4ED5-AAE1-DF7890026289}"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C21E88-B220-4797-8869-DDB30DF26D55}" type="datetimeFigureOut">
              <a:rPr lang="en-GB" smtClean="0"/>
              <a:t>03/10/2016</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99D4838-EBCC-4ED5-AAE1-DF789002628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Michael Craddock</a:t>
            </a:r>
            <a:endParaRPr lang="en-GB" dirty="0"/>
          </a:p>
        </p:txBody>
      </p:sp>
      <p:sp>
        <p:nvSpPr>
          <p:cNvPr id="2" name="Title 1"/>
          <p:cNvSpPr>
            <a:spLocks noGrp="1"/>
          </p:cNvSpPr>
          <p:nvPr>
            <p:ph type="ctrTitle"/>
          </p:nvPr>
        </p:nvSpPr>
        <p:spPr/>
        <p:txBody>
          <a:bodyPr/>
          <a:lstStyle/>
          <a:p>
            <a:r>
              <a:rPr lang="en-GB" dirty="0"/>
              <a:t>Creating character class via dialogue events.</a:t>
            </a:r>
          </a:p>
        </p:txBody>
      </p:sp>
    </p:spTree>
    <p:extLst>
      <p:ext uri="{BB962C8B-B14F-4D97-AF65-F5344CB8AC3E}">
        <p14:creationId xmlns:p14="http://schemas.microsoft.com/office/powerpoint/2010/main" val="13528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Storytelling</a:t>
            </a:r>
            <a:endParaRPr lang="en-GB" dirty="0"/>
          </a:p>
        </p:txBody>
      </p:sp>
      <p:sp>
        <p:nvSpPr>
          <p:cNvPr id="3" name="Content Placeholder 2"/>
          <p:cNvSpPr>
            <a:spLocks noGrp="1"/>
          </p:cNvSpPr>
          <p:nvPr>
            <p:ph sz="quarter" idx="1"/>
          </p:nvPr>
        </p:nvSpPr>
        <p:spPr/>
        <p:txBody>
          <a:bodyPr/>
          <a:lstStyle/>
          <a:p>
            <a:r>
              <a:rPr lang="en-GB" dirty="0" smtClean="0"/>
              <a:t>Whilst it might seem obvious a good story is what really ties everything together and helps involve the player in the class.</a:t>
            </a:r>
          </a:p>
          <a:p>
            <a:r>
              <a:rPr lang="en-GB" dirty="0" smtClean="0"/>
              <a:t>Trying to mix story and gameplay together can be tricky and making it work smoothly needs work.</a:t>
            </a:r>
          </a:p>
          <a:p>
            <a:pPr marL="0" indent="0">
              <a:buNone/>
            </a:pPr>
            <a:endParaRPr lang="en-GB" dirty="0"/>
          </a:p>
        </p:txBody>
      </p:sp>
    </p:spTree>
    <p:extLst>
      <p:ext uri="{BB962C8B-B14F-4D97-AF65-F5344CB8AC3E}">
        <p14:creationId xmlns:p14="http://schemas.microsoft.com/office/powerpoint/2010/main" val="247072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Storytelling</a:t>
            </a:r>
            <a:endParaRPr lang="en-GB" dirty="0"/>
          </a:p>
        </p:txBody>
      </p:sp>
      <p:sp>
        <p:nvSpPr>
          <p:cNvPr id="3" name="Content Placeholder 2"/>
          <p:cNvSpPr>
            <a:spLocks noGrp="1"/>
          </p:cNvSpPr>
          <p:nvPr>
            <p:ph sz="quarter" idx="1"/>
          </p:nvPr>
        </p:nvSpPr>
        <p:spPr/>
        <p:txBody>
          <a:bodyPr/>
          <a:lstStyle/>
          <a:p>
            <a:r>
              <a:rPr lang="en-GB" dirty="0" smtClean="0"/>
              <a:t>Storytelling games tend to use a system called the string of pearls.</a:t>
            </a:r>
          </a:p>
          <a:p>
            <a:r>
              <a:rPr lang="en-GB" sz="2000" dirty="0"/>
              <a:t>“</a:t>
            </a:r>
            <a:r>
              <a:rPr lang="en-GB" sz="2000" i="1" dirty="0"/>
              <a:t>The idea is that a completely non-interactive story (the string) is presented in the form of text, a slideshow, or animated sequence and then the player is given a period of free movement and control (the pearl) with a fixed goal in mind. When the goal is achieved, the player travels down the string via another non-interactive sequence, to the next pearl.”</a:t>
            </a:r>
            <a:r>
              <a:rPr lang="en-GB" sz="2000" dirty="0"/>
              <a:t> (Schell, 2008)</a:t>
            </a:r>
          </a:p>
        </p:txBody>
      </p:sp>
    </p:spTree>
    <p:extLst>
      <p:ext uri="{BB962C8B-B14F-4D97-AF65-F5344CB8AC3E}">
        <p14:creationId xmlns:p14="http://schemas.microsoft.com/office/powerpoint/2010/main" val="19818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Storytelling</a:t>
            </a:r>
            <a:endParaRPr lang="en-GB" dirty="0"/>
          </a:p>
        </p:txBody>
      </p:sp>
      <p:sp>
        <p:nvSpPr>
          <p:cNvPr id="3" name="Content Placeholder 2"/>
          <p:cNvSpPr>
            <a:spLocks noGrp="1"/>
          </p:cNvSpPr>
          <p:nvPr>
            <p:ph sz="quarter" idx="1"/>
          </p:nvPr>
        </p:nvSpPr>
        <p:spPr/>
        <p:txBody>
          <a:bodyPr/>
          <a:lstStyle/>
          <a:p>
            <a:r>
              <a:rPr lang="en-GB" dirty="0" smtClean="0"/>
              <a:t>Whilst the string of pearls is great, it does not work in a system with multiple choices, however it can be edited to fit our system.</a:t>
            </a:r>
          </a:p>
          <a:p>
            <a:r>
              <a:rPr lang="en-GB" dirty="0" smtClean="0"/>
              <a:t>Fitting it does require a LOT of work as you need to keep track of all choices, how they interact with each other and how they can smoothly transition with </a:t>
            </a:r>
            <a:r>
              <a:rPr lang="en-GB" dirty="0" smtClean="0"/>
              <a:t>each other.</a:t>
            </a:r>
            <a:endParaRPr lang="en-GB" dirty="0"/>
          </a:p>
        </p:txBody>
      </p:sp>
    </p:spTree>
    <p:extLst>
      <p:ext uri="{BB962C8B-B14F-4D97-AF65-F5344CB8AC3E}">
        <p14:creationId xmlns:p14="http://schemas.microsoft.com/office/powerpoint/2010/main" val="254025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Storytelling</a:t>
            </a:r>
            <a:endParaRPr lang="en-GB" dirty="0"/>
          </a:p>
        </p:txBody>
      </p:sp>
      <p:sp>
        <p:nvSpPr>
          <p:cNvPr id="3" name="Content Placeholder 2"/>
          <p:cNvSpPr>
            <a:spLocks noGrp="1"/>
          </p:cNvSpPr>
          <p:nvPr>
            <p:ph sz="quarter" idx="1"/>
          </p:nvPr>
        </p:nvSpPr>
        <p:spPr/>
        <p:txBody>
          <a:bodyPr/>
          <a:lstStyle/>
          <a:p>
            <a:r>
              <a:rPr lang="en-GB" dirty="0" smtClean="0"/>
              <a:t>Making sure the player has goals to work towards.</a:t>
            </a:r>
          </a:p>
          <a:p>
            <a:r>
              <a:rPr lang="en-GB" dirty="0" smtClean="0"/>
              <a:t>Using simplicity and transcendence to help create the story.</a:t>
            </a:r>
          </a:p>
          <a:p>
            <a:r>
              <a:rPr lang="en-GB" dirty="0" smtClean="0"/>
              <a:t>Using the Heroes journey by Christopher </a:t>
            </a:r>
            <a:r>
              <a:rPr lang="en-GB" dirty="0" err="1" smtClean="0"/>
              <a:t>Vogler</a:t>
            </a:r>
            <a:r>
              <a:rPr lang="en-GB" dirty="0" smtClean="0"/>
              <a:t> as a starting point. </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42426"/>
            <a:ext cx="3393746" cy="29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1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in the project?</a:t>
            </a:r>
            <a:endParaRPr lang="en-GB" dirty="0"/>
          </a:p>
        </p:txBody>
      </p:sp>
      <p:sp>
        <p:nvSpPr>
          <p:cNvPr id="3" name="Content Placeholder 2"/>
          <p:cNvSpPr>
            <a:spLocks noGrp="1"/>
          </p:cNvSpPr>
          <p:nvPr>
            <p:ph sz="quarter" idx="1"/>
          </p:nvPr>
        </p:nvSpPr>
        <p:spPr/>
        <p:txBody>
          <a:bodyPr/>
          <a:lstStyle/>
          <a:p>
            <a:r>
              <a:rPr lang="en-GB" dirty="0" smtClean="0"/>
              <a:t>A 2D RPG in a small village.</a:t>
            </a:r>
          </a:p>
          <a:p>
            <a:r>
              <a:rPr lang="en-GB" dirty="0"/>
              <a:t>10 different events some with their own unique unlock and multiple choice options.</a:t>
            </a:r>
          </a:p>
          <a:p>
            <a:r>
              <a:rPr lang="en-GB" dirty="0" smtClean="0"/>
              <a:t>Storage of data from choices.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52801"/>
            <a:ext cx="388681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10952"/>
            <a:ext cx="3408363"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63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sz="quarter" idx="1"/>
          </p:nvPr>
        </p:nvSpPr>
        <p:spPr/>
        <p:txBody>
          <a:bodyPr/>
          <a:lstStyle/>
          <a:p>
            <a:r>
              <a:rPr lang="en-GB" sz="2000" dirty="0" smtClean="0"/>
              <a:t>Information regarding class stats were recorded via public static floats that are attached to the player.</a:t>
            </a:r>
          </a:p>
          <a:p>
            <a:r>
              <a:rPr lang="en-GB" sz="2000" dirty="0" smtClean="0"/>
              <a:t>Conversations were done via strings and inputting the dialogue in the inspector.</a:t>
            </a:r>
          </a:p>
          <a:p>
            <a:r>
              <a:rPr lang="en-GB" sz="2000" dirty="0" smtClean="0"/>
              <a:t>Booleans were used for triggering events or certain conversations when certain events were true.</a:t>
            </a:r>
          </a:p>
          <a:p>
            <a:endParaRPr lang="en-GB" dirty="0"/>
          </a:p>
        </p:txBody>
      </p:sp>
      <p:pic>
        <p:nvPicPr>
          <p:cNvPr id="4" name="Picture 3" descr="C:\Users\Michael2\Pictures\uni stuff\Finalpresistuff\ingamei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57600"/>
            <a:ext cx="393382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Michael2\Pictures\uni stuff\Finalpresistuff\cod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08997"/>
            <a:ext cx="2421163" cy="885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Michael2\Pictures\uni stuff\Finalpresistuff\ingameim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3657667"/>
            <a:ext cx="4069227" cy="306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0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Tester feedback</a:t>
            </a:r>
            <a:endParaRPr lang="en-GB" dirty="0"/>
          </a:p>
        </p:txBody>
      </p:sp>
      <p:sp>
        <p:nvSpPr>
          <p:cNvPr id="3" name="Content Placeholder 2"/>
          <p:cNvSpPr>
            <a:spLocks noGrp="1"/>
          </p:cNvSpPr>
          <p:nvPr>
            <p:ph sz="quarter" idx="1"/>
          </p:nvPr>
        </p:nvSpPr>
        <p:spPr/>
        <p:txBody>
          <a:bodyPr>
            <a:normAutofit lnSpcReduction="10000"/>
          </a:bodyPr>
          <a:lstStyle/>
          <a:p>
            <a:r>
              <a:rPr lang="en-GB" dirty="0"/>
              <a:t>Tested on a variety of different players (Offline player, Online players and very casual players)</a:t>
            </a:r>
          </a:p>
          <a:p>
            <a:r>
              <a:rPr lang="en-GB" dirty="0"/>
              <a:t>Mostly positive feedback on the system.</a:t>
            </a:r>
          </a:p>
          <a:p>
            <a:r>
              <a:rPr lang="en-GB" dirty="0"/>
              <a:t>It could work very well as a tutorial level.</a:t>
            </a:r>
          </a:p>
          <a:p>
            <a:r>
              <a:rPr lang="en-GB" dirty="0"/>
              <a:t>Might be tricky to work out throughout the entire game.</a:t>
            </a:r>
          </a:p>
          <a:p>
            <a:r>
              <a:rPr lang="en-GB" dirty="0"/>
              <a:t>More “</a:t>
            </a:r>
            <a:r>
              <a:rPr lang="en-GB" dirty="0" err="1"/>
              <a:t>Hardcore</a:t>
            </a:r>
            <a:r>
              <a:rPr lang="en-GB" dirty="0"/>
              <a:t>” players prefer this whilst more casual players say they’d enjoy it once but the scope could confuse them.</a:t>
            </a:r>
          </a:p>
          <a:p>
            <a:r>
              <a:rPr lang="en-GB" dirty="0"/>
              <a:t>Online players did not like the idea for an Online game.</a:t>
            </a:r>
          </a:p>
          <a:p>
            <a:endParaRPr lang="en-GB" dirty="0"/>
          </a:p>
        </p:txBody>
      </p:sp>
    </p:spTree>
    <p:extLst>
      <p:ext uri="{BB962C8B-B14F-4D97-AF65-F5344CB8AC3E}">
        <p14:creationId xmlns:p14="http://schemas.microsoft.com/office/powerpoint/2010/main" val="3647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thoughts</a:t>
            </a:r>
            <a:endParaRPr lang="en-GB" dirty="0"/>
          </a:p>
        </p:txBody>
      </p:sp>
      <p:sp>
        <p:nvSpPr>
          <p:cNvPr id="3" name="Content Placeholder 2"/>
          <p:cNvSpPr>
            <a:spLocks noGrp="1"/>
          </p:cNvSpPr>
          <p:nvPr>
            <p:ph sz="quarter" idx="1"/>
          </p:nvPr>
        </p:nvSpPr>
        <p:spPr/>
        <p:txBody>
          <a:bodyPr/>
          <a:lstStyle/>
          <a:p>
            <a:r>
              <a:rPr lang="en-GB" dirty="0"/>
              <a:t>Overall happy with how things turned out.</a:t>
            </a:r>
          </a:p>
          <a:p>
            <a:r>
              <a:rPr lang="en-GB" dirty="0"/>
              <a:t>Very interested in the feedback results.</a:t>
            </a:r>
          </a:p>
          <a:p>
            <a:r>
              <a:rPr lang="en-GB" dirty="0"/>
              <a:t>Disappointed I wasn’t able to implement all of the coding features I initially thought I could do</a:t>
            </a:r>
            <a:r>
              <a:rPr lang="en-GB" dirty="0" smtClean="0"/>
              <a:t>.</a:t>
            </a:r>
            <a:endParaRPr lang="en-GB" dirty="0"/>
          </a:p>
        </p:txBody>
      </p:sp>
    </p:spTree>
    <p:extLst>
      <p:ext uri="{BB962C8B-B14F-4D97-AF65-F5344CB8AC3E}">
        <p14:creationId xmlns:p14="http://schemas.microsoft.com/office/powerpoint/2010/main" val="3450271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for listening! </a:t>
            </a:r>
            <a:endParaRPr lang="en-GB" dirty="0"/>
          </a:p>
        </p:txBody>
      </p:sp>
      <p:sp>
        <p:nvSpPr>
          <p:cNvPr id="3" name="Content Placeholder 2"/>
          <p:cNvSpPr>
            <a:spLocks noGrp="1"/>
          </p:cNvSpPr>
          <p:nvPr>
            <p:ph sz="quarter" idx="1"/>
          </p:nvPr>
        </p:nvSpPr>
        <p:spPr/>
        <p:txBody>
          <a:bodyPr/>
          <a:lstStyle/>
          <a:p>
            <a:r>
              <a:rPr lang="en-GB" dirty="0" smtClean="0"/>
              <a:t>Questions?</a:t>
            </a:r>
            <a:endParaRPr lang="en-GB" dirty="0"/>
          </a:p>
        </p:txBody>
      </p:sp>
    </p:spTree>
    <p:extLst>
      <p:ext uri="{BB962C8B-B14F-4D97-AF65-F5344CB8AC3E}">
        <p14:creationId xmlns:p14="http://schemas.microsoft.com/office/powerpoint/2010/main" val="377477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sz="quarter" idx="1"/>
          </p:nvPr>
        </p:nvSpPr>
        <p:spPr/>
        <p:txBody>
          <a:bodyPr>
            <a:normAutofit fontScale="55000" lnSpcReduction="20000"/>
          </a:bodyPr>
          <a:lstStyle/>
          <a:p>
            <a:r>
              <a:rPr lang="en-GB" dirty="0"/>
              <a:t>Bethesda Game Studios.(2010). </a:t>
            </a:r>
            <a:r>
              <a:rPr lang="en-GB" i="1" dirty="0"/>
              <a:t>Elder Scrolls: Skyrim</a:t>
            </a:r>
            <a:r>
              <a:rPr lang="en-GB" dirty="0"/>
              <a:t>.[DISC]. PC/Xbox 360/PS3. Rockville: Bethesda </a:t>
            </a:r>
            <a:r>
              <a:rPr lang="en-GB" dirty="0" err="1"/>
              <a:t>Softworks</a:t>
            </a:r>
            <a:endParaRPr lang="en-GB" dirty="0"/>
          </a:p>
          <a:p>
            <a:r>
              <a:rPr lang="en-GB" dirty="0"/>
              <a:t>Bioware. (2007). </a:t>
            </a:r>
            <a:r>
              <a:rPr lang="en-GB" i="1" dirty="0"/>
              <a:t>Mass Effect.</a:t>
            </a:r>
            <a:r>
              <a:rPr lang="en-GB" dirty="0"/>
              <a:t>[DISC]. Xbox 360. Edmonton: EA Games</a:t>
            </a:r>
          </a:p>
          <a:p>
            <a:r>
              <a:rPr lang="en-GB" dirty="0"/>
              <a:t>Bioware. (2009). </a:t>
            </a:r>
            <a:r>
              <a:rPr lang="en-GB" i="1" dirty="0"/>
              <a:t>Dragon Age.</a:t>
            </a:r>
            <a:r>
              <a:rPr lang="en-GB" dirty="0"/>
              <a:t>[DISC]. Xbox 360. Edmonton: EA Games</a:t>
            </a:r>
          </a:p>
          <a:p>
            <a:r>
              <a:rPr lang="en-GB" dirty="0" err="1"/>
              <a:t>Dontnod</a:t>
            </a:r>
            <a:r>
              <a:rPr lang="en-GB" dirty="0"/>
              <a:t> Entertainment.(2015). </a:t>
            </a:r>
            <a:r>
              <a:rPr lang="en-GB" i="1" dirty="0"/>
              <a:t>Life Is Strange</a:t>
            </a:r>
            <a:r>
              <a:rPr lang="en-GB" dirty="0"/>
              <a:t>.[DIGITAL] PC. Paris: Square </a:t>
            </a:r>
            <a:r>
              <a:rPr lang="en-GB" dirty="0" err="1"/>
              <a:t>Enix</a:t>
            </a:r>
            <a:endParaRPr lang="en-GB" dirty="0"/>
          </a:p>
          <a:p>
            <a:r>
              <a:rPr lang="en-GB" dirty="0" err="1"/>
              <a:t>Fabulich</a:t>
            </a:r>
            <a:r>
              <a:rPr lang="en-GB" dirty="0"/>
              <a:t>, D. (2010, March 28). </a:t>
            </a:r>
            <a:r>
              <a:rPr lang="en-GB" i="1" dirty="0"/>
              <a:t>5 Rules for Writing Interesting Choices in Multiple-Choice Games</a:t>
            </a:r>
            <a:r>
              <a:rPr lang="en-GB" dirty="0"/>
              <a:t>. Retrieved August 29, 2016, from choiceofgames.com: https://www.choiceofgames.com/2010/03/5-rules-for-writing-interesting-choices-in-multiple-choice-games/</a:t>
            </a:r>
          </a:p>
          <a:p>
            <a:r>
              <a:rPr lang="en-GB" dirty="0"/>
              <a:t>Montgomery, R. A. (1979). </a:t>
            </a:r>
            <a:r>
              <a:rPr lang="en-GB" i="1" dirty="0"/>
              <a:t>Journey Under the Sea.</a:t>
            </a:r>
            <a:r>
              <a:rPr lang="en-GB" dirty="0"/>
              <a:t> Waitsfield: </a:t>
            </a:r>
            <a:r>
              <a:rPr lang="en-GB" dirty="0" err="1"/>
              <a:t>Chooseco</a:t>
            </a:r>
            <a:r>
              <a:rPr lang="en-GB" dirty="0"/>
              <a:t>.</a:t>
            </a:r>
          </a:p>
          <a:p>
            <a:r>
              <a:rPr lang="en-GB" dirty="0"/>
              <a:t>Morrison, B. (2013, September 19). </a:t>
            </a:r>
            <a:r>
              <a:rPr lang="en-GB" i="1" dirty="0"/>
              <a:t>Meaningful Choice in Games: Practical Guide &amp; Case Studies</a:t>
            </a:r>
            <a:r>
              <a:rPr lang="en-GB" dirty="0"/>
              <a:t>. Retrieved September 1, 2016, from </a:t>
            </a:r>
            <a:r>
              <a:rPr lang="en-GB" dirty="0" err="1"/>
              <a:t>Gamasutra</a:t>
            </a:r>
            <a:r>
              <a:rPr lang="en-GB" dirty="0"/>
              <a:t>: http://www.gamasutra.com/blogs/BriceMorrison/20131119/204733/Meaningful_Choice_in_Games_Practical_Guide__Case_Studies.php</a:t>
            </a:r>
          </a:p>
          <a:p>
            <a:r>
              <a:rPr lang="en-GB" dirty="0"/>
              <a:t>Schell, J. (2008). </a:t>
            </a:r>
            <a:r>
              <a:rPr lang="en-GB" i="1" dirty="0"/>
              <a:t>The Art of Games design a Book of Lenses.</a:t>
            </a:r>
            <a:r>
              <a:rPr lang="en-GB" dirty="0"/>
              <a:t> Burlington : Morgan Kaufmann.</a:t>
            </a:r>
          </a:p>
          <a:p>
            <a:r>
              <a:rPr lang="en-GB" dirty="0" err="1"/>
              <a:t>Telltale</a:t>
            </a:r>
            <a:r>
              <a:rPr lang="en-GB" dirty="0"/>
              <a:t> Games.(2012). </a:t>
            </a:r>
            <a:r>
              <a:rPr lang="en-GB" i="1" dirty="0"/>
              <a:t>The Walking Dead</a:t>
            </a:r>
            <a:r>
              <a:rPr lang="en-GB" dirty="0"/>
              <a:t>.[DIGITAL].PC. San Rafael: </a:t>
            </a:r>
            <a:r>
              <a:rPr lang="en-GB" dirty="0" err="1"/>
              <a:t>TellTale</a:t>
            </a:r>
            <a:r>
              <a:rPr lang="en-GB" dirty="0"/>
              <a:t> Games</a:t>
            </a:r>
          </a:p>
          <a:p>
            <a:r>
              <a:rPr lang="en-GB" dirty="0" err="1"/>
              <a:t>Vogler</a:t>
            </a:r>
            <a:r>
              <a:rPr lang="en-GB" dirty="0"/>
              <a:t>, C. (2007). </a:t>
            </a:r>
            <a:r>
              <a:rPr lang="en-GB" i="1" dirty="0"/>
              <a:t>The Writer's Journey: Mythic Structure for Writers.</a:t>
            </a:r>
            <a:r>
              <a:rPr lang="en-GB" dirty="0"/>
              <a:t> California: Michael Wiese Productions.</a:t>
            </a:r>
          </a:p>
          <a:p>
            <a:r>
              <a:rPr lang="en-GB" dirty="0" err="1"/>
              <a:t>Vogler</a:t>
            </a:r>
            <a:r>
              <a:rPr lang="en-GB" dirty="0"/>
              <a:t>, C. (</a:t>
            </a:r>
            <a:r>
              <a:rPr lang="en-GB" dirty="0" err="1"/>
              <a:t>n.d.</a:t>
            </a:r>
            <a:r>
              <a:rPr lang="en-GB" dirty="0"/>
              <a:t>). </a:t>
            </a:r>
            <a:r>
              <a:rPr lang="en-GB" i="1" dirty="0"/>
              <a:t>The Hero's Journey Outline</a:t>
            </a:r>
            <a:r>
              <a:rPr lang="en-GB" dirty="0"/>
              <a:t>. Retrieved September 2, 2016, from The writers journey: http://</a:t>
            </a:r>
            <a:r>
              <a:rPr lang="en-GB" dirty="0" smtClean="0"/>
              <a:t>www.thewritersjourney.com/hero's_journey.htm#Hero</a:t>
            </a:r>
            <a:endParaRPr lang="en-GB" dirty="0"/>
          </a:p>
          <a:p>
            <a:endParaRPr lang="en-GB" dirty="0"/>
          </a:p>
        </p:txBody>
      </p:sp>
    </p:spTree>
    <p:extLst>
      <p:ext uri="{BB962C8B-B14F-4D97-AF65-F5344CB8AC3E}">
        <p14:creationId xmlns:p14="http://schemas.microsoft.com/office/powerpoint/2010/main" val="21185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this?</a:t>
            </a:r>
            <a:endParaRPr lang="en-GB" dirty="0"/>
          </a:p>
        </p:txBody>
      </p:sp>
      <p:sp>
        <p:nvSpPr>
          <p:cNvPr id="3" name="Content Placeholder 2"/>
          <p:cNvSpPr>
            <a:spLocks noGrp="1"/>
          </p:cNvSpPr>
          <p:nvPr>
            <p:ph sz="quarter" idx="1"/>
          </p:nvPr>
        </p:nvSpPr>
        <p:spPr/>
        <p:txBody>
          <a:bodyPr/>
          <a:lstStyle/>
          <a:p>
            <a:r>
              <a:rPr lang="en-GB" dirty="0" smtClean="0"/>
              <a:t>A system that can help to create class identity in primarily roleplaying games(RPGS) by giving the player choice in how their class grows.</a:t>
            </a:r>
          </a:p>
          <a:p>
            <a:r>
              <a:rPr lang="en-GB" dirty="0" smtClean="0"/>
              <a:t>It will take away the standard choose your class at the beginning and allow the player to grow a class along side their character</a:t>
            </a:r>
          </a:p>
          <a:p>
            <a:endParaRPr lang="en-GB" dirty="0"/>
          </a:p>
        </p:txBody>
      </p:sp>
    </p:spTree>
    <p:extLst>
      <p:ext uri="{BB962C8B-B14F-4D97-AF65-F5344CB8AC3E}">
        <p14:creationId xmlns:p14="http://schemas.microsoft.com/office/powerpoint/2010/main" val="81335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I mean by this?</a:t>
            </a:r>
            <a:endParaRPr lang="en-GB" dirty="0"/>
          </a:p>
        </p:txBody>
      </p:sp>
      <p:sp>
        <p:nvSpPr>
          <p:cNvPr id="3" name="Content Placeholder 2"/>
          <p:cNvSpPr>
            <a:spLocks noGrp="1"/>
          </p:cNvSpPr>
          <p:nvPr>
            <p:ph sz="quarter" idx="1"/>
          </p:nvPr>
        </p:nvSpPr>
        <p:spPr/>
        <p:txBody>
          <a:bodyPr>
            <a:normAutofit/>
          </a:bodyPr>
          <a:lstStyle/>
          <a:p>
            <a:r>
              <a:rPr lang="en-GB" sz="2400" dirty="0" smtClean="0"/>
              <a:t>Games currently have evolved and have gotten to the point where character identity and choices is great, with games like mass effect, Life is strange and the walking dead pushing forward story.</a:t>
            </a:r>
          </a:p>
          <a:p>
            <a:r>
              <a:rPr lang="en-GB" sz="2400" dirty="0" smtClean="0"/>
              <a:t>However I feel that class fantasy and identity in RPGs have been </a:t>
            </a:r>
            <a:r>
              <a:rPr lang="en-GB" sz="2400" dirty="0" smtClean="0"/>
              <a:t>taking </a:t>
            </a:r>
            <a:r>
              <a:rPr lang="en-GB" sz="2400" dirty="0" smtClean="0"/>
              <a:t>a back seat</a:t>
            </a:r>
            <a:r>
              <a:rPr lang="en-GB" sz="2400" dirty="0" smtClean="0"/>
              <a:t>.</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62400"/>
            <a:ext cx="4038600" cy="231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LISi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124" y="3962400"/>
            <a:ext cx="4127332" cy="231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020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system works</a:t>
            </a:r>
            <a:endParaRPr lang="en-GB" dirty="0"/>
          </a:p>
        </p:txBody>
      </p:sp>
      <p:sp>
        <p:nvSpPr>
          <p:cNvPr id="3" name="Content Placeholder 2"/>
          <p:cNvSpPr>
            <a:spLocks noGrp="1"/>
          </p:cNvSpPr>
          <p:nvPr>
            <p:ph sz="quarter" idx="1"/>
          </p:nvPr>
        </p:nvSpPr>
        <p:spPr/>
        <p:txBody>
          <a:bodyPr/>
          <a:lstStyle/>
          <a:p>
            <a:r>
              <a:rPr lang="en-GB" dirty="0" smtClean="0"/>
              <a:t>It relies on certain aspects to help it allow an entertaining and fun experience for the player.</a:t>
            </a:r>
          </a:p>
          <a:p>
            <a:r>
              <a:rPr lang="en-GB" dirty="0" smtClean="0"/>
              <a:t>The theory behind this system includes having good knowledge of Multiple choices and how they work, how to create meaningful choices and how to use storytelling to create an interesting narrative.</a:t>
            </a:r>
            <a:endParaRPr lang="en-GB" dirty="0"/>
          </a:p>
        </p:txBody>
      </p:sp>
    </p:spTree>
    <p:extLst>
      <p:ext uri="{BB962C8B-B14F-4D97-AF65-F5344CB8AC3E}">
        <p14:creationId xmlns:p14="http://schemas.microsoft.com/office/powerpoint/2010/main" val="1638247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choices</a:t>
            </a:r>
            <a:endParaRPr lang="en-GB" dirty="0"/>
          </a:p>
        </p:txBody>
      </p:sp>
      <p:sp>
        <p:nvSpPr>
          <p:cNvPr id="3" name="Content Placeholder 2"/>
          <p:cNvSpPr>
            <a:spLocks noGrp="1"/>
          </p:cNvSpPr>
          <p:nvPr>
            <p:ph sz="quarter" idx="1"/>
          </p:nvPr>
        </p:nvSpPr>
        <p:spPr/>
        <p:txBody>
          <a:bodyPr/>
          <a:lstStyle/>
          <a:p>
            <a:r>
              <a:rPr lang="en-GB" dirty="0" smtClean="0"/>
              <a:t>We’ll be looking at an interesting blog created by Dan </a:t>
            </a:r>
            <a:r>
              <a:rPr lang="en-GB" dirty="0" err="1" smtClean="0"/>
              <a:t>Fabulich</a:t>
            </a:r>
            <a:r>
              <a:rPr lang="en-GB" dirty="0" smtClean="0"/>
              <a:t>(Choiceofgames.com</a:t>
            </a:r>
            <a:r>
              <a:rPr lang="en-GB" dirty="0"/>
              <a:t>, </a:t>
            </a:r>
            <a:r>
              <a:rPr lang="en-GB" dirty="0" smtClean="0"/>
              <a:t>2010) on what goes into creating good multiple choices. </a:t>
            </a:r>
          </a:p>
          <a:p>
            <a:r>
              <a:rPr lang="en-GB" dirty="0" smtClean="0"/>
              <a:t>“</a:t>
            </a:r>
            <a:r>
              <a:rPr lang="en-GB" i="1" dirty="0"/>
              <a:t>Every option should have real consequence, the player needs some basis to make a decision, No options should be better than the other</a:t>
            </a:r>
            <a:r>
              <a:rPr lang="en-GB" dirty="0"/>
              <a:t>” </a:t>
            </a:r>
          </a:p>
        </p:txBody>
      </p:sp>
    </p:spTree>
    <p:extLst>
      <p:ext uri="{BB962C8B-B14F-4D97-AF65-F5344CB8AC3E}">
        <p14:creationId xmlns:p14="http://schemas.microsoft.com/office/powerpoint/2010/main" val="2727696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choices</a:t>
            </a:r>
            <a:endParaRPr lang="en-GB" dirty="0"/>
          </a:p>
        </p:txBody>
      </p:sp>
      <p:sp>
        <p:nvSpPr>
          <p:cNvPr id="3" name="Content Placeholder 2"/>
          <p:cNvSpPr>
            <a:spLocks noGrp="1"/>
          </p:cNvSpPr>
          <p:nvPr>
            <p:ph sz="quarter" idx="1"/>
          </p:nvPr>
        </p:nvSpPr>
        <p:spPr/>
        <p:txBody>
          <a:bodyPr/>
          <a:lstStyle/>
          <a:p>
            <a:r>
              <a:rPr lang="en-GB" dirty="0"/>
              <a:t>“</a:t>
            </a:r>
            <a:r>
              <a:rPr lang="en-GB" i="1" dirty="0"/>
              <a:t>Even if you’re guaranteed that every option has consequences, if players have no idea what the consequences of their decisions will be, it becomes impossible to make a meaningful choice.”</a:t>
            </a:r>
            <a:r>
              <a:rPr lang="en-GB" dirty="0"/>
              <a:t> </a:t>
            </a:r>
          </a:p>
        </p:txBody>
      </p:sp>
    </p:spTree>
    <p:extLst>
      <p:ext uri="{BB962C8B-B14F-4D97-AF65-F5344CB8AC3E}">
        <p14:creationId xmlns:p14="http://schemas.microsoft.com/office/powerpoint/2010/main" val="367928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Meaningful choices</a:t>
            </a:r>
            <a:endParaRPr lang="en-GB" dirty="0"/>
          </a:p>
        </p:txBody>
      </p:sp>
      <p:sp>
        <p:nvSpPr>
          <p:cNvPr id="3" name="Content Placeholder 2"/>
          <p:cNvSpPr>
            <a:spLocks noGrp="1"/>
          </p:cNvSpPr>
          <p:nvPr>
            <p:ph sz="quarter" idx="1"/>
          </p:nvPr>
        </p:nvSpPr>
        <p:spPr/>
        <p:txBody>
          <a:bodyPr/>
          <a:lstStyle/>
          <a:p>
            <a:r>
              <a:rPr lang="en-GB" dirty="0" smtClean="0"/>
              <a:t>Choices need to feel meaningful to make the player want to choose them.</a:t>
            </a:r>
          </a:p>
          <a:p>
            <a:r>
              <a:rPr lang="en-GB" dirty="0" smtClean="0"/>
              <a:t>They need to have impact and consequence to them.</a:t>
            </a:r>
          </a:p>
          <a:p>
            <a:r>
              <a:rPr lang="en-GB" dirty="0" smtClean="0"/>
              <a:t>They need to let the player know what their getting into.</a:t>
            </a:r>
            <a:endParaRPr lang="en-GB" dirty="0"/>
          </a:p>
        </p:txBody>
      </p:sp>
    </p:spTree>
    <p:extLst>
      <p:ext uri="{BB962C8B-B14F-4D97-AF65-F5344CB8AC3E}">
        <p14:creationId xmlns:p14="http://schemas.microsoft.com/office/powerpoint/2010/main" val="1898502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Meaningful choices</a:t>
            </a:r>
            <a:endParaRPr lang="en-GB" dirty="0"/>
          </a:p>
        </p:txBody>
      </p:sp>
      <p:sp>
        <p:nvSpPr>
          <p:cNvPr id="3" name="Content Placeholder 2"/>
          <p:cNvSpPr>
            <a:spLocks noGrp="1"/>
          </p:cNvSpPr>
          <p:nvPr>
            <p:ph sz="quarter" idx="1"/>
          </p:nvPr>
        </p:nvSpPr>
        <p:spPr/>
        <p:txBody>
          <a:bodyPr>
            <a:normAutofit/>
          </a:bodyPr>
          <a:lstStyle/>
          <a:p>
            <a:r>
              <a:rPr lang="en-GB" sz="2000" dirty="0" smtClean="0"/>
              <a:t>We’ll be looking at an article on </a:t>
            </a:r>
            <a:r>
              <a:rPr lang="en-GB" sz="2000" dirty="0" err="1" smtClean="0"/>
              <a:t>Gamasutra</a:t>
            </a:r>
            <a:r>
              <a:rPr lang="en-GB" sz="2000" dirty="0" smtClean="0"/>
              <a:t> by Brice Morrison about his interpretations on meaningful choices in gaming and using them as our starting points.</a:t>
            </a:r>
          </a:p>
          <a:p>
            <a:r>
              <a:rPr lang="en-GB" sz="2000" dirty="0"/>
              <a:t>“</a:t>
            </a:r>
            <a:r>
              <a:rPr lang="en-GB" sz="2000" i="1" dirty="0"/>
              <a:t>If the player is not aware they are making a choice between two or more options, then it isn’t meaningful.”</a:t>
            </a:r>
            <a:r>
              <a:rPr lang="en-GB" sz="2000" dirty="0" smtClean="0"/>
              <a:t> </a:t>
            </a:r>
            <a:endParaRPr lang="en-GB" sz="2000" dirty="0" smtClean="0"/>
          </a:p>
          <a:p>
            <a:r>
              <a:rPr lang="en-GB" sz="2000" dirty="0"/>
              <a:t>“</a:t>
            </a:r>
            <a:r>
              <a:rPr lang="en-GB" sz="2000" i="1" dirty="0"/>
              <a:t>If you don’t remember your previous choices, then you’ll never feel pride or regret. Or if your previous choices don’t affect your present world, then you will similarly not feel anything</a:t>
            </a:r>
            <a:r>
              <a:rPr lang="en-GB" sz="2000" i="1" dirty="0" smtClean="0"/>
              <a:t>.”</a:t>
            </a:r>
            <a:endParaRPr lang="en-GB" sz="2000" dirty="0"/>
          </a:p>
        </p:txBody>
      </p:sp>
    </p:spTree>
    <p:extLst>
      <p:ext uri="{BB962C8B-B14F-4D97-AF65-F5344CB8AC3E}">
        <p14:creationId xmlns:p14="http://schemas.microsoft.com/office/powerpoint/2010/main" val="1639884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Meaningful choices</a:t>
            </a:r>
            <a:endParaRPr lang="en-GB" dirty="0"/>
          </a:p>
        </p:txBody>
      </p:sp>
      <p:sp>
        <p:nvSpPr>
          <p:cNvPr id="3" name="Content Placeholder 2"/>
          <p:cNvSpPr>
            <a:spLocks noGrp="1"/>
          </p:cNvSpPr>
          <p:nvPr>
            <p:ph sz="quarter" idx="1"/>
          </p:nvPr>
        </p:nvSpPr>
        <p:spPr/>
        <p:txBody>
          <a:bodyPr/>
          <a:lstStyle/>
          <a:p>
            <a:r>
              <a:rPr lang="en-GB" dirty="0"/>
              <a:t>“</a:t>
            </a:r>
            <a:r>
              <a:rPr lang="en-GB" i="1" dirty="0"/>
              <a:t>Imagine that a player is in a game where a character named Cindy is crying for help. The player runs over and helps Cindy. At that moment the game says you choose to save Cindy over Bernard. But the player never saw Bernard. They didn’t even know Bernard was in trouble, or that he even existed. At this point the player would probably feel frustrated. This ruins the choice and makes it meaningless.”</a:t>
            </a:r>
            <a:endParaRPr lang="en-GB" dirty="0"/>
          </a:p>
        </p:txBody>
      </p:sp>
    </p:spTree>
    <p:extLst>
      <p:ext uri="{BB962C8B-B14F-4D97-AF65-F5344CB8AC3E}">
        <p14:creationId xmlns:p14="http://schemas.microsoft.com/office/powerpoint/2010/main" val="3851429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TotalTime>
  <Words>1158</Words>
  <Application>Microsoft Office PowerPoint</Application>
  <PresentationFormat>On-screen Show (4:3)</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Creating character class via dialogue events.</vt:lpstr>
      <vt:lpstr>So what is this?</vt:lpstr>
      <vt:lpstr>What do I mean by this?</vt:lpstr>
      <vt:lpstr>How does the system works</vt:lpstr>
      <vt:lpstr>Multiple choices</vt:lpstr>
      <vt:lpstr>Multiple choices</vt:lpstr>
      <vt:lpstr>Meaningful choices</vt:lpstr>
      <vt:lpstr>Meaningful choices</vt:lpstr>
      <vt:lpstr>Meaningful choices</vt:lpstr>
      <vt:lpstr>Storytelling</vt:lpstr>
      <vt:lpstr>Storytelling</vt:lpstr>
      <vt:lpstr>Storytelling</vt:lpstr>
      <vt:lpstr>Storytelling</vt:lpstr>
      <vt:lpstr>So what’s in the project?</vt:lpstr>
      <vt:lpstr>Implementation</vt:lpstr>
      <vt:lpstr>Tester feedback</vt:lpstr>
      <vt:lpstr>My thoughts</vt:lpstr>
      <vt:lpstr>Thank you for listening! </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Michael2</dc:creator>
  <cp:lastModifiedBy>Michael2</cp:lastModifiedBy>
  <cp:revision>12</cp:revision>
  <dcterms:created xsi:type="dcterms:W3CDTF">2016-10-02T10:43:48Z</dcterms:created>
  <dcterms:modified xsi:type="dcterms:W3CDTF">2016-10-03T12:45:01Z</dcterms:modified>
</cp:coreProperties>
</file>