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61" r:id="rId3"/>
    <p:sldId id="257" r:id="rId4"/>
    <p:sldId id="259" r:id="rId5"/>
    <p:sldId id="262" r:id="rId6"/>
    <p:sldId id="263" r:id="rId7"/>
    <p:sldId id="264" r:id="rId8"/>
    <p:sldId id="265" r:id="rId9"/>
    <p:sldId id="26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hibernate/hibernate_overview.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Hibernate</a:t>
            </a:r>
            <a:endParaRPr lang="en-US" dirty="0"/>
          </a:p>
        </p:txBody>
      </p:sp>
      <p:sp>
        <p:nvSpPr>
          <p:cNvPr id="3" name="Subtitle 2"/>
          <p:cNvSpPr>
            <a:spLocks noGrp="1"/>
          </p:cNvSpPr>
          <p:nvPr>
            <p:ph type="subTitle" idx="1"/>
          </p:nvPr>
        </p:nvSpPr>
        <p:spPr/>
        <p:txBody>
          <a:bodyPr/>
          <a:lstStyle/>
          <a:p>
            <a:r>
              <a:rPr lang="en-US" dirty="0" smtClean="0"/>
              <a:t>By Michael Crump</a:t>
            </a:r>
            <a:endParaRPr lang="en-US" dirty="0"/>
          </a:p>
        </p:txBody>
      </p:sp>
    </p:spTree>
    <p:extLst>
      <p:ext uri="{BB962C8B-B14F-4D97-AF65-F5344CB8AC3E}">
        <p14:creationId xmlns:p14="http://schemas.microsoft.com/office/powerpoint/2010/main" val="1420742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www.tutorialspoint.com/hibernate/hibernate_overview.htm</a:t>
            </a:r>
            <a:endParaRPr lang="en-US" dirty="0" smtClean="0"/>
          </a:p>
          <a:p>
            <a:r>
              <a:rPr lang="en-US" u="sng" dirty="0" smtClean="0"/>
              <a:t>Doing More With Java, Android and Tomcat Edition</a:t>
            </a:r>
            <a:r>
              <a:rPr lang="en-US" dirty="0" smtClean="0"/>
              <a:t>, Lee S. Barney</a:t>
            </a:r>
          </a:p>
          <a:p>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080601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416" y="1039906"/>
            <a:ext cx="3401064" cy="549089"/>
          </a:xfrm>
        </p:spPr>
        <p:txBody>
          <a:bodyPr/>
          <a:lstStyle/>
          <a:p>
            <a:r>
              <a:rPr lang="en-US" sz="3200" dirty="0" smtClean="0">
                <a:solidFill>
                  <a:schemeClr val="bg2">
                    <a:lumMod val="60000"/>
                    <a:lumOff val="40000"/>
                  </a:schemeClr>
                </a:solidFill>
              </a:rPr>
              <a:t>Background</a:t>
            </a:r>
            <a:endParaRPr lang="en-US" sz="3200" dirty="0">
              <a:solidFill>
                <a:schemeClr val="bg2">
                  <a:lumMod val="60000"/>
                  <a:lumOff val="40000"/>
                </a:schemeClr>
              </a:solidFill>
            </a:endParaRPr>
          </a:p>
        </p:txBody>
      </p:sp>
      <p:sp>
        <p:nvSpPr>
          <p:cNvPr id="5" name="Text Placeholder 4"/>
          <p:cNvSpPr>
            <a:spLocks noGrp="1"/>
          </p:cNvSpPr>
          <p:nvPr>
            <p:ph type="body" sz="half" idx="2"/>
          </p:nvPr>
        </p:nvSpPr>
        <p:spPr>
          <a:xfrm>
            <a:off x="460416" y="1588995"/>
            <a:ext cx="4322481" cy="4587687"/>
          </a:xfrm>
        </p:spPr>
        <p:txBody>
          <a:bodyPr>
            <a:normAutofit fontScale="92500"/>
          </a:bodyPr>
          <a:lstStyle/>
          <a:p>
            <a:r>
              <a:rPr lang="en-US" sz="1800" dirty="0"/>
              <a:t>When you use a relational database within an app, the results of a query have to be converted </a:t>
            </a:r>
            <a:r>
              <a:rPr lang="en-US" sz="1800" dirty="0" smtClean="0"/>
              <a:t>from database </a:t>
            </a:r>
            <a:r>
              <a:rPr lang="en-US" sz="1800" dirty="0"/>
              <a:t>records to things the app can understand each time a query is done. And then the app’s </a:t>
            </a:r>
            <a:r>
              <a:rPr lang="en-US" sz="1800" dirty="0" smtClean="0"/>
              <a:t>data types </a:t>
            </a:r>
            <a:r>
              <a:rPr lang="en-US" sz="1800" dirty="0"/>
              <a:t>and structures have to be changed to SQL for each insertion or update. This kind of code is </a:t>
            </a:r>
            <a:r>
              <a:rPr lang="en-US" sz="1800" dirty="0" smtClean="0"/>
              <a:t>bug prone </a:t>
            </a:r>
            <a:r>
              <a:rPr lang="en-US" sz="1800" dirty="0"/>
              <a:t>and when done poorly, slows data transfer. Hibernate takes care of these problems for you.</a:t>
            </a:r>
          </a:p>
          <a:p>
            <a:r>
              <a:rPr lang="en-US" sz="1800" dirty="0" smtClean="0"/>
              <a:t>Hibernate is </a:t>
            </a:r>
            <a:r>
              <a:rPr lang="en-US" sz="1800" dirty="0"/>
              <a:t>an open source persistent framework created by Gavin King in 2001. It is a powerful, high performance Object-Relational Persistence and Query service for any Java Application.</a:t>
            </a:r>
            <a:endParaRPr lang="en-US" sz="1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6591" y="3038474"/>
            <a:ext cx="3356162" cy="3356162"/>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711" y="1588995"/>
            <a:ext cx="3528366" cy="18746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0879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60000"/>
                    <a:lumOff val="40000"/>
                  </a:schemeClr>
                </a:solidFill>
              </a:rPr>
              <a:t>What </a:t>
            </a:r>
            <a:r>
              <a:rPr lang="en-US" dirty="0" smtClean="0">
                <a:solidFill>
                  <a:schemeClr val="bg2">
                    <a:lumMod val="60000"/>
                    <a:lumOff val="40000"/>
                  </a:schemeClr>
                </a:solidFill>
              </a:rPr>
              <a:t>is Hibernate?</a:t>
            </a:r>
            <a:endParaRPr lang="en-US" dirty="0">
              <a:solidFill>
                <a:schemeClr val="bg2">
                  <a:lumMod val="60000"/>
                  <a:lumOff val="40000"/>
                </a:schemeClr>
              </a:solidFill>
            </a:endParaRPr>
          </a:p>
        </p:txBody>
      </p:sp>
      <p:sp>
        <p:nvSpPr>
          <p:cNvPr id="3" name="Content Placeholder 2"/>
          <p:cNvSpPr>
            <a:spLocks noGrp="1"/>
          </p:cNvSpPr>
          <p:nvPr>
            <p:ph idx="1"/>
          </p:nvPr>
        </p:nvSpPr>
        <p:spPr>
          <a:xfrm>
            <a:off x="456909" y="1740882"/>
            <a:ext cx="11514605" cy="609599"/>
          </a:xfrm>
        </p:spPr>
        <p:txBody>
          <a:bodyPr>
            <a:noAutofit/>
          </a:bodyPr>
          <a:lstStyle/>
          <a:p>
            <a:r>
              <a:rPr lang="en-US" sz="2400" dirty="0"/>
              <a:t>Hibernate is an </a:t>
            </a:r>
            <a:r>
              <a:rPr lang="en-US" sz="2400" b="1" dirty="0"/>
              <a:t>O</a:t>
            </a:r>
            <a:r>
              <a:rPr lang="en-US" sz="2400" dirty="0"/>
              <a:t>bject-</a:t>
            </a:r>
            <a:r>
              <a:rPr lang="en-US" sz="2400" b="1" dirty="0"/>
              <a:t>R</a:t>
            </a:r>
            <a:r>
              <a:rPr lang="en-US" sz="2400" dirty="0"/>
              <a:t>elational </a:t>
            </a:r>
            <a:r>
              <a:rPr lang="en-US" sz="2400" b="1" dirty="0"/>
              <a:t>M</a:t>
            </a:r>
            <a:r>
              <a:rPr lang="en-US" sz="2400" dirty="0"/>
              <a:t>apping (ORM) solution for JAVA</a:t>
            </a:r>
            <a:r>
              <a:rPr lang="en-US" sz="2400" dirty="0" smtClean="0"/>
              <a:t>. </a:t>
            </a:r>
            <a:endParaRPr lang="en-US" sz="2400" dirty="0"/>
          </a:p>
        </p:txBody>
      </p:sp>
      <p:sp>
        <p:nvSpPr>
          <p:cNvPr id="5" name="TextBox 4"/>
          <p:cNvSpPr txBox="1"/>
          <p:nvPr/>
        </p:nvSpPr>
        <p:spPr>
          <a:xfrm>
            <a:off x="425533" y="2350481"/>
            <a:ext cx="11577358" cy="2523768"/>
          </a:xfrm>
          <a:prstGeom prst="rect">
            <a:avLst/>
          </a:prstGeom>
          <a:noFill/>
        </p:spPr>
        <p:txBody>
          <a:bodyPr wrap="square" rtlCol="0">
            <a:spAutoFit/>
          </a:bodyPr>
          <a:lstStyle/>
          <a:p>
            <a:pPr marL="342900" indent="-342900">
              <a:buFont typeface="Arial" panose="020B0604020202020204" pitchFamily="34" charset="0"/>
              <a:buChar char="•"/>
            </a:pPr>
            <a:r>
              <a:rPr lang="en-US" sz="2000" dirty="0"/>
              <a:t>Hibernate maps Java classes to database tables and from Java data types to SQL data types and relieves the developer from 95% of common data persistence related programming tasks.</a:t>
            </a:r>
          </a:p>
          <a:p>
            <a:pPr marL="342900" indent="-342900">
              <a:buFont typeface="Arial" panose="020B0604020202020204" pitchFamily="34" charset="0"/>
              <a:buChar char="•"/>
            </a:pPr>
            <a:r>
              <a:rPr lang="en-US" sz="2000" dirty="0"/>
              <a:t>Hibernate sits between traditional Java objects and </a:t>
            </a:r>
            <a:r>
              <a:rPr lang="en-US" sz="2000" dirty="0" smtClean="0"/>
              <a:t>the database </a:t>
            </a:r>
            <a:r>
              <a:rPr lang="en-US" sz="2000" dirty="0"/>
              <a:t>server to handle all the </a:t>
            </a:r>
            <a:r>
              <a:rPr lang="en-US" sz="2000" dirty="0" smtClean="0"/>
              <a:t>work </a:t>
            </a:r>
            <a:r>
              <a:rPr lang="en-US" sz="2000" dirty="0"/>
              <a:t>in persisting those objects based on the appropriate O/R mechanisms and patterns.</a:t>
            </a:r>
          </a:p>
          <a:p>
            <a:endParaRPr lang="en-US" sz="2000" dirty="0" smtClean="0"/>
          </a:p>
          <a:p>
            <a:endParaRPr lang="en-US" sz="2000" dirty="0" smtClean="0"/>
          </a:p>
          <a:p>
            <a:pPr marL="285750" indent="-285750">
              <a:buFont typeface="Arial" panose="020B0604020202020204" pitchFamily="34" charset="0"/>
              <a:buChar char="•"/>
            </a:pP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8877" y="4430520"/>
            <a:ext cx="6190670" cy="18293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01391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037" y="452718"/>
            <a:ext cx="9404723" cy="973091"/>
          </a:xfrm>
        </p:spPr>
        <p:txBody>
          <a:bodyPr/>
          <a:lstStyle/>
          <a:p>
            <a:r>
              <a:rPr lang="en-US" dirty="0" smtClean="0">
                <a:solidFill>
                  <a:schemeClr val="bg2">
                    <a:lumMod val="60000"/>
                    <a:lumOff val="40000"/>
                  </a:schemeClr>
                </a:solidFill>
              </a:rPr>
              <a:t>Advantages of Hibernate</a:t>
            </a:r>
            <a:endParaRPr lang="en-US" dirty="0">
              <a:solidFill>
                <a:schemeClr val="bg2">
                  <a:lumMod val="60000"/>
                  <a:lumOff val="40000"/>
                </a:schemeClr>
              </a:solidFill>
            </a:endParaRPr>
          </a:p>
        </p:txBody>
      </p:sp>
      <p:sp>
        <p:nvSpPr>
          <p:cNvPr id="4" name="Rectangle 1"/>
          <p:cNvSpPr>
            <a:spLocks noGrp="1" noChangeArrowheads="1"/>
          </p:cNvSpPr>
          <p:nvPr>
            <p:ph idx="1"/>
          </p:nvPr>
        </p:nvSpPr>
        <p:spPr bwMode="auto">
          <a:xfrm>
            <a:off x="383037" y="1425809"/>
            <a:ext cx="11548987" cy="4837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Hibernate takes care of mapping Java classes to database tables using XML files and without writing any line of code.</a:t>
            </a:r>
          </a:p>
          <a:p>
            <a:r>
              <a:rPr lang="en-US" dirty="0"/>
              <a:t>Provides simple APIs for storing and retrieving Java objects directly to and from the database.</a:t>
            </a:r>
          </a:p>
          <a:p>
            <a:r>
              <a:rPr lang="en-US" dirty="0"/>
              <a:t>If there is </a:t>
            </a:r>
            <a:r>
              <a:rPr lang="en-US" dirty="0" smtClean="0"/>
              <a:t>a change </a:t>
            </a:r>
            <a:r>
              <a:rPr lang="en-US" dirty="0"/>
              <a:t>in the database or in any table, then you need to change the XML file properties only.</a:t>
            </a:r>
          </a:p>
          <a:p>
            <a:r>
              <a:rPr lang="en-US" dirty="0"/>
              <a:t>Abstracts away the unfamiliar SQL types and provides a way to work around familiar Java Objects.</a:t>
            </a:r>
          </a:p>
          <a:p>
            <a:r>
              <a:rPr lang="en-US" dirty="0"/>
              <a:t>Hibernate does not require an application server to operate.</a:t>
            </a:r>
          </a:p>
          <a:p>
            <a:r>
              <a:rPr lang="en-US" dirty="0"/>
              <a:t>Manipulates Complex associations of objects of your database.</a:t>
            </a:r>
          </a:p>
          <a:p>
            <a:r>
              <a:rPr lang="en-US" dirty="0"/>
              <a:t>Minimizes database access with smart fetching strategies.</a:t>
            </a:r>
          </a:p>
          <a:p>
            <a:r>
              <a:rPr lang="en-US" dirty="0"/>
              <a:t>Provides simple querying of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Arial" panose="020B0604020202020204" pitchFamily="34" charset="0"/>
            </a:endParaRPr>
          </a:p>
        </p:txBody>
      </p:sp>
    </p:spTree>
    <p:extLst>
      <p:ext uri="{BB962C8B-B14F-4D97-AF65-F5344CB8AC3E}">
        <p14:creationId xmlns:p14="http://schemas.microsoft.com/office/powerpoint/2010/main" val="557293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Code Example</a:t>
            </a:r>
            <a:endParaRPr lang="en-US" dirty="0"/>
          </a:p>
        </p:txBody>
      </p:sp>
      <p:sp>
        <p:nvSpPr>
          <p:cNvPr id="3" name="TextBox 2"/>
          <p:cNvSpPr txBox="1"/>
          <p:nvPr/>
        </p:nvSpPr>
        <p:spPr>
          <a:xfrm>
            <a:off x="564777" y="1577789"/>
            <a:ext cx="5492209" cy="369332"/>
          </a:xfrm>
          <a:prstGeom prst="rect">
            <a:avLst/>
          </a:prstGeom>
          <a:noFill/>
        </p:spPr>
        <p:txBody>
          <a:bodyPr wrap="none" rtlCol="0">
            <a:spAutoFit/>
          </a:bodyPr>
          <a:lstStyle/>
          <a:p>
            <a:r>
              <a:rPr lang="en-US" dirty="0" smtClean="0"/>
              <a:t>Step 1:  Create a POJO (Plain Old Java Object)</a:t>
            </a:r>
            <a:endParaRPr lang="en-US" dirty="0"/>
          </a:p>
        </p:txBody>
      </p:sp>
      <p:pic>
        <p:nvPicPr>
          <p:cNvPr id="9" name="Picture 8"/>
          <p:cNvPicPr>
            <a:picLocks noChangeAspect="1"/>
          </p:cNvPicPr>
          <p:nvPr/>
        </p:nvPicPr>
        <p:blipFill>
          <a:blip r:embed="rId2"/>
          <a:stretch>
            <a:fillRect/>
          </a:stretch>
        </p:blipFill>
        <p:spPr>
          <a:xfrm>
            <a:off x="7584142" y="327212"/>
            <a:ext cx="4264244" cy="6248400"/>
          </a:xfrm>
          <a:prstGeom prst="rect">
            <a:avLst/>
          </a:prstGeom>
          <a:ln>
            <a:noFill/>
          </a:ln>
          <a:effectLst>
            <a:outerShdw blurRad="292100" dist="139700" dir="2700000" algn="tl" rotWithShape="0">
              <a:srgbClr val="333333">
                <a:alpha val="65000"/>
              </a:srgbClr>
            </a:outerShdw>
          </a:effectLst>
        </p:spPr>
      </p:pic>
      <p:sp>
        <p:nvSpPr>
          <p:cNvPr id="10" name="TextBox 9"/>
          <p:cNvSpPr txBox="1"/>
          <p:nvPr/>
        </p:nvSpPr>
        <p:spPr>
          <a:xfrm>
            <a:off x="1065222" y="3072192"/>
            <a:ext cx="4491318" cy="1477328"/>
          </a:xfrm>
          <a:prstGeom prst="rect">
            <a:avLst/>
          </a:prstGeom>
          <a:noFill/>
        </p:spPr>
        <p:txBody>
          <a:bodyPr wrap="square" rtlCol="0">
            <a:spAutoFit/>
          </a:bodyPr>
          <a:lstStyle/>
          <a:p>
            <a:r>
              <a:rPr lang="en-US" dirty="0" smtClean="0"/>
              <a:t>My Mother-In-Law is opening an online quilting business.  Among other things, this business will sell fabric.  I’ll start by creating a Fabric object that has a few different attributes.</a:t>
            </a:r>
            <a:endParaRPr lang="en-US" dirty="0"/>
          </a:p>
        </p:txBody>
      </p:sp>
    </p:spTree>
    <p:extLst>
      <p:ext uri="{BB962C8B-B14F-4D97-AF65-F5344CB8AC3E}">
        <p14:creationId xmlns:p14="http://schemas.microsoft.com/office/powerpoint/2010/main" val="4450857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Hibernate Code </a:t>
            </a:r>
            <a:r>
              <a:rPr lang="en-US" dirty="0" smtClean="0"/>
              <a:t>Example (cont.)</a:t>
            </a:r>
            <a:endParaRPr lang="en-US" dirty="0"/>
          </a:p>
        </p:txBody>
      </p:sp>
      <p:sp>
        <p:nvSpPr>
          <p:cNvPr id="4" name="TextBox 3"/>
          <p:cNvSpPr txBox="1"/>
          <p:nvPr/>
        </p:nvSpPr>
        <p:spPr>
          <a:xfrm>
            <a:off x="564777" y="1577789"/>
            <a:ext cx="3942105" cy="369332"/>
          </a:xfrm>
          <a:prstGeom prst="rect">
            <a:avLst/>
          </a:prstGeom>
          <a:noFill/>
        </p:spPr>
        <p:txBody>
          <a:bodyPr wrap="none" rtlCol="0">
            <a:spAutoFit/>
          </a:bodyPr>
          <a:lstStyle/>
          <a:p>
            <a:r>
              <a:rPr lang="en-US" dirty="0" smtClean="0"/>
              <a:t>Step 2:  Create a Database Table</a:t>
            </a:r>
            <a:endParaRPr lang="en-US" dirty="0"/>
          </a:p>
        </p:txBody>
      </p:sp>
      <p:sp>
        <p:nvSpPr>
          <p:cNvPr id="5" name="TextBox 4"/>
          <p:cNvSpPr txBox="1"/>
          <p:nvPr/>
        </p:nvSpPr>
        <p:spPr>
          <a:xfrm>
            <a:off x="1065222" y="3072192"/>
            <a:ext cx="4491318" cy="923330"/>
          </a:xfrm>
          <a:prstGeom prst="rect">
            <a:avLst/>
          </a:prstGeom>
          <a:noFill/>
        </p:spPr>
        <p:txBody>
          <a:bodyPr wrap="square" rtlCol="0">
            <a:spAutoFit/>
          </a:bodyPr>
          <a:lstStyle/>
          <a:p>
            <a:r>
              <a:rPr lang="en-US" dirty="0"/>
              <a:t>There would be one table corresponding to each </a:t>
            </a:r>
            <a:r>
              <a:rPr lang="en-US" dirty="0" smtClean="0"/>
              <a:t>object </a:t>
            </a:r>
            <a:r>
              <a:rPr lang="en-US" dirty="0"/>
              <a:t>you are willing to provide persistence.</a:t>
            </a:r>
          </a:p>
        </p:txBody>
      </p:sp>
      <p:pic>
        <p:nvPicPr>
          <p:cNvPr id="6" name="Picture 5"/>
          <p:cNvPicPr>
            <a:picLocks noChangeAspect="1"/>
          </p:cNvPicPr>
          <p:nvPr/>
        </p:nvPicPr>
        <p:blipFill>
          <a:blip r:embed="rId2"/>
          <a:stretch>
            <a:fillRect/>
          </a:stretch>
        </p:blipFill>
        <p:spPr>
          <a:xfrm>
            <a:off x="6326841" y="2476911"/>
            <a:ext cx="5098208" cy="21138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460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dirty="0"/>
              <a:t>Hibernate Code </a:t>
            </a:r>
            <a:r>
              <a:rPr lang="en-US" dirty="0" smtClean="0"/>
              <a:t>Example (cont.)</a:t>
            </a:r>
            <a:endParaRPr lang="en-US" dirty="0"/>
          </a:p>
        </p:txBody>
      </p:sp>
      <p:sp>
        <p:nvSpPr>
          <p:cNvPr id="5" name="TextBox 4"/>
          <p:cNvSpPr txBox="1"/>
          <p:nvPr/>
        </p:nvSpPr>
        <p:spPr>
          <a:xfrm>
            <a:off x="564777" y="1577789"/>
            <a:ext cx="5197257" cy="369332"/>
          </a:xfrm>
          <a:prstGeom prst="rect">
            <a:avLst/>
          </a:prstGeom>
          <a:noFill/>
        </p:spPr>
        <p:txBody>
          <a:bodyPr wrap="none" rtlCol="0">
            <a:spAutoFit/>
          </a:bodyPr>
          <a:lstStyle/>
          <a:p>
            <a:r>
              <a:rPr lang="en-US" dirty="0" smtClean="0"/>
              <a:t>Step 3:  Create a Mapping Configuration File</a:t>
            </a:r>
            <a:endParaRPr lang="en-US" dirty="0"/>
          </a:p>
        </p:txBody>
      </p:sp>
      <p:sp>
        <p:nvSpPr>
          <p:cNvPr id="6" name="TextBox 5"/>
          <p:cNvSpPr txBox="1"/>
          <p:nvPr/>
        </p:nvSpPr>
        <p:spPr>
          <a:xfrm>
            <a:off x="1065222" y="3072192"/>
            <a:ext cx="4491318" cy="1200329"/>
          </a:xfrm>
          <a:prstGeom prst="rect">
            <a:avLst/>
          </a:prstGeom>
          <a:noFill/>
        </p:spPr>
        <p:txBody>
          <a:bodyPr wrap="square" rtlCol="0">
            <a:spAutoFit/>
          </a:bodyPr>
          <a:lstStyle/>
          <a:p>
            <a:r>
              <a:rPr lang="en-US" dirty="0"/>
              <a:t>This step is to create a mapping file that instructs Hibernate how to map the defined class or classes to the database tables.</a:t>
            </a:r>
          </a:p>
        </p:txBody>
      </p:sp>
      <p:pic>
        <p:nvPicPr>
          <p:cNvPr id="7" name="Picture 6"/>
          <p:cNvPicPr>
            <a:picLocks noChangeAspect="1"/>
          </p:cNvPicPr>
          <p:nvPr/>
        </p:nvPicPr>
        <p:blipFill>
          <a:blip r:embed="rId2"/>
          <a:stretch>
            <a:fillRect/>
          </a:stretch>
        </p:blipFill>
        <p:spPr>
          <a:xfrm>
            <a:off x="5762034" y="1691156"/>
            <a:ext cx="6305550"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390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6111" y="452718"/>
            <a:ext cx="9404723" cy="1400530"/>
          </a:xfrm>
        </p:spPr>
        <p:txBody>
          <a:bodyPr/>
          <a:lstStyle/>
          <a:p>
            <a:r>
              <a:rPr lang="en-US" dirty="0"/>
              <a:t>Hibernate Code </a:t>
            </a:r>
            <a:r>
              <a:rPr lang="en-US" dirty="0" smtClean="0"/>
              <a:t>Example (cont.)</a:t>
            </a:r>
            <a:endParaRPr lang="en-US" dirty="0"/>
          </a:p>
        </p:txBody>
      </p:sp>
      <p:sp>
        <p:nvSpPr>
          <p:cNvPr id="5" name="TextBox 4"/>
          <p:cNvSpPr txBox="1"/>
          <p:nvPr/>
        </p:nvSpPr>
        <p:spPr>
          <a:xfrm>
            <a:off x="564777" y="1577789"/>
            <a:ext cx="3865161" cy="369332"/>
          </a:xfrm>
          <a:prstGeom prst="rect">
            <a:avLst/>
          </a:prstGeom>
          <a:noFill/>
        </p:spPr>
        <p:txBody>
          <a:bodyPr wrap="none" rtlCol="0">
            <a:spAutoFit/>
          </a:bodyPr>
          <a:lstStyle/>
          <a:p>
            <a:r>
              <a:rPr lang="en-US" dirty="0" smtClean="0"/>
              <a:t>Step 4:  Create Application Class</a:t>
            </a:r>
            <a:endParaRPr lang="en-US" dirty="0"/>
          </a:p>
        </p:txBody>
      </p:sp>
      <p:sp>
        <p:nvSpPr>
          <p:cNvPr id="6" name="TextBox 5"/>
          <p:cNvSpPr txBox="1"/>
          <p:nvPr/>
        </p:nvSpPr>
        <p:spPr>
          <a:xfrm>
            <a:off x="646111" y="1947121"/>
            <a:ext cx="10913505" cy="646331"/>
          </a:xfrm>
          <a:prstGeom prst="rect">
            <a:avLst/>
          </a:prstGeom>
          <a:noFill/>
        </p:spPr>
        <p:txBody>
          <a:bodyPr wrap="square" rtlCol="0">
            <a:spAutoFit/>
          </a:bodyPr>
          <a:lstStyle/>
          <a:p>
            <a:r>
              <a:rPr lang="en-US" dirty="0"/>
              <a:t>Finally, we </a:t>
            </a:r>
            <a:r>
              <a:rPr lang="en-US" dirty="0" smtClean="0"/>
              <a:t>create </a:t>
            </a:r>
            <a:r>
              <a:rPr lang="en-US" dirty="0"/>
              <a:t>our application class with the main() method to run the application. We </a:t>
            </a:r>
            <a:r>
              <a:rPr lang="en-US" dirty="0" smtClean="0"/>
              <a:t>could use </a:t>
            </a:r>
            <a:r>
              <a:rPr lang="en-US" dirty="0"/>
              <a:t>this application to </a:t>
            </a:r>
            <a:r>
              <a:rPr lang="en-US" dirty="0" smtClean="0"/>
              <a:t>save, update, or delete Fabric records.</a:t>
            </a:r>
            <a:endParaRPr lang="en-US" dirty="0"/>
          </a:p>
        </p:txBody>
      </p:sp>
      <p:pic>
        <p:nvPicPr>
          <p:cNvPr id="7" name="Picture 6"/>
          <p:cNvPicPr>
            <a:picLocks noChangeAspect="1"/>
          </p:cNvPicPr>
          <p:nvPr/>
        </p:nvPicPr>
        <p:blipFill>
          <a:blip r:embed="rId2"/>
          <a:stretch>
            <a:fillRect/>
          </a:stretch>
        </p:blipFill>
        <p:spPr>
          <a:xfrm>
            <a:off x="112061" y="2788024"/>
            <a:ext cx="3982656" cy="3982656"/>
          </a:xfrm>
          <a:prstGeom prst="rect">
            <a:avLst/>
          </a:prstGeom>
        </p:spPr>
      </p:pic>
      <p:pic>
        <p:nvPicPr>
          <p:cNvPr id="8" name="Picture 7"/>
          <p:cNvPicPr>
            <a:picLocks noChangeAspect="1"/>
          </p:cNvPicPr>
          <p:nvPr/>
        </p:nvPicPr>
        <p:blipFill>
          <a:blip r:embed="rId3"/>
          <a:stretch>
            <a:fillRect/>
          </a:stretch>
        </p:blipFill>
        <p:spPr>
          <a:xfrm>
            <a:off x="4168406" y="2788024"/>
            <a:ext cx="3856579" cy="3988835"/>
          </a:xfrm>
          <a:prstGeom prst="rect">
            <a:avLst/>
          </a:prstGeom>
        </p:spPr>
      </p:pic>
      <p:pic>
        <p:nvPicPr>
          <p:cNvPr id="9" name="Picture 8"/>
          <p:cNvPicPr>
            <a:picLocks noChangeAspect="1"/>
          </p:cNvPicPr>
          <p:nvPr/>
        </p:nvPicPr>
        <p:blipFill>
          <a:blip r:embed="rId4"/>
          <a:stretch>
            <a:fillRect/>
          </a:stretch>
        </p:blipFill>
        <p:spPr>
          <a:xfrm>
            <a:off x="8098674" y="2781845"/>
            <a:ext cx="4035625" cy="3988835"/>
          </a:xfrm>
          <a:prstGeom prst="rect">
            <a:avLst/>
          </a:prstGeom>
        </p:spPr>
      </p:pic>
    </p:spTree>
    <p:extLst>
      <p:ext uri="{BB962C8B-B14F-4D97-AF65-F5344CB8AC3E}">
        <p14:creationId xmlns:p14="http://schemas.microsoft.com/office/powerpoint/2010/main" val="126627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Hibernate can be a large topic to comprehend, but it </a:t>
            </a:r>
            <a:r>
              <a:rPr lang="en-US" dirty="0"/>
              <a:t>will </a:t>
            </a:r>
            <a:r>
              <a:rPr lang="en-US" dirty="0" smtClean="0"/>
              <a:t>ultimately save you time and make your code much more modular in the long run.  The more you use features like Hibernate, the more you will come to appreciate the relationships that exist between applications and databases.</a:t>
            </a:r>
            <a:endParaRPr lang="en-US" dirty="0"/>
          </a:p>
        </p:txBody>
      </p:sp>
    </p:spTree>
    <p:extLst>
      <p:ext uri="{BB962C8B-B14F-4D97-AF65-F5344CB8AC3E}">
        <p14:creationId xmlns:p14="http://schemas.microsoft.com/office/powerpoint/2010/main" val="1372648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6657</TotalTime>
  <Words>535</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Hibernate</vt:lpstr>
      <vt:lpstr>Background</vt:lpstr>
      <vt:lpstr>What is Hibernate?</vt:lpstr>
      <vt:lpstr>Advantages of Hibernate</vt:lpstr>
      <vt:lpstr>Hibernate Code Example</vt:lpstr>
      <vt:lpstr>Hibernate Code Example (cont.)</vt:lpstr>
      <vt:lpstr>Hibernate Code Example (cont.)</vt:lpstr>
      <vt:lpstr>Hibernate Code Example (cont.)</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Servlets</dc:title>
  <dc:creator>Michael Crump</dc:creator>
  <cp:lastModifiedBy>Michael Crump</cp:lastModifiedBy>
  <cp:revision>34</cp:revision>
  <dcterms:created xsi:type="dcterms:W3CDTF">2018-02-13T04:14:20Z</dcterms:created>
  <dcterms:modified xsi:type="dcterms:W3CDTF">2018-03-10T18:07:53Z</dcterms:modified>
</cp:coreProperties>
</file>