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48" r:id="rId1"/>
  </p:sldMasterIdLst>
  <p:sldIdLst>
    <p:sldId id="256" r:id="rId2"/>
    <p:sldId id="261" r:id="rId3"/>
    <p:sldId id="257" r:id="rId4"/>
    <p:sldId id="259" r:id="rId5"/>
    <p:sldId id="262"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2/14/2018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2/14/2018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2/14/2018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2/14/2018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2/14/2018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2/14/2018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ee/6/tutorial/doc/bnafi.html" TargetMode="External"/><Relationship Id="rId2" Type="http://schemas.openxmlformats.org/officeDocument/2006/relationships/hyperlink" Target="https://www.tutorialspoint.com/servlets/servlets_overview.htm" TargetMode="External"/><Relationship Id="rId1" Type="http://schemas.openxmlformats.org/officeDocument/2006/relationships/slideLayout" Target="../slideLayouts/slideLayout2.xml"/><Relationship Id="rId4" Type="http://schemas.openxmlformats.org/officeDocument/2006/relationships/hyperlink" Target="https://en.wikipedia.org/wiki/Java_servl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Servlets</a:t>
            </a:r>
            <a:endParaRPr lang="en-US" dirty="0"/>
          </a:p>
        </p:txBody>
      </p:sp>
      <p:sp>
        <p:nvSpPr>
          <p:cNvPr id="3" name="Subtitle 2"/>
          <p:cNvSpPr>
            <a:spLocks noGrp="1"/>
          </p:cNvSpPr>
          <p:nvPr>
            <p:ph type="subTitle" idx="1"/>
          </p:nvPr>
        </p:nvSpPr>
        <p:spPr/>
        <p:txBody>
          <a:bodyPr/>
          <a:lstStyle/>
          <a:p>
            <a:r>
              <a:rPr lang="en-US" dirty="0" smtClean="0"/>
              <a:t>By Michael Crump</a:t>
            </a:r>
            <a:endParaRPr lang="en-US" dirty="0"/>
          </a:p>
        </p:txBody>
      </p:sp>
    </p:spTree>
    <p:extLst>
      <p:ext uri="{BB962C8B-B14F-4D97-AF65-F5344CB8AC3E}">
        <p14:creationId xmlns:p14="http://schemas.microsoft.com/office/powerpoint/2010/main" val="14207420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416" y="1039906"/>
            <a:ext cx="3401064" cy="549089"/>
          </a:xfrm>
        </p:spPr>
        <p:txBody>
          <a:bodyPr/>
          <a:lstStyle/>
          <a:p>
            <a:r>
              <a:rPr lang="en-US" sz="3200" dirty="0" smtClean="0">
                <a:solidFill>
                  <a:schemeClr val="bg2">
                    <a:lumMod val="60000"/>
                    <a:lumOff val="40000"/>
                  </a:schemeClr>
                </a:solidFill>
              </a:rPr>
              <a:t>Background</a:t>
            </a:r>
            <a:endParaRPr lang="en-US" sz="3200" dirty="0">
              <a:solidFill>
                <a:schemeClr val="bg2">
                  <a:lumMod val="60000"/>
                  <a:lumOff val="40000"/>
                </a:schemeClr>
              </a:solidFill>
            </a:endParaRPr>
          </a:p>
        </p:txBody>
      </p:sp>
      <p:sp>
        <p:nvSpPr>
          <p:cNvPr id="5" name="Text Placeholder 4"/>
          <p:cNvSpPr>
            <a:spLocks noGrp="1"/>
          </p:cNvSpPr>
          <p:nvPr>
            <p:ph type="body" sz="half" idx="2"/>
          </p:nvPr>
        </p:nvSpPr>
        <p:spPr>
          <a:xfrm>
            <a:off x="460416" y="1588995"/>
            <a:ext cx="4322481" cy="4587687"/>
          </a:xfrm>
        </p:spPr>
        <p:txBody>
          <a:bodyPr>
            <a:normAutofit/>
          </a:bodyPr>
          <a:lstStyle/>
          <a:p>
            <a:r>
              <a:rPr lang="en-US" sz="1800" dirty="0"/>
              <a:t>In the early days of the Internet, applets were the first solution to services requiring dynamic content.  Applets focused on using the client platform for these experiences.  People also tried using the server platform, mainly through Common Gateway Interface (CGI) scripts.  Both worked, but both had their limitations.  The CGI technology, particularly, had a strong dependence on the platform, </a:t>
            </a:r>
            <a:r>
              <a:rPr lang="en-US" sz="1800" dirty="0" smtClean="0"/>
              <a:t>and it </a:t>
            </a:r>
            <a:r>
              <a:rPr lang="en-US" sz="1800" dirty="0"/>
              <a:t>wasn’t too good at scalability.  Java servlets were created to provide </a:t>
            </a:r>
            <a:r>
              <a:rPr lang="en-US" sz="1800" dirty="0" smtClean="0"/>
              <a:t>better dynamic</a:t>
            </a:r>
            <a:r>
              <a:rPr lang="en-US" sz="1800" dirty="0"/>
              <a:t>, portable, user-oriented content.</a:t>
            </a:r>
          </a:p>
          <a:p>
            <a:endParaRPr lang="en-US" sz="1800" dirty="0"/>
          </a:p>
        </p:txBody>
      </p:sp>
      <p:pic>
        <p:nvPicPr>
          <p:cNvPr id="6" name="Content Placeholder 5"/>
          <p:cNvPicPr>
            <a:picLocks noGrp="1" noChangeAspect="1"/>
          </p:cNvPicPr>
          <p:nvPr>
            <p:ph idx="1"/>
          </p:nvPr>
        </p:nvPicPr>
        <p:blipFill>
          <a:blip r:embed="rId2"/>
          <a:stretch>
            <a:fillRect/>
          </a:stretch>
        </p:blipFill>
        <p:spPr>
          <a:xfrm>
            <a:off x="5204245" y="1510553"/>
            <a:ext cx="6221505" cy="46661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208791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lumMod val="60000"/>
                    <a:lumOff val="40000"/>
                  </a:schemeClr>
                </a:solidFill>
              </a:rPr>
              <a:t>What is a Servlet?</a:t>
            </a:r>
            <a:endParaRPr lang="en-US" dirty="0">
              <a:solidFill>
                <a:schemeClr val="bg2">
                  <a:lumMod val="60000"/>
                  <a:lumOff val="40000"/>
                </a:schemeClr>
              </a:solidFill>
            </a:endParaRPr>
          </a:p>
        </p:txBody>
      </p:sp>
      <p:sp>
        <p:nvSpPr>
          <p:cNvPr id="3" name="Content Placeholder 2"/>
          <p:cNvSpPr>
            <a:spLocks noGrp="1"/>
          </p:cNvSpPr>
          <p:nvPr>
            <p:ph idx="1"/>
          </p:nvPr>
        </p:nvSpPr>
        <p:spPr>
          <a:xfrm>
            <a:off x="457200" y="1727742"/>
            <a:ext cx="11514605" cy="609599"/>
          </a:xfrm>
        </p:spPr>
        <p:txBody>
          <a:bodyPr>
            <a:noAutofit/>
          </a:bodyPr>
          <a:lstStyle/>
          <a:p>
            <a:r>
              <a:rPr lang="en-US" sz="2400" dirty="0"/>
              <a:t>A Java servlet is a Java program that extends the capabilities of a server. </a:t>
            </a:r>
          </a:p>
        </p:txBody>
      </p:sp>
      <p:pic>
        <p:nvPicPr>
          <p:cNvPr id="4" name="Picture 3"/>
          <p:cNvPicPr>
            <a:picLocks noChangeAspect="1"/>
          </p:cNvPicPr>
          <p:nvPr/>
        </p:nvPicPr>
        <p:blipFill>
          <a:blip r:embed="rId2"/>
          <a:stretch>
            <a:fillRect/>
          </a:stretch>
        </p:blipFill>
        <p:spPr>
          <a:xfrm>
            <a:off x="8268691" y="2776117"/>
            <a:ext cx="3703114" cy="30359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3667216" y="2337341"/>
            <a:ext cx="4374125" cy="4678204"/>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They are </a:t>
            </a:r>
            <a:r>
              <a:rPr lang="en-US" sz="2000" dirty="0"/>
              <a:t>programs that run on a Web or Application server and act as a middle layer between a </a:t>
            </a:r>
            <a:r>
              <a:rPr lang="en-US" sz="2000" dirty="0" smtClean="0"/>
              <a:t>request </a:t>
            </a:r>
            <a:r>
              <a:rPr lang="en-US" sz="2000" dirty="0"/>
              <a:t>coming from a Web browser or other HTTP </a:t>
            </a:r>
            <a:r>
              <a:rPr lang="en-US" sz="2000" dirty="0" smtClean="0"/>
              <a:t>client, </a:t>
            </a:r>
            <a:r>
              <a:rPr lang="en-US" sz="2000" dirty="0"/>
              <a:t>and databases or applications on the HTTP </a:t>
            </a:r>
            <a:r>
              <a:rPr lang="en-US" sz="2000" dirty="0" smtClean="0"/>
              <a:t>server</a:t>
            </a:r>
            <a:r>
              <a:rPr lang="en-US" sz="2000" dirty="0" smtClean="0"/>
              <a:t>.</a:t>
            </a:r>
          </a:p>
          <a:p>
            <a:endParaRPr lang="en-US" sz="2000" dirty="0" smtClean="0"/>
          </a:p>
          <a:p>
            <a:pPr marL="285750" indent="-285750">
              <a:buFont typeface="Arial" panose="020B0604020202020204" pitchFamily="34" charset="0"/>
              <a:buChar char="•"/>
            </a:pPr>
            <a:r>
              <a:rPr lang="en-US" sz="2000" dirty="0" smtClean="0"/>
              <a:t>Among other things, they can be used to collect input through forms, to display records from a database, or to create web pages dynamically.</a:t>
            </a:r>
          </a:p>
          <a:p>
            <a:pPr marL="285750" indent="-285750">
              <a:buFont typeface="Arial" panose="020B0604020202020204" pitchFamily="34" charset="0"/>
              <a:buChar char="•"/>
            </a:pPr>
            <a:endParaRPr lang="en-US" dirty="0"/>
          </a:p>
        </p:txBody>
      </p:sp>
      <p:pic>
        <p:nvPicPr>
          <p:cNvPr id="6" name="Picture 5"/>
          <p:cNvPicPr>
            <a:picLocks noChangeAspect="1"/>
          </p:cNvPicPr>
          <p:nvPr/>
        </p:nvPicPr>
        <p:blipFill>
          <a:blip r:embed="rId3"/>
          <a:stretch>
            <a:fillRect/>
          </a:stretch>
        </p:blipFill>
        <p:spPr>
          <a:xfrm>
            <a:off x="224769" y="3198719"/>
            <a:ext cx="3352800" cy="2190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01391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037" y="452718"/>
            <a:ext cx="9404723" cy="973091"/>
          </a:xfrm>
        </p:spPr>
        <p:txBody>
          <a:bodyPr/>
          <a:lstStyle/>
          <a:p>
            <a:r>
              <a:rPr lang="en-US" dirty="0" smtClean="0">
                <a:solidFill>
                  <a:schemeClr val="bg2">
                    <a:lumMod val="60000"/>
                    <a:lumOff val="40000"/>
                  </a:schemeClr>
                </a:solidFill>
              </a:rPr>
              <a:t>Lifecycle of a Servlet</a:t>
            </a:r>
            <a:endParaRPr lang="en-US" dirty="0">
              <a:solidFill>
                <a:schemeClr val="bg2">
                  <a:lumMod val="60000"/>
                  <a:lumOff val="40000"/>
                </a:schemeClr>
              </a:solidFill>
            </a:endParaRPr>
          </a:p>
        </p:txBody>
      </p:sp>
      <p:sp>
        <p:nvSpPr>
          <p:cNvPr id="4" name="Rectangle 1"/>
          <p:cNvSpPr>
            <a:spLocks noGrp="1" noChangeArrowheads="1"/>
          </p:cNvSpPr>
          <p:nvPr>
            <p:ph idx="1"/>
          </p:nvPr>
        </p:nvSpPr>
        <p:spPr bwMode="auto">
          <a:xfrm>
            <a:off x="383037" y="3813258"/>
            <a:ext cx="11548987"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spcBef>
                <a:spcPct val="0"/>
              </a:spcBef>
              <a:spcAft>
                <a:spcPct val="0"/>
              </a:spcAft>
              <a:buNone/>
            </a:pPr>
            <a:r>
              <a:rPr lang="en-US" altLang="en-US" sz="1400" dirty="0">
                <a:latin typeface="Arial" panose="020B0604020202020204" pitchFamily="34" charset="0"/>
              </a:rPr>
              <a:t>During the initialization stage, the web container initializes the servlet instance by calling the </a:t>
            </a:r>
            <a:r>
              <a:rPr lang="en-US" altLang="en-US" sz="1400" dirty="0" err="1">
                <a:latin typeface="Arial" panose="020B0604020202020204" pitchFamily="34" charset="0"/>
              </a:rPr>
              <a:t>init</a:t>
            </a:r>
            <a:r>
              <a:rPr lang="en-US" altLang="en-US" sz="1400" dirty="0">
                <a:latin typeface="Arial" panose="020B0604020202020204" pitchFamily="34" charset="0"/>
              </a:rPr>
              <a:t>() method, and passes an object which implements the </a:t>
            </a:r>
            <a:r>
              <a:rPr lang="en-US" altLang="en-US" sz="1400" dirty="0" err="1">
                <a:latin typeface="Arial" panose="020B0604020202020204" pitchFamily="34" charset="0"/>
              </a:rPr>
              <a:t>java.servlet.ServletConfig</a:t>
            </a:r>
            <a:r>
              <a:rPr lang="en-US" altLang="en-US" sz="1400" dirty="0">
                <a:latin typeface="Arial" panose="020B0604020202020204" pitchFamily="34" charset="0"/>
              </a:rPr>
              <a:t> interface. This configuration object allows the servlet to access name-value initialization parameters from the web application.</a:t>
            </a:r>
          </a:p>
          <a:p>
            <a:pPr marL="0" lvl="0" indent="0" defTabSz="914400" eaLnBrk="0" fontAlgn="base" hangingPunct="0">
              <a:spcBef>
                <a:spcPct val="0"/>
              </a:spcBef>
              <a:spcAft>
                <a:spcPct val="0"/>
              </a:spcAft>
              <a:buNone/>
            </a:pPr>
            <a:r>
              <a:rPr lang="en-US" altLang="en-US" sz="1400" dirty="0">
                <a:latin typeface="Arial" panose="020B0604020202020204" pitchFamily="34" charset="0"/>
              </a:rPr>
              <a:t> </a:t>
            </a:r>
          </a:p>
          <a:p>
            <a:pPr marL="0" lvl="0" indent="0" defTabSz="914400" eaLnBrk="0" fontAlgn="base" hangingPunct="0">
              <a:spcBef>
                <a:spcPct val="0"/>
              </a:spcBef>
              <a:spcAft>
                <a:spcPct val="0"/>
              </a:spcAft>
              <a:buNone/>
            </a:pPr>
            <a:r>
              <a:rPr lang="en-US" altLang="en-US" sz="1400" dirty="0">
                <a:latin typeface="Arial" panose="020B0604020202020204" pitchFamily="34" charset="0"/>
              </a:rPr>
              <a:t>After initialization, the servlet instance can service client requests. Each request is serviced in its own separate thread. The web container calls the service() method of the servlet for every request. The service() method determines the kind of request being made and dispatches it to an appropriate method to handle the request. The developer of the servlet must provide an implementation for these methods. If a request is made for a method that is not implemented by the servlet, the method of the parent class is called, typically resulting in an error being returned to the requester. </a:t>
            </a:r>
          </a:p>
          <a:p>
            <a:pPr marL="0" lvl="0" indent="0" defTabSz="914400" eaLnBrk="0" fontAlgn="base" hangingPunct="0">
              <a:spcBef>
                <a:spcPct val="0"/>
              </a:spcBef>
              <a:spcAft>
                <a:spcPct val="0"/>
              </a:spcAft>
              <a:buNone/>
            </a:pPr>
            <a:endParaRPr lang="en-US" altLang="en-US" sz="1400" dirty="0">
              <a:latin typeface="Arial" panose="020B0604020202020204" pitchFamily="34" charset="0"/>
            </a:endParaRPr>
          </a:p>
          <a:p>
            <a:pPr marL="0" lvl="0" indent="0" defTabSz="914400" eaLnBrk="0" fontAlgn="base" hangingPunct="0">
              <a:spcBef>
                <a:spcPct val="0"/>
              </a:spcBef>
              <a:spcAft>
                <a:spcPct val="0"/>
              </a:spcAft>
              <a:buNone/>
            </a:pPr>
            <a:r>
              <a:rPr lang="en-US" altLang="en-US" sz="1400" dirty="0">
                <a:latin typeface="Arial" panose="020B0604020202020204" pitchFamily="34" charset="0"/>
              </a:rPr>
              <a:t>Finally, the web container calls the destroy() method that takes the servlet out of service. The destroy() method, like </a:t>
            </a:r>
            <a:r>
              <a:rPr lang="en-US" altLang="en-US" sz="1400" dirty="0" err="1">
                <a:latin typeface="Arial" panose="020B0604020202020204" pitchFamily="34" charset="0"/>
              </a:rPr>
              <a:t>init</a:t>
            </a:r>
            <a:r>
              <a:rPr lang="en-US" altLang="en-US" sz="1400" dirty="0">
                <a:latin typeface="Arial" panose="020B0604020202020204" pitchFamily="34" charset="0"/>
              </a:rPr>
              <a:t>(), is called only once in the lifecycle of a servlet.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6435436" y="1194270"/>
            <a:ext cx="3654475" cy="25412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p:cNvSpPr txBox="1"/>
          <p:nvPr/>
        </p:nvSpPr>
        <p:spPr>
          <a:xfrm>
            <a:off x="759894" y="1480018"/>
            <a:ext cx="5397636" cy="1969770"/>
          </a:xfrm>
          <a:prstGeom prst="rect">
            <a:avLst/>
          </a:prstGeom>
          <a:noFill/>
        </p:spPr>
        <p:txBody>
          <a:bodyPr wrap="square" rtlCol="0">
            <a:spAutoFit/>
          </a:bodyPr>
          <a:lstStyle/>
          <a:p>
            <a:pPr lvl="0" defTabSz="914400" eaLnBrk="0" fontAlgn="base" hangingPunct="0">
              <a:spcBef>
                <a:spcPct val="0"/>
              </a:spcBef>
              <a:spcAft>
                <a:spcPct val="0"/>
              </a:spcAft>
            </a:pPr>
            <a:r>
              <a:rPr lang="en-US" altLang="en-US" dirty="0" smtClean="0">
                <a:latin typeface="Arial" panose="020B0604020202020204" pitchFamily="34" charset="0"/>
              </a:rPr>
              <a:t>There are three stages in the </a:t>
            </a:r>
            <a:r>
              <a:rPr lang="en-US" altLang="en-US" dirty="0">
                <a:latin typeface="Arial" panose="020B0604020202020204" pitchFamily="34" charset="0"/>
              </a:rPr>
              <a:t>life cycle of a </a:t>
            </a:r>
            <a:r>
              <a:rPr lang="en-US" altLang="en-US" dirty="0" smtClean="0">
                <a:latin typeface="Arial" panose="020B0604020202020204" pitchFamily="34" charset="0"/>
              </a:rPr>
              <a:t>servlet: </a:t>
            </a:r>
            <a:r>
              <a:rPr lang="en-US" altLang="en-US" dirty="0" smtClean="0">
                <a:solidFill>
                  <a:schemeClr val="tx2"/>
                </a:solidFill>
                <a:latin typeface="Arial" panose="020B0604020202020204" pitchFamily="34" charset="0"/>
              </a:rPr>
              <a:t> </a:t>
            </a:r>
            <a:r>
              <a:rPr lang="en-US" altLang="en-US" dirty="0" err="1">
                <a:solidFill>
                  <a:schemeClr val="tx2"/>
                </a:solidFill>
                <a:latin typeface="Arial" panose="020B0604020202020204" pitchFamily="34" charset="0"/>
              </a:rPr>
              <a:t>init</a:t>
            </a:r>
            <a:r>
              <a:rPr lang="en-US" altLang="en-US" dirty="0">
                <a:solidFill>
                  <a:schemeClr val="tx2"/>
                </a:solidFill>
                <a:latin typeface="Arial" panose="020B0604020202020204" pitchFamily="34" charset="0"/>
              </a:rPr>
              <a:t>(), service(), and destroy(). </a:t>
            </a:r>
            <a:r>
              <a:rPr lang="en-US" altLang="en-US" dirty="0" smtClean="0">
                <a:latin typeface="Arial" panose="020B0604020202020204" pitchFamily="34" charset="0"/>
              </a:rPr>
              <a:t>These stages are </a:t>
            </a:r>
            <a:r>
              <a:rPr lang="en-US" altLang="en-US" dirty="0">
                <a:latin typeface="Arial" panose="020B0604020202020204" pitchFamily="34" charset="0"/>
              </a:rPr>
              <a:t>implemented by every servlet and are invoked at specific times by the server</a:t>
            </a:r>
            <a:r>
              <a:rPr lang="en-US" altLang="en-US" dirty="0" smtClean="0">
                <a:latin typeface="Arial" panose="020B0604020202020204" pitchFamily="34" charset="0"/>
              </a:rPr>
              <a:t>. </a:t>
            </a:r>
            <a:r>
              <a:rPr lang="en-US" altLang="en-US" dirty="0">
                <a:latin typeface="Arial" panose="020B0604020202020204" pitchFamily="34" charset="0"/>
              </a:rPr>
              <a:t>The lifecycle of a servlet is controlled by the container in which the servlet has been deployed.</a:t>
            </a:r>
            <a:endParaRPr lang="en-US" altLang="en-US" dirty="0" smtClean="0">
              <a:latin typeface="Arial" panose="020B0604020202020204" pitchFamily="34" charset="0"/>
            </a:endParaRPr>
          </a:p>
          <a:p>
            <a:pPr lvl="0" defTabSz="914400" eaLnBrk="0" fontAlgn="base" hangingPunct="0">
              <a:spcBef>
                <a:spcPct val="0"/>
              </a:spcBef>
              <a:spcAft>
                <a:spcPct val="0"/>
              </a:spcAft>
            </a:pPr>
            <a:endParaRPr lang="en-US" altLang="en-US" sz="1400" dirty="0">
              <a:latin typeface="Arial" panose="020B0604020202020204" pitchFamily="34" charset="0"/>
            </a:endParaRPr>
          </a:p>
        </p:txBody>
      </p:sp>
    </p:spTree>
    <p:extLst>
      <p:ext uri="{BB962C8B-B14F-4D97-AF65-F5344CB8AC3E}">
        <p14:creationId xmlns:p14="http://schemas.microsoft.com/office/powerpoint/2010/main" val="5572932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Servlet in Action</a:t>
            </a:r>
            <a:endParaRPr lang="en-US" dirty="0"/>
          </a:p>
        </p:txBody>
      </p:sp>
      <p:pic>
        <p:nvPicPr>
          <p:cNvPr id="4" name="Picture 3"/>
          <p:cNvPicPr>
            <a:picLocks noChangeAspect="1"/>
          </p:cNvPicPr>
          <p:nvPr/>
        </p:nvPicPr>
        <p:blipFill>
          <a:blip r:embed="rId2"/>
          <a:stretch>
            <a:fillRect/>
          </a:stretch>
        </p:blipFill>
        <p:spPr>
          <a:xfrm>
            <a:off x="646111" y="1565240"/>
            <a:ext cx="10541374" cy="4675876"/>
          </a:xfrm>
          <a:prstGeom prst="rect">
            <a:avLst/>
          </a:prstGeom>
        </p:spPr>
      </p:pic>
      <p:sp>
        <p:nvSpPr>
          <p:cNvPr id="5" name="Rectangle 4"/>
          <p:cNvSpPr/>
          <p:nvPr/>
        </p:nvSpPr>
        <p:spPr>
          <a:xfrm>
            <a:off x="1048871" y="1565240"/>
            <a:ext cx="3639670" cy="1106242"/>
          </a:xfrm>
          <a:prstGeom prst="rect">
            <a:avLst/>
          </a:prstGeom>
          <a:solidFill>
            <a:srgbClr val="FFFF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353671" y="3230883"/>
            <a:ext cx="5360894" cy="1106242"/>
          </a:xfrm>
          <a:prstGeom prst="rect">
            <a:avLst/>
          </a:prstGeom>
          <a:solidFill>
            <a:srgbClr val="FFFF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353671" y="4411294"/>
            <a:ext cx="9833814" cy="859953"/>
          </a:xfrm>
          <a:prstGeom prst="rect">
            <a:avLst/>
          </a:prstGeom>
          <a:solidFill>
            <a:srgbClr val="FFFF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353671" y="5414575"/>
            <a:ext cx="3639670" cy="708319"/>
          </a:xfrm>
          <a:prstGeom prst="rect">
            <a:avLst/>
          </a:prstGeom>
          <a:solidFill>
            <a:srgbClr val="FFFF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5085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www.tutorialspoint.com/servlets/servlets_overview.htm</a:t>
            </a:r>
            <a:endParaRPr lang="en-US" dirty="0" smtClean="0"/>
          </a:p>
          <a:p>
            <a:r>
              <a:rPr lang="en-US" dirty="0">
                <a:hlinkClick r:id="rId3"/>
              </a:rPr>
              <a:t>https://</a:t>
            </a:r>
            <a:r>
              <a:rPr lang="en-US" dirty="0" smtClean="0">
                <a:hlinkClick r:id="rId3"/>
              </a:rPr>
              <a:t>docs.oracle.com/javaee/6/tutorial/doc/bnafi.html</a:t>
            </a:r>
            <a:endParaRPr lang="en-US" dirty="0" smtClean="0"/>
          </a:p>
          <a:p>
            <a:r>
              <a:rPr lang="en-US" dirty="0">
                <a:hlinkClick r:id="rId4"/>
              </a:rPr>
              <a:t>https://</a:t>
            </a:r>
            <a:r>
              <a:rPr lang="en-US" dirty="0" smtClean="0">
                <a:hlinkClick r:id="rId4"/>
              </a:rPr>
              <a:t>en.wikipedia.org/wiki/Java_servlet</a:t>
            </a:r>
            <a:endParaRPr lang="en-US"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0806012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2698</TotalTime>
  <Words>448</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vt:lpstr>
      <vt:lpstr>Java Servlets</vt:lpstr>
      <vt:lpstr>Background</vt:lpstr>
      <vt:lpstr>What is a Servlet?</vt:lpstr>
      <vt:lpstr>Lifecycle of a Servlet</vt:lpstr>
      <vt:lpstr>Servlet in Action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Servlets</dc:title>
  <dc:creator>Michael Crump</dc:creator>
  <cp:lastModifiedBy>Michael Crump</cp:lastModifiedBy>
  <cp:revision>19</cp:revision>
  <dcterms:created xsi:type="dcterms:W3CDTF">2018-02-13T04:14:20Z</dcterms:created>
  <dcterms:modified xsi:type="dcterms:W3CDTF">2018-02-16T02:00:33Z</dcterms:modified>
</cp:coreProperties>
</file>