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053" r:id="rId5"/>
    <p:sldId id="4110" r:id="rId6"/>
    <p:sldId id="4109" r:id="rId7"/>
    <p:sldId id="4108" r:id="rId8"/>
    <p:sldId id="4115" r:id="rId9"/>
    <p:sldId id="4116" r:id="rId10"/>
    <p:sldId id="4117" r:id="rId11"/>
    <p:sldId id="4118" r:id="rId12"/>
  </p:sldIdLst>
  <p:sldSz cx="12192000" cy="6858000"/>
  <p:notesSz cx="6808788" cy="9940925"/>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1F0C324-9988-4E76-B8AC-7FC33E6A2939}">
          <p14:sldIdLst>
            <p14:sldId id="4053"/>
            <p14:sldId id="4110"/>
            <p14:sldId id="4109"/>
            <p14:sldId id="4108"/>
            <p14:sldId id="4115"/>
            <p14:sldId id="4116"/>
            <p14:sldId id="4117"/>
            <p14:sldId id="41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874B2B-ABEB-1ABB-BA5D-0D6675A279A2}" name="Steve Dixon" initials="SD" userId="S::steve.dixon@stracon.com::872c0093-402b-4335-895e-686015d327a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2A4F"/>
    <a:srgbClr val="15284B"/>
    <a:srgbClr val="92D050"/>
    <a:srgbClr val="00B050"/>
    <a:srgbClr val="8FBFE9"/>
    <a:srgbClr val="0F284D"/>
    <a:srgbClr val="F0F0F0"/>
    <a:srgbClr val="4595DB"/>
    <a:srgbClr val="152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F4AB227-81C3-460B-A439-4AA74576B620}"/>
              </a:ext>
            </a:extLst>
          </p:cNvPr>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15E592CF-13E5-4322-A741-4EC0E81E8E60}"/>
              </a:ext>
            </a:extLst>
          </p:cNvPr>
          <p:cNvSpPr>
            <a:spLocks noGrp="1"/>
          </p:cNvSpPr>
          <p:nvPr>
            <p:ph type="dt" sz="quarter" idx="1"/>
          </p:nvPr>
        </p:nvSpPr>
        <p:spPr>
          <a:xfrm>
            <a:off x="3856737" y="0"/>
            <a:ext cx="2950475" cy="498773"/>
          </a:xfrm>
          <a:prstGeom prst="rect">
            <a:avLst/>
          </a:prstGeom>
        </p:spPr>
        <p:txBody>
          <a:bodyPr vert="horz" lIns="91440" tIns="45720" rIns="91440" bIns="45720" rtlCol="0"/>
          <a:lstStyle>
            <a:lvl1pPr algn="r">
              <a:defRPr sz="1200"/>
            </a:lvl1pPr>
          </a:lstStyle>
          <a:p>
            <a:fld id="{D0DCDFB3-D385-45D1-9FB6-5DEA5FA0C6FE}" type="datetimeFigureOut">
              <a:rPr lang="es-PE" smtClean="0"/>
              <a:t>15/01/2024</a:t>
            </a:fld>
            <a:endParaRPr lang="es-PE"/>
          </a:p>
        </p:txBody>
      </p:sp>
      <p:sp>
        <p:nvSpPr>
          <p:cNvPr id="4" name="Marcador de pie de página 3">
            <a:extLst>
              <a:ext uri="{FF2B5EF4-FFF2-40B4-BE49-F238E27FC236}">
                <a16:creationId xmlns:a16="http://schemas.microsoft.com/office/drawing/2014/main" id="{A208D51B-BB78-48FF-ABC8-67E3B1232DB0}"/>
              </a:ext>
            </a:extLst>
          </p:cNvPr>
          <p:cNvSpPr>
            <a:spLocks noGrp="1"/>
          </p:cNvSpPr>
          <p:nvPr>
            <p:ph type="ftr" sz="quarter" idx="2"/>
          </p:nvPr>
        </p:nvSpPr>
        <p:spPr>
          <a:xfrm>
            <a:off x="0" y="9442154"/>
            <a:ext cx="2950475" cy="498772"/>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A6158FA1-28BA-49FC-906C-DEEB7001A351}"/>
              </a:ext>
            </a:extLst>
          </p:cNvPr>
          <p:cNvSpPr>
            <a:spLocks noGrp="1"/>
          </p:cNvSpPr>
          <p:nvPr>
            <p:ph type="sldNum" sz="quarter" idx="3"/>
          </p:nvPr>
        </p:nvSpPr>
        <p:spPr>
          <a:xfrm>
            <a:off x="3856737" y="9442154"/>
            <a:ext cx="2950475" cy="498772"/>
          </a:xfrm>
          <a:prstGeom prst="rect">
            <a:avLst/>
          </a:prstGeom>
        </p:spPr>
        <p:txBody>
          <a:bodyPr vert="horz" lIns="91440" tIns="45720" rIns="91440" bIns="45720" rtlCol="0" anchor="b"/>
          <a:lstStyle>
            <a:lvl1pPr algn="r">
              <a:defRPr sz="1200"/>
            </a:lvl1pPr>
          </a:lstStyle>
          <a:p>
            <a:fld id="{0C8136D6-BB2A-49A0-8CDB-64DC4677BC38}" type="slidenum">
              <a:rPr lang="es-PE" smtClean="0"/>
              <a:t>‹Nº›</a:t>
            </a:fld>
            <a:endParaRPr lang="es-PE"/>
          </a:p>
        </p:txBody>
      </p:sp>
    </p:spTree>
    <p:extLst>
      <p:ext uri="{BB962C8B-B14F-4D97-AF65-F5344CB8AC3E}">
        <p14:creationId xmlns:p14="http://schemas.microsoft.com/office/powerpoint/2010/main" val="831438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C93C8398-A9F7-4CE2-900C-78B070332CEB}" type="datetimeFigureOut">
              <a:rPr lang="es-PE" smtClean="0"/>
              <a:t>15/01/2024</a:t>
            </a:fld>
            <a:endParaRPr lang="es-PE"/>
          </a:p>
        </p:txBody>
      </p:sp>
      <p:sp>
        <p:nvSpPr>
          <p:cNvPr id="4" name="Marcador de imagen de diapositiva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655C6C77-04E7-4DA4-A121-DDFD4EA1F2C9}" type="slidenum">
              <a:rPr lang="es-PE" smtClean="0"/>
              <a:t>‹Nº›</a:t>
            </a:fld>
            <a:endParaRPr lang="es-PE"/>
          </a:p>
        </p:txBody>
      </p:sp>
    </p:spTree>
    <p:extLst>
      <p:ext uri="{BB962C8B-B14F-4D97-AF65-F5344CB8AC3E}">
        <p14:creationId xmlns:p14="http://schemas.microsoft.com/office/powerpoint/2010/main" val="57585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655C6C77-04E7-4DA4-A121-DDFD4EA1F2C9}" type="slidenum">
              <a:rPr lang="es-PE" smtClean="0"/>
              <a:t>1</a:t>
            </a:fld>
            <a:endParaRPr lang="es-PE"/>
          </a:p>
        </p:txBody>
      </p:sp>
    </p:spTree>
    <p:extLst>
      <p:ext uri="{BB962C8B-B14F-4D97-AF65-F5344CB8AC3E}">
        <p14:creationId xmlns:p14="http://schemas.microsoft.com/office/powerpoint/2010/main" val="3933555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F950164-32A8-47AA-BB9B-9087703FD129}"/>
              </a:ext>
            </a:extLst>
          </p:cNvPr>
          <p:cNvPicPr>
            <a:picLocks noChangeAspect="1"/>
          </p:cNvPicPr>
          <p:nvPr userDrawn="1"/>
        </p:nvPicPr>
        <p:blipFill rotWithShape="1">
          <a:blip r:embed="rId2"/>
          <a:srcRect l="389" t="481" r="389" b="481"/>
          <a:stretch/>
        </p:blipFill>
        <p:spPr>
          <a:xfrm>
            <a:off x="0" y="0"/>
            <a:ext cx="12192000" cy="6857999"/>
          </a:xfrm>
          <a:prstGeom prst="rect">
            <a:avLst/>
          </a:prstGeom>
        </p:spPr>
      </p:pic>
      <p:sp>
        <p:nvSpPr>
          <p:cNvPr id="2" name="Título 1">
            <a:extLst>
              <a:ext uri="{FF2B5EF4-FFF2-40B4-BE49-F238E27FC236}">
                <a16:creationId xmlns:a16="http://schemas.microsoft.com/office/drawing/2014/main" id="{673FAC0B-4898-9041-B2AA-EB8AC28B8705}"/>
              </a:ext>
            </a:extLst>
          </p:cNvPr>
          <p:cNvSpPr>
            <a:spLocks noGrp="1"/>
          </p:cNvSpPr>
          <p:nvPr>
            <p:ph type="ctrTitle"/>
          </p:nvPr>
        </p:nvSpPr>
        <p:spPr>
          <a:xfrm>
            <a:off x="838200" y="2848662"/>
            <a:ext cx="7962900" cy="2387600"/>
          </a:xfrm>
        </p:spPr>
        <p:txBody>
          <a:bodyPr anchor="b">
            <a:normAutofit/>
          </a:bodyPr>
          <a:lstStyle>
            <a:lvl1pPr algn="l">
              <a:defRPr sz="5400">
                <a:solidFill>
                  <a:schemeClr val="bg1"/>
                </a:solidFill>
              </a:defRPr>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C2D11C1D-EDD6-2740-A270-05B612B663C0}"/>
              </a:ext>
            </a:extLst>
          </p:cNvPr>
          <p:cNvSpPr>
            <a:spLocks noGrp="1"/>
          </p:cNvSpPr>
          <p:nvPr>
            <p:ph type="subTitle" idx="1"/>
          </p:nvPr>
        </p:nvSpPr>
        <p:spPr>
          <a:xfrm>
            <a:off x="838200" y="5308575"/>
            <a:ext cx="7962900" cy="49237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7813D880-0AC9-9B48-BDA7-E6A5A08882D6}"/>
              </a:ext>
            </a:extLst>
          </p:cNvPr>
          <p:cNvSpPr>
            <a:spLocks noGrp="1"/>
          </p:cNvSpPr>
          <p:nvPr>
            <p:ph type="dt" sz="half" idx="10"/>
          </p:nvPr>
        </p:nvSpPr>
        <p:spPr>
          <a:xfrm>
            <a:off x="838200" y="260350"/>
            <a:ext cx="2743200" cy="365125"/>
          </a:xfrm>
        </p:spPr>
        <p:txBody>
          <a:bodyPr/>
          <a:lstStyle>
            <a:lvl1pPr>
              <a:defRPr>
                <a:solidFill>
                  <a:schemeClr val="bg1"/>
                </a:solidFill>
              </a:defRPr>
            </a:lvl1pPr>
          </a:lstStyle>
          <a:p>
            <a:fld id="{7BF28A98-F1F1-114A-A921-719DAA7DFDBD}" type="datetimeFigureOut">
              <a:rPr lang="es-PE" smtClean="0"/>
              <a:pPr/>
              <a:t>15/01/2024</a:t>
            </a:fld>
            <a:endParaRPr lang="es-PE"/>
          </a:p>
        </p:txBody>
      </p:sp>
      <p:sp>
        <p:nvSpPr>
          <p:cNvPr id="5" name="Marcador de pie de página 4">
            <a:extLst>
              <a:ext uri="{FF2B5EF4-FFF2-40B4-BE49-F238E27FC236}">
                <a16:creationId xmlns:a16="http://schemas.microsoft.com/office/drawing/2014/main" id="{5CD9BB6D-B294-7C4E-AB27-22B227DABEF5}"/>
              </a:ext>
            </a:extLst>
          </p:cNvPr>
          <p:cNvSpPr>
            <a:spLocks noGrp="1"/>
          </p:cNvSpPr>
          <p:nvPr>
            <p:ph type="ftr" sz="quarter" idx="11"/>
          </p:nvPr>
        </p:nvSpPr>
        <p:spPr>
          <a:xfrm>
            <a:off x="838200" y="6356350"/>
            <a:ext cx="4114800" cy="365125"/>
          </a:xfrm>
        </p:spPr>
        <p:txBody>
          <a:bodyPr/>
          <a:lstStyle>
            <a:lvl1pPr algn="l">
              <a:defRPr/>
            </a:lvl1pPr>
          </a:lstStyle>
          <a:p>
            <a:endParaRPr lang="es-PE"/>
          </a:p>
        </p:txBody>
      </p:sp>
    </p:spTree>
    <p:extLst>
      <p:ext uri="{BB962C8B-B14F-4D97-AF65-F5344CB8AC3E}">
        <p14:creationId xmlns:p14="http://schemas.microsoft.com/office/powerpoint/2010/main" val="396778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00586-2B23-1349-A765-511BA4470C81}"/>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E2E1CB4A-2B9B-0B43-A7D5-1F42D5C45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6382BC4F-6E8F-3A46-943E-A25160F90E45}"/>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081870B4-7CCF-5943-80EE-980AC8C20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4BBB572-6ABB-4D4B-8256-BC41B98BE117}"/>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77F64B29-9D24-9345-882D-EE5878C272F6}"/>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8" name="Marcador de pie de página 7">
            <a:extLst>
              <a:ext uri="{FF2B5EF4-FFF2-40B4-BE49-F238E27FC236}">
                <a16:creationId xmlns:a16="http://schemas.microsoft.com/office/drawing/2014/main" id="{1BE37BA5-4A90-9842-81E8-F6489358848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EC839AF6-E8AB-C447-B660-62B0B0006B0C}"/>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74861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BB0E8C-EEB9-4A4A-B5D5-F164B3A044E2}"/>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3" name="Marcador de pie de página 2">
            <a:extLst>
              <a:ext uri="{FF2B5EF4-FFF2-40B4-BE49-F238E27FC236}">
                <a16:creationId xmlns:a16="http://schemas.microsoft.com/office/drawing/2014/main" id="{15AAAC5E-14CE-304C-B579-5B660C3285E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0C104F-7A94-1A44-913A-9A336C68B7C3}"/>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3073869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bg>
      <p:bgPr>
        <a:solidFill>
          <a:srgbClr val="162A4F"/>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BB0E8C-EEB9-4A4A-B5D5-F164B3A044E2}"/>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3" name="Marcador de pie de página 2">
            <a:extLst>
              <a:ext uri="{FF2B5EF4-FFF2-40B4-BE49-F238E27FC236}">
                <a16:creationId xmlns:a16="http://schemas.microsoft.com/office/drawing/2014/main" id="{15AAAC5E-14CE-304C-B579-5B660C3285E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0C104F-7A94-1A44-913A-9A336C68B7C3}"/>
              </a:ext>
            </a:extLst>
          </p:cNvPr>
          <p:cNvSpPr>
            <a:spLocks noGrp="1"/>
          </p:cNvSpPr>
          <p:nvPr>
            <p:ph type="sldNum" sz="quarter" idx="12"/>
          </p:nvPr>
        </p:nvSpPr>
        <p:spPr/>
        <p:txBody>
          <a:bodyPr/>
          <a:lstStyle/>
          <a:p>
            <a:fld id="{575AFBD2-0CB7-9048-8EEE-05F557C3762A}" type="slidenum">
              <a:rPr lang="es-PE" smtClean="0"/>
              <a:t>‹Nº›</a:t>
            </a:fld>
            <a:endParaRPr lang="es-PE"/>
          </a:p>
        </p:txBody>
      </p:sp>
      <p:sp>
        <p:nvSpPr>
          <p:cNvPr id="6" name="Rectángulo 5">
            <a:extLst>
              <a:ext uri="{FF2B5EF4-FFF2-40B4-BE49-F238E27FC236}">
                <a16:creationId xmlns:a16="http://schemas.microsoft.com/office/drawing/2014/main" id="{82DB409F-E6B8-ABDF-4386-F741E7D5AE0E}"/>
              </a:ext>
            </a:extLst>
          </p:cNvPr>
          <p:cNvSpPr/>
          <p:nvPr userDrawn="1"/>
        </p:nvSpPr>
        <p:spPr>
          <a:xfrm>
            <a:off x="9780104" y="308113"/>
            <a:ext cx="2166731" cy="1192696"/>
          </a:xfrm>
          <a:prstGeom prst="rect">
            <a:avLst/>
          </a:prstGeom>
          <a:solidFill>
            <a:srgbClr val="162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9562BBDE-6CC3-CF1B-0675-071BF0AB18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52531" y="250721"/>
            <a:ext cx="1653896" cy="700203"/>
          </a:xfrm>
          <a:prstGeom prst="rect">
            <a:avLst/>
          </a:prstGeom>
        </p:spPr>
      </p:pic>
    </p:spTree>
    <p:extLst>
      <p:ext uri="{BB962C8B-B14F-4D97-AF65-F5344CB8AC3E}">
        <p14:creationId xmlns:p14="http://schemas.microsoft.com/office/powerpoint/2010/main" val="4139040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C673-F757-AE42-8C7B-19361D68411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EC023485-6AD6-C343-B2E8-D00FF8E0B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213E7002-AC9E-7B49-B031-538022BFD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425F09A-AB21-9849-8E2C-5D4DEB5E6A61}"/>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6" name="Marcador de pie de página 5">
            <a:extLst>
              <a:ext uri="{FF2B5EF4-FFF2-40B4-BE49-F238E27FC236}">
                <a16:creationId xmlns:a16="http://schemas.microsoft.com/office/drawing/2014/main" id="{30DA4A45-6BC7-BA41-A942-99024D17EC5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B99003-84C4-ED4A-9934-5C4431AA6958}"/>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33618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128F0-8D9E-D74A-A206-1045ADB974F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93BBAA98-9092-EC48-B45F-9D7EB322C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EB38835-828A-EB45-88B3-DC3047B2A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DF49B86-9E03-964B-99AD-CABACEC2ACDC}"/>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6" name="Marcador de pie de página 5">
            <a:extLst>
              <a:ext uri="{FF2B5EF4-FFF2-40B4-BE49-F238E27FC236}">
                <a16:creationId xmlns:a16="http://schemas.microsoft.com/office/drawing/2014/main" id="{33DC4E2A-383F-2342-8C59-5BBA9DE669D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E188229-DAD7-814B-B3F0-B206DC6FEE33}"/>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8483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54EE4-B7F9-644E-8D87-5A41F2690895}"/>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6BAEE40E-DEB6-7C4F-BC85-4CCE48A16BB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F8694020-3EFF-7C40-AB31-E99D091D4A9A}"/>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EDE88BED-BC4F-D442-B39C-6FABEFDDDB3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F12E2F2-5FD9-4A44-9D4D-5FCAF6314C07}"/>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951147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A810A7C-3075-D149-ADE8-B367F37B46B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F107D956-22D5-3C40-A5EC-AE70DD491590}"/>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F1ED30BB-959E-5E4F-8E57-77908280C063}"/>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59BAE145-228F-3B4D-B513-9A31894D802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A9853D6-A330-434D-A597-FA31BD5AE527}"/>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82219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202E7-A7BE-DF4B-A1A1-355F28AA6F7D}"/>
              </a:ext>
            </a:extLst>
          </p:cNvPr>
          <p:cNvSpPr>
            <a:spLocks noGrp="1"/>
          </p:cNvSpPr>
          <p:nvPr>
            <p:ph type="title"/>
          </p:nvPr>
        </p:nvSpPr>
        <p:spPr>
          <a:xfrm>
            <a:off x="838200" y="365125"/>
            <a:ext cx="10515600" cy="374400"/>
          </a:xfrm>
        </p:spPr>
        <p:txBody>
          <a:bodyPr vert="horz" lIns="91440" tIns="45720" rIns="91440" bIns="45720" rtlCol="0" anchor="ctr">
            <a:noAutofit/>
          </a:bodyPr>
          <a:lstStyle>
            <a:lvl1pPr>
              <a:defRPr lang="es-PE" sz="2800">
                <a:solidFill>
                  <a:schemeClr val="accent1"/>
                </a:solidFill>
              </a:defRPr>
            </a:lvl1pPr>
          </a:lstStyle>
          <a:p>
            <a:pPr lvl="0"/>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AD09A680-D65C-4C47-8782-F070F0844DB4}"/>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4" name="Marcador de pie de página 3">
            <a:extLst>
              <a:ext uri="{FF2B5EF4-FFF2-40B4-BE49-F238E27FC236}">
                <a16:creationId xmlns:a16="http://schemas.microsoft.com/office/drawing/2014/main" id="{79C46459-301A-8842-BB02-04B05A71EE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15D7FC-2C14-AA43-B47B-062747807535}"/>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6" name="Conector recto 5">
            <a:extLst>
              <a:ext uri="{FF2B5EF4-FFF2-40B4-BE49-F238E27FC236}">
                <a16:creationId xmlns:a16="http://schemas.microsoft.com/office/drawing/2014/main" id="{AE615715-04DF-B240-A4A4-88C35EA1D0A1}"/>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Forma libre 6">
            <a:extLst>
              <a:ext uri="{FF2B5EF4-FFF2-40B4-BE49-F238E27FC236}">
                <a16:creationId xmlns:a16="http://schemas.microsoft.com/office/drawing/2014/main" id="{7F16C361-CC74-8747-8916-41699BAD7D4E}"/>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Marcador de contenido 2">
            <a:extLst>
              <a:ext uri="{FF2B5EF4-FFF2-40B4-BE49-F238E27FC236}">
                <a16:creationId xmlns:a16="http://schemas.microsoft.com/office/drawing/2014/main" id="{087A9FDC-AA20-5E1E-72D9-D4701D197188}"/>
              </a:ext>
            </a:extLst>
          </p:cNvPr>
          <p:cNvSpPr>
            <a:spLocks noGrp="1"/>
          </p:cNvSpPr>
          <p:nvPr>
            <p:ph idx="1"/>
          </p:nvPr>
        </p:nvSpPr>
        <p:spPr>
          <a:xfrm>
            <a:off x="838200" y="1456531"/>
            <a:ext cx="10515600" cy="187326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Tree>
    <p:extLst>
      <p:ext uri="{BB962C8B-B14F-4D97-AF65-F5344CB8AC3E}">
        <p14:creationId xmlns:p14="http://schemas.microsoft.com/office/powerpoint/2010/main" val="233435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4FEB5-8999-C64E-8D30-E5F4AC75C101}"/>
              </a:ext>
            </a:extLst>
          </p:cNvPr>
          <p:cNvSpPr>
            <a:spLocks noGrp="1"/>
          </p:cNvSpPr>
          <p:nvPr>
            <p:ph type="title"/>
          </p:nvPr>
        </p:nvSpPr>
        <p:spPr>
          <a:xfrm>
            <a:off x="838200" y="365126"/>
            <a:ext cx="9279835" cy="374400"/>
          </a:xfrm>
        </p:spPr>
        <p:txBody>
          <a:bodyPr>
            <a:noAutofit/>
          </a:bodyPr>
          <a:lstStyle>
            <a:lvl1pPr>
              <a:defRPr sz="2800">
                <a:solidFill>
                  <a:schemeClr val="accent1"/>
                </a:solidFill>
              </a:defRPr>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D0DDC92D-97F6-E145-852B-D5FE8D91C7B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EE504310-D01A-5845-8CDA-2BB36DF8FE4D}"/>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0AD60760-CD91-6545-9ECC-10ACBB25DF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BB300A-2754-464F-91DA-7BCB3AF0BB64}"/>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7" name="Conector recto 6">
            <a:extLst>
              <a:ext uri="{FF2B5EF4-FFF2-40B4-BE49-F238E27FC236}">
                <a16:creationId xmlns:a16="http://schemas.microsoft.com/office/drawing/2014/main" id="{4CCB964C-7567-0240-9652-C97CB5762683}"/>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orma libre 8">
            <a:extLst>
              <a:ext uri="{FF2B5EF4-FFF2-40B4-BE49-F238E27FC236}">
                <a16:creationId xmlns:a16="http://schemas.microsoft.com/office/drawing/2014/main" id="{4BFE4C61-C072-A54E-B6A7-9871EF68F961}"/>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363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BFB25E1F-01A9-4F5D-B58A-2D4834276FE6}"/>
              </a:ext>
            </a:extLst>
          </p:cNvPr>
          <p:cNvSpPr/>
          <p:nvPr userDrawn="1"/>
        </p:nvSpPr>
        <p:spPr>
          <a:xfrm>
            <a:off x="0" y="0"/>
            <a:ext cx="11353800" cy="6858000"/>
          </a:xfrm>
          <a:prstGeom prst="rect">
            <a:avLst/>
          </a:prstGeom>
          <a:gradFill>
            <a:gsLst>
              <a:gs pos="4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a:extLst>
              <a:ext uri="{FF2B5EF4-FFF2-40B4-BE49-F238E27FC236}">
                <a16:creationId xmlns:a16="http://schemas.microsoft.com/office/drawing/2014/main" id="{5144FEB5-8999-C64E-8D30-E5F4AC75C101}"/>
              </a:ext>
            </a:extLst>
          </p:cNvPr>
          <p:cNvSpPr>
            <a:spLocks noGrp="1"/>
          </p:cNvSpPr>
          <p:nvPr>
            <p:ph type="title"/>
          </p:nvPr>
        </p:nvSpPr>
        <p:spPr>
          <a:xfrm>
            <a:off x="838200" y="365126"/>
            <a:ext cx="9279835" cy="374400"/>
          </a:xfrm>
        </p:spPr>
        <p:txBody>
          <a:bodyPr>
            <a:noAutofit/>
          </a:bodyPr>
          <a:lstStyle>
            <a:lvl1pPr>
              <a:defRPr sz="2800">
                <a:solidFill>
                  <a:schemeClr val="accent1"/>
                </a:solidFill>
              </a:defRPr>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D0DDC92D-97F6-E145-852B-D5FE8D91C7B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EE504310-D01A-5845-8CDA-2BB36DF8FE4D}"/>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0AD60760-CD91-6545-9ECC-10ACBB25DF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BB300A-2754-464F-91DA-7BCB3AF0BB64}"/>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7" name="Conector recto 6">
            <a:extLst>
              <a:ext uri="{FF2B5EF4-FFF2-40B4-BE49-F238E27FC236}">
                <a16:creationId xmlns:a16="http://schemas.microsoft.com/office/drawing/2014/main" id="{4CCB964C-7567-0240-9652-C97CB5762683}"/>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orma libre 8">
            <a:extLst>
              <a:ext uri="{FF2B5EF4-FFF2-40B4-BE49-F238E27FC236}">
                <a16:creationId xmlns:a16="http://schemas.microsoft.com/office/drawing/2014/main" id="{4BFE4C61-C072-A54E-B6A7-9871EF68F961}"/>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823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subtitulos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4FEB5-8999-C64E-8D30-E5F4AC75C101}"/>
              </a:ext>
            </a:extLst>
          </p:cNvPr>
          <p:cNvSpPr>
            <a:spLocks noGrp="1"/>
          </p:cNvSpPr>
          <p:nvPr>
            <p:ph type="title"/>
          </p:nvPr>
        </p:nvSpPr>
        <p:spPr>
          <a:xfrm>
            <a:off x="838200" y="365126"/>
            <a:ext cx="9279835" cy="369888"/>
          </a:xfrm>
        </p:spPr>
        <p:txBody>
          <a:bodyPr>
            <a:noAutofit/>
          </a:bodyPr>
          <a:lstStyle>
            <a:lvl1pPr>
              <a:defRPr sz="2800">
                <a:solidFill>
                  <a:schemeClr val="accent1"/>
                </a:solidFill>
              </a:defRPr>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D0DDC92D-97F6-E145-852B-D5FE8D91C7B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EE504310-D01A-5845-8CDA-2BB36DF8FE4D}"/>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0AD60760-CD91-6545-9ECC-10ACBB25DF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BB300A-2754-464F-91DA-7BCB3AF0BB64}"/>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7" name="Conector recto 6">
            <a:extLst>
              <a:ext uri="{FF2B5EF4-FFF2-40B4-BE49-F238E27FC236}">
                <a16:creationId xmlns:a16="http://schemas.microsoft.com/office/drawing/2014/main" id="{4CCB964C-7567-0240-9652-C97CB5762683}"/>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Forma libre 8">
            <a:extLst>
              <a:ext uri="{FF2B5EF4-FFF2-40B4-BE49-F238E27FC236}">
                <a16:creationId xmlns:a16="http://schemas.microsoft.com/office/drawing/2014/main" id="{4BFE4C61-C072-A54E-B6A7-9871EF68F961}"/>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Marcador de contenido 13">
            <a:extLst>
              <a:ext uri="{FF2B5EF4-FFF2-40B4-BE49-F238E27FC236}">
                <a16:creationId xmlns:a16="http://schemas.microsoft.com/office/drawing/2014/main" id="{36B9BC15-61AE-064F-96EE-5F1630848CA8}"/>
              </a:ext>
            </a:extLst>
          </p:cNvPr>
          <p:cNvSpPr>
            <a:spLocks noGrp="1"/>
          </p:cNvSpPr>
          <p:nvPr>
            <p:ph sz="quarter" idx="13"/>
          </p:nvPr>
        </p:nvSpPr>
        <p:spPr>
          <a:xfrm>
            <a:off x="838200" y="926669"/>
            <a:ext cx="8120063" cy="296863"/>
          </a:xfrm>
        </p:spPr>
        <p:txBody>
          <a:bodyPr>
            <a:noAutofit/>
          </a:bodyPr>
          <a:lstStyle>
            <a:lvl1pPr marL="0" indent="0">
              <a:buFont typeface="Arial" panose="020B0604020202020204" pitchFamily="34" charset="0"/>
              <a:buNone/>
              <a:defRPr sz="1600" b="1">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s-MX"/>
              <a:t>Haga clic para modificar los estilos de texto del patrón</a:t>
            </a:r>
            <a:endParaRPr lang="es-PE"/>
          </a:p>
        </p:txBody>
      </p:sp>
    </p:spTree>
    <p:extLst>
      <p:ext uri="{BB962C8B-B14F-4D97-AF65-F5344CB8AC3E}">
        <p14:creationId xmlns:p14="http://schemas.microsoft.com/office/powerpoint/2010/main" val="252643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2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202E7-A7BE-DF4B-A1A1-355F28AA6F7D}"/>
              </a:ext>
            </a:extLst>
          </p:cNvPr>
          <p:cNvSpPr>
            <a:spLocks noGrp="1"/>
          </p:cNvSpPr>
          <p:nvPr>
            <p:ph type="title"/>
          </p:nvPr>
        </p:nvSpPr>
        <p:spPr>
          <a:xfrm>
            <a:off x="838200" y="365125"/>
            <a:ext cx="10515600" cy="374400"/>
          </a:xfrm>
        </p:spPr>
        <p:txBody>
          <a:bodyPr vert="horz" lIns="91440" tIns="45720" rIns="91440" bIns="45720" rtlCol="0" anchor="ctr">
            <a:noAutofit/>
          </a:bodyPr>
          <a:lstStyle>
            <a:lvl1pPr>
              <a:defRPr lang="es-PE" sz="2800">
                <a:solidFill>
                  <a:schemeClr val="accent1"/>
                </a:solidFill>
              </a:defRPr>
            </a:lvl1pPr>
          </a:lstStyle>
          <a:p>
            <a:pPr lvl="0"/>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AD09A680-D65C-4C47-8782-F070F0844DB4}"/>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4" name="Marcador de pie de página 3">
            <a:extLst>
              <a:ext uri="{FF2B5EF4-FFF2-40B4-BE49-F238E27FC236}">
                <a16:creationId xmlns:a16="http://schemas.microsoft.com/office/drawing/2014/main" id="{79C46459-301A-8842-BB02-04B05A71EE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15D7FC-2C14-AA43-B47B-062747807535}"/>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6" name="Conector recto 5">
            <a:extLst>
              <a:ext uri="{FF2B5EF4-FFF2-40B4-BE49-F238E27FC236}">
                <a16:creationId xmlns:a16="http://schemas.microsoft.com/office/drawing/2014/main" id="{AE615715-04DF-B240-A4A4-88C35EA1D0A1}"/>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Forma libre 6">
            <a:extLst>
              <a:ext uri="{FF2B5EF4-FFF2-40B4-BE49-F238E27FC236}">
                <a16:creationId xmlns:a16="http://schemas.microsoft.com/office/drawing/2014/main" id="{7F16C361-CC74-8747-8916-41699BAD7D4E}"/>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8626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202E7-A7BE-DF4B-A1A1-355F28AA6F7D}"/>
              </a:ext>
            </a:extLst>
          </p:cNvPr>
          <p:cNvSpPr>
            <a:spLocks noGrp="1"/>
          </p:cNvSpPr>
          <p:nvPr>
            <p:ph type="title"/>
          </p:nvPr>
        </p:nvSpPr>
        <p:spPr>
          <a:xfrm>
            <a:off x="838200" y="365125"/>
            <a:ext cx="10515600" cy="374400"/>
          </a:xfrm>
        </p:spPr>
        <p:txBody>
          <a:bodyPr vert="horz" lIns="91440" tIns="45720" rIns="91440" bIns="45720" rtlCol="0" anchor="ctr">
            <a:noAutofit/>
          </a:bodyPr>
          <a:lstStyle>
            <a:lvl1pPr>
              <a:defRPr lang="es-PE" sz="2800">
                <a:solidFill>
                  <a:schemeClr val="accent1"/>
                </a:solidFill>
              </a:defRPr>
            </a:lvl1pPr>
          </a:lstStyle>
          <a:p>
            <a:pPr lvl="0"/>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AD09A680-D65C-4C47-8782-F070F0844DB4}"/>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4" name="Marcador de pie de página 3">
            <a:extLst>
              <a:ext uri="{FF2B5EF4-FFF2-40B4-BE49-F238E27FC236}">
                <a16:creationId xmlns:a16="http://schemas.microsoft.com/office/drawing/2014/main" id="{79C46459-301A-8842-BB02-04B05A71EED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915D7FC-2C14-AA43-B47B-062747807535}"/>
              </a:ext>
            </a:extLst>
          </p:cNvPr>
          <p:cNvSpPr>
            <a:spLocks noGrp="1"/>
          </p:cNvSpPr>
          <p:nvPr>
            <p:ph type="sldNum" sz="quarter" idx="12"/>
          </p:nvPr>
        </p:nvSpPr>
        <p:spPr/>
        <p:txBody>
          <a:bodyPr/>
          <a:lstStyle/>
          <a:p>
            <a:fld id="{575AFBD2-0CB7-9048-8EEE-05F557C3762A}" type="slidenum">
              <a:rPr lang="es-PE" smtClean="0"/>
              <a:t>‹Nº›</a:t>
            </a:fld>
            <a:endParaRPr lang="es-PE"/>
          </a:p>
        </p:txBody>
      </p:sp>
      <p:cxnSp>
        <p:nvCxnSpPr>
          <p:cNvPr id="6" name="Conector recto 5">
            <a:extLst>
              <a:ext uri="{FF2B5EF4-FFF2-40B4-BE49-F238E27FC236}">
                <a16:creationId xmlns:a16="http://schemas.microsoft.com/office/drawing/2014/main" id="{AE615715-04DF-B240-A4A4-88C35EA1D0A1}"/>
              </a:ext>
            </a:extLst>
          </p:cNvPr>
          <p:cNvCxnSpPr/>
          <p:nvPr userDrawn="1"/>
        </p:nvCxnSpPr>
        <p:spPr>
          <a:xfrm>
            <a:off x="0" y="914400"/>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Forma libre 6">
            <a:extLst>
              <a:ext uri="{FF2B5EF4-FFF2-40B4-BE49-F238E27FC236}">
                <a16:creationId xmlns:a16="http://schemas.microsoft.com/office/drawing/2014/main" id="{7F16C361-CC74-8747-8916-41699BAD7D4E}"/>
              </a:ext>
            </a:extLst>
          </p:cNvPr>
          <p:cNvSpPr/>
          <p:nvPr userDrawn="1"/>
        </p:nvSpPr>
        <p:spPr>
          <a:xfrm>
            <a:off x="0" y="0"/>
            <a:ext cx="477078" cy="470717"/>
          </a:xfrm>
          <a:custGeom>
            <a:avLst/>
            <a:gdLst>
              <a:gd name="connsiteX0" fmla="*/ 2981739 w 2981739"/>
              <a:gd name="connsiteY0" fmla="*/ 2932043 h 2941982"/>
              <a:gd name="connsiteX1" fmla="*/ 2981739 w 2981739"/>
              <a:gd name="connsiteY1" fmla="*/ 0 h 2941982"/>
              <a:gd name="connsiteX2" fmla="*/ 0 w 2981739"/>
              <a:gd name="connsiteY2" fmla="*/ 0 h 2941982"/>
              <a:gd name="connsiteX3" fmla="*/ 0 w 2981739"/>
              <a:gd name="connsiteY3" fmla="*/ 99391 h 2941982"/>
              <a:gd name="connsiteX4" fmla="*/ 0 w 2981739"/>
              <a:gd name="connsiteY4" fmla="*/ 983973 h 2941982"/>
              <a:gd name="connsiteX5" fmla="*/ 2385391 w 2981739"/>
              <a:gd name="connsiteY5" fmla="*/ 2941982 h 2941982"/>
              <a:gd name="connsiteX6" fmla="*/ 2981739 w 2981739"/>
              <a:gd name="connsiteY6" fmla="*/ 2932043 h 29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739" h="2941982">
                <a:moveTo>
                  <a:pt x="2981739" y="2932043"/>
                </a:moveTo>
                <a:lnTo>
                  <a:pt x="2981739" y="0"/>
                </a:lnTo>
                <a:lnTo>
                  <a:pt x="0" y="0"/>
                </a:lnTo>
                <a:lnTo>
                  <a:pt x="0" y="99391"/>
                </a:lnTo>
                <a:lnTo>
                  <a:pt x="0" y="983973"/>
                </a:lnTo>
                <a:lnTo>
                  <a:pt x="2385391" y="2941982"/>
                </a:lnTo>
                <a:lnTo>
                  <a:pt x="2981739" y="2932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6887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ED68C5-33B4-4275-B4B9-C9734E920930}"/>
              </a:ext>
            </a:extLst>
          </p:cNvPr>
          <p:cNvPicPr>
            <a:picLocks noChangeAspect="1"/>
          </p:cNvPicPr>
          <p:nvPr userDrawn="1"/>
        </p:nvPicPr>
        <p:blipFill rotWithShape="1">
          <a:blip r:embed="rId2"/>
          <a:srcRect l="389" t="481" r="389" b="481"/>
          <a:stretch/>
        </p:blipFill>
        <p:spPr>
          <a:xfrm>
            <a:off x="0" y="0"/>
            <a:ext cx="12192000" cy="6857999"/>
          </a:xfrm>
          <a:prstGeom prst="rect">
            <a:avLst/>
          </a:prstGeom>
        </p:spPr>
      </p:pic>
      <p:sp>
        <p:nvSpPr>
          <p:cNvPr id="2" name="Título 1">
            <a:extLst>
              <a:ext uri="{FF2B5EF4-FFF2-40B4-BE49-F238E27FC236}">
                <a16:creationId xmlns:a16="http://schemas.microsoft.com/office/drawing/2014/main" id="{E9EFC641-9C07-934C-9C80-EA048661B7CF}"/>
              </a:ext>
            </a:extLst>
          </p:cNvPr>
          <p:cNvSpPr>
            <a:spLocks noGrp="1"/>
          </p:cNvSpPr>
          <p:nvPr>
            <p:ph type="title"/>
          </p:nvPr>
        </p:nvSpPr>
        <p:spPr>
          <a:xfrm>
            <a:off x="1038224" y="1709738"/>
            <a:ext cx="10309225" cy="2626519"/>
          </a:xfrm>
        </p:spPr>
        <p:txBody>
          <a:bodyPr anchor="b"/>
          <a:lstStyle>
            <a:lvl1pPr>
              <a:defRPr sz="6000">
                <a:solidFill>
                  <a:schemeClr val="bg1"/>
                </a:solidFill>
              </a:defRPr>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FF1561F3-C1BB-7149-A81B-31607FB86CAB}"/>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F4EA291-8655-B340-ACE3-450CD026CE76}"/>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DCCD3904-EDED-C444-8EEC-2102D8300AA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419BCD-E865-A748-AB9E-D962F17F91C9}"/>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134751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F9C63-2E57-034A-843C-6A1229F81D67}"/>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3D95685B-3007-AF48-A67A-B443443C3C1B}"/>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5D4F5DED-B214-F947-A885-1A4FA272083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E57EF807-5A49-D040-9473-A86C1B136132}"/>
              </a:ext>
            </a:extLst>
          </p:cNvPr>
          <p:cNvSpPr>
            <a:spLocks noGrp="1"/>
          </p:cNvSpPr>
          <p:nvPr>
            <p:ph type="dt" sz="half" idx="10"/>
          </p:nvPr>
        </p:nvSpPr>
        <p:spPr/>
        <p:txBody>
          <a:bodyPr/>
          <a:lstStyle/>
          <a:p>
            <a:fld id="{7BF28A98-F1F1-114A-A921-719DAA7DFDBD}" type="datetimeFigureOut">
              <a:rPr lang="es-PE" smtClean="0"/>
              <a:t>15/01/2024</a:t>
            </a:fld>
            <a:endParaRPr lang="es-PE"/>
          </a:p>
        </p:txBody>
      </p:sp>
      <p:sp>
        <p:nvSpPr>
          <p:cNvPr id="6" name="Marcador de pie de página 5">
            <a:extLst>
              <a:ext uri="{FF2B5EF4-FFF2-40B4-BE49-F238E27FC236}">
                <a16:creationId xmlns:a16="http://schemas.microsoft.com/office/drawing/2014/main" id="{5543D9B9-4EE2-5944-BF49-1A7C39D6F2E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B7E93E8-13D3-6B4B-9EF6-163BFD4FC141}"/>
              </a:ext>
            </a:extLst>
          </p:cNvPr>
          <p:cNvSpPr>
            <a:spLocks noGrp="1"/>
          </p:cNvSpPr>
          <p:nvPr>
            <p:ph type="sldNum" sz="quarter" idx="12"/>
          </p:nvPr>
        </p:nvSpPr>
        <p:spPr/>
        <p:txBody>
          <a:bodyPr/>
          <a:lstStyle/>
          <a:p>
            <a:fld id="{575AFBD2-0CB7-9048-8EEE-05F557C3762A}" type="slidenum">
              <a:rPr lang="es-PE" smtClean="0"/>
              <a:t>‹Nº›</a:t>
            </a:fld>
            <a:endParaRPr lang="es-PE"/>
          </a:p>
        </p:txBody>
      </p:sp>
    </p:spTree>
    <p:extLst>
      <p:ext uri="{BB962C8B-B14F-4D97-AF65-F5344CB8AC3E}">
        <p14:creationId xmlns:p14="http://schemas.microsoft.com/office/powerpoint/2010/main" val="351266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A3727EA-CA50-324B-AEC8-159E9AEAA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C8F3A59E-0177-4A4C-9C40-FD757938C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A0912013-1C83-924F-8568-C8EDD554B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28A98-F1F1-114A-A921-719DAA7DFDBD}" type="datetimeFigureOut">
              <a:rPr lang="es-PE" smtClean="0"/>
              <a:t>15/01/2024</a:t>
            </a:fld>
            <a:endParaRPr lang="es-PE"/>
          </a:p>
        </p:txBody>
      </p:sp>
      <p:sp>
        <p:nvSpPr>
          <p:cNvPr id="5" name="Marcador de pie de página 4">
            <a:extLst>
              <a:ext uri="{FF2B5EF4-FFF2-40B4-BE49-F238E27FC236}">
                <a16:creationId xmlns:a16="http://schemas.microsoft.com/office/drawing/2014/main" id="{83A74167-59A2-8D43-BDFE-5FEE833A4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A5A92B4-A57B-F04A-85BA-EC1D90110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AFBD2-0CB7-9048-8EEE-05F557C3762A}" type="slidenum">
              <a:rPr lang="es-PE" smtClean="0"/>
              <a:t>‹Nº›</a:t>
            </a:fld>
            <a:endParaRPr lang="es-PE"/>
          </a:p>
        </p:txBody>
      </p:sp>
      <p:pic>
        <p:nvPicPr>
          <p:cNvPr id="8" name="Imagen 7">
            <a:extLst>
              <a:ext uri="{FF2B5EF4-FFF2-40B4-BE49-F238E27FC236}">
                <a16:creationId xmlns:a16="http://schemas.microsoft.com/office/drawing/2014/main" id="{EF6CF34C-D6C1-F74E-8DB7-63FA4251A3BA}"/>
              </a:ext>
            </a:extLst>
          </p:cNvPr>
          <p:cNvPicPr>
            <a:picLocks noChangeAspect="1"/>
          </p:cNvPicPr>
          <p:nvPr userDrawn="1"/>
        </p:nvPicPr>
        <p:blipFill>
          <a:blip r:embed="rId18"/>
          <a:stretch>
            <a:fillRect/>
          </a:stretch>
        </p:blipFill>
        <p:spPr>
          <a:xfrm>
            <a:off x="10344426" y="350837"/>
            <a:ext cx="1625600" cy="330200"/>
          </a:xfrm>
          <a:prstGeom prst="rect">
            <a:avLst/>
          </a:prstGeom>
        </p:spPr>
      </p:pic>
    </p:spTree>
    <p:extLst>
      <p:ext uri="{BB962C8B-B14F-4D97-AF65-F5344CB8AC3E}">
        <p14:creationId xmlns:p14="http://schemas.microsoft.com/office/powerpoint/2010/main" val="407573810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61" r:id="rId4"/>
    <p:sldLayoutId id="2147483660" r:id="rId5"/>
    <p:sldLayoutId id="2147483663" r:id="rId6"/>
    <p:sldLayoutId id="2147483662" r:id="rId7"/>
    <p:sldLayoutId id="2147483651" r:id="rId8"/>
    <p:sldLayoutId id="2147483652" r:id="rId9"/>
    <p:sldLayoutId id="2147483653" r:id="rId10"/>
    <p:sldLayoutId id="2147483655" r:id="rId11"/>
    <p:sldLayoutId id="2147483664"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4BEA3-445B-5745-B6DE-930498A6F2CF}"/>
              </a:ext>
            </a:extLst>
          </p:cNvPr>
          <p:cNvSpPr>
            <a:spLocks noGrp="1"/>
          </p:cNvSpPr>
          <p:nvPr>
            <p:ph type="ctrTitle"/>
          </p:nvPr>
        </p:nvSpPr>
        <p:spPr>
          <a:xfrm>
            <a:off x="549432" y="1641875"/>
            <a:ext cx="11642568" cy="4675229"/>
          </a:xfrm>
        </p:spPr>
        <p:txBody>
          <a:bodyPr>
            <a:normAutofit/>
          </a:bodyPr>
          <a:lstStyle/>
          <a:p>
            <a:pPr>
              <a:spcAft>
                <a:spcPts val="7200"/>
              </a:spcAft>
            </a:pPr>
            <a:r>
              <a:rPr lang="en-US" sz="4900" b="1" dirty="0" err="1"/>
              <a:t>Estadísticas</a:t>
            </a:r>
            <a:r>
              <a:rPr lang="en-US" sz="4900" b="1" dirty="0"/>
              <a:t> y </a:t>
            </a:r>
            <a:r>
              <a:rPr lang="en-US" sz="4900" b="1" dirty="0" err="1"/>
              <a:t>Resultados</a:t>
            </a:r>
            <a:r>
              <a:rPr lang="en-US" sz="4900" b="1" dirty="0"/>
              <a:t>.</a:t>
            </a:r>
            <a:br>
              <a:rPr lang="en-US" sz="6000" dirty="0"/>
            </a:br>
            <a:br>
              <a:rPr lang="en-US" sz="6000" b="1" dirty="0"/>
            </a:br>
            <a:r>
              <a:rPr lang="en-US" sz="2700" b="1" dirty="0"/>
              <a:t>STRACON TECH</a:t>
            </a:r>
            <a:br>
              <a:rPr lang="en-US" sz="2700" b="1" dirty="0"/>
            </a:br>
            <a:r>
              <a:rPr lang="en-US" sz="2700" b="1" dirty="0"/>
              <a:t>4 I</a:t>
            </a:r>
            <a:r>
              <a:rPr lang="en-US" sz="2700" dirty="0"/>
              <a:t>ndustry</a:t>
            </a:r>
            <a:r>
              <a:rPr lang="en-US" sz="2700" b="1" dirty="0"/>
              <a:t> R</a:t>
            </a:r>
            <a:r>
              <a:rPr lang="en-US" sz="2700" dirty="0"/>
              <a:t>evolution</a:t>
            </a:r>
            <a:br>
              <a:rPr lang="en-US" sz="2700" dirty="0"/>
            </a:br>
            <a:br>
              <a:rPr lang="en-US" sz="2700" dirty="0"/>
            </a:br>
            <a:r>
              <a:rPr lang="en-US" sz="2000" dirty="0"/>
              <a:t>NOV 2023</a:t>
            </a:r>
            <a:br>
              <a:rPr lang="en-US" sz="2000" dirty="0"/>
            </a:br>
            <a:br>
              <a:rPr lang="en-US" sz="2000" dirty="0"/>
            </a:br>
            <a:r>
              <a:rPr lang="en-US" sz="2000" dirty="0"/>
              <a:t>MICHAEL CUETO</a:t>
            </a:r>
            <a:endParaRPr lang="es-PE" sz="4800" dirty="0"/>
          </a:p>
        </p:txBody>
      </p:sp>
    </p:spTree>
    <p:extLst>
      <p:ext uri="{BB962C8B-B14F-4D97-AF65-F5344CB8AC3E}">
        <p14:creationId xmlns:p14="http://schemas.microsoft.com/office/powerpoint/2010/main" val="303386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Comentarios</a:t>
            </a:r>
            <a:endParaRPr lang="es-ES" b="1" dirty="0"/>
          </a:p>
        </p:txBody>
      </p:sp>
      <p:sp>
        <p:nvSpPr>
          <p:cNvPr id="3" name="CuadroTexto 2">
            <a:extLst>
              <a:ext uri="{FF2B5EF4-FFF2-40B4-BE49-F238E27FC236}">
                <a16:creationId xmlns:a16="http://schemas.microsoft.com/office/drawing/2014/main" id="{CE18BC00-52D8-FA81-EAF1-84CFC777257A}"/>
              </a:ext>
            </a:extLst>
          </p:cNvPr>
          <p:cNvSpPr txBox="1"/>
          <p:nvPr/>
        </p:nvSpPr>
        <p:spPr>
          <a:xfrm>
            <a:off x="838200" y="1224951"/>
            <a:ext cx="4822166" cy="369332"/>
          </a:xfrm>
          <a:prstGeom prst="rect">
            <a:avLst/>
          </a:prstGeom>
          <a:noFill/>
        </p:spPr>
        <p:txBody>
          <a:bodyPr wrap="square" rtlCol="0">
            <a:spAutoFit/>
          </a:bodyPr>
          <a:lstStyle/>
          <a:p>
            <a:r>
              <a:rPr lang="es-MX" b="1" dirty="0"/>
              <a:t>Consideraciones y Estimaciones </a:t>
            </a:r>
            <a:endParaRPr lang="es-PE" b="1" dirty="0"/>
          </a:p>
        </p:txBody>
      </p:sp>
      <p:sp>
        <p:nvSpPr>
          <p:cNvPr id="7" name="CuadroTexto 6">
            <a:extLst>
              <a:ext uri="{FF2B5EF4-FFF2-40B4-BE49-F238E27FC236}">
                <a16:creationId xmlns:a16="http://schemas.microsoft.com/office/drawing/2014/main" id="{43791CDC-473F-F009-7FCA-8EBE2F8B3AA6}"/>
              </a:ext>
            </a:extLst>
          </p:cNvPr>
          <p:cNvSpPr txBox="1"/>
          <p:nvPr/>
        </p:nvSpPr>
        <p:spPr>
          <a:xfrm>
            <a:off x="1155940" y="1846053"/>
            <a:ext cx="9550530" cy="38843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Se realizó una comparación respecto al error en las predicciones entregadas por GeologyML23, respecto</a:t>
            </a:r>
            <a:r>
              <a:rPr lang="es-PE" dirty="0"/>
              <a:t> al archivo Excel bwilt23.3 entregado por el equipo de geología </a:t>
            </a:r>
            <a:r>
              <a:rPr lang="es-PE" dirty="0" err="1"/>
              <a:t>Hudbay</a:t>
            </a:r>
            <a:r>
              <a:rPr lang="es-PE" dirty="0"/>
              <a:t> al equipo de </a:t>
            </a:r>
            <a:r>
              <a:rPr lang="es-PE" dirty="0" err="1"/>
              <a:t>Research</a:t>
            </a:r>
            <a:r>
              <a:rPr lang="es-PE" dirty="0"/>
              <a:t> de </a:t>
            </a:r>
            <a:r>
              <a:rPr lang="es-PE" dirty="0" err="1"/>
              <a:t>Stracon</a:t>
            </a:r>
            <a:r>
              <a:rPr lang="es-PE" dirty="0"/>
              <a:t> </a:t>
            </a:r>
            <a:r>
              <a:rPr lang="es-PE" dirty="0" err="1"/>
              <a:t>Tech</a:t>
            </a:r>
            <a:r>
              <a:rPr lang="es-PE" dirty="0"/>
              <a:t>.</a:t>
            </a:r>
          </a:p>
          <a:p>
            <a:pPr marL="285750" indent="-285750">
              <a:lnSpc>
                <a:spcPct val="200000"/>
              </a:lnSpc>
              <a:buFont typeface="Arial" panose="020B0604020202020204" pitchFamily="34" charset="0"/>
              <a:buChar char="•"/>
            </a:pPr>
            <a:r>
              <a:rPr lang="es-PE" dirty="0"/>
              <a:t>Se llegó a alcanzar la meta de estar por debajo de un error promedio del 5%</a:t>
            </a:r>
          </a:p>
          <a:p>
            <a:pPr marL="285750" indent="-285750">
              <a:lnSpc>
                <a:spcPct val="200000"/>
              </a:lnSpc>
              <a:buFont typeface="Arial" panose="020B0604020202020204" pitchFamily="34" charset="0"/>
              <a:buChar char="•"/>
            </a:pPr>
            <a:r>
              <a:rPr lang="es-MX" dirty="0"/>
              <a:t>Las métricas y estadísticas mostradas a continuación son las otorgadas por el Modelo GeologyML23, sin tomar en consideración los limites recomendados por el Ing. Omar Gutiérrez, únicamente con el fin de comparar resultados.</a:t>
            </a:r>
          </a:p>
        </p:txBody>
      </p:sp>
    </p:spTree>
    <p:extLst>
      <p:ext uri="{BB962C8B-B14F-4D97-AF65-F5344CB8AC3E}">
        <p14:creationId xmlns:p14="http://schemas.microsoft.com/office/powerpoint/2010/main" val="17740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a:t>
            </a:r>
            <a:endParaRPr lang="es-ES" b="1" dirty="0"/>
          </a:p>
        </p:txBody>
      </p:sp>
      <p:sp>
        <p:nvSpPr>
          <p:cNvPr id="3" name="CuadroTexto 2">
            <a:extLst>
              <a:ext uri="{FF2B5EF4-FFF2-40B4-BE49-F238E27FC236}">
                <a16:creationId xmlns:a16="http://schemas.microsoft.com/office/drawing/2014/main" id="{F8B3E25C-5FB2-69BE-6C34-0D5534CE1670}"/>
              </a:ext>
            </a:extLst>
          </p:cNvPr>
          <p:cNvSpPr txBox="1"/>
          <p:nvPr/>
        </p:nvSpPr>
        <p:spPr>
          <a:xfrm>
            <a:off x="596661" y="1139636"/>
            <a:ext cx="3562710" cy="400110"/>
          </a:xfrm>
          <a:prstGeom prst="rect">
            <a:avLst/>
          </a:prstGeom>
          <a:noFill/>
        </p:spPr>
        <p:txBody>
          <a:bodyPr wrap="square" rtlCol="0">
            <a:spAutoFit/>
          </a:bodyPr>
          <a:lstStyle/>
          <a:p>
            <a:r>
              <a:rPr lang="es-MX" sz="2000" b="1" dirty="0"/>
              <a:t>Estadísticas de bwilt23.3</a:t>
            </a:r>
            <a:endParaRPr lang="es-PE" sz="2000" b="1" dirty="0"/>
          </a:p>
        </p:txBody>
      </p:sp>
      <p:sp>
        <p:nvSpPr>
          <p:cNvPr id="4" name="CuadroTexto 3">
            <a:extLst>
              <a:ext uri="{FF2B5EF4-FFF2-40B4-BE49-F238E27FC236}">
                <a16:creationId xmlns:a16="http://schemas.microsoft.com/office/drawing/2014/main" id="{6208CA2A-4E6E-7AFC-214E-6E587BE61B19}"/>
              </a:ext>
            </a:extLst>
          </p:cNvPr>
          <p:cNvSpPr txBox="1"/>
          <p:nvPr/>
        </p:nvSpPr>
        <p:spPr>
          <a:xfrm>
            <a:off x="598097" y="193985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1.51</a:t>
            </a:r>
          </a:p>
          <a:p>
            <a:pPr marL="342900" indent="-342900">
              <a:buFont typeface="Arial" panose="020B0604020202020204" pitchFamily="34" charset="0"/>
              <a:buChar char="•"/>
            </a:pPr>
            <a:r>
              <a:rPr lang="es-MX" sz="2000" b="1" dirty="0"/>
              <a:t>mean = 17.25</a:t>
            </a:r>
          </a:p>
          <a:p>
            <a:pPr marL="342900" indent="-342900">
              <a:buFont typeface="Arial" panose="020B0604020202020204" pitchFamily="34" charset="0"/>
              <a:buChar char="•"/>
            </a:pPr>
            <a:r>
              <a:rPr lang="es-MX" sz="2000" b="1" dirty="0"/>
              <a:t>min = 9.10</a:t>
            </a:r>
          </a:p>
          <a:p>
            <a:pPr marL="342900" indent="-342900">
              <a:buFont typeface="Arial" panose="020B0604020202020204" pitchFamily="34" charset="0"/>
              <a:buChar char="•"/>
            </a:pPr>
            <a:r>
              <a:rPr lang="es-MX" sz="2000" b="1" dirty="0" err="1"/>
              <a:t>max</a:t>
            </a:r>
            <a:r>
              <a:rPr lang="es-MX" sz="2000" b="1" dirty="0"/>
              <a:t> = 19.96</a:t>
            </a:r>
            <a:endParaRPr lang="es-PE" sz="2000" b="1" dirty="0"/>
          </a:p>
        </p:txBody>
      </p:sp>
      <p:sp>
        <p:nvSpPr>
          <p:cNvPr id="5" name="CuadroTexto 4">
            <a:extLst>
              <a:ext uri="{FF2B5EF4-FFF2-40B4-BE49-F238E27FC236}">
                <a16:creationId xmlns:a16="http://schemas.microsoft.com/office/drawing/2014/main" id="{059F4926-423B-1C7F-C2B0-68FAE0C4B6D1}"/>
              </a:ext>
            </a:extLst>
          </p:cNvPr>
          <p:cNvSpPr txBox="1"/>
          <p:nvPr/>
        </p:nvSpPr>
        <p:spPr>
          <a:xfrm>
            <a:off x="596661" y="1539746"/>
            <a:ext cx="3562710" cy="400110"/>
          </a:xfrm>
          <a:prstGeom prst="rect">
            <a:avLst/>
          </a:prstGeom>
          <a:noFill/>
        </p:spPr>
        <p:txBody>
          <a:bodyPr wrap="square" rtlCol="0">
            <a:spAutoFit/>
          </a:bodyPr>
          <a:lstStyle/>
          <a:p>
            <a:r>
              <a:rPr lang="es-MX" sz="2000" b="1" dirty="0"/>
              <a:t>BWI</a:t>
            </a:r>
            <a:endParaRPr lang="es-PE" sz="2000" b="1" dirty="0"/>
          </a:p>
        </p:txBody>
      </p:sp>
      <p:pic>
        <p:nvPicPr>
          <p:cNvPr id="10" name="Imagen 9">
            <a:extLst>
              <a:ext uri="{FF2B5EF4-FFF2-40B4-BE49-F238E27FC236}">
                <a16:creationId xmlns:a16="http://schemas.microsoft.com/office/drawing/2014/main" id="{0B1EB8A6-9AE7-ED47-DC40-44FD6EEBDEF1}"/>
              </a:ext>
            </a:extLst>
          </p:cNvPr>
          <p:cNvPicPr>
            <a:picLocks noChangeAspect="1"/>
          </p:cNvPicPr>
          <p:nvPr/>
        </p:nvPicPr>
        <p:blipFill>
          <a:blip r:embed="rId2"/>
          <a:stretch>
            <a:fillRect/>
          </a:stretch>
        </p:blipFill>
        <p:spPr>
          <a:xfrm>
            <a:off x="276376" y="3263295"/>
            <a:ext cx="4444817" cy="3431218"/>
          </a:xfrm>
          <a:prstGeom prst="rect">
            <a:avLst/>
          </a:prstGeom>
        </p:spPr>
      </p:pic>
      <p:sp>
        <p:nvSpPr>
          <p:cNvPr id="6" name="CuadroTexto 5">
            <a:extLst>
              <a:ext uri="{FF2B5EF4-FFF2-40B4-BE49-F238E27FC236}">
                <a16:creationId xmlns:a16="http://schemas.microsoft.com/office/drawing/2014/main" id="{03EC3A98-B498-441E-28DE-3613BA80C283}"/>
              </a:ext>
            </a:extLst>
          </p:cNvPr>
          <p:cNvSpPr txBox="1"/>
          <p:nvPr/>
        </p:nvSpPr>
        <p:spPr>
          <a:xfrm>
            <a:off x="5107557" y="1139636"/>
            <a:ext cx="4297394" cy="400110"/>
          </a:xfrm>
          <a:prstGeom prst="rect">
            <a:avLst/>
          </a:prstGeom>
          <a:noFill/>
        </p:spPr>
        <p:txBody>
          <a:bodyPr wrap="square" rtlCol="0">
            <a:spAutoFit/>
          </a:bodyPr>
          <a:lstStyle/>
          <a:p>
            <a:r>
              <a:rPr lang="es-MX" sz="2000" b="1" dirty="0"/>
              <a:t>Estadísticas de GeologyML23</a:t>
            </a:r>
            <a:endParaRPr lang="es-PE" sz="2000" b="1" dirty="0"/>
          </a:p>
        </p:txBody>
      </p:sp>
      <p:sp>
        <p:nvSpPr>
          <p:cNvPr id="7" name="CuadroTexto 6">
            <a:extLst>
              <a:ext uri="{FF2B5EF4-FFF2-40B4-BE49-F238E27FC236}">
                <a16:creationId xmlns:a16="http://schemas.microsoft.com/office/drawing/2014/main" id="{D28A8A02-6E36-08BF-9D2C-5A723A95F146}"/>
              </a:ext>
            </a:extLst>
          </p:cNvPr>
          <p:cNvSpPr txBox="1"/>
          <p:nvPr/>
        </p:nvSpPr>
        <p:spPr>
          <a:xfrm>
            <a:off x="5107171" y="186221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1.15</a:t>
            </a:r>
          </a:p>
          <a:p>
            <a:pPr marL="342900" indent="-342900">
              <a:buFont typeface="Arial" panose="020B0604020202020204" pitchFamily="34" charset="0"/>
              <a:buChar char="•"/>
            </a:pPr>
            <a:r>
              <a:rPr lang="es-MX" sz="2000" b="1" dirty="0"/>
              <a:t>mean = 17.56</a:t>
            </a:r>
          </a:p>
          <a:p>
            <a:pPr marL="342900" indent="-342900">
              <a:buFont typeface="Arial" panose="020B0604020202020204" pitchFamily="34" charset="0"/>
              <a:buChar char="•"/>
            </a:pPr>
            <a:r>
              <a:rPr lang="es-MX" sz="2000" b="1" dirty="0"/>
              <a:t>min = 11.20</a:t>
            </a:r>
          </a:p>
          <a:p>
            <a:pPr marL="342900" indent="-342900">
              <a:buFont typeface="Arial" panose="020B0604020202020204" pitchFamily="34" charset="0"/>
              <a:buChar char="•"/>
            </a:pPr>
            <a:r>
              <a:rPr lang="es-MX" sz="2000" b="1" dirty="0" err="1"/>
              <a:t>max</a:t>
            </a:r>
            <a:r>
              <a:rPr lang="es-MX" sz="2000" b="1" dirty="0"/>
              <a:t> = 19.27</a:t>
            </a:r>
            <a:endParaRPr lang="es-PE" sz="2000" b="1" dirty="0"/>
          </a:p>
        </p:txBody>
      </p:sp>
      <p:sp>
        <p:nvSpPr>
          <p:cNvPr id="8" name="CuadroTexto 7">
            <a:extLst>
              <a:ext uri="{FF2B5EF4-FFF2-40B4-BE49-F238E27FC236}">
                <a16:creationId xmlns:a16="http://schemas.microsoft.com/office/drawing/2014/main" id="{FEBDB68B-3A98-B268-7DB4-7DA45424CBE6}"/>
              </a:ext>
            </a:extLst>
          </p:cNvPr>
          <p:cNvSpPr txBox="1"/>
          <p:nvPr/>
        </p:nvSpPr>
        <p:spPr>
          <a:xfrm>
            <a:off x="5107171" y="1449524"/>
            <a:ext cx="3562710" cy="400110"/>
          </a:xfrm>
          <a:prstGeom prst="rect">
            <a:avLst/>
          </a:prstGeom>
          <a:noFill/>
        </p:spPr>
        <p:txBody>
          <a:bodyPr wrap="square" rtlCol="0">
            <a:spAutoFit/>
          </a:bodyPr>
          <a:lstStyle/>
          <a:p>
            <a:r>
              <a:rPr lang="es-MX" sz="2000" b="1" dirty="0"/>
              <a:t>BWI</a:t>
            </a:r>
            <a:endParaRPr lang="es-PE" sz="2000" b="1" dirty="0"/>
          </a:p>
        </p:txBody>
      </p:sp>
      <p:pic>
        <p:nvPicPr>
          <p:cNvPr id="11" name="Imagen 10">
            <a:extLst>
              <a:ext uri="{FF2B5EF4-FFF2-40B4-BE49-F238E27FC236}">
                <a16:creationId xmlns:a16="http://schemas.microsoft.com/office/drawing/2014/main" id="{F4C76061-E025-C35B-BCC8-2E80D4959929}"/>
              </a:ext>
            </a:extLst>
          </p:cNvPr>
          <p:cNvPicPr>
            <a:picLocks noChangeAspect="1"/>
          </p:cNvPicPr>
          <p:nvPr/>
        </p:nvPicPr>
        <p:blipFill>
          <a:blip r:embed="rId3"/>
          <a:stretch>
            <a:fillRect/>
          </a:stretch>
        </p:blipFill>
        <p:spPr>
          <a:xfrm>
            <a:off x="5107171" y="3294591"/>
            <a:ext cx="4444816" cy="3368626"/>
          </a:xfrm>
          <a:prstGeom prst="rect">
            <a:avLst/>
          </a:prstGeom>
        </p:spPr>
      </p:pic>
      <p:sp>
        <p:nvSpPr>
          <p:cNvPr id="12" name="CuadroTexto 11">
            <a:extLst>
              <a:ext uri="{FF2B5EF4-FFF2-40B4-BE49-F238E27FC236}">
                <a16:creationId xmlns:a16="http://schemas.microsoft.com/office/drawing/2014/main" id="{CFB071EC-777A-0AF3-3EB4-A31D30B44764}"/>
              </a:ext>
            </a:extLst>
          </p:cNvPr>
          <p:cNvSpPr txBox="1"/>
          <p:nvPr/>
        </p:nvSpPr>
        <p:spPr>
          <a:xfrm>
            <a:off x="9551987" y="4778849"/>
            <a:ext cx="2286000" cy="400110"/>
          </a:xfrm>
          <a:prstGeom prst="rect">
            <a:avLst/>
          </a:prstGeom>
          <a:noFill/>
        </p:spPr>
        <p:txBody>
          <a:bodyPr wrap="square" rtlCol="0">
            <a:spAutoFit/>
          </a:bodyPr>
          <a:lstStyle/>
          <a:p>
            <a:pPr algn="ctr"/>
            <a:r>
              <a:rPr lang="es-MX" sz="2000" b="1" dirty="0">
                <a:solidFill>
                  <a:srgbClr val="FF0000"/>
                </a:solidFill>
              </a:rPr>
              <a:t>Error = - 2.31%</a:t>
            </a:r>
            <a:endParaRPr lang="es-PE" sz="2000" b="1" dirty="0">
              <a:solidFill>
                <a:srgbClr val="FF0000"/>
              </a:solidFill>
            </a:endParaRPr>
          </a:p>
        </p:txBody>
      </p:sp>
    </p:spTree>
    <p:extLst>
      <p:ext uri="{BB962C8B-B14F-4D97-AF65-F5344CB8AC3E}">
        <p14:creationId xmlns:p14="http://schemas.microsoft.com/office/powerpoint/2010/main" val="185356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 </a:t>
            </a:r>
            <a:endParaRPr lang="es-ES" b="1" dirty="0"/>
          </a:p>
        </p:txBody>
      </p:sp>
      <p:sp>
        <p:nvSpPr>
          <p:cNvPr id="3" name="CuadroTexto 2">
            <a:extLst>
              <a:ext uri="{FF2B5EF4-FFF2-40B4-BE49-F238E27FC236}">
                <a16:creationId xmlns:a16="http://schemas.microsoft.com/office/drawing/2014/main" id="{F992463A-9ACF-D3BD-F59A-BD3F0473D3CC}"/>
              </a:ext>
            </a:extLst>
          </p:cNvPr>
          <p:cNvSpPr txBox="1"/>
          <p:nvPr/>
        </p:nvSpPr>
        <p:spPr>
          <a:xfrm>
            <a:off x="324321" y="2105561"/>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27.8</a:t>
            </a:r>
          </a:p>
          <a:p>
            <a:pPr marL="342900" indent="-342900">
              <a:buFont typeface="Arial" panose="020B0604020202020204" pitchFamily="34" charset="0"/>
              <a:buChar char="•"/>
            </a:pPr>
            <a:r>
              <a:rPr lang="es-MX" sz="2000" b="1" dirty="0"/>
              <a:t>mean = 127.89</a:t>
            </a:r>
          </a:p>
          <a:p>
            <a:pPr marL="342900" indent="-342900">
              <a:buFont typeface="Arial" panose="020B0604020202020204" pitchFamily="34" charset="0"/>
              <a:buChar char="•"/>
            </a:pPr>
            <a:r>
              <a:rPr lang="es-MX" sz="2000" b="1" dirty="0"/>
              <a:t>min = 29.92</a:t>
            </a:r>
          </a:p>
          <a:p>
            <a:pPr marL="342900" indent="-342900">
              <a:buFont typeface="Arial" panose="020B0604020202020204" pitchFamily="34" charset="0"/>
              <a:buChar char="•"/>
            </a:pPr>
            <a:r>
              <a:rPr lang="es-MX" sz="2000" b="1" dirty="0" err="1"/>
              <a:t>max</a:t>
            </a:r>
            <a:r>
              <a:rPr lang="es-MX" sz="2000" b="1" dirty="0"/>
              <a:t> = 183.13</a:t>
            </a:r>
            <a:endParaRPr lang="es-PE" sz="2000" b="1" dirty="0"/>
          </a:p>
        </p:txBody>
      </p:sp>
      <p:sp>
        <p:nvSpPr>
          <p:cNvPr id="5" name="CuadroTexto 4">
            <a:extLst>
              <a:ext uri="{FF2B5EF4-FFF2-40B4-BE49-F238E27FC236}">
                <a16:creationId xmlns:a16="http://schemas.microsoft.com/office/drawing/2014/main" id="{C2954377-EC3E-91A7-0B84-85BEBD005DD2}"/>
              </a:ext>
            </a:extLst>
          </p:cNvPr>
          <p:cNvSpPr txBox="1"/>
          <p:nvPr/>
        </p:nvSpPr>
        <p:spPr>
          <a:xfrm>
            <a:off x="324321" y="1682699"/>
            <a:ext cx="3562710" cy="400110"/>
          </a:xfrm>
          <a:prstGeom prst="rect">
            <a:avLst/>
          </a:prstGeom>
          <a:noFill/>
        </p:spPr>
        <p:txBody>
          <a:bodyPr wrap="square" rtlCol="0">
            <a:spAutoFit/>
          </a:bodyPr>
          <a:lstStyle/>
          <a:p>
            <a:r>
              <a:rPr lang="es-MX" sz="2000" b="1" dirty="0"/>
              <a:t>SPI</a:t>
            </a:r>
            <a:endParaRPr lang="es-PE" sz="2000" b="1" dirty="0"/>
          </a:p>
        </p:txBody>
      </p:sp>
      <p:sp>
        <p:nvSpPr>
          <p:cNvPr id="7" name="CuadroTexto 6">
            <a:extLst>
              <a:ext uri="{FF2B5EF4-FFF2-40B4-BE49-F238E27FC236}">
                <a16:creationId xmlns:a16="http://schemas.microsoft.com/office/drawing/2014/main" id="{30AC8D5A-5A62-D261-DE71-214B2A5DF446}"/>
              </a:ext>
            </a:extLst>
          </p:cNvPr>
          <p:cNvSpPr txBox="1"/>
          <p:nvPr/>
        </p:nvSpPr>
        <p:spPr>
          <a:xfrm>
            <a:off x="324321" y="1282589"/>
            <a:ext cx="3562710" cy="400110"/>
          </a:xfrm>
          <a:prstGeom prst="rect">
            <a:avLst/>
          </a:prstGeom>
          <a:noFill/>
        </p:spPr>
        <p:txBody>
          <a:bodyPr wrap="square" rtlCol="0">
            <a:spAutoFit/>
          </a:bodyPr>
          <a:lstStyle/>
          <a:p>
            <a:r>
              <a:rPr lang="es-MX" sz="2000" b="1" dirty="0"/>
              <a:t>Estadísticas de bwilt23.3</a:t>
            </a:r>
            <a:endParaRPr lang="es-PE" sz="2000" b="1" dirty="0"/>
          </a:p>
        </p:txBody>
      </p:sp>
      <p:pic>
        <p:nvPicPr>
          <p:cNvPr id="12" name="Imagen 11">
            <a:extLst>
              <a:ext uri="{FF2B5EF4-FFF2-40B4-BE49-F238E27FC236}">
                <a16:creationId xmlns:a16="http://schemas.microsoft.com/office/drawing/2014/main" id="{77B95343-B844-4342-1462-0B247C2580A1}"/>
              </a:ext>
            </a:extLst>
          </p:cNvPr>
          <p:cNvPicPr>
            <a:picLocks noChangeAspect="1"/>
          </p:cNvPicPr>
          <p:nvPr/>
        </p:nvPicPr>
        <p:blipFill>
          <a:blip r:embed="rId2"/>
          <a:stretch>
            <a:fillRect/>
          </a:stretch>
        </p:blipFill>
        <p:spPr>
          <a:xfrm>
            <a:off x="324321" y="3429000"/>
            <a:ext cx="4214738" cy="3303834"/>
          </a:xfrm>
          <a:prstGeom prst="rect">
            <a:avLst/>
          </a:prstGeom>
        </p:spPr>
      </p:pic>
      <p:sp>
        <p:nvSpPr>
          <p:cNvPr id="4" name="CuadroTexto 3">
            <a:extLst>
              <a:ext uri="{FF2B5EF4-FFF2-40B4-BE49-F238E27FC236}">
                <a16:creationId xmlns:a16="http://schemas.microsoft.com/office/drawing/2014/main" id="{6AF7DC39-9354-DEAC-03CB-61C58753DE1F}"/>
              </a:ext>
            </a:extLst>
          </p:cNvPr>
          <p:cNvSpPr txBox="1"/>
          <p:nvPr/>
        </p:nvSpPr>
        <p:spPr>
          <a:xfrm>
            <a:off x="4769068" y="2181855"/>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19.2</a:t>
            </a:r>
          </a:p>
          <a:p>
            <a:pPr marL="342900" indent="-342900">
              <a:buFont typeface="Arial" panose="020B0604020202020204" pitchFamily="34" charset="0"/>
              <a:buChar char="•"/>
            </a:pPr>
            <a:r>
              <a:rPr lang="es-MX" sz="2000" b="1" dirty="0"/>
              <a:t>mean = 131.81</a:t>
            </a:r>
          </a:p>
          <a:p>
            <a:pPr marL="342900" indent="-342900">
              <a:buFont typeface="Arial" panose="020B0604020202020204" pitchFamily="34" charset="0"/>
              <a:buChar char="•"/>
            </a:pPr>
            <a:r>
              <a:rPr lang="es-MX" sz="2000" b="1" dirty="0"/>
              <a:t>min = 46.42</a:t>
            </a:r>
          </a:p>
          <a:p>
            <a:pPr marL="342900" indent="-342900">
              <a:buFont typeface="Arial" panose="020B0604020202020204" pitchFamily="34" charset="0"/>
              <a:buChar char="•"/>
            </a:pPr>
            <a:r>
              <a:rPr lang="es-MX" sz="2000" b="1" dirty="0" err="1"/>
              <a:t>max</a:t>
            </a:r>
            <a:r>
              <a:rPr lang="es-MX" sz="2000" b="1" dirty="0"/>
              <a:t> = 181.92</a:t>
            </a:r>
            <a:endParaRPr lang="es-PE" sz="2000" b="1" dirty="0"/>
          </a:p>
        </p:txBody>
      </p:sp>
      <p:sp>
        <p:nvSpPr>
          <p:cNvPr id="6" name="CuadroTexto 5">
            <a:extLst>
              <a:ext uri="{FF2B5EF4-FFF2-40B4-BE49-F238E27FC236}">
                <a16:creationId xmlns:a16="http://schemas.microsoft.com/office/drawing/2014/main" id="{376E20B1-7D3F-9EA0-7027-B7F9B8F7A85C}"/>
              </a:ext>
            </a:extLst>
          </p:cNvPr>
          <p:cNvSpPr txBox="1"/>
          <p:nvPr/>
        </p:nvSpPr>
        <p:spPr>
          <a:xfrm>
            <a:off x="4742261" y="1705451"/>
            <a:ext cx="3562710" cy="400110"/>
          </a:xfrm>
          <a:prstGeom prst="rect">
            <a:avLst/>
          </a:prstGeom>
          <a:noFill/>
        </p:spPr>
        <p:txBody>
          <a:bodyPr wrap="square" rtlCol="0">
            <a:spAutoFit/>
          </a:bodyPr>
          <a:lstStyle/>
          <a:p>
            <a:r>
              <a:rPr lang="es-MX" sz="2000" b="1" dirty="0"/>
              <a:t>SPI</a:t>
            </a:r>
            <a:endParaRPr lang="es-PE" sz="2000" b="1" dirty="0"/>
          </a:p>
        </p:txBody>
      </p:sp>
      <p:sp>
        <p:nvSpPr>
          <p:cNvPr id="8" name="CuadroTexto 7">
            <a:extLst>
              <a:ext uri="{FF2B5EF4-FFF2-40B4-BE49-F238E27FC236}">
                <a16:creationId xmlns:a16="http://schemas.microsoft.com/office/drawing/2014/main" id="{65BC6C44-2575-1AC8-64FD-5619C0313D30}"/>
              </a:ext>
            </a:extLst>
          </p:cNvPr>
          <p:cNvSpPr txBox="1"/>
          <p:nvPr/>
        </p:nvSpPr>
        <p:spPr>
          <a:xfrm>
            <a:off x="4775299" y="1267194"/>
            <a:ext cx="4208506" cy="400110"/>
          </a:xfrm>
          <a:prstGeom prst="rect">
            <a:avLst/>
          </a:prstGeom>
          <a:noFill/>
        </p:spPr>
        <p:txBody>
          <a:bodyPr wrap="square" rtlCol="0">
            <a:spAutoFit/>
          </a:bodyPr>
          <a:lstStyle/>
          <a:p>
            <a:r>
              <a:rPr lang="es-MX" sz="2000" b="1" dirty="0"/>
              <a:t>Estadísticas de GeologyML23</a:t>
            </a:r>
            <a:endParaRPr lang="es-PE" sz="2000" b="1" dirty="0"/>
          </a:p>
        </p:txBody>
      </p:sp>
      <p:pic>
        <p:nvPicPr>
          <p:cNvPr id="10" name="Imagen 9">
            <a:extLst>
              <a:ext uri="{FF2B5EF4-FFF2-40B4-BE49-F238E27FC236}">
                <a16:creationId xmlns:a16="http://schemas.microsoft.com/office/drawing/2014/main" id="{64A7D789-9D73-E82A-8851-D1D4CF2DC3B8}"/>
              </a:ext>
            </a:extLst>
          </p:cNvPr>
          <p:cNvPicPr>
            <a:picLocks noChangeAspect="1"/>
          </p:cNvPicPr>
          <p:nvPr/>
        </p:nvPicPr>
        <p:blipFill>
          <a:blip r:embed="rId3"/>
          <a:stretch>
            <a:fillRect/>
          </a:stretch>
        </p:blipFill>
        <p:spPr>
          <a:xfrm>
            <a:off x="4769068" y="3429000"/>
            <a:ext cx="4214737" cy="3288720"/>
          </a:xfrm>
          <a:prstGeom prst="rect">
            <a:avLst/>
          </a:prstGeom>
        </p:spPr>
      </p:pic>
      <p:sp>
        <p:nvSpPr>
          <p:cNvPr id="11" name="CuadroTexto 10">
            <a:extLst>
              <a:ext uri="{FF2B5EF4-FFF2-40B4-BE49-F238E27FC236}">
                <a16:creationId xmlns:a16="http://schemas.microsoft.com/office/drawing/2014/main" id="{4CDFA13A-134B-EFAC-4118-AB5BAA568F1D}"/>
              </a:ext>
            </a:extLst>
          </p:cNvPr>
          <p:cNvSpPr txBox="1"/>
          <p:nvPr/>
        </p:nvSpPr>
        <p:spPr>
          <a:xfrm>
            <a:off x="9344953" y="4873305"/>
            <a:ext cx="2286000" cy="400110"/>
          </a:xfrm>
          <a:prstGeom prst="rect">
            <a:avLst/>
          </a:prstGeom>
          <a:noFill/>
        </p:spPr>
        <p:txBody>
          <a:bodyPr wrap="square" rtlCol="0">
            <a:spAutoFit/>
          </a:bodyPr>
          <a:lstStyle/>
          <a:p>
            <a:pPr algn="ctr"/>
            <a:r>
              <a:rPr lang="es-MX" sz="2000" b="1" dirty="0">
                <a:solidFill>
                  <a:srgbClr val="FF0000"/>
                </a:solidFill>
              </a:rPr>
              <a:t>Error = - 5.06%</a:t>
            </a:r>
            <a:endParaRPr lang="es-PE" sz="2000" b="1" dirty="0">
              <a:solidFill>
                <a:srgbClr val="FF0000"/>
              </a:solidFill>
            </a:endParaRPr>
          </a:p>
        </p:txBody>
      </p:sp>
    </p:spTree>
    <p:extLst>
      <p:ext uri="{BB962C8B-B14F-4D97-AF65-F5344CB8AC3E}">
        <p14:creationId xmlns:p14="http://schemas.microsoft.com/office/powerpoint/2010/main" val="11718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Comentarios</a:t>
            </a:r>
            <a:endParaRPr lang="es-ES" b="1" dirty="0"/>
          </a:p>
        </p:txBody>
      </p:sp>
      <p:sp>
        <p:nvSpPr>
          <p:cNvPr id="3" name="CuadroTexto 2">
            <a:extLst>
              <a:ext uri="{FF2B5EF4-FFF2-40B4-BE49-F238E27FC236}">
                <a16:creationId xmlns:a16="http://schemas.microsoft.com/office/drawing/2014/main" id="{CE18BC00-52D8-FA81-EAF1-84CFC777257A}"/>
              </a:ext>
            </a:extLst>
          </p:cNvPr>
          <p:cNvSpPr txBox="1"/>
          <p:nvPr/>
        </p:nvSpPr>
        <p:spPr>
          <a:xfrm>
            <a:off x="838200" y="1224951"/>
            <a:ext cx="4822166" cy="369332"/>
          </a:xfrm>
          <a:prstGeom prst="rect">
            <a:avLst/>
          </a:prstGeom>
          <a:noFill/>
        </p:spPr>
        <p:txBody>
          <a:bodyPr wrap="square" rtlCol="0">
            <a:spAutoFit/>
          </a:bodyPr>
          <a:lstStyle/>
          <a:p>
            <a:r>
              <a:rPr lang="es-MX" b="1" dirty="0"/>
              <a:t>Consideraciones y Estimaciones </a:t>
            </a:r>
            <a:endParaRPr lang="es-PE" b="1" dirty="0"/>
          </a:p>
        </p:txBody>
      </p:sp>
      <p:sp>
        <p:nvSpPr>
          <p:cNvPr id="7" name="CuadroTexto 6">
            <a:extLst>
              <a:ext uri="{FF2B5EF4-FFF2-40B4-BE49-F238E27FC236}">
                <a16:creationId xmlns:a16="http://schemas.microsoft.com/office/drawing/2014/main" id="{43791CDC-473F-F009-7FCA-8EBE2F8B3AA6}"/>
              </a:ext>
            </a:extLst>
          </p:cNvPr>
          <p:cNvSpPr txBox="1"/>
          <p:nvPr/>
        </p:nvSpPr>
        <p:spPr>
          <a:xfrm>
            <a:off x="1155940" y="1846053"/>
            <a:ext cx="9550530" cy="333039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Se realizó una comparación respecto al error en las predicciones entregadas por GeologyML23, respecto</a:t>
            </a:r>
            <a:r>
              <a:rPr lang="es-PE" dirty="0"/>
              <a:t> al archivo Excel bwilt23.3 entregado por el equipo de geología </a:t>
            </a:r>
            <a:r>
              <a:rPr lang="es-PE" dirty="0" err="1"/>
              <a:t>Hudbay</a:t>
            </a:r>
            <a:r>
              <a:rPr lang="es-PE" dirty="0"/>
              <a:t> al equipo de </a:t>
            </a:r>
            <a:r>
              <a:rPr lang="es-PE" dirty="0" err="1"/>
              <a:t>Research</a:t>
            </a:r>
            <a:r>
              <a:rPr lang="es-PE" dirty="0"/>
              <a:t> de </a:t>
            </a:r>
            <a:r>
              <a:rPr lang="es-PE" dirty="0" err="1"/>
              <a:t>Stracon</a:t>
            </a:r>
            <a:r>
              <a:rPr lang="es-PE" dirty="0"/>
              <a:t> </a:t>
            </a:r>
            <a:r>
              <a:rPr lang="es-PE" dirty="0" err="1"/>
              <a:t>Tech</a:t>
            </a:r>
            <a:r>
              <a:rPr lang="es-PE" dirty="0"/>
              <a:t>.</a:t>
            </a:r>
          </a:p>
          <a:p>
            <a:pPr marL="285750" indent="-285750">
              <a:lnSpc>
                <a:spcPct val="200000"/>
              </a:lnSpc>
              <a:buFont typeface="Arial" panose="020B0604020202020204" pitchFamily="34" charset="0"/>
              <a:buChar char="•"/>
            </a:pPr>
            <a:r>
              <a:rPr lang="es-MX" dirty="0"/>
              <a:t>Las métricas y estadísticas mostradas a continuación son las otorgadas por el Modelo GeologyML23, tomando en consideración los limites recomendados por el Ing. Omar Gutiérrez, con el fin de ver el impacto en las métricas de los límites preestablecidos.</a:t>
            </a:r>
          </a:p>
        </p:txBody>
      </p:sp>
    </p:spTree>
    <p:extLst>
      <p:ext uri="{BB962C8B-B14F-4D97-AF65-F5344CB8AC3E}">
        <p14:creationId xmlns:p14="http://schemas.microsoft.com/office/powerpoint/2010/main" val="174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a:t>
            </a:r>
            <a:endParaRPr lang="es-ES" b="1" dirty="0"/>
          </a:p>
        </p:txBody>
      </p:sp>
      <p:sp>
        <p:nvSpPr>
          <p:cNvPr id="3" name="CuadroTexto 2">
            <a:extLst>
              <a:ext uri="{FF2B5EF4-FFF2-40B4-BE49-F238E27FC236}">
                <a16:creationId xmlns:a16="http://schemas.microsoft.com/office/drawing/2014/main" id="{F8B3E25C-5FB2-69BE-6C34-0D5534CE1670}"/>
              </a:ext>
            </a:extLst>
          </p:cNvPr>
          <p:cNvSpPr txBox="1"/>
          <p:nvPr/>
        </p:nvSpPr>
        <p:spPr>
          <a:xfrm>
            <a:off x="596661" y="1139636"/>
            <a:ext cx="3562710" cy="400110"/>
          </a:xfrm>
          <a:prstGeom prst="rect">
            <a:avLst/>
          </a:prstGeom>
          <a:noFill/>
        </p:spPr>
        <p:txBody>
          <a:bodyPr wrap="square" rtlCol="0">
            <a:spAutoFit/>
          </a:bodyPr>
          <a:lstStyle/>
          <a:p>
            <a:r>
              <a:rPr lang="es-MX" sz="2000" b="1" dirty="0"/>
              <a:t>Estadísticas de bwilt23.3</a:t>
            </a:r>
            <a:endParaRPr lang="es-PE" sz="2000" b="1" dirty="0"/>
          </a:p>
        </p:txBody>
      </p:sp>
      <p:sp>
        <p:nvSpPr>
          <p:cNvPr id="4" name="CuadroTexto 3">
            <a:extLst>
              <a:ext uri="{FF2B5EF4-FFF2-40B4-BE49-F238E27FC236}">
                <a16:creationId xmlns:a16="http://schemas.microsoft.com/office/drawing/2014/main" id="{6208CA2A-4E6E-7AFC-214E-6E587BE61B19}"/>
              </a:ext>
            </a:extLst>
          </p:cNvPr>
          <p:cNvSpPr txBox="1"/>
          <p:nvPr/>
        </p:nvSpPr>
        <p:spPr>
          <a:xfrm>
            <a:off x="598097" y="193985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1.51</a:t>
            </a:r>
          </a:p>
          <a:p>
            <a:pPr marL="342900" indent="-342900">
              <a:buFont typeface="Arial" panose="020B0604020202020204" pitchFamily="34" charset="0"/>
              <a:buChar char="•"/>
            </a:pPr>
            <a:r>
              <a:rPr lang="es-MX" sz="2000" b="1" dirty="0"/>
              <a:t>mean = 17.25</a:t>
            </a:r>
          </a:p>
          <a:p>
            <a:pPr marL="342900" indent="-342900">
              <a:buFont typeface="Arial" panose="020B0604020202020204" pitchFamily="34" charset="0"/>
              <a:buChar char="•"/>
            </a:pPr>
            <a:r>
              <a:rPr lang="es-MX" sz="2000" b="1" dirty="0"/>
              <a:t>min = 9.10</a:t>
            </a:r>
          </a:p>
          <a:p>
            <a:pPr marL="342900" indent="-342900">
              <a:buFont typeface="Arial" panose="020B0604020202020204" pitchFamily="34" charset="0"/>
              <a:buChar char="•"/>
            </a:pPr>
            <a:r>
              <a:rPr lang="es-MX" sz="2000" b="1" dirty="0" err="1"/>
              <a:t>max</a:t>
            </a:r>
            <a:r>
              <a:rPr lang="es-MX" sz="2000" b="1" dirty="0"/>
              <a:t> = 19.96</a:t>
            </a:r>
            <a:endParaRPr lang="es-PE" sz="2000" b="1" dirty="0"/>
          </a:p>
        </p:txBody>
      </p:sp>
      <p:sp>
        <p:nvSpPr>
          <p:cNvPr id="5" name="CuadroTexto 4">
            <a:extLst>
              <a:ext uri="{FF2B5EF4-FFF2-40B4-BE49-F238E27FC236}">
                <a16:creationId xmlns:a16="http://schemas.microsoft.com/office/drawing/2014/main" id="{059F4926-423B-1C7F-C2B0-68FAE0C4B6D1}"/>
              </a:ext>
            </a:extLst>
          </p:cNvPr>
          <p:cNvSpPr txBox="1"/>
          <p:nvPr/>
        </p:nvSpPr>
        <p:spPr>
          <a:xfrm>
            <a:off x="596661" y="1539746"/>
            <a:ext cx="3562710" cy="400110"/>
          </a:xfrm>
          <a:prstGeom prst="rect">
            <a:avLst/>
          </a:prstGeom>
          <a:noFill/>
        </p:spPr>
        <p:txBody>
          <a:bodyPr wrap="square" rtlCol="0">
            <a:spAutoFit/>
          </a:bodyPr>
          <a:lstStyle/>
          <a:p>
            <a:r>
              <a:rPr lang="es-MX" sz="2000" b="1" dirty="0"/>
              <a:t>BWI</a:t>
            </a:r>
            <a:endParaRPr lang="es-PE" sz="2000" b="1" dirty="0"/>
          </a:p>
        </p:txBody>
      </p:sp>
      <p:sp>
        <p:nvSpPr>
          <p:cNvPr id="6" name="CuadroTexto 5">
            <a:extLst>
              <a:ext uri="{FF2B5EF4-FFF2-40B4-BE49-F238E27FC236}">
                <a16:creationId xmlns:a16="http://schemas.microsoft.com/office/drawing/2014/main" id="{03EC3A98-B498-441E-28DE-3613BA80C283}"/>
              </a:ext>
            </a:extLst>
          </p:cNvPr>
          <p:cNvSpPr txBox="1"/>
          <p:nvPr/>
        </p:nvSpPr>
        <p:spPr>
          <a:xfrm>
            <a:off x="5107557" y="1139636"/>
            <a:ext cx="4297394" cy="400110"/>
          </a:xfrm>
          <a:prstGeom prst="rect">
            <a:avLst/>
          </a:prstGeom>
          <a:noFill/>
        </p:spPr>
        <p:txBody>
          <a:bodyPr wrap="square" rtlCol="0">
            <a:spAutoFit/>
          </a:bodyPr>
          <a:lstStyle/>
          <a:p>
            <a:r>
              <a:rPr lang="es-MX" sz="2000" b="1" dirty="0"/>
              <a:t>Estadísticas de GeologyML23</a:t>
            </a:r>
            <a:endParaRPr lang="es-PE" sz="2000" b="1" dirty="0"/>
          </a:p>
        </p:txBody>
      </p:sp>
      <p:sp>
        <p:nvSpPr>
          <p:cNvPr id="7" name="CuadroTexto 6">
            <a:extLst>
              <a:ext uri="{FF2B5EF4-FFF2-40B4-BE49-F238E27FC236}">
                <a16:creationId xmlns:a16="http://schemas.microsoft.com/office/drawing/2014/main" id="{D28A8A02-6E36-08BF-9D2C-5A723A95F146}"/>
              </a:ext>
            </a:extLst>
          </p:cNvPr>
          <p:cNvSpPr txBox="1"/>
          <p:nvPr/>
        </p:nvSpPr>
        <p:spPr>
          <a:xfrm>
            <a:off x="5107171" y="1862216"/>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1.15</a:t>
            </a:r>
          </a:p>
          <a:p>
            <a:pPr marL="342900" indent="-342900">
              <a:buFont typeface="Arial" panose="020B0604020202020204" pitchFamily="34" charset="0"/>
              <a:buChar char="•"/>
            </a:pPr>
            <a:r>
              <a:rPr lang="es-MX" sz="2000" b="1" dirty="0"/>
              <a:t>mean = 17.56</a:t>
            </a:r>
          </a:p>
          <a:p>
            <a:pPr marL="342900" indent="-342900">
              <a:buFont typeface="Arial" panose="020B0604020202020204" pitchFamily="34" charset="0"/>
              <a:buChar char="•"/>
            </a:pPr>
            <a:r>
              <a:rPr lang="es-MX" sz="2000" b="1" dirty="0"/>
              <a:t>min = 11.20</a:t>
            </a:r>
          </a:p>
          <a:p>
            <a:pPr marL="342900" indent="-342900">
              <a:buFont typeface="Arial" panose="020B0604020202020204" pitchFamily="34" charset="0"/>
              <a:buChar char="•"/>
            </a:pPr>
            <a:r>
              <a:rPr lang="es-MX" sz="2000" b="1" dirty="0" err="1"/>
              <a:t>max</a:t>
            </a:r>
            <a:r>
              <a:rPr lang="es-MX" sz="2000" b="1" dirty="0"/>
              <a:t> = 19.27</a:t>
            </a:r>
            <a:endParaRPr lang="es-PE" sz="2000" b="1" dirty="0"/>
          </a:p>
        </p:txBody>
      </p:sp>
      <p:sp>
        <p:nvSpPr>
          <p:cNvPr id="8" name="CuadroTexto 7">
            <a:extLst>
              <a:ext uri="{FF2B5EF4-FFF2-40B4-BE49-F238E27FC236}">
                <a16:creationId xmlns:a16="http://schemas.microsoft.com/office/drawing/2014/main" id="{FEBDB68B-3A98-B268-7DB4-7DA45424CBE6}"/>
              </a:ext>
            </a:extLst>
          </p:cNvPr>
          <p:cNvSpPr txBox="1"/>
          <p:nvPr/>
        </p:nvSpPr>
        <p:spPr>
          <a:xfrm>
            <a:off x="5107171" y="1449524"/>
            <a:ext cx="3562710" cy="400110"/>
          </a:xfrm>
          <a:prstGeom prst="rect">
            <a:avLst/>
          </a:prstGeom>
          <a:noFill/>
        </p:spPr>
        <p:txBody>
          <a:bodyPr wrap="square" rtlCol="0">
            <a:spAutoFit/>
          </a:bodyPr>
          <a:lstStyle/>
          <a:p>
            <a:r>
              <a:rPr lang="es-MX" sz="2000" b="1" dirty="0"/>
              <a:t>BWI</a:t>
            </a:r>
            <a:endParaRPr lang="es-PE" sz="2000" b="1" dirty="0"/>
          </a:p>
        </p:txBody>
      </p:sp>
      <p:sp>
        <p:nvSpPr>
          <p:cNvPr id="12" name="CuadroTexto 11">
            <a:extLst>
              <a:ext uri="{FF2B5EF4-FFF2-40B4-BE49-F238E27FC236}">
                <a16:creationId xmlns:a16="http://schemas.microsoft.com/office/drawing/2014/main" id="{CFB071EC-777A-0AF3-3EB4-A31D30B44764}"/>
              </a:ext>
            </a:extLst>
          </p:cNvPr>
          <p:cNvSpPr txBox="1"/>
          <p:nvPr/>
        </p:nvSpPr>
        <p:spPr>
          <a:xfrm>
            <a:off x="9551987" y="4778849"/>
            <a:ext cx="2286000" cy="400110"/>
          </a:xfrm>
          <a:prstGeom prst="rect">
            <a:avLst/>
          </a:prstGeom>
          <a:noFill/>
        </p:spPr>
        <p:txBody>
          <a:bodyPr wrap="square" rtlCol="0">
            <a:spAutoFit/>
          </a:bodyPr>
          <a:lstStyle/>
          <a:p>
            <a:pPr algn="ctr"/>
            <a:r>
              <a:rPr lang="es-MX" sz="2000" b="1" dirty="0">
                <a:solidFill>
                  <a:srgbClr val="FF0000"/>
                </a:solidFill>
              </a:rPr>
              <a:t>Error = -2.31%</a:t>
            </a:r>
            <a:endParaRPr lang="es-PE" sz="2000" b="1" dirty="0">
              <a:solidFill>
                <a:srgbClr val="FF0000"/>
              </a:solidFill>
            </a:endParaRPr>
          </a:p>
        </p:txBody>
      </p:sp>
      <p:pic>
        <p:nvPicPr>
          <p:cNvPr id="13" name="Imagen 12">
            <a:extLst>
              <a:ext uri="{FF2B5EF4-FFF2-40B4-BE49-F238E27FC236}">
                <a16:creationId xmlns:a16="http://schemas.microsoft.com/office/drawing/2014/main" id="{1DE9EA44-2D0C-C20B-39A5-466FFA11ED46}"/>
              </a:ext>
            </a:extLst>
          </p:cNvPr>
          <p:cNvPicPr>
            <a:picLocks noChangeAspect="1"/>
          </p:cNvPicPr>
          <p:nvPr/>
        </p:nvPicPr>
        <p:blipFill>
          <a:blip r:embed="rId2"/>
          <a:stretch>
            <a:fillRect/>
          </a:stretch>
        </p:blipFill>
        <p:spPr>
          <a:xfrm>
            <a:off x="5107171" y="3294591"/>
            <a:ext cx="4297394" cy="3368626"/>
          </a:xfrm>
          <a:prstGeom prst="rect">
            <a:avLst/>
          </a:prstGeom>
        </p:spPr>
      </p:pic>
      <p:pic>
        <p:nvPicPr>
          <p:cNvPr id="14" name="Imagen 13">
            <a:extLst>
              <a:ext uri="{FF2B5EF4-FFF2-40B4-BE49-F238E27FC236}">
                <a16:creationId xmlns:a16="http://schemas.microsoft.com/office/drawing/2014/main" id="{B9DB99AE-02F1-DF92-2E5C-3ABC9BFC1FE2}"/>
              </a:ext>
            </a:extLst>
          </p:cNvPr>
          <p:cNvPicPr>
            <a:picLocks noChangeAspect="1"/>
          </p:cNvPicPr>
          <p:nvPr/>
        </p:nvPicPr>
        <p:blipFill>
          <a:blip r:embed="rId3"/>
          <a:stretch>
            <a:fillRect/>
          </a:stretch>
        </p:blipFill>
        <p:spPr>
          <a:xfrm>
            <a:off x="354013" y="3273010"/>
            <a:ext cx="4444817" cy="3431218"/>
          </a:xfrm>
          <a:prstGeom prst="rect">
            <a:avLst/>
          </a:prstGeom>
        </p:spPr>
      </p:pic>
    </p:spTree>
    <p:extLst>
      <p:ext uri="{BB962C8B-B14F-4D97-AF65-F5344CB8AC3E}">
        <p14:creationId xmlns:p14="http://schemas.microsoft.com/office/powerpoint/2010/main" val="85258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Estadísticas </a:t>
            </a:r>
            <a:endParaRPr lang="es-ES" b="1" dirty="0"/>
          </a:p>
        </p:txBody>
      </p:sp>
      <p:sp>
        <p:nvSpPr>
          <p:cNvPr id="3" name="CuadroTexto 2">
            <a:extLst>
              <a:ext uri="{FF2B5EF4-FFF2-40B4-BE49-F238E27FC236}">
                <a16:creationId xmlns:a16="http://schemas.microsoft.com/office/drawing/2014/main" id="{F992463A-9ACF-D3BD-F59A-BD3F0473D3CC}"/>
              </a:ext>
            </a:extLst>
          </p:cNvPr>
          <p:cNvSpPr txBox="1"/>
          <p:nvPr/>
        </p:nvSpPr>
        <p:spPr>
          <a:xfrm>
            <a:off x="324321" y="2105561"/>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27.8</a:t>
            </a:r>
          </a:p>
          <a:p>
            <a:pPr marL="342900" indent="-342900">
              <a:buFont typeface="Arial" panose="020B0604020202020204" pitchFamily="34" charset="0"/>
              <a:buChar char="•"/>
            </a:pPr>
            <a:r>
              <a:rPr lang="es-MX" sz="2000" b="1" dirty="0"/>
              <a:t>mean = 127.89</a:t>
            </a:r>
          </a:p>
          <a:p>
            <a:pPr marL="342900" indent="-342900">
              <a:buFont typeface="Arial" panose="020B0604020202020204" pitchFamily="34" charset="0"/>
              <a:buChar char="•"/>
            </a:pPr>
            <a:r>
              <a:rPr lang="es-MX" sz="2000" b="1" dirty="0"/>
              <a:t>min = 29.92</a:t>
            </a:r>
          </a:p>
          <a:p>
            <a:pPr marL="342900" indent="-342900">
              <a:buFont typeface="Arial" panose="020B0604020202020204" pitchFamily="34" charset="0"/>
              <a:buChar char="•"/>
            </a:pPr>
            <a:r>
              <a:rPr lang="es-MX" sz="2000" b="1" dirty="0" err="1"/>
              <a:t>max</a:t>
            </a:r>
            <a:r>
              <a:rPr lang="es-MX" sz="2000" b="1" dirty="0"/>
              <a:t> = 183.13</a:t>
            </a:r>
            <a:endParaRPr lang="es-PE" sz="2000" b="1" dirty="0"/>
          </a:p>
        </p:txBody>
      </p:sp>
      <p:sp>
        <p:nvSpPr>
          <p:cNvPr id="5" name="CuadroTexto 4">
            <a:extLst>
              <a:ext uri="{FF2B5EF4-FFF2-40B4-BE49-F238E27FC236}">
                <a16:creationId xmlns:a16="http://schemas.microsoft.com/office/drawing/2014/main" id="{C2954377-EC3E-91A7-0B84-85BEBD005DD2}"/>
              </a:ext>
            </a:extLst>
          </p:cNvPr>
          <p:cNvSpPr txBox="1"/>
          <p:nvPr/>
        </p:nvSpPr>
        <p:spPr>
          <a:xfrm>
            <a:off x="324321" y="1682699"/>
            <a:ext cx="3562710" cy="400110"/>
          </a:xfrm>
          <a:prstGeom prst="rect">
            <a:avLst/>
          </a:prstGeom>
          <a:noFill/>
        </p:spPr>
        <p:txBody>
          <a:bodyPr wrap="square" rtlCol="0">
            <a:spAutoFit/>
          </a:bodyPr>
          <a:lstStyle/>
          <a:p>
            <a:r>
              <a:rPr lang="es-MX" sz="2000" b="1" dirty="0"/>
              <a:t>SPI</a:t>
            </a:r>
            <a:endParaRPr lang="es-PE" sz="2000" b="1" dirty="0"/>
          </a:p>
        </p:txBody>
      </p:sp>
      <p:sp>
        <p:nvSpPr>
          <p:cNvPr id="7" name="CuadroTexto 6">
            <a:extLst>
              <a:ext uri="{FF2B5EF4-FFF2-40B4-BE49-F238E27FC236}">
                <a16:creationId xmlns:a16="http://schemas.microsoft.com/office/drawing/2014/main" id="{30AC8D5A-5A62-D261-DE71-214B2A5DF446}"/>
              </a:ext>
            </a:extLst>
          </p:cNvPr>
          <p:cNvSpPr txBox="1"/>
          <p:nvPr/>
        </p:nvSpPr>
        <p:spPr>
          <a:xfrm>
            <a:off x="324321" y="1282589"/>
            <a:ext cx="3562710" cy="400110"/>
          </a:xfrm>
          <a:prstGeom prst="rect">
            <a:avLst/>
          </a:prstGeom>
          <a:noFill/>
        </p:spPr>
        <p:txBody>
          <a:bodyPr wrap="square" rtlCol="0">
            <a:spAutoFit/>
          </a:bodyPr>
          <a:lstStyle/>
          <a:p>
            <a:r>
              <a:rPr lang="es-MX" sz="2000" b="1" dirty="0"/>
              <a:t>Estadísticas de bwilt23.3</a:t>
            </a:r>
            <a:endParaRPr lang="es-PE" sz="2000" b="1" dirty="0"/>
          </a:p>
        </p:txBody>
      </p:sp>
      <p:pic>
        <p:nvPicPr>
          <p:cNvPr id="12" name="Imagen 11">
            <a:extLst>
              <a:ext uri="{FF2B5EF4-FFF2-40B4-BE49-F238E27FC236}">
                <a16:creationId xmlns:a16="http://schemas.microsoft.com/office/drawing/2014/main" id="{77B95343-B844-4342-1462-0B247C2580A1}"/>
              </a:ext>
            </a:extLst>
          </p:cNvPr>
          <p:cNvPicPr>
            <a:picLocks noChangeAspect="1"/>
          </p:cNvPicPr>
          <p:nvPr/>
        </p:nvPicPr>
        <p:blipFill>
          <a:blip r:embed="rId2"/>
          <a:stretch>
            <a:fillRect/>
          </a:stretch>
        </p:blipFill>
        <p:spPr>
          <a:xfrm>
            <a:off x="324321" y="3429000"/>
            <a:ext cx="4214738" cy="3303834"/>
          </a:xfrm>
          <a:prstGeom prst="rect">
            <a:avLst/>
          </a:prstGeom>
        </p:spPr>
      </p:pic>
      <p:sp>
        <p:nvSpPr>
          <p:cNvPr id="4" name="CuadroTexto 3">
            <a:extLst>
              <a:ext uri="{FF2B5EF4-FFF2-40B4-BE49-F238E27FC236}">
                <a16:creationId xmlns:a16="http://schemas.microsoft.com/office/drawing/2014/main" id="{6AF7DC39-9354-DEAC-03CB-61C58753DE1F}"/>
              </a:ext>
            </a:extLst>
          </p:cNvPr>
          <p:cNvSpPr txBox="1"/>
          <p:nvPr/>
        </p:nvSpPr>
        <p:spPr>
          <a:xfrm>
            <a:off x="4769068" y="2181855"/>
            <a:ext cx="2286000" cy="1323439"/>
          </a:xfrm>
          <a:prstGeom prst="rect">
            <a:avLst/>
          </a:prstGeom>
          <a:noFill/>
        </p:spPr>
        <p:txBody>
          <a:bodyPr wrap="square" rtlCol="0">
            <a:spAutoFit/>
          </a:bodyPr>
          <a:lstStyle/>
          <a:p>
            <a:pPr marL="342900" indent="-342900">
              <a:buFont typeface="Arial" panose="020B0604020202020204" pitchFamily="34" charset="0"/>
              <a:buChar char="•"/>
            </a:pPr>
            <a:r>
              <a:rPr lang="es-MX" sz="2000" b="1" dirty="0" err="1"/>
              <a:t>std</a:t>
            </a:r>
            <a:r>
              <a:rPr lang="es-MX" sz="2000" b="1" dirty="0"/>
              <a:t> = 18.45</a:t>
            </a:r>
          </a:p>
          <a:p>
            <a:pPr marL="342900" indent="-342900">
              <a:buFont typeface="Arial" panose="020B0604020202020204" pitchFamily="34" charset="0"/>
              <a:buChar char="•"/>
            </a:pPr>
            <a:r>
              <a:rPr lang="es-MX" sz="2000" b="1" dirty="0"/>
              <a:t>mean = 128.49</a:t>
            </a:r>
          </a:p>
          <a:p>
            <a:pPr marL="342900" indent="-342900">
              <a:buFont typeface="Arial" panose="020B0604020202020204" pitchFamily="34" charset="0"/>
              <a:buChar char="•"/>
            </a:pPr>
            <a:r>
              <a:rPr lang="es-MX" sz="2000" b="1" dirty="0"/>
              <a:t>min = 42.71</a:t>
            </a:r>
          </a:p>
          <a:p>
            <a:pPr marL="342900" indent="-342900">
              <a:buFont typeface="Arial" panose="020B0604020202020204" pitchFamily="34" charset="0"/>
              <a:buChar char="•"/>
            </a:pPr>
            <a:r>
              <a:rPr lang="es-MX" sz="2000" b="1" dirty="0" err="1"/>
              <a:t>max</a:t>
            </a:r>
            <a:r>
              <a:rPr lang="es-MX" sz="2000" b="1" dirty="0"/>
              <a:t> = 160</a:t>
            </a:r>
            <a:endParaRPr lang="es-PE" sz="2000" b="1" dirty="0"/>
          </a:p>
        </p:txBody>
      </p:sp>
      <p:sp>
        <p:nvSpPr>
          <p:cNvPr id="6" name="CuadroTexto 5">
            <a:extLst>
              <a:ext uri="{FF2B5EF4-FFF2-40B4-BE49-F238E27FC236}">
                <a16:creationId xmlns:a16="http://schemas.microsoft.com/office/drawing/2014/main" id="{376E20B1-7D3F-9EA0-7027-B7F9B8F7A85C}"/>
              </a:ext>
            </a:extLst>
          </p:cNvPr>
          <p:cNvSpPr txBox="1"/>
          <p:nvPr/>
        </p:nvSpPr>
        <p:spPr>
          <a:xfrm>
            <a:off x="4742261" y="1705451"/>
            <a:ext cx="3562710" cy="400110"/>
          </a:xfrm>
          <a:prstGeom prst="rect">
            <a:avLst/>
          </a:prstGeom>
          <a:noFill/>
        </p:spPr>
        <p:txBody>
          <a:bodyPr wrap="square" rtlCol="0">
            <a:spAutoFit/>
          </a:bodyPr>
          <a:lstStyle/>
          <a:p>
            <a:r>
              <a:rPr lang="es-MX" sz="2000" b="1" dirty="0"/>
              <a:t>SPI</a:t>
            </a:r>
            <a:endParaRPr lang="es-PE" sz="2000" b="1" dirty="0"/>
          </a:p>
        </p:txBody>
      </p:sp>
      <p:sp>
        <p:nvSpPr>
          <p:cNvPr id="8" name="CuadroTexto 7">
            <a:extLst>
              <a:ext uri="{FF2B5EF4-FFF2-40B4-BE49-F238E27FC236}">
                <a16:creationId xmlns:a16="http://schemas.microsoft.com/office/drawing/2014/main" id="{65BC6C44-2575-1AC8-64FD-5619C0313D30}"/>
              </a:ext>
            </a:extLst>
          </p:cNvPr>
          <p:cNvSpPr txBox="1"/>
          <p:nvPr/>
        </p:nvSpPr>
        <p:spPr>
          <a:xfrm>
            <a:off x="4775299" y="1267194"/>
            <a:ext cx="4208506" cy="400110"/>
          </a:xfrm>
          <a:prstGeom prst="rect">
            <a:avLst/>
          </a:prstGeom>
          <a:noFill/>
        </p:spPr>
        <p:txBody>
          <a:bodyPr wrap="square" rtlCol="0">
            <a:spAutoFit/>
          </a:bodyPr>
          <a:lstStyle/>
          <a:p>
            <a:r>
              <a:rPr lang="es-MX" sz="2000" b="1" dirty="0"/>
              <a:t>Estadísticas de GeologyML23</a:t>
            </a:r>
            <a:endParaRPr lang="es-PE" sz="2000" b="1" dirty="0"/>
          </a:p>
        </p:txBody>
      </p:sp>
      <p:sp>
        <p:nvSpPr>
          <p:cNvPr id="11" name="CuadroTexto 10">
            <a:extLst>
              <a:ext uri="{FF2B5EF4-FFF2-40B4-BE49-F238E27FC236}">
                <a16:creationId xmlns:a16="http://schemas.microsoft.com/office/drawing/2014/main" id="{4CDFA13A-134B-EFAC-4118-AB5BAA568F1D}"/>
              </a:ext>
            </a:extLst>
          </p:cNvPr>
          <p:cNvSpPr txBox="1"/>
          <p:nvPr/>
        </p:nvSpPr>
        <p:spPr>
          <a:xfrm>
            <a:off x="9344953" y="4873305"/>
            <a:ext cx="2286000" cy="400110"/>
          </a:xfrm>
          <a:prstGeom prst="rect">
            <a:avLst/>
          </a:prstGeom>
          <a:noFill/>
        </p:spPr>
        <p:txBody>
          <a:bodyPr wrap="square" rtlCol="0">
            <a:spAutoFit/>
          </a:bodyPr>
          <a:lstStyle/>
          <a:p>
            <a:pPr algn="ctr"/>
            <a:r>
              <a:rPr lang="es-MX" sz="2000" b="1" dirty="0">
                <a:solidFill>
                  <a:srgbClr val="FF0000"/>
                </a:solidFill>
              </a:rPr>
              <a:t>Error = - 4.72%</a:t>
            </a:r>
            <a:endParaRPr lang="es-PE" sz="2000" b="1" dirty="0">
              <a:solidFill>
                <a:srgbClr val="FF0000"/>
              </a:solidFill>
            </a:endParaRPr>
          </a:p>
        </p:txBody>
      </p:sp>
      <p:pic>
        <p:nvPicPr>
          <p:cNvPr id="10" name="Imagen 9">
            <a:extLst>
              <a:ext uri="{FF2B5EF4-FFF2-40B4-BE49-F238E27FC236}">
                <a16:creationId xmlns:a16="http://schemas.microsoft.com/office/drawing/2014/main" id="{A3EC4C8A-1B43-328A-F514-982DF2700048}"/>
              </a:ext>
            </a:extLst>
          </p:cNvPr>
          <p:cNvPicPr>
            <a:picLocks noChangeAspect="1"/>
          </p:cNvPicPr>
          <p:nvPr/>
        </p:nvPicPr>
        <p:blipFill>
          <a:blip r:embed="rId3"/>
          <a:stretch>
            <a:fillRect/>
          </a:stretch>
        </p:blipFill>
        <p:spPr>
          <a:xfrm>
            <a:off x="4789692" y="3479226"/>
            <a:ext cx="4214739" cy="3253608"/>
          </a:xfrm>
          <a:prstGeom prst="rect">
            <a:avLst/>
          </a:prstGeom>
        </p:spPr>
      </p:pic>
    </p:spTree>
    <p:extLst>
      <p:ext uri="{BB962C8B-B14F-4D97-AF65-F5344CB8AC3E}">
        <p14:creationId xmlns:p14="http://schemas.microsoft.com/office/powerpoint/2010/main" val="349497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5FBDF-E52A-C706-4C29-141EC6320B19}"/>
              </a:ext>
            </a:extLst>
          </p:cNvPr>
          <p:cNvSpPr>
            <a:spLocks noGrp="1"/>
          </p:cNvSpPr>
          <p:nvPr>
            <p:ph type="title"/>
          </p:nvPr>
        </p:nvSpPr>
        <p:spPr/>
        <p:txBody>
          <a:bodyPr/>
          <a:lstStyle/>
          <a:p>
            <a:r>
              <a:rPr lang="es-ES" b="1" dirty="0">
                <a:cs typeface="Arial"/>
              </a:rPr>
              <a:t>Conclusiones</a:t>
            </a:r>
            <a:endParaRPr lang="es-ES" b="1" dirty="0"/>
          </a:p>
        </p:txBody>
      </p:sp>
      <p:sp>
        <p:nvSpPr>
          <p:cNvPr id="7" name="CuadroTexto 6">
            <a:extLst>
              <a:ext uri="{FF2B5EF4-FFF2-40B4-BE49-F238E27FC236}">
                <a16:creationId xmlns:a16="http://schemas.microsoft.com/office/drawing/2014/main" id="{43791CDC-473F-F009-7FCA-8EBE2F8B3AA6}"/>
              </a:ext>
            </a:extLst>
          </p:cNvPr>
          <p:cNvSpPr txBox="1"/>
          <p:nvPr/>
        </p:nvSpPr>
        <p:spPr>
          <a:xfrm>
            <a:off x="1155940" y="1846053"/>
            <a:ext cx="9550530" cy="27764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MX" dirty="0"/>
              <a:t>Se logró alcanzar el error menor a 5% en las predicciones de SPI y BWI por GeologyML23</a:t>
            </a:r>
            <a:endParaRPr lang="es-PE" dirty="0"/>
          </a:p>
          <a:p>
            <a:pPr marL="285750" indent="-285750">
              <a:lnSpc>
                <a:spcPct val="200000"/>
              </a:lnSpc>
              <a:buFont typeface="Arial" panose="020B0604020202020204" pitchFamily="34" charset="0"/>
              <a:buChar char="•"/>
            </a:pPr>
            <a:r>
              <a:rPr lang="es-MX" dirty="0"/>
              <a:t>Según los límites establecidos por el Ing. Omar Gutiérrez las métricas en la predicción de SPI varían levemente respecto al originalmente predicho, pero se sigue estando por debajo del umbral de 5%.</a:t>
            </a:r>
          </a:p>
        </p:txBody>
      </p:sp>
    </p:spTree>
    <p:extLst>
      <p:ext uri="{BB962C8B-B14F-4D97-AF65-F5344CB8AC3E}">
        <p14:creationId xmlns:p14="http://schemas.microsoft.com/office/powerpoint/2010/main" val="1196876451"/>
      </p:ext>
    </p:extLst>
  </p:cSld>
  <p:clrMapOvr>
    <a:masterClrMapping/>
  </p:clrMapOvr>
</p:sld>
</file>

<file path=ppt/theme/theme1.xml><?xml version="1.0" encoding="utf-8"?>
<a:theme xmlns:a="http://schemas.openxmlformats.org/drawingml/2006/main" name="Tema de Office">
  <a:themeElements>
    <a:clrScheme name="StraconTech">
      <a:dk1>
        <a:srgbClr val="000000"/>
      </a:dk1>
      <a:lt1>
        <a:srgbClr val="FFFFFF"/>
      </a:lt1>
      <a:dk2>
        <a:srgbClr val="DA363D"/>
      </a:dk2>
      <a:lt2>
        <a:srgbClr val="E7E6E6"/>
      </a:lt2>
      <a:accent1>
        <a:srgbClr val="152848"/>
      </a:accent1>
      <a:accent2>
        <a:srgbClr val="FD1E05"/>
      </a:accent2>
      <a:accent3>
        <a:srgbClr val="1C3794"/>
      </a:accent3>
      <a:accent4>
        <a:srgbClr val="152848"/>
      </a:accent4>
      <a:accent5>
        <a:srgbClr val="4595DB"/>
      </a:accent5>
      <a:accent6>
        <a:srgbClr val="DA363D"/>
      </a:accent6>
      <a:hlink>
        <a:srgbClr val="152848"/>
      </a:hlink>
      <a:folHlink>
        <a:srgbClr val="FD1E0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52CF317EEF844BB5FB90F26C269611" ma:contentTypeVersion="15" ma:contentTypeDescription="Crear nuevo documento." ma:contentTypeScope="" ma:versionID="ca5d58f902e0bcc761fc1779d7961464">
  <xsd:schema xmlns:xsd="http://www.w3.org/2001/XMLSchema" xmlns:xs="http://www.w3.org/2001/XMLSchema" xmlns:p="http://schemas.microsoft.com/office/2006/metadata/properties" xmlns:ns1="http://schemas.microsoft.com/sharepoint/v3" xmlns:ns2="46d0320e-5f6e-4d42-9f2e-84d7edd19252" xmlns:ns3="1cf76789-9884-496e-8af4-adcbaf9d512d" targetNamespace="http://schemas.microsoft.com/office/2006/metadata/properties" ma:root="true" ma:fieldsID="a7d676fa91386f7f995c7b4d7b54392c" ns1:_="" ns2:_="" ns3:_="">
    <xsd:import namespace="http://schemas.microsoft.com/sharepoint/v3"/>
    <xsd:import namespace="46d0320e-5f6e-4d42-9f2e-84d7edd19252"/>
    <xsd:import namespace="1cf76789-9884-496e-8af4-adcbaf9d512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Propiedades de la Directiva de cumplimiento unificado" ma:hidden="true" ma:internalName="_ip_UnifiedCompliancePolicyProperties">
      <xsd:simpleType>
        <xsd:restriction base="dms:Note"/>
      </xsd:simpleType>
    </xsd:element>
    <xsd:element name="_ip_UnifiedCompliancePolicyUIAction" ma:index="22"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d0320e-5f6e-4d42-9f2e-84d7edd192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0df7c23f-01c0-4f97-936c-2940abd43bd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f76789-9884-496e-8af4-adcbaf9d512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e22a763-6cfc-481f-af72-31ed183bacf4}" ma:internalName="TaxCatchAll" ma:showField="CatchAllData" ma:web="1cf76789-9884-496e-8af4-adcbaf9d512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6d0320e-5f6e-4d42-9f2e-84d7edd19252">
      <Terms xmlns="http://schemas.microsoft.com/office/infopath/2007/PartnerControls"/>
    </lcf76f155ced4ddcb4097134ff3c332f>
    <TaxCatchAll xmlns="1cf76789-9884-496e-8af4-adcbaf9d512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21872D-8DDD-4856-9405-2C7712D90A77}">
  <ds:schemaRefs>
    <ds:schemaRef ds:uri="1cf76789-9884-496e-8af4-adcbaf9d512d"/>
    <ds:schemaRef ds:uri="46d0320e-5f6e-4d42-9f2e-84d7edd192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FDD34D-06F1-4263-B6FB-0798BAD9A619}">
  <ds:schemaRefs>
    <ds:schemaRef ds:uri="1cf76789-9884-496e-8af4-adcbaf9d512d"/>
    <ds:schemaRef ds:uri="46d0320e-5f6e-4d42-9f2e-84d7edd192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8768B20-82ED-47FA-98FD-C2A350943A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3632</TotalTime>
  <Words>400</Words>
  <Application>Microsoft Office PowerPoint</Application>
  <PresentationFormat>Panorámica</PresentationFormat>
  <Paragraphs>70</Paragraphs>
  <Slides>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Tema de Office</vt:lpstr>
      <vt:lpstr>Estadísticas y Resultados.  STRACON TECH 4 Industry Revolution  NOV 2023  MICHAEL CUETO</vt:lpstr>
      <vt:lpstr>Comentarios</vt:lpstr>
      <vt:lpstr>Estadísticas</vt:lpstr>
      <vt:lpstr>Estadísticas </vt:lpstr>
      <vt:lpstr>Comentarios</vt:lpstr>
      <vt:lpstr>Estadísticas</vt:lpstr>
      <vt:lpstr>Estadísticas </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  Compañía Minera Doña Inés de Collahuasi  2022 Account Planning - STRACON Tech</dc:title>
  <dc:creator>Cristian Medina Herrera</dc:creator>
  <cp:lastModifiedBy>Freddy Rojas Hidalgo</cp:lastModifiedBy>
  <cp:revision>21</cp:revision>
  <dcterms:created xsi:type="dcterms:W3CDTF">2022-04-08T12:06:03Z</dcterms:created>
  <dcterms:modified xsi:type="dcterms:W3CDTF">2024-01-15T09:50:43Z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0x010100C252CF317EEF844BB5FB90F26C269611</vt:lpwstr>
  </property>
</Properties>
</file>