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053" r:id="rId5"/>
    <p:sldId id="4109" r:id="rId6"/>
    <p:sldId id="4108" r:id="rId7"/>
    <p:sldId id="4110" r:id="rId8"/>
    <p:sldId id="4111" r:id="rId9"/>
    <p:sldId id="4113" r:id="rId10"/>
    <p:sldId id="4112" r:id="rId11"/>
    <p:sldId id="4114" r:id="rId12"/>
  </p:sldIdLst>
  <p:sldSz cx="12192000" cy="6858000"/>
  <p:notesSz cx="6808788" cy="99409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F0C324-9988-4E76-B8AC-7FC33E6A2939}">
          <p14:sldIdLst>
            <p14:sldId id="4053"/>
            <p14:sldId id="4109"/>
            <p14:sldId id="4108"/>
            <p14:sldId id="4110"/>
            <p14:sldId id="4111"/>
            <p14:sldId id="4113"/>
            <p14:sldId id="4112"/>
            <p14:sldId id="41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874B2B-ABEB-1ABB-BA5D-0D6675A279A2}" name="Steve Dixon" initials="SD" userId="S::steve.dixon@stracon.com::872c0093-402b-4335-895e-686015d327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A4F"/>
    <a:srgbClr val="15284B"/>
    <a:srgbClr val="92D050"/>
    <a:srgbClr val="00B050"/>
    <a:srgbClr val="8FBFE9"/>
    <a:srgbClr val="0F284D"/>
    <a:srgbClr val="F0F0F0"/>
    <a:srgbClr val="4595DB"/>
    <a:srgbClr val="152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4AB227-81C3-460B-A439-4AA74576B6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E592CF-13E5-4322-A741-4EC0E81E8E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CDFB3-D385-45D1-9FB6-5DEA5FA0C6FE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08D51B-BB78-48FF-ABC8-67E3B1232D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158FA1-28BA-49FC-906C-DEEB7001A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136D6-BB2A-49A0-8CDB-64DC4677BC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438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C8398-A9F7-4CE2-900C-78B070332CEB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C77-04E7-4DA4-A121-DDFD4EA1F2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8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C6C77-04E7-4DA4-A121-DDFD4EA1F2C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355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F950164-32A8-47AA-BB9B-9087703FD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" t="481" r="389" b="48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3FAC0B-4898-9041-B2AA-EB8AC28B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48662"/>
            <a:ext cx="79629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1C1D-EDD6-2740-A270-05B612B66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08575"/>
            <a:ext cx="7962900" cy="49237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3D880-0AC9-9B48-BDA7-E6A5A088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260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F28A98-F1F1-114A-A921-719DAA7DFDBD}" type="datetimeFigureOut">
              <a:rPr lang="es-PE" smtClean="0"/>
              <a:pPr/>
              <a:t>12/01/2024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9BB6D-B294-7C4E-AB27-22B227D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7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00586-2B23-1349-A765-511BA447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1CB4A-2B9B-0B43-A7D5-1F42D5C4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82BC4F-6E8F-3A46-943E-A25160F9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1870B4-7CCF-5943-80EE-980AC8C20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BBB572-6ABB-4D4B-8256-BC41B98B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64B29-9D24-9345-882D-EE5878C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E37BA5-4A90-9842-81E8-F6489358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839AF6-E8AB-C447-B660-62B0B000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86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BB0E8C-EEB9-4A4A-B5D5-F164B3A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AAC5E-14CE-304C-B579-5B660C3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C104F-7A94-1A44-913A-9A336C6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86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solidFill>
          <a:srgbClr val="16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BB0E8C-EEB9-4A4A-B5D5-F164B3A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AAC5E-14CE-304C-B579-5B660C3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C104F-7A94-1A44-913A-9A336C6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B409F-E6B8-ABDF-4386-F741E7D5AE0E}"/>
              </a:ext>
            </a:extLst>
          </p:cNvPr>
          <p:cNvSpPr/>
          <p:nvPr userDrawn="1"/>
        </p:nvSpPr>
        <p:spPr>
          <a:xfrm>
            <a:off x="9780104" y="308113"/>
            <a:ext cx="2166731" cy="1192696"/>
          </a:xfrm>
          <a:prstGeom prst="rect">
            <a:avLst/>
          </a:prstGeom>
          <a:solidFill>
            <a:srgbClr val="162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2BBDE-6CC3-CF1B-0675-071BF0AB18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531" y="250721"/>
            <a:ext cx="1653896" cy="7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C673-F757-AE42-8C7B-19361D6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23485-6AD6-C343-B2E8-D00FF8E0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E7002-AC9E-7B49-B031-538022BF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25F09A-AB21-9849-8E2C-5D4DEB5E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A4A45-6BC7-BA41-A942-99024D1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99003-84C4-ED4A-9934-5C4431AA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18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128F0-8D9E-D74A-A206-1045ADB9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BBAA98-9092-EC48-B45F-9D7EB322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38835-828A-EB45-88B3-DC3047B2A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F49B86-9E03-964B-99AD-CABACEC2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DC4E2A-383F-2342-8C59-5BBA9DE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88229-DAD7-814B-B3F0-B206DC6F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83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54EE4-B7F9-644E-8D87-5A41F269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AEE40E-DEB6-7C4F-BC85-4CCE48A1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94020-3EFF-7C40-AB31-E99D091D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88BED-BC4F-D442-B39C-6FABEFD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2E2F2-5FD9-4A44-9D4D-5FCAF631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14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10A7C-3075-D149-ADE8-B367F37B4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07D956-22D5-3C40-A5EC-AE70DD491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D30BB-959E-5E4F-8E57-77908280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AE145-228F-3B4D-B513-9A31894D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853D6-A330-434D-A597-FA31BD5A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1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87A9FDC-AA20-5E1E-72D9-D4701D19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31"/>
            <a:ext cx="10515600" cy="187326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3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7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37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FB25E1F-01A9-4F5D-B58A-2D4834276FE6}"/>
              </a:ext>
            </a:extLst>
          </p:cNvPr>
          <p:cNvSpPr/>
          <p:nvPr userDrawn="1"/>
        </p:nvSpPr>
        <p:spPr>
          <a:xfrm>
            <a:off x="0" y="0"/>
            <a:ext cx="11353800" cy="6858000"/>
          </a:xfrm>
          <a:prstGeom prst="rect">
            <a:avLst/>
          </a:prstGeom>
          <a:gradFill>
            <a:gsLst>
              <a:gs pos="4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7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34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itulos 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698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36B9BC15-61AE-064F-96EE-5F1630848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26669"/>
            <a:ext cx="8120063" cy="29686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4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2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8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9ED68C5-33B4-4275-B4B9-C9734E9209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" t="481" r="389" b="48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EFC641-9C07-934C-9C80-EA04866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1709738"/>
            <a:ext cx="10309225" cy="262651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561F3-C1BB-7149-A81B-31607FB8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EA291-8655-B340-ACE3-450CD026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D3904-EDED-C444-8EEC-2102D83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19BCD-E865-A748-AB9E-D962F17F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5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F9C63-2E57-034A-843C-6A1229F8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5685B-3007-AF48-A67A-B443443C3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F5DED-B214-F947-A885-1A4FA272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EF807-5A49-D040-9473-A86C1B13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3D9B9-4EE2-5944-BF49-1A7C39D6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E93E8-13D3-6B4B-9EF6-163BFD4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6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3727EA-CA50-324B-AEC8-159E9AEA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F3A59E-0177-4A4C-9C40-FD757938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12013-1C83-924F-8568-C8EDD554B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8A98-F1F1-114A-A921-719DAA7DFDBD}" type="datetimeFigureOut">
              <a:rPr lang="es-PE" smtClean="0"/>
              <a:t>12/01/2024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74167-59A2-8D43-BDFE-5FEE833A4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A92B4-A57B-F04A-85BA-EC1D90110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6CF34C-D6C1-F74E-8DB7-63FA4251A3B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44426" y="350837"/>
            <a:ext cx="1625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1" r:id="rId4"/>
    <p:sldLayoutId id="2147483660" r:id="rId5"/>
    <p:sldLayoutId id="2147483663" r:id="rId6"/>
    <p:sldLayoutId id="2147483662" r:id="rId7"/>
    <p:sldLayoutId id="2147483651" r:id="rId8"/>
    <p:sldLayoutId id="2147483652" r:id="rId9"/>
    <p:sldLayoutId id="2147483653" r:id="rId10"/>
    <p:sldLayoutId id="2147483655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4BEA3-445B-5745-B6DE-930498A6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32" y="1641875"/>
            <a:ext cx="11642568" cy="4675229"/>
          </a:xfrm>
        </p:spPr>
        <p:txBody>
          <a:bodyPr>
            <a:normAutofit/>
          </a:bodyPr>
          <a:lstStyle/>
          <a:p>
            <a:pPr>
              <a:spcAft>
                <a:spcPts val="7200"/>
              </a:spcAft>
            </a:pPr>
            <a:r>
              <a:rPr lang="en-US" sz="4900" b="1" dirty="0" err="1"/>
              <a:t>Estadísticas</a:t>
            </a:r>
            <a:r>
              <a:rPr lang="en-US" sz="4900" b="1" dirty="0"/>
              <a:t> y </a:t>
            </a:r>
            <a:r>
              <a:rPr lang="en-US" sz="4900" b="1" dirty="0" err="1"/>
              <a:t>Resultados</a:t>
            </a:r>
            <a:r>
              <a:rPr lang="en-US" sz="4900" b="1" dirty="0"/>
              <a:t>.</a:t>
            </a:r>
            <a:br>
              <a:rPr lang="en-US" sz="6000" dirty="0"/>
            </a:br>
            <a:br>
              <a:rPr lang="en-US" sz="6000" b="1" dirty="0"/>
            </a:br>
            <a:r>
              <a:rPr lang="en-US" sz="2700" b="1" dirty="0"/>
              <a:t>STRACON TECH</a:t>
            </a:r>
            <a:br>
              <a:rPr lang="en-US" sz="2700" b="1" dirty="0"/>
            </a:br>
            <a:r>
              <a:rPr lang="en-US" sz="2700" b="1" dirty="0"/>
              <a:t>4 I</a:t>
            </a:r>
            <a:r>
              <a:rPr lang="en-US" sz="2700" dirty="0"/>
              <a:t>ndustry</a:t>
            </a:r>
            <a:r>
              <a:rPr lang="en-US" sz="2700" b="1" dirty="0"/>
              <a:t> R</a:t>
            </a:r>
            <a:r>
              <a:rPr lang="en-US" sz="2700" dirty="0"/>
              <a:t>evolution</a:t>
            </a:r>
            <a:br>
              <a:rPr lang="en-US" sz="2700" dirty="0"/>
            </a:br>
            <a:br>
              <a:rPr lang="en-US" sz="2700" dirty="0"/>
            </a:br>
            <a:r>
              <a:rPr lang="en-US" sz="2000" dirty="0"/>
              <a:t>NOV 2023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MICHAEL CUETO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30338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Estadísticas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B3E25C-5FB2-69BE-6C34-0D5534CE1670}"/>
              </a:ext>
            </a:extLst>
          </p:cNvPr>
          <p:cNvSpPr txBox="1"/>
          <p:nvPr/>
        </p:nvSpPr>
        <p:spPr>
          <a:xfrm>
            <a:off x="838200" y="2286001"/>
            <a:ext cx="356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Estadísticas de bwilt23.3</a:t>
            </a:r>
            <a:endParaRPr lang="es-PE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08CA2A-4E6E-7AFC-214E-6E587BE61B19}"/>
              </a:ext>
            </a:extLst>
          </p:cNvPr>
          <p:cNvSpPr txBox="1"/>
          <p:nvPr/>
        </p:nvSpPr>
        <p:spPr>
          <a:xfrm>
            <a:off x="1381665" y="3304633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err="1"/>
              <a:t>std</a:t>
            </a:r>
            <a:r>
              <a:rPr lang="es-MX" sz="2000" b="1" dirty="0"/>
              <a:t> = 1.51</a:t>
            </a:r>
          </a:p>
          <a:p>
            <a:pPr algn="ctr"/>
            <a:r>
              <a:rPr lang="es-MX" sz="2000" b="1" dirty="0"/>
              <a:t>mean = 17.25</a:t>
            </a:r>
          </a:p>
          <a:p>
            <a:pPr algn="ctr"/>
            <a:r>
              <a:rPr lang="es-MX" sz="2000" b="1" dirty="0"/>
              <a:t>min = 9.10</a:t>
            </a:r>
          </a:p>
          <a:p>
            <a:pPr algn="ctr"/>
            <a:r>
              <a:rPr lang="es-MX" sz="2000" b="1" dirty="0" err="1"/>
              <a:t>max</a:t>
            </a:r>
            <a:r>
              <a:rPr lang="es-MX" sz="2000" b="1" dirty="0"/>
              <a:t> = 19.96</a:t>
            </a:r>
            <a:endParaRPr lang="es-PE" sz="2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F4926-423B-1C7F-C2B0-68FAE0C4B6D1}"/>
              </a:ext>
            </a:extLst>
          </p:cNvPr>
          <p:cNvSpPr txBox="1"/>
          <p:nvPr/>
        </p:nvSpPr>
        <p:spPr>
          <a:xfrm>
            <a:off x="743310" y="2904523"/>
            <a:ext cx="356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BWI</a:t>
            </a:r>
            <a:endParaRPr lang="es-PE" sz="20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B1EB8A6-9AE7-ED47-DC40-44FD6EEB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51" y="1218200"/>
            <a:ext cx="6832839" cy="52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Estadísticas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92463A-9ACF-D3BD-F59A-BD3F0473D3CC}"/>
              </a:ext>
            </a:extLst>
          </p:cNvPr>
          <p:cNvSpPr txBox="1"/>
          <p:nvPr/>
        </p:nvSpPr>
        <p:spPr>
          <a:xfrm>
            <a:off x="1199072" y="3356391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err="1"/>
              <a:t>std</a:t>
            </a:r>
            <a:r>
              <a:rPr lang="es-MX" sz="2000" b="1" dirty="0"/>
              <a:t> = 27.8</a:t>
            </a:r>
          </a:p>
          <a:p>
            <a:pPr algn="ctr"/>
            <a:r>
              <a:rPr lang="es-MX" sz="2000" b="1" dirty="0"/>
              <a:t>mean = 127.89</a:t>
            </a:r>
          </a:p>
          <a:p>
            <a:pPr algn="ctr"/>
            <a:r>
              <a:rPr lang="es-MX" sz="2000" b="1" dirty="0"/>
              <a:t>min = 29.92</a:t>
            </a:r>
          </a:p>
          <a:p>
            <a:pPr algn="ctr"/>
            <a:r>
              <a:rPr lang="es-MX" sz="2000" b="1" dirty="0" err="1"/>
              <a:t>max</a:t>
            </a:r>
            <a:r>
              <a:rPr lang="es-MX" sz="2000" b="1" dirty="0"/>
              <a:t> = 183.13</a:t>
            </a:r>
            <a:endParaRPr lang="es-PE" sz="2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54377-EC3E-91A7-0B84-85BEBD005DD2}"/>
              </a:ext>
            </a:extLst>
          </p:cNvPr>
          <p:cNvSpPr txBox="1"/>
          <p:nvPr/>
        </p:nvSpPr>
        <p:spPr>
          <a:xfrm>
            <a:off x="465827" y="2887270"/>
            <a:ext cx="356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SPI</a:t>
            </a:r>
            <a:endParaRPr lang="es-PE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AC8D5A-5A62-D261-DE71-214B2A5DF446}"/>
              </a:ext>
            </a:extLst>
          </p:cNvPr>
          <p:cNvSpPr txBox="1"/>
          <p:nvPr/>
        </p:nvSpPr>
        <p:spPr>
          <a:xfrm>
            <a:off x="560717" y="2268748"/>
            <a:ext cx="356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Estadísticas de bwilt23.3</a:t>
            </a:r>
            <a:endParaRPr lang="es-PE" sz="20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7B95343-B844-4342-1462-0B247C25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42" y="1165128"/>
            <a:ext cx="6796665" cy="53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047079-B996-39DA-D561-F9B86BCF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8" y="1650948"/>
            <a:ext cx="5476875" cy="4162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F12BD5B-F0D5-3D44-F2DF-6040B148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49" y="1665768"/>
            <a:ext cx="5391150" cy="4162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bwilt23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917275" y="1299533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%N</a:t>
            </a:r>
            <a:r>
              <a:rPr lang="es-PE" b="1" dirty="0"/>
              <a:t>a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550685" y="1296436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</a:t>
            </a:r>
            <a:r>
              <a:rPr lang="es-PE" b="1" dirty="0" err="1"/>
              <a:t>Na</a:t>
            </a:r>
            <a:r>
              <a:rPr lang="es-PE" b="1" dirty="0"/>
              <a:t> - BWI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B72229-60D7-6380-94FD-01A640BDF38C}"/>
              </a:ext>
            </a:extLst>
          </p:cNvPr>
          <p:cNvSpPr/>
          <p:nvPr/>
        </p:nvSpPr>
        <p:spPr>
          <a:xfrm>
            <a:off x="7147811" y="2339816"/>
            <a:ext cx="472189" cy="28672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A53FDC8-2C4C-7B63-DA54-B1B84538C00C}"/>
              </a:ext>
            </a:extLst>
          </p:cNvPr>
          <p:cNvSpPr/>
          <p:nvPr/>
        </p:nvSpPr>
        <p:spPr>
          <a:xfrm>
            <a:off x="7620001" y="1911712"/>
            <a:ext cx="3454400" cy="235548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19D0DE-3B02-9C15-3D56-31719BF763BE}"/>
              </a:ext>
            </a:extLst>
          </p:cNvPr>
          <p:cNvSpPr txBox="1"/>
          <p:nvPr/>
        </p:nvSpPr>
        <p:spPr>
          <a:xfrm>
            <a:off x="2386641" y="6064385"/>
            <a:ext cx="741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/>
              <a:t>Se respeta la segmentación establecida en %</a:t>
            </a:r>
            <a:r>
              <a:rPr lang="es-MX" b="1" i="1" dirty="0" err="1"/>
              <a:t>Na</a:t>
            </a:r>
            <a:r>
              <a:rPr lang="es-MX" b="1" i="1" dirty="0"/>
              <a:t> en 0.5%</a:t>
            </a:r>
            <a:endParaRPr lang="es-PE" b="1" i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84C234F-CBC6-8697-3857-8C652646072C}"/>
              </a:ext>
            </a:extLst>
          </p:cNvPr>
          <p:cNvSpPr/>
          <p:nvPr/>
        </p:nvSpPr>
        <p:spPr>
          <a:xfrm>
            <a:off x="1416648" y="2777066"/>
            <a:ext cx="530685" cy="24299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AEAC7AA-28A3-61EF-738F-D6A11B83C4CB}"/>
              </a:ext>
            </a:extLst>
          </p:cNvPr>
          <p:cNvSpPr/>
          <p:nvPr/>
        </p:nvSpPr>
        <p:spPr>
          <a:xfrm>
            <a:off x="1947332" y="1847728"/>
            <a:ext cx="3335867" cy="26396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4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1189974" y="1445132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%Fe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30996" y="1494922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%Fe - BWI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C10B02-648A-6179-2AEF-01325B72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5" y="1864254"/>
            <a:ext cx="5388626" cy="416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A8A888-58C3-86DF-81C1-EE3CADFF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896" y="1816629"/>
            <a:ext cx="5476875" cy="42100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881E7D-0BE9-880C-6F70-C309783B2993}"/>
              </a:ext>
            </a:extLst>
          </p:cNvPr>
          <p:cNvSpPr txBox="1"/>
          <p:nvPr/>
        </p:nvSpPr>
        <p:spPr>
          <a:xfrm>
            <a:off x="3992562" y="1026010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Data de Entrenamiento (Laboratorio)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202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1153572" y="1553059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%Fe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30995" y="1553059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%Fe - BWI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57B21B-7447-2734-7530-08750248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57" y="1923520"/>
            <a:ext cx="539115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4C4FA4-A156-6B58-04C4-9D19D0BD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74" y="1923520"/>
            <a:ext cx="5476875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1185ED6-FBB8-831E-76E5-6E43ABC0B912}"/>
              </a:ext>
            </a:extLst>
          </p:cNvPr>
          <p:cNvSpPr txBox="1"/>
          <p:nvPr/>
        </p:nvSpPr>
        <p:spPr>
          <a:xfrm>
            <a:off x="4257937" y="1183163"/>
            <a:ext cx="42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bwilt23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5817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838200" y="1481102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%Al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834195" y="1481102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%Al - BWI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2602DA-DE40-9A40-51D4-E4495B83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1" y="1831974"/>
            <a:ext cx="5495925" cy="4210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BF891E-CDC1-8FF9-4024-9CE9946D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21" y="1855787"/>
            <a:ext cx="5534025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32E3DFD-5B93-7D9E-39B4-EC5C93CAD066}"/>
              </a:ext>
            </a:extLst>
          </p:cNvPr>
          <p:cNvSpPr txBox="1"/>
          <p:nvPr/>
        </p:nvSpPr>
        <p:spPr>
          <a:xfrm>
            <a:off x="4233068" y="1275300"/>
            <a:ext cx="427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Entrenamiento (Laboratorio)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442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944441" y="1503387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%Al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28058" y="1528584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%Al - BWI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F1ED8-527E-912E-A0DC-428E9080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7" y="1872720"/>
            <a:ext cx="5476875" cy="416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EF2C82-88B0-F928-6936-3E2F44B1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20" y="1872719"/>
            <a:ext cx="5391150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3C447A-65BA-60C1-233A-72D4BDAE32C2}"/>
              </a:ext>
            </a:extLst>
          </p:cNvPr>
          <p:cNvSpPr txBox="1"/>
          <p:nvPr/>
        </p:nvSpPr>
        <p:spPr>
          <a:xfrm>
            <a:off x="3990181" y="1134055"/>
            <a:ext cx="42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bwilt23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22530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traconTech">
      <a:dk1>
        <a:srgbClr val="000000"/>
      </a:dk1>
      <a:lt1>
        <a:srgbClr val="FFFFFF"/>
      </a:lt1>
      <a:dk2>
        <a:srgbClr val="DA363D"/>
      </a:dk2>
      <a:lt2>
        <a:srgbClr val="E7E6E6"/>
      </a:lt2>
      <a:accent1>
        <a:srgbClr val="152848"/>
      </a:accent1>
      <a:accent2>
        <a:srgbClr val="FD1E05"/>
      </a:accent2>
      <a:accent3>
        <a:srgbClr val="1C3794"/>
      </a:accent3>
      <a:accent4>
        <a:srgbClr val="152848"/>
      </a:accent4>
      <a:accent5>
        <a:srgbClr val="4595DB"/>
      </a:accent5>
      <a:accent6>
        <a:srgbClr val="DA363D"/>
      </a:accent6>
      <a:hlink>
        <a:srgbClr val="152848"/>
      </a:hlink>
      <a:folHlink>
        <a:srgbClr val="FD1E0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d0320e-5f6e-4d42-9f2e-84d7edd19252">
      <Terms xmlns="http://schemas.microsoft.com/office/infopath/2007/PartnerControls"/>
    </lcf76f155ced4ddcb4097134ff3c332f>
    <TaxCatchAll xmlns="1cf76789-9884-496e-8af4-adcbaf9d512d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52CF317EEF844BB5FB90F26C269611" ma:contentTypeVersion="15" ma:contentTypeDescription="Crear nuevo documento." ma:contentTypeScope="" ma:versionID="ca5d58f902e0bcc761fc1779d7961464">
  <xsd:schema xmlns:xsd="http://www.w3.org/2001/XMLSchema" xmlns:xs="http://www.w3.org/2001/XMLSchema" xmlns:p="http://schemas.microsoft.com/office/2006/metadata/properties" xmlns:ns1="http://schemas.microsoft.com/sharepoint/v3" xmlns:ns2="46d0320e-5f6e-4d42-9f2e-84d7edd19252" xmlns:ns3="1cf76789-9884-496e-8af4-adcbaf9d512d" targetNamespace="http://schemas.microsoft.com/office/2006/metadata/properties" ma:root="true" ma:fieldsID="a7d676fa91386f7f995c7b4d7b54392c" ns1:_="" ns2:_="" ns3:_="">
    <xsd:import namespace="http://schemas.microsoft.com/sharepoint/v3"/>
    <xsd:import namespace="46d0320e-5f6e-4d42-9f2e-84d7edd19252"/>
    <xsd:import namespace="1cf76789-9884-496e-8af4-adcbaf9d51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0320e-5f6e-4d42-9f2e-84d7edd192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0df7c23f-01c0-4f97-936c-2940abd43b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76789-9884-496e-8af4-adcbaf9d512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e22a763-6cfc-481f-af72-31ed183bacf4}" ma:internalName="TaxCatchAll" ma:showField="CatchAllData" ma:web="1cf76789-9884-496e-8af4-adcbaf9d51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FDD34D-06F1-4263-B6FB-0798BAD9A619}">
  <ds:schemaRefs>
    <ds:schemaRef ds:uri="1cf76789-9884-496e-8af4-adcbaf9d512d"/>
    <ds:schemaRef ds:uri="46d0320e-5f6e-4d42-9f2e-84d7edd192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21872D-8DDD-4856-9405-2C7712D90A77}">
  <ds:schemaRefs>
    <ds:schemaRef ds:uri="1cf76789-9884-496e-8af4-adcbaf9d512d"/>
    <ds:schemaRef ds:uri="46d0320e-5f6e-4d42-9f2e-84d7edd192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8768B20-82ED-47FA-98FD-C2A350943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140</Words>
  <Application>Microsoft Office PowerPoint</Application>
  <PresentationFormat>Panorámica</PresentationFormat>
  <Paragraphs>36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Estadísticas y Resultados.  STRACON TECH 4 Industry Revolution  NOV 2023  MICHAEL CUETO</vt:lpstr>
      <vt:lpstr>Estadísticas</vt:lpstr>
      <vt:lpstr>Estadísticas</vt:lpstr>
      <vt:lpstr>EDA – bwilt23</vt:lpstr>
      <vt:lpstr>EDA – ANEXO</vt:lpstr>
      <vt:lpstr>EDA – ANEXO</vt:lpstr>
      <vt:lpstr>EDA – ANEXO</vt:lpstr>
      <vt:lpstr>EDA – 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Preliminar:  Compañía Minera Doña Inés de Collahuasi  2022 Account Planning - STRACON Tech</dc:title>
  <dc:creator>Cristian Medina Herrera</dc:creator>
  <cp:lastModifiedBy>Freddy Rojas Hidalgo</cp:lastModifiedBy>
  <cp:revision>17</cp:revision>
  <dcterms:created xsi:type="dcterms:W3CDTF">2022-04-08T12:06:03Z</dcterms:created>
  <dcterms:modified xsi:type="dcterms:W3CDTF">2024-01-12T08:03:50Z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0x010100C252CF317EEF844BB5FB90F26C269611</vt:lpwstr>
  </property>
</Properties>
</file>