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37"/>
    <p:restoredTop sz="94679"/>
  </p:normalViewPr>
  <p:slideViewPr>
    <p:cSldViewPr snapToGrid="0">
      <p:cViewPr varScale="1">
        <p:scale>
          <a:sx n="112" d="100"/>
          <a:sy n="112" d="100"/>
        </p:scale>
        <p:origin x="7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3B1D-9A6F-5347-B19C-795BF4E7B9DB}" type="datetimeFigureOut">
              <a:rPr lang="es-PE" smtClean="0"/>
              <a:t>2/05/25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6E024-0668-104C-8F1D-35E9C86282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01177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3B1D-9A6F-5347-B19C-795BF4E7B9DB}" type="datetimeFigureOut">
              <a:rPr lang="es-PE" smtClean="0"/>
              <a:t>2/05/25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6E024-0668-104C-8F1D-35E9C86282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49142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3B1D-9A6F-5347-B19C-795BF4E7B9DB}" type="datetimeFigureOut">
              <a:rPr lang="es-PE" smtClean="0"/>
              <a:t>2/05/25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6E024-0668-104C-8F1D-35E9C86282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83924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3B1D-9A6F-5347-B19C-795BF4E7B9DB}" type="datetimeFigureOut">
              <a:rPr lang="es-PE" smtClean="0"/>
              <a:t>2/05/25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6E024-0668-104C-8F1D-35E9C86282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64763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3B1D-9A6F-5347-B19C-795BF4E7B9DB}" type="datetimeFigureOut">
              <a:rPr lang="es-PE" smtClean="0"/>
              <a:t>2/05/25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6E024-0668-104C-8F1D-35E9C86282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5357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3B1D-9A6F-5347-B19C-795BF4E7B9DB}" type="datetimeFigureOut">
              <a:rPr lang="es-PE" smtClean="0"/>
              <a:t>2/05/25</a:t>
            </a:fld>
            <a:endParaRPr lang="es-P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6E024-0668-104C-8F1D-35E9C86282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9245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3B1D-9A6F-5347-B19C-795BF4E7B9DB}" type="datetimeFigureOut">
              <a:rPr lang="es-PE" smtClean="0"/>
              <a:t>2/05/25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6E024-0668-104C-8F1D-35E9C8628234}" type="slidenum">
              <a:rPr lang="es-PE" smtClean="0"/>
              <a:t>‹Nº›</a:t>
            </a:fld>
            <a:endParaRPr lang="es-P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618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3B1D-9A6F-5347-B19C-795BF4E7B9DB}" type="datetimeFigureOut">
              <a:rPr lang="es-PE" smtClean="0"/>
              <a:t>2/05/25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6E024-0668-104C-8F1D-35E9C86282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07018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3B1D-9A6F-5347-B19C-795BF4E7B9DB}" type="datetimeFigureOut">
              <a:rPr lang="es-PE" smtClean="0"/>
              <a:t>2/05/25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6E024-0668-104C-8F1D-35E9C86282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3357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3B1D-9A6F-5347-B19C-795BF4E7B9DB}" type="datetimeFigureOut">
              <a:rPr lang="es-PE" smtClean="0"/>
              <a:t>2/05/25</a:t>
            </a:fld>
            <a:endParaRPr lang="es-P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6E024-0668-104C-8F1D-35E9C86282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5276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2973B1D-9A6F-5347-B19C-795BF4E7B9DB}" type="datetimeFigureOut">
              <a:rPr lang="es-PE" smtClean="0"/>
              <a:t>2/05/25</a:t>
            </a:fld>
            <a:endParaRPr lang="es-P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6E024-0668-104C-8F1D-35E9C86282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67981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2973B1D-9A6F-5347-B19C-795BF4E7B9DB}" type="datetimeFigureOut">
              <a:rPr lang="es-PE" smtClean="0"/>
              <a:t>2/05/25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ED6E024-0668-104C-8F1D-35E9C86282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8736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7B0CF7D-0E0A-7816-C289-1A97AABBCCC7}"/>
              </a:ext>
            </a:extLst>
          </p:cNvPr>
          <p:cNvSpPr txBox="1"/>
          <p:nvPr/>
        </p:nvSpPr>
        <p:spPr>
          <a:xfrm>
            <a:off x="523888" y="312369"/>
            <a:ext cx="108807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>
                <a:solidFill>
                  <a:srgbClr val="002060"/>
                </a:solidFill>
              </a:rPr>
              <a:t>Propuesta Ejecutiva: Predicción de Demanda de Repuestos Crítivos en Clientes Mineros usando Machine Learning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9300D5D-B764-77C5-E633-9E0A84F80173}"/>
              </a:ext>
            </a:extLst>
          </p:cNvPr>
          <p:cNvSpPr txBox="1"/>
          <p:nvPr/>
        </p:nvSpPr>
        <p:spPr>
          <a:xfrm>
            <a:off x="523890" y="1356844"/>
            <a:ext cx="108807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>
                <a:solidFill>
                  <a:srgbClr val="002060"/>
                </a:solidFill>
              </a:rPr>
              <a:t>Problema Objetivo: </a:t>
            </a:r>
            <a:r>
              <a:rPr lang="es-PE" dirty="0"/>
              <a:t>Metso provee repuestos y soluciones industriales a empresas mineras, cuyos procesos no pueden detenerse. La reposición de componentes críticos (liners, bombas, etc) suele hacerse durante campañas de mantenimiento.</a:t>
            </a:r>
          </a:p>
          <a:p>
            <a:pPr algn="just"/>
            <a:endParaRPr lang="es-PE" dirty="0"/>
          </a:p>
          <a:p>
            <a:pPr algn="just"/>
            <a:r>
              <a:rPr lang="es-PE" dirty="0"/>
              <a:t>Las fallas inesperadas de algún componente genera pérdidas por paradas no planificadas, sobrecostos logísticos y presión para atender urgencias operativas, </a:t>
            </a:r>
            <a:r>
              <a:rPr lang="es-PE" b="1" dirty="0">
                <a:solidFill>
                  <a:srgbClr val="C00000"/>
                </a:solidFill>
              </a:rPr>
              <a:t>el objetivo principal es anticipar la demanda de repuestos críticos por el cliente</a:t>
            </a:r>
            <a:r>
              <a:rPr lang="es-PE" dirty="0"/>
              <a:t>, usando datos históricos y modelos de predicción, para mejorar la gestión comercial y logística.</a:t>
            </a:r>
          </a:p>
          <a:p>
            <a:endParaRPr lang="es-PE" dirty="0"/>
          </a:p>
        </p:txBody>
      </p:sp>
      <p:pic>
        <p:nvPicPr>
          <p:cNvPr id="1026" name="Picture 2" descr="Bombas de Metso, evolución constante para los requerimientos de la minería  mundial y peruana | MINDER Actualidad Minera">
            <a:extLst>
              <a:ext uri="{FF2B5EF4-FFF2-40B4-BE49-F238E27FC236}">
                <a16:creationId xmlns:a16="http://schemas.microsoft.com/office/drawing/2014/main" id="{4295A80A-BDAA-B8B4-5846-69EBBA391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678" y="3553279"/>
            <a:ext cx="4971129" cy="2992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476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74E48416-5938-5C6E-F8B5-DBB8714BC4AD}"/>
              </a:ext>
            </a:extLst>
          </p:cNvPr>
          <p:cNvSpPr txBox="1"/>
          <p:nvPr/>
        </p:nvSpPr>
        <p:spPr>
          <a:xfrm>
            <a:off x="523888" y="1411237"/>
            <a:ext cx="6264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>
                <a:solidFill>
                  <a:srgbClr val="002060"/>
                </a:solidFill>
              </a:rPr>
              <a:t>Solución Propuesta:</a:t>
            </a:r>
          </a:p>
          <a:p>
            <a:r>
              <a:rPr lang="es-PE" dirty="0"/>
              <a:t>Usando Tecnologías como Machine Learning y analítica avanzada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FE437F78-4C6A-AEE5-8012-C33485A8C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000592"/>
              </p:ext>
            </p:extLst>
          </p:nvPr>
        </p:nvGraphicFramePr>
        <p:xfrm>
          <a:off x="523890" y="2202329"/>
          <a:ext cx="10825848" cy="2931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70890">
                  <a:extLst>
                    <a:ext uri="{9D8B030D-6E8A-4147-A177-3AD203B41FA5}">
                      <a16:colId xmlns:a16="http://schemas.microsoft.com/office/drawing/2014/main" val="2272194805"/>
                    </a:ext>
                  </a:extLst>
                </a:gridCol>
                <a:gridCol w="5499130">
                  <a:extLst>
                    <a:ext uri="{9D8B030D-6E8A-4147-A177-3AD203B41FA5}">
                      <a16:colId xmlns:a16="http://schemas.microsoft.com/office/drawing/2014/main" val="3752476284"/>
                    </a:ext>
                  </a:extLst>
                </a:gridCol>
                <a:gridCol w="2655828">
                  <a:extLst>
                    <a:ext uri="{9D8B030D-6E8A-4147-A177-3AD203B41FA5}">
                      <a16:colId xmlns:a16="http://schemas.microsoft.com/office/drawing/2014/main" val="3026141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Etapa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Información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Herramientas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795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1. Recolección y limpieza de datos históricos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Datos de ventas por clientes, tipos de respuesto, fechas, equipos instalados, horas de uso,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Excel / Python(pandas)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27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2. EDA y detección de patrones y/o tendencias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Estacionalidades, ciclos de vida de componenetes, tiempos de mantenimiento,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Excel/ Python(Matplotlib, Seaborn)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097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3. Predicción de demanda de respuestos por 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Modelos de series de tiempo, regresión o 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Python(Modelos Scikit-learn, No-Scikit-learn)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08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4. Visualización de alertas anticipadas de compra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Dashboard con riesgos de quiebre de stock y estimación de próximos pedidos.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PowerBi/ Tableau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793810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32D2A325-BEDD-55AE-F75F-6C9EBD9F24C2}"/>
              </a:ext>
            </a:extLst>
          </p:cNvPr>
          <p:cNvSpPr txBox="1"/>
          <p:nvPr/>
        </p:nvSpPr>
        <p:spPr>
          <a:xfrm>
            <a:off x="523888" y="312369"/>
            <a:ext cx="108807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>
                <a:solidFill>
                  <a:srgbClr val="002060"/>
                </a:solidFill>
              </a:rPr>
              <a:t>Propuesta Ejecutiva: Predicción de Demanda de Repuestos Crítivos en Clientes Mineros usando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263470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5D0257D-3B77-70C0-1013-130461EEC5EA}"/>
              </a:ext>
            </a:extLst>
          </p:cNvPr>
          <p:cNvSpPr txBox="1"/>
          <p:nvPr/>
        </p:nvSpPr>
        <p:spPr>
          <a:xfrm>
            <a:off x="523888" y="1360577"/>
            <a:ext cx="55965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>
                <a:solidFill>
                  <a:srgbClr val="002060"/>
                </a:solidFill>
              </a:rPr>
              <a:t>Resultados Esperados: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Anticipación de demandas con ”N” semanas de ventaja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Disminución de urgencias logísticas y sobrecostos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Mayor confiabilidad del cliente ante ofertas nuevas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9D12A14-EE2A-5B8C-DBDC-04840F80AC59}"/>
              </a:ext>
            </a:extLst>
          </p:cNvPr>
          <p:cNvSpPr txBox="1"/>
          <p:nvPr/>
        </p:nvSpPr>
        <p:spPr>
          <a:xfrm>
            <a:off x="523888" y="3047830"/>
            <a:ext cx="1935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>
                <a:solidFill>
                  <a:srgbClr val="002060"/>
                </a:solidFill>
              </a:rPr>
              <a:t>Matriz de Impacto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287DB79C-2290-70D4-5618-69C74A7AE7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884676"/>
              </p:ext>
            </p:extLst>
          </p:nvPr>
        </p:nvGraphicFramePr>
        <p:xfrm>
          <a:off x="523888" y="3429000"/>
          <a:ext cx="735011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30310">
                  <a:extLst>
                    <a:ext uri="{9D8B030D-6E8A-4147-A177-3AD203B41FA5}">
                      <a16:colId xmlns:a16="http://schemas.microsoft.com/office/drawing/2014/main" val="2076283289"/>
                    </a:ext>
                  </a:extLst>
                </a:gridCol>
                <a:gridCol w="6019800">
                  <a:extLst>
                    <a:ext uri="{9D8B030D-6E8A-4147-A177-3AD203B41FA5}">
                      <a16:colId xmlns:a16="http://schemas.microsoft.com/office/drawing/2014/main" val="2540945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Área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Impacto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022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PE" dirty="0"/>
                        <a:t>Comercial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dirty="0"/>
                        <a:t>Mejora de conversión de oportunidades con los clientes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428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PE" dirty="0"/>
                        <a:t>Logística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dirty="0"/>
                        <a:t>Reducción de envíos de emergencia y quibres de stock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68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PE" dirty="0"/>
                        <a:t>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dirty="0"/>
                        <a:t>Aumento de confiabilidad y producción ininterrumpida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822026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84799E00-3692-7DA3-C4FA-D0EA1FEEF002}"/>
              </a:ext>
            </a:extLst>
          </p:cNvPr>
          <p:cNvSpPr txBox="1"/>
          <p:nvPr/>
        </p:nvSpPr>
        <p:spPr>
          <a:xfrm>
            <a:off x="523888" y="312369"/>
            <a:ext cx="108807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>
                <a:solidFill>
                  <a:srgbClr val="002060"/>
                </a:solidFill>
              </a:rPr>
              <a:t>Propuesta Ejecutiva: Predicción de Demanda de Repuestos Crítivos en Clientes Mineros usando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4173511515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que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que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que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{2B0E6BE9-04D8-6949-99D6-8FC9BB6D2FF3}tf10001120</Template>
  <TotalTime>216</TotalTime>
  <Words>323</Words>
  <Application>Microsoft Macintosh PowerPoint</Application>
  <PresentationFormat>Panorámica</PresentationFormat>
  <Paragraphs>36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Paquete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Michael Cueto</dc:creator>
  <cp:lastModifiedBy>Michael Cueto</cp:lastModifiedBy>
  <cp:revision>3</cp:revision>
  <dcterms:created xsi:type="dcterms:W3CDTF">2025-05-01T22:38:59Z</dcterms:created>
  <dcterms:modified xsi:type="dcterms:W3CDTF">2025-05-02T21:25:59Z</dcterms:modified>
</cp:coreProperties>
</file>