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5AC"/>
    <a:srgbClr val="D36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/>
    <p:restoredTop sz="94695"/>
  </p:normalViewPr>
  <p:slideViewPr>
    <p:cSldViewPr snapToGrid="0">
      <p:cViewPr varScale="1">
        <p:scale>
          <a:sx n="124" d="100"/>
          <a:sy n="12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A219-25CB-99C3-05F3-04FE070D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64026-F8CB-B57F-FDD0-898D553DD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650E5-66D2-1763-9CFC-26E840B5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1E7D7-827F-5B4C-4355-39D9EF9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3061A-32CF-F5B7-4BD7-FDBA3A92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57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F36EB-311A-3D76-86F2-AFF529A1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A29BC-9B82-4534-98A4-55650319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BA8ED-D11C-2D24-26C7-8E74CB85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C25537-F8D3-834A-E186-AD75424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388C5-B855-0281-6CEB-932C87D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5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5BBF5D-9239-77A1-C14F-687CF43B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B84D8C-D6FC-608D-ED10-47230B4E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12D3B-FB41-B910-B8D9-C8D36E5C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572B3-0AA3-1676-AC0B-88CF25FD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FE650-7597-DBCE-705A-8EAECC2B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1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7DAB6-FF5F-68B9-28AA-34D14129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51219-9C27-0067-51E2-9E9AF9E7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A3E4E-6367-FB4E-DA02-27018A5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37D40-61DF-7CCC-EA8B-6FD179EF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CB9A4-D539-FEDF-FD3E-1D5630FC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0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0B488-B7C1-4BB2-59A9-378869D0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6BA9DB-4C76-AFBE-5AF5-91CE8010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DB346-7C84-E199-FE67-824C2E30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95793-51BE-015C-6849-A23E7AD0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45120-F360-2932-96F3-C8548826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4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608B-A08D-B4C4-5FAA-2BFB3B7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8B48E-6F5B-7013-5207-737433A25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D1C07F-0768-1497-E758-5C05D9781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BC065-8391-3665-A5AC-E0A691D9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E6F046-D68A-36F6-3A49-89636BF2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C3D65-3E66-F9AA-C39C-763D784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7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FA3F0-E041-560F-DBD1-A8F1E76B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52F39-CBAE-EBBE-451F-A9BAF2E1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7F33F5-A378-E5E2-73BE-DC624C11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8C9E7-8660-FB0D-6825-43087CD65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613CE6-A4C5-B4D2-06F7-F97D7827A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7D4566-3BF0-CE1E-5BB5-194AD4D2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49F770-58A8-25DE-F071-4278C927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D3C237-B761-7531-C0D8-F5045AA5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54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427A6-94FB-24C9-5FED-3780999E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0C6814-7F32-D4E4-B435-7AE1A3F3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A0B157-7531-80C2-C831-B8348016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FF6885-89FF-66FB-764A-98206AA2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70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DF6E57-E7A8-F060-BC71-9C3EAFD1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3C7C02-B496-1257-F1CD-663F4D25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CBEA40-9823-0158-5E5D-57DB4FAA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3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FC8B7-13F3-554E-9FE4-3895EF7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93EFD-06DB-8858-3C58-65187530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0C95B-9B2B-1270-6E6B-6CEAE570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4D895-63AE-F7A2-7EDA-C5D1C0A2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583D1-CDDF-B023-D01B-74782AD5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1819B-6A26-1AFB-083D-ED8BA9D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7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AB5C-C6E0-BCCD-9D71-AC61A8F6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C8A335-F506-9A67-444C-0EF25EB83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BCA9B8-3BDF-6930-1D4F-304A26C6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F4C673-8947-40A8-6CC8-F65446EA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BB568-98E0-6890-B75F-3D3116A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91789-0FE1-9A02-A378-8B0F3404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38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34E6A1-B86A-3B56-F818-C23176AA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887D0-24CB-78FD-3CB5-2AB79560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AE72F-FDAD-A4DB-3120-A6D7A9A9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66FA-C29B-0542-922D-59AE1FF73416}" type="datetimeFigureOut">
              <a:rPr lang="es-PE" smtClean="0"/>
              <a:t>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66195-BE84-B22F-A77A-8F7C8E04F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06F75-C0FD-5777-21A3-6BABD304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1918-7E6C-8748-847F-CA7B9752D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1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5E0B50-1992-F7B7-88DD-104DCE53C10B}"/>
              </a:ext>
            </a:extLst>
          </p:cNvPr>
          <p:cNvSpPr txBox="1"/>
          <p:nvPr/>
        </p:nvSpPr>
        <p:spPr>
          <a:xfrm>
            <a:off x="340147" y="335712"/>
            <a:ext cx="1161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Proyecto: Trazabilidad                                                                                                                                                    Fecha: Abril 2025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D308D5-F4F3-E471-CDB9-AF66FB29E8F6}"/>
              </a:ext>
            </a:extLst>
          </p:cNvPr>
          <p:cNvSpPr txBox="1"/>
          <p:nvPr/>
        </p:nvSpPr>
        <p:spPr>
          <a:xfrm>
            <a:off x="1757185" y="863637"/>
            <a:ext cx="886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Propuesta Ejecutiva: Software de Trazabilidad de Minerales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825591-BE09-B9B5-D2AD-055441DAFAB5}"/>
              </a:ext>
            </a:extLst>
          </p:cNvPr>
          <p:cNvSpPr txBox="1"/>
          <p:nvPr/>
        </p:nvSpPr>
        <p:spPr>
          <a:xfrm>
            <a:off x="795108" y="1632098"/>
            <a:ext cx="10108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Objetivo de la Propuesta:</a:t>
            </a:r>
          </a:p>
          <a:p>
            <a:pPr algn="just"/>
            <a:r>
              <a:rPr lang="es-PE" dirty="0"/>
              <a:t>Ofrecer una solución digital para empresas que acopien minerales y buscan transparencia, control y eficiencia en la trazabilidad de sus operaciones, desde el ingreso del mineral hasta su procesamiento final.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BF9389-E814-3E3B-DD2B-F290FBFDF0CB}"/>
              </a:ext>
            </a:extLst>
          </p:cNvPr>
          <p:cNvCxnSpPr/>
          <p:nvPr/>
        </p:nvCxnSpPr>
        <p:spPr>
          <a:xfrm>
            <a:off x="1856509" y="1325302"/>
            <a:ext cx="8532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 valor en los proyectos de capital de minería: el rol de la tecnología  digital | EY - Perú">
            <a:extLst>
              <a:ext uri="{FF2B5EF4-FFF2-40B4-BE49-F238E27FC236}">
                <a16:creationId xmlns:a16="http://schemas.microsoft.com/office/drawing/2014/main" id="{369FC661-1C71-A8E1-E8AE-EA9F798E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2" y="3016111"/>
            <a:ext cx="5081155" cy="338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5E37686-6C36-00EA-1514-73133C60D213}"/>
              </a:ext>
            </a:extLst>
          </p:cNvPr>
          <p:cNvSpPr txBox="1"/>
          <p:nvPr/>
        </p:nvSpPr>
        <p:spPr>
          <a:xfrm>
            <a:off x="6570994" y="3840907"/>
            <a:ext cx="4332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200" dirty="0"/>
              <a:t>Se define la trazabilidad como “el conjunto de procedimientos que permiten registrar e identificar el oro a lo largo de toda la cadena de producción...”, y que tiene como objetivo “construir la trayectoria de un producto desde su origen hasta su comercialización, a través de herramientas y registros, pudiendo rastrearse y comprobarse a través de los controles aplicados a cada etapa” (Chumpitaz, C. et al. 2021).</a:t>
            </a:r>
          </a:p>
        </p:txBody>
      </p:sp>
    </p:spTree>
    <p:extLst>
      <p:ext uri="{BB962C8B-B14F-4D97-AF65-F5344CB8AC3E}">
        <p14:creationId xmlns:p14="http://schemas.microsoft.com/office/powerpoint/2010/main" val="179557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1825591-BE09-B9B5-D2AD-055441DAFAB5}"/>
              </a:ext>
            </a:extLst>
          </p:cNvPr>
          <p:cNvSpPr txBox="1"/>
          <p:nvPr/>
        </p:nvSpPr>
        <p:spPr>
          <a:xfrm>
            <a:off x="1028771" y="1669917"/>
            <a:ext cx="10134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¿Qué es el software de Trazabilidad?</a:t>
            </a:r>
          </a:p>
          <a:p>
            <a:pPr algn="just"/>
            <a:r>
              <a:rPr lang="es-PE" dirty="0"/>
              <a:t>Una aplicación web que a partir de diferentes fuentes de datos (archivos excel o bases de datos SQL), calcula la participación de los diferentes lotes de mineral de distintos productores en la producción final de oro y plata, permitiendo tomar decisiones basadas en datos, además permite rastrear y ubicar los diferentes lotes a lo largo del proceso.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8DBBBD-8F74-816A-0DD2-DC7CB2CF3037}"/>
              </a:ext>
            </a:extLst>
          </p:cNvPr>
          <p:cNvSpPr txBox="1"/>
          <p:nvPr/>
        </p:nvSpPr>
        <p:spPr>
          <a:xfrm>
            <a:off x="4508212" y="3301133"/>
            <a:ext cx="31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Módulos Principales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7E4065-18E0-E874-E904-6078CCDFAC0D}"/>
              </a:ext>
            </a:extLst>
          </p:cNvPr>
          <p:cNvSpPr txBox="1"/>
          <p:nvPr/>
        </p:nvSpPr>
        <p:spPr>
          <a:xfrm>
            <a:off x="340147" y="335712"/>
            <a:ext cx="1161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Proyecto: Trazabilidad                                                                                                                                                    Fecha: Abril 2025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97B90-3D3D-07E0-7D96-B9218214393E}"/>
              </a:ext>
            </a:extLst>
          </p:cNvPr>
          <p:cNvSpPr txBox="1"/>
          <p:nvPr/>
        </p:nvSpPr>
        <p:spPr>
          <a:xfrm>
            <a:off x="1757185" y="863637"/>
            <a:ext cx="886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Propuesta Ejecutiva: Software de Trazabilidad de Minerales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7E04D2-00C5-711E-F369-8DA9D1C7054D}"/>
              </a:ext>
            </a:extLst>
          </p:cNvPr>
          <p:cNvCxnSpPr/>
          <p:nvPr/>
        </p:nvCxnSpPr>
        <p:spPr>
          <a:xfrm>
            <a:off x="1856509" y="1325302"/>
            <a:ext cx="8532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DF81231-8229-6146-E14A-F07CAD88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212" y="3734776"/>
            <a:ext cx="3175576" cy="29840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E496658-819C-7601-0330-74968E642065}"/>
              </a:ext>
            </a:extLst>
          </p:cNvPr>
          <p:cNvSpPr txBox="1"/>
          <p:nvPr/>
        </p:nvSpPr>
        <p:spPr>
          <a:xfrm>
            <a:off x="7028698" y="4155824"/>
            <a:ext cx="21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Integración de Datos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C8062B-B3A1-E7B7-3459-6BCABC53B850}"/>
              </a:ext>
            </a:extLst>
          </p:cNvPr>
          <p:cNvSpPr txBox="1"/>
          <p:nvPr/>
        </p:nvSpPr>
        <p:spPr>
          <a:xfrm>
            <a:off x="7259261" y="5956502"/>
            <a:ext cx="2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Simulación del Proceso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7DDDF9-D0FB-3716-47A5-C2EC5282BE89}"/>
              </a:ext>
            </a:extLst>
          </p:cNvPr>
          <p:cNvSpPr txBox="1"/>
          <p:nvPr/>
        </p:nvSpPr>
        <p:spPr>
          <a:xfrm>
            <a:off x="2559233" y="5961144"/>
            <a:ext cx="23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Gestión de Producción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F6F0F4-FB19-505D-CE37-758BF4443FCF}"/>
              </a:ext>
            </a:extLst>
          </p:cNvPr>
          <p:cNvSpPr txBox="1"/>
          <p:nvPr/>
        </p:nvSpPr>
        <p:spPr>
          <a:xfrm>
            <a:off x="3581646" y="4155824"/>
            <a:ext cx="14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Trazabilidad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F271D4-C4DC-F322-8FAB-B3273348B466}"/>
              </a:ext>
            </a:extLst>
          </p:cNvPr>
          <p:cNvCxnSpPr>
            <a:cxnSpLocks/>
          </p:cNvCxnSpPr>
          <p:nvPr/>
        </p:nvCxnSpPr>
        <p:spPr>
          <a:xfrm>
            <a:off x="7308237" y="4525156"/>
            <a:ext cx="2031136" cy="0"/>
          </a:xfrm>
          <a:prstGeom prst="line">
            <a:avLst/>
          </a:prstGeom>
          <a:ln w="19050">
            <a:solidFill>
              <a:srgbClr val="4AD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7241DFD-36D3-AC08-B3B8-3B76A1DAD726}"/>
              </a:ext>
            </a:extLst>
          </p:cNvPr>
          <p:cNvCxnSpPr>
            <a:cxnSpLocks/>
          </p:cNvCxnSpPr>
          <p:nvPr/>
        </p:nvCxnSpPr>
        <p:spPr>
          <a:xfrm>
            <a:off x="7529910" y="6325834"/>
            <a:ext cx="2102857" cy="0"/>
          </a:xfrm>
          <a:prstGeom prst="line">
            <a:avLst/>
          </a:prstGeom>
          <a:ln w="19050">
            <a:solidFill>
              <a:srgbClr val="D36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1862C73-C133-AA1F-30B9-F0CA697A5C13}"/>
              </a:ext>
            </a:extLst>
          </p:cNvPr>
          <p:cNvCxnSpPr>
            <a:cxnSpLocks/>
          </p:cNvCxnSpPr>
          <p:nvPr/>
        </p:nvCxnSpPr>
        <p:spPr>
          <a:xfrm>
            <a:off x="3215664" y="4525156"/>
            <a:ext cx="15527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17A1834-D6CC-387D-C72B-56D4B933494B}"/>
              </a:ext>
            </a:extLst>
          </p:cNvPr>
          <p:cNvCxnSpPr>
            <a:cxnSpLocks/>
          </p:cNvCxnSpPr>
          <p:nvPr/>
        </p:nvCxnSpPr>
        <p:spPr>
          <a:xfrm flipV="1">
            <a:off x="2559233" y="6317945"/>
            <a:ext cx="2070620" cy="788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1079BE-D9D7-C487-DE6B-2B1A1888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20686"/>
              </p:ext>
            </p:extLst>
          </p:nvPr>
        </p:nvGraphicFramePr>
        <p:xfrm>
          <a:off x="1757185" y="1911928"/>
          <a:ext cx="8966233" cy="36994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09175">
                  <a:extLst>
                    <a:ext uri="{9D8B030D-6E8A-4147-A177-3AD203B41FA5}">
                      <a16:colId xmlns:a16="http://schemas.microsoft.com/office/drawing/2014/main" val="1816465543"/>
                    </a:ext>
                  </a:extLst>
                </a:gridCol>
                <a:gridCol w="5557058">
                  <a:extLst>
                    <a:ext uri="{9D8B030D-6E8A-4147-A177-3AD203B41FA5}">
                      <a16:colId xmlns:a16="http://schemas.microsoft.com/office/drawing/2014/main" val="1298298661"/>
                    </a:ext>
                  </a:extLst>
                </a:gridCol>
              </a:tblGrid>
              <a:tr h="725659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/>
                        <a:t>Beneficio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15791"/>
                  </a:ext>
                </a:extLst>
              </a:tr>
              <a:tr h="519343"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Trazabilidad Transparente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Verificar que lote contribuyo a cada barra producida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623094"/>
                  </a:ext>
                </a:extLst>
              </a:tr>
              <a:tr h="519343"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Auditoria y Cumplimiento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Soporta normativas y auditorias con data confiable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679479"/>
                  </a:ext>
                </a:extLst>
              </a:tr>
              <a:tr h="519343"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Decisiones Basada en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Mejora la negociación y planificación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149755"/>
                  </a:ext>
                </a:extLst>
              </a:tr>
              <a:tr h="519343"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Reducción de Riesgos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Identifica errores o pérdidas de material rapidamente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34974"/>
                  </a:ext>
                </a:extLst>
              </a:tr>
              <a:tr h="896401"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Escalabilidad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dirty="0"/>
                        <a:t>Reemplaza las hojas Excel con bases de datos SQL para mayor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226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0235A06-E6A9-4F54-2D4B-81189F60B8C7}"/>
              </a:ext>
            </a:extLst>
          </p:cNvPr>
          <p:cNvSpPr txBox="1"/>
          <p:nvPr/>
        </p:nvSpPr>
        <p:spPr>
          <a:xfrm>
            <a:off x="340147" y="335712"/>
            <a:ext cx="1161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Proyecto: Trazabilidad                                                                                                                                                    Fecha: Abril 2025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5FBBF9-2E41-B254-575B-E021FD793BF9}"/>
              </a:ext>
            </a:extLst>
          </p:cNvPr>
          <p:cNvSpPr txBox="1"/>
          <p:nvPr/>
        </p:nvSpPr>
        <p:spPr>
          <a:xfrm>
            <a:off x="1757185" y="863637"/>
            <a:ext cx="886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Propuesta Ejecutiva: Software de Trazabilidad de Minerales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E6494ED-A0EC-1CC8-2230-82F8A810B1DD}"/>
              </a:ext>
            </a:extLst>
          </p:cNvPr>
          <p:cNvCxnSpPr/>
          <p:nvPr/>
        </p:nvCxnSpPr>
        <p:spPr>
          <a:xfrm>
            <a:off x="1856509" y="1325302"/>
            <a:ext cx="8532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1825591-BE09-B9B5-D2AD-055441DAFAB5}"/>
              </a:ext>
            </a:extLst>
          </p:cNvPr>
          <p:cNvSpPr txBox="1"/>
          <p:nvPr/>
        </p:nvSpPr>
        <p:spPr>
          <a:xfrm>
            <a:off x="821408" y="1702245"/>
            <a:ext cx="10134457" cy="172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Casos de uso: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/>
              <a:t>Compradores que requieren verificar origen y pureza del mineral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/>
              <a:t>Empresas auditoras que desean validar el proceso de producción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/>
              <a:t>Gerencias que buscan visibilidad completa de la cadena productiva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E75650-BDF1-A339-074D-0EA928574934}"/>
              </a:ext>
            </a:extLst>
          </p:cNvPr>
          <p:cNvSpPr txBox="1"/>
          <p:nvPr/>
        </p:nvSpPr>
        <p:spPr>
          <a:xfrm>
            <a:off x="821408" y="3623062"/>
            <a:ext cx="9804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Propuesta Comercial</a:t>
            </a:r>
          </a:p>
          <a:p>
            <a:r>
              <a:rPr lang="es-PE" dirty="0"/>
              <a:t>- Ofrecemos el software como SaaS(suscripcción con tiempo limitado), con instalación, configuración y capacitación incluidas.</a:t>
            </a:r>
          </a:p>
          <a:p>
            <a:r>
              <a:rPr lang="es-PE" dirty="0"/>
              <a:t>- Ofrecemos la venta del softaware(instalación permanente “licencia”) incluyendo capacitaciones y mantenimiento.</a:t>
            </a:r>
          </a:p>
          <a:p>
            <a:r>
              <a:rPr lang="es-PE" dirty="0"/>
              <a:t>- Ofrecemos servicio de procesamiento de datos y analítica avanzada</a:t>
            </a:r>
          </a:p>
          <a:p>
            <a:r>
              <a:rPr lang="es-PE" b="1" dirty="0">
                <a:solidFill>
                  <a:srgbClr val="00B050"/>
                </a:solidFill>
              </a:rPr>
              <a:t>Además, nos podemos adaptar a las fuentes de datos y procesos específicos de cada cliente ofreciendo soluciones únicas.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D33813-191D-DF73-6E91-FBBC36551C58}"/>
              </a:ext>
            </a:extLst>
          </p:cNvPr>
          <p:cNvSpPr txBox="1"/>
          <p:nvPr/>
        </p:nvSpPr>
        <p:spPr>
          <a:xfrm>
            <a:off x="340147" y="335712"/>
            <a:ext cx="1161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Proyecto: Trazabilidad                                                                                                                                                    Fecha: Abril 2025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146C34-97BC-42B6-3D60-AC5CFA16F967}"/>
              </a:ext>
            </a:extLst>
          </p:cNvPr>
          <p:cNvSpPr txBox="1"/>
          <p:nvPr/>
        </p:nvSpPr>
        <p:spPr>
          <a:xfrm>
            <a:off x="1757185" y="863637"/>
            <a:ext cx="886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Propuesta Ejecutiva: Software de Trazabilidad de Minerales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33580A-5011-885E-A8A4-1F9008BFD085}"/>
              </a:ext>
            </a:extLst>
          </p:cNvPr>
          <p:cNvCxnSpPr/>
          <p:nvPr/>
        </p:nvCxnSpPr>
        <p:spPr>
          <a:xfrm>
            <a:off x="1856509" y="1325302"/>
            <a:ext cx="8532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62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411</Words>
  <Application>Microsoft Macintosh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Cueto</dc:creator>
  <cp:lastModifiedBy>Michael Cueto</cp:lastModifiedBy>
  <cp:revision>2</cp:revision>
  <dcterms:created xsi:type="dcterms:W3CDTF">2025-05-01T01:08:43Z</dcterms:created>
  <dcterms:modified xsi:type="dcterms:W3CDTF">2025-05-01T21:10:38Z</dcterms:modified>
</cp:coreProperties>
</file>